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339" r:id="rId2"/>
    <p:sldId id="476" r:id="rId3"/>
    <p:sldId id="477" r:id="rId4"/>
    <p:sldId id="474" r:id="rId5"/>
    <p:sldId id="475" r:id="rId6"/>
    <p:sldId id="472" r:id="rId7"/>
    <p:sldId id="473" r:id="rId8"/>
    <p:sldId id="478" r:id="rId9"/>
    <p:sldId id="457" r:id="rId10"/>
    <p:sldId id="459" r:id="rId11"/>
    <p:sldId id="460" r:id="rId12"/>
    <p:sldId id="455" r:id="rId13"/>
    <p:sldId id="465" r:id="rId14"/>
    <p:sldId id="464" r:id="rId15"/>
    <p:sldId id="463" r:id="rId16"/>
    <p:sldId id="462" r:id="rId17"/>
    <p:sldId id="470" r:id="rId18"/>
    <p:sldId id="471" r:id="rId19"/>
  </p:sldIdLst>
  <p:sldSz cx="9906000" cy="6858000" type="A4"/>
  <p:notesSz cx="6797675" cy="9872663"/>
  <p:defaultTextStyle>
    <a:defPPr>
      <a:defRPr lang="da-DK"/>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183962"/>
    <a:srgbClr val="0000FF"/>
    <a:srgbClr val="0000D0"/>
    <a:srgbClr val="3161AB"/>
    <a:srgbClr val="4D8AD3"/>
    <a:srgbClr val="335E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54" autoAdjust="0"/>
    <p:restoredTop sz="94660"/>
  </p:normalViewPr>
  <p:slideViewPr>
    <p:cSldViewPr>
      <p:cViewPr varScale="1">
        <p:scale>
          <a:sx n="161" d="100"/>
          <a:sy n="161" d="100"/>
        </p:scale>
        <p:origin x="115" y="413"/>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1" y="0"/>
            <a:ext cx="2945659" cy="493633"/>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a-DK"/>
          </a:p>
        </p:txBody>
      </p:sp>
      <p:sp>
        <p:nvSpPr>
          <p:cNvPr id="3" name="Pladsholder til dato 2"/>
          <p:cNvSpPr>
            <a:spLocks noGrp="1"/>
          </p:cNvSpPr>
          <p:nvPr>
            <p:ph type="dt" idx="1"/>
          </p:nvPr>
        </p:nvSpPr>
        <p:spPr>
          <a:xfrm>
            <a:off x="3850444" y="0"/>
            <a:ext cx="2945659" cy="493633"/>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4D3EB59-6A11-4699-9C60-633A48D1A7CB}" type="datetimeFigureOut">
              <a:rPr lang="da-DK"/>
              <a:pPr>
                <a:defRPr/>
              </a:pPr>
              <a:t>29-07-2024</a:t>
            </a:fld>
            <a:endParaRPr lang="da-DK"/>
          </a:p>
        </p:txBody>
      </p:sp>
      <p:sp>
        <p:nvSpPr>
          <p:cNvPr id="4" name="Pladsholder til diasbillede 3"/>
          <p:cNvSpPr>
            <a:spLocks noGrp="1" noRot="1" noChangeAspect="1"/>
          </p:cNvSpPr>
          <p:nvPr>
            <p:ph type="sldImg" idx="2"/>
          </p:nvPr>
        </p:nvSpPr>
        <p:spPr>
          <a:xfrm>
            <a:off x="725488" y="739775"/>
            <a:ext cx="5346700" cy="3702050"/>
          </a:xfrm>
          <a:prstGeom prst="rect">
            <a:avLst/>
          </a:prstGeom>
          <a:noFill/>
          <a:ln w="12700">
            <a:solidFill>
              <a:prstClr val="black"/>
            </a:solidFill>
          </a:ln>
        </p:spPr>
        <p:txBody>
          <a:bodyPr vert="horz" lIns="91440" tIns="45720" rIns="91440" bIns="45720" rtlCol="0" anchor="ctr"/>
          <a:lstStyle/>
          <a:p>
            <a:pPr lvl="0"/>
            <a:endParaRPr lang="da-DK" noProof="0"/>
          </a:p>
        </p:txBody>
      </p:sp>
      <p:sp>
        <p:nvSpPr>
          <p:cNvPr id="5" name="Pladsholder til noter 4"/>
          <p:cNvSpPr>
            <a:spLocks noGrp="1"/>
          </p:cNvSpPr>
          <p:nvPr>
            <p:ph type="body" sz="quarter" idx="3"/>
          </p:nvPr>
        </p:nvSpPr>
        <p:spPr>
          <a:xfrm>
            <a:off x="679768" y="4689516"/>
            <a:ext cx="5438140" cy="4442698"/>
          </a:xfrm>
          <a:prstGeom prst="rect">
            <a:avLst/>
          </a:prstGeom>
        </p:spPr>
        <p:txBody>
          <a:bodyPr vert="horz" lIns="91440" tIns="45720" rIns="91440" bIns="45720" rtlCol="0">
            <a:normAutofit/>
          </a:bodyPr>
          <a:lstStyle/>
          <a:p>
            <a:pPr lvl="0"/>
            <a:r>
              <a:rPr lang="da-DK" noProof="0"/>
              <a:t>Klik for at redigere typografi i masteren</a:t>
            </a:r>
          </a:p>
          <a:p>
            <a:pPr lvl="1"/>
            <a:r>
              <a:rPr lang="da-DK" noProof="0"/>
              <a:t>Andet niveau</a:t>
            </a:r>
          </a:p>
          <a:p>
            <a:pPr lvl="2"/>
            <a:r>
              <a:rPr lang="da-DK" noProof="0"/>
              <a:t>Tredje niveau</a:t>
            </a:r>
          </a:p>
          <a:p>
            <a:pPr lvl="3"/>
            <a:r>
              <a:rPr lang="da-DK" noProof="0"/>
              <a:t>Fjerde niveau</a:t>
            </a:r>
          </a:p>
          <a:p>
            <a:pPr lvl="4"/>
            <a:r>
              <a:rPr lang="da-DK" noProof="0"/>
              <a:t>Femte niveau</a:t>
            </a:r>
          </a:p>
        </p:txBody>
      </p:sp>
      <p:sp>
        <p:nvSpPr>
          <p:cNvPr id="6" name="Pladsholder til sidefod 5"/>
          <p:cNvSpPr>
            <a:spLocks noGrp="1"/>
          </p:cNvSpPr>
          <p:nvPr>
            <p:ph type="ftr" sz="quarter" idx="4"/>
          </p:nvPr>
        </p:nvSpPr>
        <p:spPr>
          <a:xfrm>
            <a:off x="1" y="9377317"/>
            <a:ext cx="2945659" cy="493633"/>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a-DK"/>
          </a:p>
        </p:txBody>
      </p:sp>
      <p:sp>
        <p:nvSpPr>
          <p:cNvPr id="7" name="Pladsholder til diasnummer 6"/>
          <p:cNvSpPr>
            <a:spLocks noGrp="1"/>
          </p:cNvSpPr>
          <p:nvPr>
            <p:ph type="sldNum" sz="quarter" idx="5"/>
          </p:nvPr>
        </p:nvSpPr>
        <p:spPr>
          <a:xfrm>
            <a:off x="3850444" y="9377317"/>
            <a:ext cx="2945659" cy="493633"/>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6ACDD1B-B125-46B2-A57C-9F877939B260}" type="slidenum">
              <a:rPr lang="da-DK"/>
              <a:pPr>
                <a:defRPr/>
              </a:pPr>
              <a:t>‹#›</a:t>
            </a:fld>
            <a:endParaRPr lang="da-DK"/>
          </a:p>
        </p:txBody>
      </p:sp>
    </p:spTree>
    <p:extLst>
      <p:ext uri="{BB962C8B-B14F-4D97-AF65-F5344CB8AC3E}">
        <p14:creationId xmlns:p14="http://schemas.microsoft.com/office/powerpoint/2010/main" val="39006849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742950" y="2130427"/>
            <a:ext cx="8420100" cy="1470025"/>
          </a:xfrm>
        </p:spPr>
        <p:txBody>
          <a:bodyPr/>
          <a:lstStyle/>
          <a:p>
            <a:r>
              <a:rPr lang="da-DK"/>
              <a:t>Klik for at redigere titeltypografi i masteren</a:t>
            </a:r>
          </a:p>
        </p:txBody>
      </p:sp>
      <p:sp>
        <p:nvSpPr>
          <p:cNvPr id="3" name="Undertitel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a:t>Klik for at redigere undertiteltypografien i masteren</a:t>
            </a:r>
          </a:p>
        </p:txBody>
      </p:sp>
      <p:sp>
        <p:nvSpPr>
          <p:cNvPr id="4" name="Pladsholder til dato 3"/>
          <p:cNvSpPr>
            <a:spLocks noGrp="1"/>
          </p:cNvSpPr>
          <p:nvPr>
            <p:ph type="dt" sz="half" idx="10"/>
          </p:nvPr>
        </p:nvSpPr>
        <p:spPr/>
        <p:txBody>
          <a:bodyPr/>
          <a:lstStyle>
            <a:lvl1pPr>
              <a:defRPr/>
            </a:lvl1pPr>
          </a:lstStyle>
          <a:p>
            <a:pPr>
              <a:defRPr/>
            </a:pPr>
            <a:fld id="{E7409D5D-02DB-4711-822A-78073F245839}" type="datetimeFigureOut">
              <a:rPr lang="da-DK"/>
              <a:pPr>
                <a:defRPr/>
              </a:pPr>
              <a:t>29-07-2024</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416DABE0-03DF-4C36-86A9-B3C33309EFAD}" type="slidenum">
              <a:rPr lang="da-DK"/>
              <a:pPr>
                <a:defRPr/>
              </a:pPr>
              <a:t>‹#›</a:t>
            </a:fld>
            <a:endParaRPr lang="da-DK"/>
          </a:p>
        </p:txBody>
      </p:sp>
    </p:spTree>
    <p:extLst>
      <p:ext uri="{BB962C8B-B14F-4D97-AF65-F5344CB8AC3E}">
        <p14:creationId xmlns:p14="http://schemas.microsoft.com/office/powerpoint/2010/main" val="354842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titeltypografi i masteren</a:t>
            </a:r>
          </a:p>
        </p:txBody>
      </p:sp>
      <p:sp>
        <p:nvSpPr>
          <p:cNvPr id="3" name="Pladsholder til lodret titel 2"/>
          <p:cNvSpPr>
            <a:spLocks noGrp="1"/>
          </p:cNvSpPr>
          <p:nvPr>
            <p:ph type="body" orient="vert" idx="1"/>
          </p:nvPr>
        </p:nvSpPr>
        <p:spPr/>
        <p:txBody>
          <a:bodyPr vert="eaVert"/>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lvl1pPr>
              <a:defRPr/>
            </a:lvl1pPr>
          </a:lstStyle>
          <a:p>
            <a:pPr>
              <a:defRPr/>
            </a:pPr>
            <a:fld id="{BB9D803D-E6C8-46B4-833E-3A733F8F4B6A}" type="datetimeFigureOut">
              <a:rPr lang="da-DK"/>
              <a:pPr>
                <a:defRPr/>
              </a:pPr>
              <a:t>29-07-2024</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01298184-C2AA-49E6-A869-02BA3697BCA5}" type="slidenum">
              <a:rPr lang="da-DK"/>
              <a:pPr>
                <a:defRPr/>
              </a:pPr>
              <a:t>‹#›</a:t>
            </a:fld>
            <a:endParaRPr lang="da-DK"/>
          </a:p>
        </p:txBody>
      </p:sp>
    </p:spTree>
    <p:extLst>
      <p:ext uri="{BB962C8B-B14F-4D97-AF65-F5344CB8AC3E}">
        <p14:creationId xmlns:p14="http://schemas.microsoft.com/office/powerpoint/2010/main" val="2616074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7181850" y="274640"/>
            <a:ext cx="2228850" cy="5851525"/>
          </a:xfrm>
        </p:spPr>
        <p:txBody>
          <a:bodyPr vert="eaVert"/>
          <a:lstStyle/>
          <a:p>
            <a:r>
              <a:rPr lang="da-DK"/>
              <a:t>Klik for at redigere titeltypografi i masteren</a:t>
            </a:r>
          </a:p>
        </p:txBody>
      </p:sp>
      <p:sp>
        <p:nvSpPr>
          <p:cNvPr id="3" name="Pladsholder til lodret titel 2"/>
          <p:cNvSpPr>
            <a:spLocks noGrp="1"/>
          </p:cNvSpPr>
          <p:nvPr>
            <p:ph type="body" orient="vert" idx="1"/>
          </p:nvPr>
        </p:nvSpPr>
        <p:spPr>
          <a:xfrm>
            <a:off x="495300" y="274640"/>
            <a:ext cx="6521450" cy="5851525"/>
          </a:xfrm>
        </p:spPr>
        <p:txBody>
          <a:bodyPr vert="eaVert"/>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lvl1pPr>
              <a:defRPr/>
            </a:lvl1pPr>
          </a:lstStyle>
          <a:p>
            <a:pPr>
              <a:defRPr/>
            </a:pPr>
            <a:fld id="{5E9AE008-35DA-4AE4-A6F9-33C089D59AD7}" type="datetimeFigureOut">
              <a:rPr lang="da-DK"/>
              <a:pPr>
                <a:defRPr/>
              </a:pPr>
              <a:t>29-07-2024</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F1C5B27B-85F1-45FC-93FC-F17FA391A1AF}" type="slidenum">
              <a:rPr lang="da-DK"/>
              <a:pPr>
                <a:defRPr/>
              </a:pPr>
              <a:t>‹#›</a:t>
            </a:fld>
            <a:endParaRPr lang="da-DK"/>
          </a:p>
        </p:txBody>
      </p:sp>
    </p:spTree>
    <p:extLst>
      <p:ext uri="{BB962C8B-B14F-4D97-AF65-F5344CB8AC3E}">
        <p14:creationId xmlns:p14="http://schemas.microsoft.com/office/powerpoint/2010/main" val="2621394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titeltypografi i masteren</a:t>
            </a:r>
          </a:p>
        </p:txBody>
      </p:sp>
      <p:sp>
        <p:nvSpPr>
          <p:cNvPr id="3" name="Pladsholder til indhold 2"/>
          <p:cNvSpPr>
            <a:spLocks noGrp="1"/>
          </p:cNvSpPr>
          <p:nvPr>
            <p:ph idx="1"/>
          </p:nvPr>
        </p:nvSpPr>
        <p:spPr/>
        <p:txBody>
          <a:body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10"/>
          </p:nvPr>
        </p:nvSpPr>
        <p:spPr/>
        <p:txBody>
          <a:bodyPr/>
          <a:lstStyle>
            <a:lvl1pPr>
              <a:defRPr/>
            </a:lvl1pPr>
          </a:lstStyle>
          <a:p>
            <a:pPr>
              <a:defRPr/>
            </a:pPr>
            <a:fld id="{59C91B94-8657-4261-A75D-A172C172A16D}" type="datetimeFigureOut">
              <a:rPr lang="da-DK"/>
              <a:pPr>
                <a:defRPr/>
              </a:pPr>
              <a:t>29-07-2024</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05550C3F-7ABF-4310-9F7F-4F340F88F736}" type="slidenum">
              <a:rPr lang="da-DK"/>
              <a:pPr>
                <a:defRPr/>
              </a:pPr>
              <a:t>‹#›</a:t>
            </a:fld>
            <a:endParaRPr lang="da-DK"/>
          </a:p>
        </p:txBody>
      </p:sp>
    </p:spTree>
    <p:extLst>
      <p:ext uri="{BB962C8B-B14F-4D97-AF65-F5344CB8AC3E}">
        <p14:creationId xmlns:p14="http://schemas.microsoft.com/office/powerpoint/2010/main" val="141415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82506" y="4406901"/>
            <a:ext cx="8420100" cy="1362075"/>
          </a:xfrm>
        </p:spPr>
        <p:txBody>
          <a:bodyPr anchor="t"/>
          <a:lstStyle>
            <a:lvl1pPr algn="l">
              <a:defRPr sz="4000" b="1" cap="all"/>
            </a:lvl1pPr>
          </a:lstStyle>
          <a:p>
            <a:r>
              <a:rPr lang="da-DK"/>
              <a:t>Klik for at redigere titeltypografi i masteren</a:t>
            </a:r>
          </a:p>
        </p:txBody>
      </p:sp>
      <p:sp>
        <p:nvSpPr>
          <p:cNvPr id="3" name="Pladsholder til tekst 2"/>
          <p:cNvSpPr>
            <a:spLocks noGrp="1"/>
          </p:cNvSpPr>
          <p:nvPr>
            <p:ph type="body" idx="1"/>
          </p:nvPr>
        </p:nvSpPr>
        <p:spPr>
          <a:xfrm>
            <a:off x="782506" y="2906715"/>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a:t>Klik for at redigere typografi i masteren</a:t>
            </a:r>
          </a:p>
        </p:txBody>
      </p:sp>
      <p:sp>
        <p:nvSpPr>
          <p:cNvPr id="4" name="Pladsholder til dato 3"/>
          <p:cNvSpPr>
            <a:spLocks noGrp="1"/>
          </p:cNvSpPr>
          <p:nvPr>
            <p:ph type="dt" sz="half" idx="10"/>
          </p:nvPr>
        </p:nvSpPr>
        <p:spPr/>
        <p:txBody>
          <a:bodyPr/>
          <a:lstStyle>
            <a:lvl1pPr>
              <a:defRPr/>
            </a:lvl1pPr>
          </a:lstStyle>
          <a:p>
            <a:pPr>
              <a:defRPr/>
            </a:pPr>
            <a:fld id="{AF74C454-E896-4D73-8D0D-72210F7B715F}" type="datetimeFigureOut">
              <a:rPr lang="da-DK"/>
              <a:pPr>
                <a:defRPr/>
              </a:pPr>
              <a:t>29-07-2024</a:t>
            </a:fld>
            <a:endParaRPr lang="da-DK"/>
          </a:p>
        </p:txBody>
      </p:sp>
      <p:sp>
        <p:nvSpPr>
          <p:cNvPr id="5" name="Pladsholder til sidefod 4"/>
          <p:cNvSpPr>
            <a:spLocks noGrp="1"/>
          </p:cNvSpPr>
          <p:nvPr>
            <p:ph type="ftr" sz="quarter" idx="11"/>
          </p:nvPr>
        </p:nvSpPr>
        <p:spPr/>
        <p:txBody>
          <a:bodyPr/>
          <a:lstStyle>
            <a:lvl1pPr>
              <a:defRPr/>
            </a:lvl1pPr>
          </a:lstStyle>
          <a:p>
            <a:pPr>
              <a:defRPr/>
            </a:pPr>
            <a:endParaRPr lang="da-DK"/>
          </a:p>
        </p:txBody>
      </p:sp>
      <p:sp>
        <p:nvSpPr>
          <p:cNvPr id="6" name="Pladsholder til diasnummer 5"/>
          <p:cNvSpPr>
            <a:spLocks noGrp="1"/>
          </p:cNvSpPr>
          <p:nvPr>
            <p:ph type="sldNum" sz="quarter" idx="12"/>
          </p:nvPr>
        </p:nvSpPr>
        <p:spPr/>
        <p:txBody>
          <a:bodyPr/>
          <a:lstStyle>
            <a:lvl1pPr>
              <a:defRPr/>
            </a:lvl1pPr>
          </a:lstStyle>
          <a:p>
            <a:pPr>
              <a:defRPr/>
            </a:pPr>
            <a:fld id="{3FB6C862-3A6F-4F89-869B-381E06585DC3}" type="slidenum">
              <a:rPr lang="da-DK"/>
              <a:pPr>
                <a:defRPr/>
              </a:pPr>
              <a:t>‹#›</a:t>
            </a:fld>
            <a:endParaRPr lang="da-DK"/>
          </a:p>
        </p:txBody>
      </p:sp>
    </p:spTree>
    <p:extLst>
      <p:ext uri="{BB962C8B-B14F-4D97-AF65-F5344CB8AC3E}">
        <p14:creationId xmlns:p14="http://schemas.microsoft.com/office/powerpoint/2010/main" val="41406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titeltypografi i masteren</a:t>
            </a:r>
          </a:p>
        </p:txBody>
      </p:sp>
      <p:sp>
        <p:nvSpPr>
          <p:cNvPr id="3" name="Pladsholder til indhold 2"/>
          <p:cNvSpPr>
            <a:spLocks noGrp="1"/>
          </p:cNvSpPr>
          <p:nvPr>
            <p:ph sz="half" idx="1"/>
          </p:nvPr>
        </p:nvSpPr>
        <p:spPr>
          <a:xfrm>
            <a:off x="495300" y="1600202"/>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p:cNvSpPr>
            <a:spLocks noGrp="1"/>
          </p:cNvSpPr>
          <p:nvPr>
            <p:ph sz="half" idx="2"/>
          </p:nvPr>
        </p:nvSpPr>
        <p:spPr>
          <a:xfrm>
            <a:off x="5035550" y="1600202"/>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3"/>
          <p:cNvSpPr>
            <a:spLocks noGrp="1"/>
          </p:cNvSpPr>
          <p:nvPr>
            <p:ph type="dt" sz="half" idx="10"/>
          </p:nvPr>
        </p:nvSpPr>
        <p:spPr/>
        <p:txBody>
          <a:bodyPr/>
          <a:lstStyle>
            <a:lvl1pPr>
              <a:defRPr/>
            </a:lvl1pPr>
          </a:lstStyle>
          <a:p>
            <a:pPr>
              <a:defRPr/>
            </a:pPr>
            <a:fld id="{53AB5AF3-997E-402C-A851-1636280FCD13}" type="datetimeFigureOut">
              <a:rPr lang="da-DK"/>
              <a:pPr>
                <a:defRPr/>
              </a:pPr>
              <a:t>29-07-2024</a:t>
            </a:fld>
            <a:endParaRPr lang="da-DK"/>
          </a:p>
        </p:txBody>
      </p:sp>
      <p:sp>
        <p:nvSpPr>
          <p:cNvPr id="6" name="Pladsholder til sidefod 4"/>
          <p:cNvSpPr>
            <a:spLocks noGrp="1"/>
          </p:cNvSpPr>
          <p:nvPr>
            <p:ph type="ftr" sz="quarter" idx="11"/>
          </p:nvPr>
        </p:nvSpPr>
        <p:spPr/>
        <p:txBody>
          <a:bodyPr/>
          <a:lstStyle>
            <a:lvl1pPr>
              <a:defRPr/>
            </a:lvl1pPr>
          </a:lstStyle>
          <a:p>
            <a:pPr>
              <a:defRPr/>
            </a:pPr>
            <a:endParaRPr lang="da-DK"/>
          </a:p>
        </p:txBody>
      </p:sp>
      <p:sp>
        <p:nvSpPr>
          <p:cNvPr id="7" name="Pladsholder til diasnummer 5"/>
          <p:cNvSpPr>
            <a:spLocks noGrp="1"/>
          </p:cNvSpPr>
          <p:nvPr>
            <p:ph type="sldNum" sz="quarter" idx="12"/>
          </p:nvPr>
        </p:nvSpPr>
        <p:spPr/>
        <p:txBody>
          <a:bodyPr/>
          <a:lstStyle>
            <a:lvl1pPr>
              <a:defRPr/>
            </a:lvl1pPr>
          </a:lstStyle>
          <a:p>
            <a:pPr>
              <a:defRPr/>
            </a:pPr>
            <a:fld id="{B4CCA4E6-528E-4EA6-A10A-B9724D38A04B}" type="slidenum">
              <a:rPr lang="da-DK"/>
              <a:pPr>
                <a:defRPr/>
              </a:pPr>
              <a:t>‹#›</a:t>
            </a:fld>
            <a:endParaRPr lang="da-DK"/>
          </a:p>
        </p:txBody>
      </p:sp>
    </p:spTree>
    <p:extLst>
      <p:ext uri="{BB962C8B-B14F-4D97-AF65-F5344CB8AC3E}">
        <p14:creationId xmlns:p14="http://schemas.microsoft.com/office/powerpoint/2010/main" val="4038213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a:t>Klik for at redigere titeltypografi i masteren</a:t>
            </a:r>
          </a:p>
        </p:txBody>
      </p:sp>
      <p:sp>
        <p:nvSpPr>
          <p:cNvPr id="3" name="Pladsholder til tekst 2"/>
          <p:cNvSpPr>
            <a:spLocks noGrp="1"/>
          </p:cNvSpPr>
          <p:nvPr>
            <p:ph type="body" idx="1"/>
          </p:nvPr>
        </p:nvSpPr>
        <p:spPr>
          <a:xfrm>
            <a:off x="495301"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typografi i masteren</a:t>
            </a:r>
          </a:p>
        </p:txBody>
      </p:sp>
      <p:sp>
        <p:nvSpPr>
          <p:cNvPr id="4" name="Pladsholder til indhold 3"/>
          <p:cNvSpPr>
            <a:spLocks noGrp="1"/>
          </p:cNvSpPr>
          <p:nvPr>
            <p:ph sz="half" idx="2"/>
          </p:nvPr>
        </p:nvSpPr>
        <p:spPr>
          <a:xfrm>
            <a:off x="495301"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typografi i masteren</a:t>
            </a:r>
          </a:p>
        </p:txBody>
      </p:sp>
      <p:sp>
        <p:nvSpPr>
          <p:cNvPr id="6" name="Pladsholder til indhold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3"/>
          <p:cNvSpPr>
            <a:spLocks noGrp="1"/>
          </p:cNvSpPr>
          <p:nvPr>
            <p:ph type="dt" sz="half" idx="10"/>
          </p:nvPr>
        </p:nvSpPr>
        <p:spPr/>
        <p:txBody>
          <a:bodyPr/>
          <a:lstStyle>
            <a:lvl1pPr>
              <a:defRPr/>
            </a:lvl1pPr>
          </a:lstStyle>
          <a:p>
            <a:pPr>
              <a:defRPr/>
            </a:pPr>
            <a:fld id="{762BB019-3FF9-4F64-A632-0FEDD485AA6A}" type="datetimeFigureOut">
              <a:rPr lang="da-DK"/>
              <a:pPr>
                <a:defRPr/>
              </a:pPr>
              <a:t>29-07-2024</a:t>
            </a:fld>
            <a:endParaRPr lang="da-DK"/>
          </a:p>
        </p:txBody>
      </p:sp>
      <p:sp>
        <p:nvSpPr>
          <p:cNvPr id="8" name="Pladsholder til sidefod 4"/>
          <p:cNvSpPr>
            <a:spLocks noGrp="1"/>
          </p:cNvSpPr>
          <p:nvPr>
            <p:ph type="ftr" sz="quarter" idx="11"/>
          </p:nvPr>
        </p:nvSpPr>
        <p:spPr/>
        <p:txBody>
          <a:bodyPr/>
          <a:lstStyle>
            <a:lvl1pPr>
              <a:defRPr/>
            </a:lvl1pPr>
          </a:lstStyle>
          <a:p>
            <a:pPr>
              <a:defRPr/>
            </a:pPr>
            <a:endParaRPr lang="da-DK"/>
          </a:p>
        </p:txBody>
      </p:sp>
      <p:sp>
        <p:nvSpPr>
          <p:cNvPr id="9" name="Pladsholder til diasnummer 5"/>
          <p:cNvSpPr>
            <a:spLocks noGrp="1"/>
          </p:cNvSpPr>
          <p:nvPr>
            <p:ph type="sldNum" sz="quarter" idx="12"/>
          </p:nvPr>
        </p:nvSpPr>
        <p:spPr/>
        <p:txBody>
          <a:bodyPr/>
          <a:lstStyle>
            <a:lvl1pPr>
              <a:defRPr/>
            </a:lvl1pPr>
          </a:lstStyle>
          <a:p>
            <a:pPr>
              <a:defRPr/>
            </a:pPr>
            <a:fld id="{6E8F4403-2732-4173-8A1E-018953B1D418}" type="slidenum">
              <a:rPr lang="da-DK"/>
              <a:pPr>
                <a:defRPr/>
              </a:pPr>
              <a:t>‹#›</a:t>
            </a:fld>
            <a:endParaRPr lang="da-DK"/>
          </a:p>
        </p:txBody>
      </p:sp>
    </p:spTree>
    <p:extLst>
      <p:ext uri="{BB962C8B-B14F-4D97-AF65-F5344CB8AC3E}">
        <p14:creationId xmlns:p14="http://schemas.microsoft.com/office/powerpoint/2010/main" val="245048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titeltypografi i masteren</a:t>
            </a:r>
          </a:p>
        </p:txBody>
      </p:sp>
      <p:sp>
        <p:nvSpPr>
          <p:cNvPr id="3" name="Pladsholder til dato 3"/>
          <p:cNvSpPr>
            <a:spLocks noGrp="1"/>
          </p:cNvSpPr>
          <p:nvPr>
            <p:ph type="dt" sz="half" idx="10"/>
          </p:nvPr>
        </p:nvSpPr>
        <p:spPr/>
        <p:txBody>
          <a:bodyPr/>
          <a:lstStyle>
            <a:lvl1pPr>
              <a:defRPr/>
            </a:lvl1pPr>
          </a:lstStyle>
          <a:p>
            <a:pPr>
              <a:defRPr/>
            </a:pPr>
            <a:fld id="{A1FEEF2B-28D8-450F-BD4A-6CC07A6F2BBC}" type="datetimeFigureOut">
              <a:rPr lang="da-DK"/>
              <a:pPr>
                <a:defRPr/>
              </a:pPr>
              <a:t>29-07-2024</a:t>
            </a:fld>
            <a:endParaRPr lang="da-DK"/>
          </a:p>
        </p:txBody>
      </p:sp>
      <p:sp>
        <p:nvSpPr>
          <p:cNvPr id="4" name="Pladsholder til sidefod 4"/>
          <p:cNvSpPr>
            <a:spLocks noGrp="1"/>
          </p:cNvSpPr>
          <p:nvPr>
            <p:ph type="ftr" sz="quarter" idx="11"/>
          </p:nvPr>
        </p:nvSpPr>
        <p:spPr/>
        <p:txBody>
          <a:bodyPr/>
          <a:lstStyle>
            <a:lvl1pPr>
              <a:defRPr/>
            </a:lvl1pPr>
          </a:lstStyle>
          <a:p>
            <a:pPr>
              <a:defRPr/>
            </a:pPr>
            <a:endParaRPr lang="da-DK"/>
          </a:p>
        </p:txBody>
      </p:sp>
      <p:sp>
        <p:nvSpPr>
          <p:cNvPr id="5" name="Pladsholder til diasnummer 5"/>
          <p:cNvSpPr>
            <a:spLocks noGrp="1"/>
          </p:cNvSpPr>
          <p:nvPr>
            <p:ph type="sldNum" sz="quarter" idx="12"/>
          </p:nvPr>
        </p:nvSpPr>
        <p:spPr/>
        <p:txBody>
          <a:bodyPr/>
          <a:lstStyle>
            <a:lvl1pPr>
              <a:defRPr/>
            </a:lvl1pPr>
          </a:lstStyle>
          <a:p>
            <a:pPr>
              <a:defRPr/>
            </a:pPr>
            <a:fld id="{D303462E-7E32-484C-9363-6C35382029BF}" type="slidenum">
              <a:rPr lang="da-DK"/>
              <a:pPr>
                <a:defRPr/>
              </a:pPr>
              <a:t>‹#›</a:t>
            </a:fld>
            <a:endParaRPr lang="da-DK"/>
          </a:p>
        </p:txBody>
      </p:sp>
    </p:spTree>
    <p:extLst>
      <p:ext uri="{BB962C8B-B14F-4D97-AF65-F5344CB8AC3E}">
        <p14:creationId xmlns:p14="http://schemas.microsoft.com/office/powerpoint/2010/main" val="892873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p:txBody>
          <a:bodyPr/>
          <a:lstStyle>
            <a:lvl1pPr>
              <a:defRPr/>
            </a:lvl1pPr>
          </a:lstStyle>
          <a:p>
            <a:pPr>
              <a:defRPr/>
            </a:pPr>
            <a:fld id="{48091447-5961-48EE-A52F-C2F5DCD4AE0E}" type="datetimeFigureOut">
              <a:rPr lang="da-DK"/>
              <a:pPr>
                <a:defRPr/>
              </a:pPr>
              <a:t>29-07-2024</a:t>
            </a:fld>
            <a:endParaRPr lang="da-DK"/>
          </a:p>
        </p:txBody>
      </p:sp>
      <p:sp>
        <p:nvSpPr>
          <p:cNvPr id="3" name="Pladsholder til sidefod 4"/>
          <p:cNvSpPr>
            <a:spLocks noGrp="1"/>
          </p:cNvSpPr>
          <p:nvPr>
            <p:ph type="ftr" sz="quarter" idx="11"/>
          </p:nvPr>
        </p:nvSpPr>
        <p:spPr/>
        <p:txBody>
          <a:bodyPr/>
          <a:lstStyle>
            <a:lvl1pPr>
              <a:defRPr/>
            </a:lvl1pPr>
          </a:lstStyle>
          <a:p>
            <a:pPr>
              <a:defRPr/>
            </a:pPr>
            <a:endParaRPr lang="da-DK"/>
          </a:p>
        </p:txBody>
      </p:sp>
      <p:sp>
        <p:nvSpPr>
          <p:cNvPr id="4" name="Pladsholder til diasnummer 5"/>
          <p:cNvSpPr>
            <a:spLocks noGrp="1"/>
          </p:cNvSpPr>
          <p:nvPr>
            <p:ph type="sldNum" sz="quarter" idx="12"/>
          </p:nvPr>
        </p:nvSpPr>
        <p:spPr/>
        <p:txBody>
          <a:bodyPr/>
          <a:lstStyle>
            <a:lvl1pPr>
              <a:defRPr/>
            </a:lvl1pPr>
          </a:lstStyle>
          <a:p>
            <a:pPr>
              <a:defRPr/>
            </a:pPr>
            <a:fld id="{E66431B9-67F5-44BB-B261-2BE51C0AD04B}" type="slidenum">
              <a:rPr lang="da-DK"/>
              <a:pPr>
                <a:defRPr/>
              </a:pPr>
              <a:t>‹#›</a:t>
            </a:fld>
            <a:endParaRPr lang="da-DK"/>
          </a:p>
        </p:txBody>
      </p:sp>
    </p:spTree>
    <p:extLst>
      <p:ext uri="{BB962C8B-B14F-4D97-AF65-F5344CB8AC3E}">
        <p14:creationId xmlns:p14="http://schemas.microsoft.com/office/powerpoint/2010/main" val="4183848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95302" y="273050"/>
            <a:ext cx="3259006" cy="1162050"/>
          </a:xfrm>
        </p:spPr>
        <p:txBody>
          <a:bodyPr anchor="b"/>
          <a:lstStyle>
            <a:lvl1pPr algn="l">
              <a:defRPr sz="2000" b="1"/>
            </a:lvl1pPr>
          </a:lstStyle>
          <a:p>
            <a:r>
              <a:rPr lang="da-DK"/>
              <a:t>Klik for at redigere titeltypografi i masteren</a:t>
            </a:r>
          </a:p>
        </p:txBody>
      </p:sp>
      <p:sp>
        <p:nvSpPr>
          <p:cNvPr id="3" name="Pladsholder til indhold 2"/>
          <p:cNvSpPr>
            <a:spLocks noGrp="1"/>
          </p:cNvSpPr>
          <p:nvPr>
            <p:ph idx="1"/>
          </p:nvPr>
        </p:nvSpPr>
        <p:spPr>
          <a:xfrm>
            <a:off x="3872972" y="273052"/>
            <a:ext cx="55377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p:cNvSpPr>
            <a:spLocks noGrp="1"/>
          </p:cNvSpPr>
          <p:nvPr>
            <p:ph type="body" sz="half" idx="2"/>
          </p:nvPr>
        </p:nvSpPr>
        <p:spPr>
          <a:xfrm>
            <a:off x="495302"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a:t>Klik for at redigere typografi i masteren</a:t>
            </a:r>
          </a:p>
        </p:txBody>
      </p:sp>
      <p:sp>
        <p:nvSpPr>
          <p:cNvPr id="5" name="Pladsholder til dato 3"/>
          <p:cNvSpPr>
            <a:spLocks noGrp="1"/>
          </p:cNvSpPr>
          <p:nvPr>
            <p:ph type="dt" sz="half" idx="10"/>
          </p:nvPr>
        </p:nvSpPr>
        <p:spPr/>
        <p:txBody>
          <a:bodyPr/>
          <a:lstStyle>
            <a:lvl1pPr>
              <a:defRPr/>
            </a:lvl1pPr>
          </a:lstStyle>
          <a:p>
            <a:pPr>
              <a:defRPr/>
            </a:pPr>
            <a:fld id="{515CF68B-E4F3-4588-8159-68F07A72370D}" type="datetimeFigureOut">
              <a:rPr lang="da-DK"/>
              <a:pPr>
                <a:defRPr/>
              </a:pPr>
              <a:t>29-07-2024</a:t>
            </a:fld>
            <a:endParaRPr lang="da-DK"/>
          </a:p>
        </p:txBody>
      </p:sp>
      <p:sp>
        <p:nvSpPr>
          <p:cNvPr id="6" name="Pladsholder til sidefod 4"/>
          <p:cNvSpPr>
            <a:spLocks noGrp="1"/>
          </p:cNvSpPr>
          <p:nvPr>
            <p:ph type="ftr" sz="quarter" idx="11"/>
          </p:nvPr>
        </p:nvSpPr>
        <p:spPr/>
        <p:txBody>
          <a:bodyPr/>
          <a:lstStyle>
            <a:lvl1pPr>
              <a:defRPr/>
            </a:lvl1pPr>
          </a:lstStyle>
          <a:p>
            <a:pPr>
              <a:defRPr/>
            </a:pPr>
            <a:endParaRPr lang="da-DK"/>
          </a:p>
        </p:txBody>
      </p:sp>
      <p:sp>
        <p:nvSpPr>
          <p:cNvPr id="7" name="Pladsholder til diasnummer 5"/>
          <p:cNvSpPr>
            <a:spLocks noGrp="1"/>
          </p:cNvSpPr>
          <p:nvPr>
            <p:ph type="sldNum" sz="quarter" idx="12"/>
          </p:nvPr>
        </p:nvSpPr>
        <p:spPr/>
        <p:txBody>
          <a:bodyPr/>
          <a:lstStyle>
            <a:lvl1pPr>
              <a:defRPr/>
            </a:lvl1pPr>
          </a:lstStyle>
          <a:p>
            <a:pPr>
              <a:defRPr/>
            </a:pPr>
            <a:fld id="{F1A8850D-AA80-4953-B26F-59DD225EB1B9}" type="slidenum">
              <a:rPr lang="da-DK"/>
              <a:pPr>
                <a:defRPr/>
              </a:pPr>
              <a:t>‹#›</a:t>
            </a:fld>
            <a:endParaRPr lang="da-DK"/>
          </a:p>
        </p:txBody>
      </p:sp>
    </p:spTree>
    <p:extLst>
      <p:ext uri="{BB962C8B-B14F-4D97-AF65-F5344CB8AC3E}">
        <p14:creationId xmlns:p14="http://schemas.microsoft.com/office/powerpoint/2010/main" val="1375619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941645" y="4800601"/>
            <a:ext cx="5943600" cy="566738"/>
          </a:xfrm>
        </p:spPr>
        <p:txBody>
          <a:bodyPr anchor="b"/>
          <a:lstStyle>
            <a:lvl1pPr algn="l">
              <a:defRPr sz="2000" b="1"/>
            </a:lvl1pPr>
          </a:lstStyle>
          <a:p>
            <a:r>
              <a:rPr lang="da-DK"/>
              <a:t>Klik for at redigere titeltypografi i masteren</a:t>
            </a:r>
          </a:p>
        </p:txBody>
      </p:sp>
      <p:sp>
        <p:nvSpPr>
          <p:cNvPr id="3" name="Pladsholder til billede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a:p>
        </p:txBody>
      </p:sp>
      <p:sp>
        <p:nvSpPr>
          <p:cNvPr id="4" name="Pladsholder til tekst 3"/>
          <p:cNvSpPr>
            <a:spLocks noGrp="1"/>
          </p:cNvSpPr>
          <p:nvPr>
            <p:ph type="body" sz="half" idx="2"/>
          </p:nvPr>
        </p:nvSpPr>
        <p:spPr>
          <a:xfrm>
            <a:off x="1941645" y="5367339"/>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a:t>Klik for at redigere typografi i masteren</a:t>
            </a:r>
          </a:p>
        </p:txBody>
      </p:sp>
      <p:sp>
        <p:nvSpPr>
          <p:cNvPr id="5" name="Pladsholder til dato 3"/>
          <p:cNvSpPr>
            <a:spLocks noGrp="1"/>
          </p:cNvSpPr>
          <p:nvPr>
            <p:ph type="dt" sz="half" idx="10"/>
          </p:nvPr>
        </p:nvSpPr>
        <p:spPr/>
        <p:txBody>
          <a:bodyPr/>
          <a:lstStyle>
            <a:lvl1pPr>
              <a:defRPr/>
            </a:lvl1pPr>
          </a:lstStyle>
          <a:p>
            <a:pPr>
              <a:defRPr/>
            </a:pPr>
            <a:fld id="{C6157C49-CCAD-48D4-8DE2-76ACC012A455}" type="datetimeFigureOut">
              <a:rPr lang="da-DK"/>
              <a:pPr>
                <a:defRPr/>
              </a:pPr>
              <a:t>29-07-2024</a:t>
            </a:fld>
            <a:endParaRPr lang="da-DK"/>
          </a:p>
        </p:txBody>
      </p:sp>
      <p:sp>
        <p:nvSpPr>
          <p:cNvPr id="6" name="Pladsholder til sidefod 4"/>
          <p:cNvSpPr>
            <a:spLocks noGrp="1"/>
          </p:cNvSpPr>
          <p:nvPr>
            <p:ph type="ftr" sz="quarter" idx="11"/>
          </p:nvPr>
        </p:nvSpPr>
        <p:spPr/>
        <p:txBody>
          <a:bodyPr/>
          <a:lstStyle>
            <a:lvl1pPr>
              <a:defRPr/>
            </a:lvl1pPr>
          </a:lstStyle>
          <a:p>
            <a:pPr>
              <a:defRPr/>
            </a:pPr>
            <a:endParaRPr lang="da-DK"/>
          </a:p>
        </p:txBody>
      </p:sp>
      <p:sp>
        <p:nvSpPr>
          <p:cNvPr id="7" name="Pladsholder til diasnummer 5"/>
          <p:cNvSpPr>
            <a:spLocks noGrp="1"/>
          </p:cNvSpPr>
          <p:nvPr>
            <p:ph type="sldNum" sz="quarter" idx="12"/>
          </p:nvPr>
        </p:nvSpPr>
        <p:spPr/>
        <p:txBody>
          <a:bodyPr/>
          <a:lstStyle>
            <a:lvl1pPr>
              <a:defRPr/>
            </a:lvl1pPr>
          </a:lstStyle>
          <a:p>
            <a:pPr>
              <a:defRPr/>
            </a:pPr>
            <a:fld id="{BD5367D5-1059-4E87-81E0-9208BB642CE4}" type="slidenum">
              <a:rPr lang="da-DK"/>
              <a:pPr>
                <a:defRPr/>
              </a:pPr>
              <a:t>‹#›</a:t>
            </a:fld>
            <a:endParaRPr lang="da-DK"/>
          </a:p>
        </p:txBody>
      </p:sp>
    </p:spTree>
    <p:extLst>
      <p:ext uri="{BB962C8B-B14F-4D97-AF65-F5344CB8AC3E}">
        <p14:creationId xmlns:p14="http://schemas.microsoft.com/office/powerpoint/2010/main" val="579441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ladsholder til titel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a-DK"/>
              <a:t>Klik for at redigere titeltypografi i masteren</a:t>
            </a:r>
          </a:p>
        </p:txBody>
      </p:sp>
      <p:sp>
        <p:nvSpPr>
          <p:cNvPr id="1027" name="Pladsholder til tekst 2"/>
          <p:cNvSpPr>
            <a:spLocks noGrp="1"/>
          </p:cNvSpPr>
          <p:nvPr>
            <p:ph type="body" idx="1"/>
          </p:nvPr>
        </p:nvSpPr>
        <p:spPr bwMode="auto">
          <a:xfrm>
            <a:off x="495300" y="1600202"/>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a-DK"/>
              <a:t>Klik for at redigere typografi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3C5D1FDD-E859-4897-8603-17195176EF7D}" type="datetimeFigureOut">
              <a:rPr lang="da-DK"/>
              <a:pPr>
                <a:defRPr/>
              </a:pPr>
              <a:t>29-07-2024</a:t>
            </a:fld>
            <a:endParaRPr lang="da-DK"/>
          </a:p>
        </p:txBody>
      </p:sp>
      <p:sp>
        <p:nvSpPr>
          <p:cNvPr id="5" name="Pladsholder til sidefod 4"/>
          <p:cNvSpPr>
            <a:spLocks noGrp="1"/>
          </p:cNvSpPr>
          <p:nvPr>
            <p:ph type="ftr" sz="quarter" idx="3"/>
          </p:nvPr>
        </p:nvSpPr>
        <p:spPr>
          <a:xfrm>
            <a:off x="3384550" y="6356352"/>
            <a:ext cx="31369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da-DK"/>
          </a:p>
        </p:txBody>
      </p:sp>
      <p:sp>
        <p:nvSpPr>
          <p:cNvPr id="6" name="Pladsholder til diasnummer 5"/>
          <p:cNvSpPr>
            <a:spLocks noGrp="1"/>
          </p:cNvSpPr>
          <p:nvPr>
            <p:ph type="sldNum" sz="quarter" idx="4"/>
          </p:nvPr>
        </p:nvSpPr>
        <p:spPr>
          <a:xfrm>
            <a:off x="7099300" y="6356352"/>
            <a:ext cx="2311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F6BFF77-A7A1-46A8-A901-AEA64615630D}" type="slidenum">
              <a:rPr lang="da-DK"/>
              <a:pPr>
                <a:defRPr/>
              </a:pPr>
              <a:t>‹#›</a:t>
            </a:fld>
            <a:endParaRPr lang="da-D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wmf"/></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image" Target="../media/image14.wmf"/><Relationship Id="rId7" Type="http://schemas.openxmlformats.org/officeDocument/2006/relationships/image" Target="../media/image16.wmf"/><Relationship Id="rId2" Type="http://schemas.openxmlformats.org/officeDocument/2006/relationships/oleObject" Target="../embeddings/oleObject6.bin"/><Relationship Id="rId1" Type="http://schemas.openxmlformats.org/officeDocument/2006/relationships/slideLayout" Target="../slideLayouts/slideLayout1.xml"/><Relationship Id="rId6" Type="http://schemas.openxmlformats.org/officeDocument/2006/relationships/oleObject" Target="../embeddings/oleObject8.bin"/><Relationship Id="rId5" Type="http://schemas.openxmlformats.org/officeDocument/2006/relationships/image" Target="../media/image15.wmf"/><Relationship Id="rId10" Type="http://schemas.openxmlformats.org/officeDocument/2006/relationships/image" Target="../media/image2.png"/><Relationship Id="rId4" Type="http://schemas.openxmlformats.org/officeDocument/2006/relationships/oleObject" Target="../embeddings/oleObject7.bin"/><Relationship Id="rId9" Type="http://schemas.openxmlformats.org/officeDocument/2006/relationships/image" Target="../media/image17.wm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upload.wikimedia.org/wikipedia/commons/0/08/Atmospheric_Collision.svg" TargetMode="External"/><Relationship Id="rId7"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hyperlink" Target="http://en.wikipedia.org/wiki/File:Hess.jpg" TargetMode="External"/><Relationship Id="rId5" Type="http://schemas.openxmlformats.org/officeDocument/2006/relationships/hyperlink" Target="http://en.wikipedia.org/wiki/Victor_Francis_Hess" TargetMode="Externa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
          <p:cNvSpPr txBox="1">
            <a:spLocks noChangeArrowheads="1"/>
          </p:cNvSpPr>
          <p:nvPr/>
        </p:nvSpPr>
        <p:spPr>
          <a:xfrm>
            <a:off x="0" y="1484784"/>
            <a:ext cx="9906000" cy="504056"/>
          </a:xfrm>
          <a:prstGeom prst="rect">
            <a:avLst/>
          </a:prstGeom>
        </p:spPr>
        <p:txBody>
          <a:bodyPr anchor="ctr"/>
          <a:lstStyle/>
          <a:p>
            <a:pPr algn="ctr" fontAlgn="auto">
              <a:spcAft>
                <a:spcPts val="0"/>
              </a:spcAft>
              <a:defRPr/>
            </a:pPr>
            <a:r>
              <a:rPr lang="en-US" sz="2600" dirty="0">
                <a:solidFill>
                  <a:srgbClr val="183962"/>
                </a:solidFill>
                <a:latin typeface="+mj-lt"/>
                <a:ea typeface="+mj-ea"/>
                <a:cs typeface="+mj-cs"/>
              </a:rPr>
              <a:t>Characterization of a simple particle detector using cosmic particles</a:t>
            </a:r>
          </a:p>
        </p:txBody>
      </p:sp>
      <p:sp>
        <p:nvSpPr>
          <p:cNvPr id="25" name="Rectangle 2"/>
          <p:cNvSpPr txBox="1">
            <a:spLocks noChangeArrowheads="1"/>
          </p:cNvSpPr>
          <p:nvPr/>
        </p:nvSpPr>
        <p:spPr>
          <a:xfrm>
            <a:off x="0" y="2132856"/>
            <a:ext cx="9906000" cy="504056"/>
          </a:xfrm>
          <a:prstGeom prst="rect">
            <a:avLst/>
          </a:prstGeom>
        </p:spPr>
        <p:txBody>
          <a:bodyPr anchor="ctr"/>
          <a:lstStyle/>
          <a:p>
            <a:pPr algn="ctr" fontAlgn="auto">
              <a:spcAft>
                <a:spcPts val="0"/>
              </a:spcAft>
              <a:defRPr/>
            </a:pPr>
            <a:r>
              <a:rPr lang="en-US" dirty="0">
                <a:solidFill>
                  <a:srgbClr val="183962"/>
                </a:solidFill>
                <a:latin typeface="+mj-lt"/>
                <a:ea typeface="+mj-ea"/>
                <a:cs typeface="+mj-cs"/>
              </a:rPr>
              <a:t>Sune Jakobsen (some material from </a:t>
            </a:r>
            <a:r>
              <a:rPr lang="en-US" dirty="0">
                <a:solidFill>
                  <a:srgbClr val="183962"/>
                </a:solidFill>
              </a:rPr>
              <a:t>Christian </a:t>
            </a:r>
            <a:r>
              <a:rPr lang="en-US" dirty="0" err="1">
                <a:solidFill>
                  <a:srgbClr val="183962"/>
                </a:solidFill>
              </a:rPr>
              <a:t>Joram</a:t>
            </a:r>
            <a:r>
              <a:rPr lang="en-US" dirty="0">
                <a:solidFill>
                  <a:srgbClr val="183962"/>
                </a:solidFill>
              </a:rPr>
              <a:t>)</a:t>
            </a:r>
          </a:p>
          <a:p>
            <a:pPr algn="ctr" fontAlgn="auto">
              <a:spcAft>
                <a:spcPts val="0"/>
              </a:spcAft>
              <a:defRPr/>
            </a:pPr>
            <a:r>
              <a:rPr lang="en-US" dirty="0">
                <a:solidFill>
                  <a:srgbClr val="183962"/>
                </a:solidFill>
              </a:rPr>
              <a:t>Additional material: AIDAinnova 2nd Annual meeting, 2 lectures on introduction to photo detectors</a:t>
            </a:r>
          </a:p>
        </p:txBody>
      </p:sp>
      <p:pic>
        <p:nvPicPr>
          <p:cNvPr id="103429" name="Picture 5"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420" y="188640"/>
            <a:ext cx="975973"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 name="Rectangle 2"/>
          <p:cNvSpPr txBox="1">
            <a:spLocks noChangeArrowheads="1"/>
          </p:cNvSpPr>
          <p:nvPr/>
        </p:nvSpPr>
        <p:spPr>
          <a:xfrm>
            <a:off x="-15552" y="908720"/>
            <a:ext cx="9906000" cy="498351"/>
          </a:xfrm>
          <a:prstGeom prst="rect">
            <a:avLst/>
          </a:prstGeom>
        </p:spPr>
        <p:txBody>
          <a:bodyPr anchor="ctr"/>
          <a:lstStyle/>
          <a:p>
            <a:pPr algn="ctr" fontAlgn="auto">
              <a:spcAft>
                <a:spcPts val="0"/>
              </a:spcAft>
              <a:defRPr/>
            </a:pPr>
            <a:r>
              <a:rPr lang="en-US" dirty="0">
                <a:solidFill>
                  <a:srgbClr val="183962"/>
                </a:solidFill>
                <a:latin typeface="+mj-lt"/>
                <a:ea typeface="+mj-ea"/>
                <a:cs typeface="+mj-cs"/>
              </a:rPr>
              <a:t>Summer student workshop 2024</a:t>
            </a:r>
          </a:p>
        </p:txBody>
      </p:sp>
      <p:sp>
        <p:nvSpPr>
          <p:cNvPr id="11" name="Rectangle 2"/>
          <p:cNvSpPr txBox="1">
            <a:spLocks noChangeArrowheads="1"/>
          </p:cNvSpPr>
          <p:nvPr/>
        </p:nvSpPr>
        <p:spPr>
          <a:xfrm>
            <a:off x="416496" y="2996952"/>
            <a:ext cx="9104112" cy="3744416"/>
          </a:xfrm>
          <a:prstGeom prst="rect">
            <a:avLst/>
          </a:prstGeom>
        </p:spPr>
        <p:txBody>
          <a:bodyPr anchor="t"/>
          <a:lstStyle/>
          <a:p>
            <a:pPr fontAlgn="auto">
              <a:spcAft>
                <a:spcPts val="0"/>
              </a:spcAft>
              <a:defRPr/>
            </a:pPr>
            <a:r>
              <a:rPr lang="en-US" b="1" dirty="0">
                <a:solidFill>
                  <a:srgbClr val="183962"/>
                </a:solidFill>
                <a:latin typeface="+mj-lt"/>
                <a:ea typeface="+mj-ea"/>
                <a:cs typeface="+mj-cs"/>
              </a:rPr>
              <a:t>Program</a:t>
            </a:r>
          </a:p>
          <a:p>
            <a:pPr fontAlgn="auto">
              <a:spcAft>
                <a:spcPts val="0"/>
              </a:spcAft>
              <a:defRPr/>
            </a:pPr>
            <a:endParaRPr lang="en-US" dirty="0">
              <a:solidFill>
                <a:srgbClr val="183962"/>
              </a:solidFill>
              <a:latin typeface="+mj-lt"/>
              <a:ea typeface="+mj-ea"/>
              <a:cs typeface="+mj-cs"/>
            </a:endParaRPr>
          </a:p>
          <a:p>
            <a:pPr fontAlgn="auto">
              <a:spcAft>
                <a:spcPts val="0"/>
              </a:spcAft>
              <a:defRPr/>
            </a:pPr>
            <a:r>
              <a:rPr lang="en-US" dirty="0">
                <a:solidFill>
                  <a:srgbClr val="183962"/>
                </a:solidFill>
                <a:latin typeface="+mj-lt"/>
                <a:ea typeface="+mj-ea"/>
                <a:cs typeface="+mj-cs"/>
              </a:rPr>
              <a:t>Discussion of the detector parts</a:t>
            </a:r>
          </a:p>
          <a:p>
            <a:pPr marL="285750" indent="-285750" fontAlgn="auto">
              <a:spcAft>
                <a:spcPts val="0"/>
              </a:spcAft>
              <a:buFont typeface="Arial" pitchFamily="34" charset="0"/>
              <a:buChar char="•"/>
              <a:defRPr/>
            </a:pPr>
            <a:r>
              <a:rPr lang="en-US" sz="1600" dirty="0">
                <a:solidFill>
                  <a:srgbClr val="183962"/>
                </a:solidFill>
                <a:latin typeface="+mj-lt"/>
                <a:ea typeface="+mj-ea"/>
                <a:cs typeface="+mj-cs"/>
              </a:rPr>
              <a:t>Scintillators</a:t>
            </a:r>
          </a:p>
          <a:p>
            <a:pPr marL="285750" indent="-285750" fontAlgn="auto">
              <a:spcAft>
                <a:spcPts val="0"/>
              </a:spcAft>
              <a:buFont typeface="Arial" pitchFamily="34" charset="0"/>
              <a:buChar char="•"/>
              <a:defRPr/>
            </a:pPr>
            <a:r>
              <a:rPr lang="en-US" sz="1600" dirty="0">
                <a:solidFill>
                  <a:srgbClr val="183962"/>
                </a:solidFill>
                <a:latin typeface="+mj-lt"/>
                <a:ea typeface="+mj-ea"/>
                <a:cs typeface="+mj-cs"/>
              </a:rPr>
              <a:t>Wavelength shifters</a:t>
            </a:r>
          </a:p>
          <a:p>
            <a:pPr marL="285750" indent="-285750" fontAlgn="auto">
              <a:spcAft>
                <a:spcPts val="0"/>
              </a:spcAft>
              <a:buFont typeface="Arial" pitchFamily="34" charset="0"/>
              <a:buChar char="•"/>
              <a:defRPr/>
            </a:pPr>
            <a:r>
              <a:rPr lang="en-US" sz="1600" dirty="0" err="1">
                <a:solidFill>
                  <a:srgbClr val="183962"/>
                </a:solidFill>
                <a:latin typeface="+mj-lt"/>
                <a:ea typeface="+mj-ea"/>
                <a:cs typeface="+mj-cs"/>
              </a:rPr>
              <a:t>Photodetectors</a:t>
            </a:r>
            <a:endParaRPr lang="en-US" sz="1600" dirty="0">
              <a:solidFill>
                <a:srgbClr val="183962"/>
              </a:solidFill>
              <a:latin typeface="+mj-lt"/>
              <a:ea typeface="+mj-ea"/>
              <a:cs typeface="+mj-cs"/>
            </a:endParaRPr>
          </a:p>
          <a:p>
            <a:pPr marL="285750" indent="-285750" fontAlgn="auto">
              <a:spcAft>
                <a:spcPts val="0"/>
              </a:spcAft>
              <a:buFont typeface="Arial" pitchFamily="34" charset="0"/>
              <a:buChar char="•"/>
              <a:defRPr/>
            </a:pPr>
            <a:endParaRPr lang="en-US" dirty="0">
              <a:solidFill>
                <a:srgbClr val="183962"/>
              </a:solidFill>
              <a:latin typeface="+mj-lt"/>
              <a:ea typeface="+mj-ea"/>
              <a:cs typeface="+mj-cs"/>
            </a:endParaRPr>
          </a:p>
          <a:p>
            <a:pPr fontAlgn="auto">
              <a:spcAft>
                <a:spcPts val="0"/>
              </a:spcAft>
              <a:defRPr/>
            </a:pPr>
            <a:r>
              <a:rPr lang="en-US" dirty="0">
                <a:solidFill>
                  <a:srgbClr val="183962"/>
                </a:solidFill>
              </a:rPr>
              <a:t>Experimental Part</a:t>
            </a:r>
          </a:p>
          <a:p>
            <a:pPr marL="361950" indent="-361950" fontAlgn="auto">
              <a:spcAft>
                <a:spcPts val="0"/>
              </a:spcAft>
              <a:buFont typeface="+mj-lt"/>
              <a:buAutoNum type="arabicPeriod"/>
              <a:defRPr/>
            </a:pPr>
            <a:r>
              <a:rPr lang="en-US" sz="1600" dirty="0">
                <a:solidFill>
                  <a:srgbClr val="183962"/>
                </a:solidFill>
              </a:rPr>
              <a:t>Determine the 1 photo-electron charge and calculate the gain of a photomultiplier.</a:t>
            </a:r>
          </a:p>
          <a:p>
            <a:pPr marL="361950" indent="-361950" fontAlgn="auto">
              <a:spcAft>
                <a:spcPts val="0"/>
              </a:spcAft>
              <a:defRPr/>
            </a:pPr>
            <a:r>
              <a:rPr lang="en-US" sz="1600" dirty="0">
                <a:solidFill>
                  <a:srgbClr val="183962"/>
                </a:solidFill>
              </a:rPr>
              <a:t>2a.	Measure the light yield of a MIP in a scintillator coupled to a photomultiplier using a light guide.</a:t>
            </a:r>
          </a:p>
          <a:p>
            <a:pPr marL="361950" indent="-361950" fontAlgn="auto">
              <a:spcAft>
                <a:spcPts val="0"/>
              </a:spcAft>
              <a:defRPr/>
            </a:pPr>
            <a:r>
              <a:rPr lang="en-US" sz="1600" dirty="0">
                <a:solidFill>
                  <a:srgbClr val="183962"/>
                </a:solidFill>
              </a:rPr>
              <a:t>2b.	Measure the light yield of a MIP in a scintillator coupled to a photomultiplier using a wavelength shifter.</a:t>
            </a:r>
          </a:p>
          <a:p>
            <a:pPr marL="361950" indent="-361950" fontAlgn="auto">
              <a:spcAft>
                <a:spcPts val="0"/>
              </a:spcAft>
              <a:defRPr/>
            </a:pPr>
            <a:r>
              <a:rPr lang="en-US" sz="1600" dirty="0">
                <a:solidFill>
                  <a:srgbClr val="183962"/>
                </a:solidFill>
              </a:rPr>
              <a:t>3.	Measure the Quantum Efficiency of a PMT in the wavelength interval 200 to 800 nm (optional)</a:t>
            </a:r>
          </a:p>
          <a:p>
            <a:pPr fontAlgn="auto">
              <a:spcAft>
                <a:spcPts val="0"/>
              </a:spcAft>
              <a:defRPr/>
            </a:pPr>
            <a:endParaRPr lang="en-US" dirty="0">
              <a:solidFill>
                <a:srgbClr val="183962"/>
              </a:solidFill>
            </a:endParaRPr>
          </a:p>
          <a:p>
            <a:pPr marL="285750" indent="-285750" fontAlgn="auto">
              <a:spcAft>
                <a:spcPts val="0"/>
              </a:spcAft>
              <a:buFont typeface="Arial" pitchFamily="34" charset="0"/>
              <a:buChar char="•"/>
              <a:defRPr/>
            </a:pPr>
            <a:endParaRPr lang="en-US" dirty="0">
              <a:solidFill>
                <a:srgbClr val="183962"/>
              </a:solidFill>
              <a:latin typeface="+mj-lt"/>
              <a:ea typeface="+mj-ea"/>
              <a:cs typeface="+mj-cs"/>
            </a:endParaRPr>
          </a:p>
        </p:txBody>
      </p:sp>
    </p:spTree>
    <p:extLst>
      <p:ext uri="{BB962C8B-B14F-4D97-AF65-F5344CB8AC3E}">
        <p14:creationId xmlns:p14="http://schemas.microsoft.com/office/powerpoint/2010/main" val="2219548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
          <p:cNvSpPr txBox="1"/>
          <p:nvPr/>
        </p:nvSpPr>
        <p:spPr>
          <a:xfrm>
            <a:off x="560512" y="416272"/>
            <a:ext cx="8654132" cy="4739759"/>
          </a:xfrm>
          <a:prstGeom prst="rect">
            <a:avLst/>
          </a:prstGeom>
          <a:noFill/>
        </p:spPr>
        <p:txBody>
          <a:bodyPr wrap="square" rtlCol="0">
            <a:spAutoFit/>
          </a:bodyPr>
          <a:lstStyle/>
          <a:p>
            <a:r>
              <a:rPr lang="en-US" sz="2800" dirty="0"/>
              <a:t>Light yield using light guide</a:t>
            </a:r>
          </a:p>
          <a:p>
            <a:endParaRPr lang="en-US" sz="2800" dirty="0"/>
          </a:p>
          <a:p>
            <a:endParaRPr lang="en-US" sz="2800" dirty="0"/>
          </a:p>
          <a:p>
            <a:endParaRPr lang="en-US" sz="2000" dirty="0"/>
          </a:p>
          <a:p>
            <a:r>
              <a:rPr lang="en-US" dirty="0"/>
              <a:t>Task 2a: Measure the light yield of a MIP in a scintillator coupled to a photomultiplier using a light guide.  </a:t>
            </a:r>
          </a:p>
          <a:p>
            <a:endParaRPr lang="en-US" dirty="0"/>
          </a:p>
          <a:p>
            <a:r>
              <a:rPr lang="en-US" dirty="0"/>
              <a:t>Materials:</a:t>
            </a:r>
          </a:p>
          <a:p>
            <a:r>
              <a:rPr lang="en-US" dirty="0"/>
              <a:t>Classic photomultiplier </a:t>
            </a:r>
          </a:p>
          <a:p>
            <a:r>
              <a:rPr lang="en-US" dirty="0"/>
              <a:t>Oscilloscope</a:t>
            </a:r>
          </a:p>
          <a:p>
            <a:r>
              <a:rPr lang="en-US" dirty="0"/>
              <a:t>Scintillator</a:t>
            </a:r>
          </a:p>
          <a:p>
            <a:r>
              <a:rPr lang="en-US" dirty="0"/>
              <a:t>Light guide</a:t>
            </a:r>
          </a:p>
          <a:p>
            <a:r>
              <a:rPr lang="en-US" dirty="0"/>
              <a:t>High voltage power supply unit</a:t>
            </a:r>
          </a:p>
          <a:p>
            <a:r>
              <a:rPr lang="en-US" dirty="0"/>
              <a:t>Cables  </a:t>
            </a:r>
          </a:p>
          <a:p>
            <a:endParaRPr lang="en-US" dirty="0"/>
          </a:p>
        </p:txBody>
      </p:sp>
      <p:pic>
        <p:nvPicPr>
          <p:cNvPr id="1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2" name="Lige forbindelse 1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graphicFrame>
        <p:nvGraphicFramePr>
          <p:cNvPr id="3" name="Objekt 2"/>
          <p:cNvGraphicFramePr>
            <a:graphicFrameLocks noChangeAspect="1"/>
          </p:cNvGraphicFramePr>
          <p:nvPr>
            <p:extLst>
              <p:ext uri="{D42A27DB-BD31-4B8C-83A1-F6EECF244321}">
                <p14:modId xmlns:p14="http://schemas.microsoft.com/office/powerpoint/2010/main" val="1961177605"/>
              </p:ext>
            </p:extLst>
          </p:nvPr>
        </p:nvGraphicFramePr>
        <p:xfrm>
          <a:off x="4448448" y="3048620"/>
          <a:ext cx="3744912" cy="1460500"/>
        </p:xfrm>
        <a:graphic>
          <a:graphicData uri="http://schemas.openxmlformats.org/presentationml/2006/ole">
            <mc:AlternateContent xmlns:mc="http://schemas.openxmlformats.org/markup-compatibility/2006">
              <mc:Choice xmlns:v="urn:schemas-microsoft-com:vml" Requires="v">
                <p:oleObj name="Ulead Image Editor Image" r:id="rId3" imgW="3240030" imgH="1264708" progId="EditorImage">
                  <p:embed/>
                </p:oleObj>
              </mc:Choice>
              <mc:Fallback>
                <p:oleObj name="Ulead Image Editor Image" r:id="rId3" imgW="3240030" imgH="1264708" progId="EditorImag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8448" y="3048620"/>
                        <a:ext cx="3744912" cy="1460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10</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1387347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
          <p:cNvSpPr txBox="1"/>
          <p:nvPr/>
        </p:nvSpPr>
        <p:spPr>
          <a:xfrm>
            <a:off x="560512" y="404664"/>
            <a:ext cx="8654132" cy="4739759"/>
          </a:xfrm>
          <a:prstGeom prst="rect">
            <a:avLst/>
          </a:prstGeom>
          <a:noFill/>
        </p:spPr>
        <p:txBody>
          <a:bodyPr wrap="square" rtlCol="0">
            <a:spAutoFit/>
          </a:bodyPr>
          <a:lstStyle/>
          <a:p>
            <a:r>
              <a:rPr lang="en-US" sz="2800" dirty="0"/>
              <a:t>Light yield using wavelength shifter</a:t>
            </a:r>
          </a:p>
          <a:p>
            <a:endParaRPr lang="en-US" sz="2800" dirty="0"/>
          </a:p>
          <a:p>
            <a:endParaRPr lang="en-US" sz="2800" dirty="0"/>
          </a:p>
          <a:p>
            <a:endParaRPr lang="en-US" sz="2000" dirty="0"/>
          </a:p>
          <a:p>
            <a:r>
              <a:rPr lang="en-US" dirty="0"/>
              <a:t>Task 2b: Measure the light yield of a MIP in a scintillator coupled to a photomultiplier using a wavelength shifter.</a:t>
            </a:r>
          </a:p>
          <a:p>
            <a:endParaRPr lang="en-US" dirty="0"/>
          </a:p>
          <a:p>
            <a:r>
              <a:rPr lang="en-US" dirty="0"/>
              <a:t>Materials:</a:t>
            </a:r>
          </a:p>
          <a:p>
            <a:r>
              <a:rPr lang="en-US" dirty="0"/>
              <a:t>Classic photomultiplier </a:t>
            </a:r>
          </a:p>
          <a:p>
            <a:r>
              <a:rPr lang="en-US" dirty="0"/>
              <a:t>Oscilloscope</a:t>
            </a:r>
          </a:p>
          <a:p>
            <a:r>
              <a:rPr lang="en-US" dirty="0"/>
              <a:t>Scintillator</a:t>
            </a:r>
          </a:p>
          <a:p>
            <a:r>
              <a:rPr lang="en-US" dirty="0"/>
              <a:t>Wavelength shifter</a:t>
            </a:r>
          </a:p>
          <a:p>
            <a:r>
              <a:rPr lang="en-US" dirty="0"/>
              <a:t>High voltage power supply unit</a:t>
            </a:r>
          </a:p>
          <a:p>
            <a:r>
              <a:rPr lang="en-US" dirty="0"/>
              <a:t>Cables  </a:t>
            </a:r>
          </a:p>
          <a:p>
            <a:endParaRPr lang="en-US" dirty="0"/>
          </a:p>
        </p:txBody>
      </p:sp>
      <p:pic>
        <p:nvPicPr>
          <p:cNvPr id="1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2" name="Lige forbindelse 1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graphicFrame>
        <p:nvGraphicFramePr>
          <p:cNvPr id="3" name="Objekt 2"/>
          <p:cNvGraphicFramePr>
            <a:graphicFrameLocks noChangeAspect="1"/>
          </p:cNvGraphicFramePr>
          <p:nvPr>
            <p:extLst>
              <p:ext uri="{D42A27DB-BD31-4B8C-83A1-F6EECF244321}">
                <p14:modId xmlns:p14="http://schemas.microsoft.com/office/powerpoint/2010/main" val="2971269691"/>
              </p:ext>
            </p:extLst>
          </p:nvPr>
        </p:nvGraphicFramePr>
        <p:xfrm>
          <a:off x="3800872" y="2939777"/>
          <a:ext cx="5451475" cy="1857375"/>
        </p:xfrm>
        <a:graphic>
          <a:graphicData uri="http://schemas.openxmlformats.org/presentationml/2006/ole">
            <mc:AlternateContent xmlns:mc="http://schemas.openxmlformats.org/markup-compatibility/2006">
              <mc:Choice xmlns:v="urn:schemas-microsoft-com:vml" Requires="v">
                <p:oleObj name="Designer 4.0 Drawing" r:id="rId3" imgW="5448300" imgH="1857375" progId="MgxDesigner">
                  <p:embed/>
                </p:oleObj>
              </mc:Choice>
              <mc:Fallback>
                <p:oleObj name="Designer 4.0 Drawing" r:id="rId3" imgW="5448300" imgH="1857375" progId="MgxDesigner">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872" y="2939777"/>
                        <a:ext cx="5451475" cy="185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11</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2305227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
          <p:cNvSpPr txBox="1"/>
          <p:nvPr/>
        </p:nvSpPr>
        <p:spPr>
          <a:xfrm>
            <a:off x="696516" y="404664"/>
            <a:ext cx="8648971" cy="5078313"/>
          </a:xfrm>
          <a:prstGeom prst="rect">
            <a:avLst/>
          </a:prstGeom>
          <a:noFill/>
        </p:spPr>
        <p:txBody>
          <a:bodyPr wrap="square" rtlCol="0">
            <a:spAutoFit/>
          </a:bodyPr>
          <a:lstStyle/>
          <a:p>
            <a:r>
              <a:rPr lang="en-GB" sz="2800" dirty="0"/>
              <a:t>Absolute Measurement of the Quantum Efficiency of a Classical PMT</a:t>
            </a:r>
          </a:p>
          <a:p>
            <a:endParaRPr lang="en-GB" sz="2800" dirty="0"/>
          </a:p>
          <a:p>
            <a:endParaRPr lang="en-US" sz="2000" dirty="0"/>
          </a:p>
          <a:p>
            <a:r>
              <a:rPr lang="en-US" sz="2000" dirty="0"/>
              <a:t>Task 3: Measure the Quantum Efficiency  of a PMT in the wavelength interval 200 to 800 nm. Discuss the result, its precision and possible error sources. </a:t>
            </a:r>
          </a:p>
          <a:p>
            <a:endParaRPr lang="en-US" sz="2000" dirty="0"/>
          </a:p>
          <a:p>
            <a:r>
              <a:rPr lang="en-US" sz="2000" dirty="0"/>
              <a:t>Set-up:</a:t>
            </a:r>
          </a:p>
          <a:p>
            <a:r>
              <a:rPr lang="en-US" sz="2000" dirty="0"/>
              <a:t>- PMT</a:t>
            </a:r>
          </a:p>
          <a:p>
            <a:r>
              <a:rPr lang="en-US" sz="2000" dirty="0"/>
              <a:t>- </a:t>
            </a:r>
            <a:r>
              <a:rPr lang="en-US" sz="2000" dirty="0" err="1"/>
              <a:t>Xe</a:t>
            </a:r>
            <a:r>
              <a:rPr lang="en-US" sz="2000" dirty="0"/>
              <a:t>-lamp</a:t>
            </a:r>
          </a:p>
          <a:p>
            <a:r>
              <a:rPr lang="en-US" sz="2000" dirty="0"/>
              <a:t>- </a:t>
            </a:r>
            <a:r>
              <a:rPr lang="en-US" sz="2000" dirty="0" err="1"/>
              <a:t>monochromator</a:t>
            </a:r>
            <a:endParaRPr lang="en-US" sz="2000" dirty="0"/>
          </a:p>
          <a:p>
            <a:r>
              <a:rPr lang="en-US" sz="2000" dirty="0"/>
              <a:t>- reference photodiode</a:t>
            </a:r>
          </a:p>
          <a:p>
            <a:r>
              <a:rPr lang="en-US" sz="2000" dirty="0"/>
              <a:t>- </a:t>
            </a:r>
            <a:r>
              <a:rPr lang="en-US" sz="2000" dirty="0" err="1"/>
              <a:t>Keithley</a:t>
            </a:r>
            <a:r>
              <a:rPr lang="en-US" sz="2000" dirty="0"/>
              <a:t> </a:t>
            </a:r>
            <a:r>
              <a:rPr lang="en-US" sz="2000" dirty="0" err="1"/>
              <a:t>picoampere</a:t>
            </a:r>
            <a:r>
              <a:rPr lang="en-US" sz="2000" dirty="0"/>
              <a:t> meter</a:t>
            </a:r>
          </a:p>
          <a:p>
            <a:r>
              <a:rPr lang="en-US" sz="2000" dirty="0"/>
              <a:t>- PC (</a:t>
            </a:r>
            <a:r>
              <a:rPr lang="en-US" sz="2000" dirty="0" err="1"/>
              <a:t>Labview</a:t>
            </a:r>
            <a:r>
              <a:rPr lang="en-US" sz="2000" dirty="0"/>
              <a:t>)</a:t>
            </a:r>
          </a:p>
          <a:p>
            <a:endParaRPr lang="en-GB" sz="2000" dirty="0"/>
          </a:p>
        </p:txBody>
      </p:sp>
      <p:pic>
        <p:nvPicPr>
          <p:cNvPr id="1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2" name="Lige forbindelse 1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12</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3338672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
          <p:cNvSpPr txBox="1"/>
          <p:nvPr/>
        </p:nvSpPr>
        <p:spPr>
          <a:xfrm>
            <a:off x="683568" y="868650"/>
            <a:ext cx="3682355" cy="400110"/>
          </a:xfrm>
          <a:prstGeom prst="rect">
            <a:avLst/>
          </a:prstGeom>
          <a:noFill/>
        </p:spPr>
        <p:txBody>
          <a:bodyPr wrap="none" rtlCol="0">
            <a:spAutoFit/>
          </a:bodyPr>
          <a:lstStyle/>
          <a:p>
            <a:r>
              <a:rPr lang="en-GB" sz="2000" dirty="0"/>
              <a:t>Principle of the QE determination</a:t>
            </a:r>
          </a:p>
        </p:txBody>
      </p:sp>
      <p:graphicFrame>
        <p:nvGraphicFramePr>
          <p:cNvPr id="9" name="Object 3"/>
          <p:cNvGraphicFramePr>
            <a:graphicFrameLocks noChangeAspect="1"/>
          </p:cNvGraphicFramePr>
          <p:nvPr/>
        </p:nvGraphicFramePr>
        <p:xfrm>
          <a:off x="755576" y="1772816"/>
          <a:ext cx="4016375" cy="754063"/>
        </p:xfrm>
        <a:graphic>
          <a:graphicData uri="http://schemas.openxmlformats.org/presentationml/2006/ole">
            <mc:AlternateContent xmlns:mc="http://schemas.openxmlformats.org/markup-compatibility/2006">
              <mc:Choice xmlns:v="urn:schemas-microsoft-com:vml" Requires="v">
                <p:oleObj name="Equation" r:id="rId2" imgW="2501640" imgH="469800" progId="Equation.3">
                  <p:embed/>
                </p:oleObj>
              </mc:Choice>
              <mc:Fallback>
                <p:oleObj name="Equation" r:id="rId2" imgW="2501640" imgH="4698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772816"/>
                        <a:ext cx="4016375" cy="754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4"/>
          <p:cNvGraphicFramePr>
            <a:graphicFrameLocks noChangeAspect="1"/>
          </p:cNvGraphicFramePr>
          <p:nvPr/>
        </p:nvGraphicFramePr>
        <p:xfrm>
          <a:off x="755576" y="4941168"/>
          <a:ext cx="3810000" cy="774700"/>
        </p:xfrm>
        <a:graphic>
          <a:graphicData uri="http://schemas.openxmlformats.org/presentationml/2006/ole">
            <mc:AlternateContent xmlns:mc="http://schemas.openxmlformats.org/markup-compatibility/2006">
              <mc:Choice xmlns:v="urn:schemas-microsoft-com:vml" Requires="v">
                <p:oleObj name="Equation" r:id="rId4" imgW="2374560" imgH="482400" progId="Equation.3">
                  <p:embed/>
                </p:oleObj>
              </mc:Choice>
              <mc:Fallback>
                <p:oleObj name="Equation" r:id="rId4" imgW="2374560" imgH="482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4941168"/>
                        <a:ext cx="3810000" cy="77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5"/>
          <p:cNvGraphicFramePr>
            <a:graphicFrameLocks noChangeAspect="1"/>
          </p:cNvGraphicFramePr>
          <p:nvPr/>
        </p:nvGraphicFramePr>
        <p:xfrm>
          <a:off x="755576" y="3861048"/>
          <a:ext cx="4911725" cy="815975"/>
        </p:xfrm>
        <a:graphic>
          <a:graphicData uri="http://schemas.openxmlformats.org/presentationml/2006/ole">
            <mc:AlternateContent xmlns:mc="http://schemas.openxmlformats.org/markup-compatibility/2006">
              <mc:Choice xmlns:v="urn:schemas-microsoft-com:vml" Requires="v">
                <p:oleObj name="Equation" r:id="rId6" imgW="3060360" imgH="507960" progId="Equation.3">
                  <p:embed/>
                </p:oleObj>
              </mc:Choice>
              <mc:Fallback>
                <p:oleObj name="Equation" r:id="rId6" imgW="3060360" imgH="50796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5576" y="3861048"/>
                        <a:ext cx="4911725" cy="81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8"/>
          <p:cNvSpPr txBox="1"/>
          <p:nvPr/>
        </p:nvSpPr>
        <p:spPr>
          <a:xfrm>
            <a:off x="6084168" y="4006805"/>
            <a:ext cx="3275856" cy="646331"/>
          </a:xfrm>
          <a:prstGeom prst="rect">
            <a:avLst/>
          </a:prstGeom>
          <a:noFill/>
        </p:spPr>
        <p:txBody>
          <a:bodyPr wrap="square" rtlCol="0">
            <a:spAutoFit/>
          </a:bodyPr>
          <a:lstStyle/>
          <a:p>
            <a:r>
              <a:rPr lang="en-GB" dirty="0"/>
              <a:t>(DUT = Detector Under Test</a:t>
            </a:r>
          </a:p>
          <a:p>
            <a:r>
              <a:rPr lang="en-GB" dirty="0"/>
              <a:t> REF = Reference Detector) </a:t>
            </a:r>
          </a:p>
        </p:txBody>
      </p:sp>
      <p:graphicFrame>
        <p:nvGraphicFramePr>
          <p:cNvPr id="14" name="Object 6"/>
          <p:cNvGraphicFramePr>
            <a:graphicFrameLocks noChangeAspect="1"/>
          </p:cNvGraphicFramePr>
          <p:nvPr/>
        </p:nvGraphicFramePr>
        <p:xfrm>
          <a:off x="5436096" y="1988840"/>
          <a:ext cx="692150" cy="387350"/>
        </p:xfrm>
        <a:graphic>
          <a:graphicData uri="http://schemas.openxmlformats.org/presentationml/2006/ole">
            <mc:AlternateContent xmlns:mc="http://schemas.openxmlformats.org/markup-compatibility/2006">
              <mc:Choice xmlns:v="urn:schemas-microsoft-com:vml" Requires="v">
                <p:oleObj name="Equation" r:id="rId8" imgW="431640" imgH="241200" progId="Equation.3">
                  <p:embed/>
                </p:oleObj>
              </mc:Choice>
              <mc:Fallback>
                <p:oleObj name="Equation" r:id="rId8" imgW="431640" imgH="241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36096" y="1988840"/>
                        <a:ext cx="692150" cy="38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0"/>
          <p:cNvSpPr txBox="1"/>
          <p:nvPr/>
        </p:nvSpPr>
        <p:spPr>
          <a:xfrm>
            <a:off x="6194276" y="1966848"/>
            <a:ext cx="2432141" cy="369332"/>
          </a:xfrm>
          <a:prstGeom prst="rect">
            <a:avLst/>
          </a:prstGeom>
          <a:noFill/>
        </p:spPr>
        <p:txBody>
          <a:bodyPr wrap="none" rtlCol="0">
            <a:spAutoFit/>
          </a:bodyPr>
          <a:lstStyle/>
          <a:p>
            <a:r>
              <a:rPr lang="en-GB" dirty="0"/>
              <a:t>Photon flux, unknown ! </a:t>
            </a:r>
          </a:p>
        </p:txBody>
      </p:sp>
      <p:sp>
        <p:nvSpPr>
          <p:cNvPr id="17" name="TextBox 11"/>
          <p:cNvSpPr txBox="1"/>
          <p:nvPr/>
        </p:nvSpPr>
        <p:spPr>
          <a:xfrm>
            <a:off x="611560" y="3068960"/>
            <a:ext cx="7848872" cy="369332"/>
          </a:xfrm>
          <a:prstGeom prst="rect">
            <a:avLst/>
          </a:prstGeom>
          <a:noFill/>
        </p:spPr>
        <p:txBody>
          <a:bodyPr wrap="square" rtlCol="0">
            <a:spAutoFit/>
          </a:bodyPr>
          <a:lstStyle/>
          <a:p>
            <a:r>
              <a:rPr lang="en-GB" dirty="0"/>
              <a:t>Use a reference detector with known (calibrated) </a:t>
            </a:r>
            <a:r>
              <a:rPr lang="en-GB" i="1" dirty="0" err="1">
                <a:latin typeface="Symbol" pitchFamily="18" charset="2"/>
              </a:rPr>
              <a:t>e</a:t>
            </a:r>
            <a:r>
              <a:rPr lang="en-GB" i="1" baseline="-25000" dirty="0" err="1"/>
              <a:t>Q</a:t>
            </a:r>
            <a:r>
              <a:rPr lang="en-GB" dirty="0"/>
              <a:t> to determine the photon flux </a:t>
            </a:r>
          </a:p>
        </p:txBody>
      </p:sp>
      <p:pic>
        <p:nvPicPr>
          <p:cNvPr id="20" name="Picture 3" descr="CERN_logo"/>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21" name="Lige forbindelse 20"/>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23"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13</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1379866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ctrTitle"/>
          </p:nvPr>
        </p:nvSpPr>
        <p:spPr>
          <a:xfrm>
            <a:off x="685800" y="2130425"/>
            <a:ext cx="7772400" cy="1470025"/>
          </a:xfrm>
        </p:spPr>
        <p:txBody>
          <a:bodyPr/>
          <a:lstStyle/>
          <a:p>
            <a:endParaRPr lang="en-GB"/>
          </a:p>
        </p:txBody>
      </p:sp>
      <p:pic>
        <p:nvPicPr>
          <p:cNvPr id="9" name="Picture 7" descr="Drawing1.jpg"/>
          <p:cNvPicPr>
            <a:picLocks noChangeAspect="1"/>
          </p:cNvPicPr>
          <p:nvPr/>
        </p:nvPicPr>
        <p:blipFill>
          <a:blip r:embed="rId2" cstate="print"/>
          <a:srcRect l="5113"/>
          <a:stretch>
            <a:fillRect/>
          </a:stretch>
        </p:blipFill>
        <p:spPr>
          <a:xfrm>
            <a:off x="467544" y="1154568"/>
            <a:ext cx="8676456" cy="4548864"/>
          </a:xfrm>
          <a:prstGeom prst="rect">
            <a:avLst/>
          </a:prstGeom>
        </p:spPr>
      </p:pic>
      <p:sp>
        <p:nvSpPr>
          <p:cNvPr id="10" name="Isosceles Triangle 8"/>
          <p:cNvSpPr/>
          <p:nvPr/>
        </p:nvSpPr>
        <p:spPr>
          <a:xfrm rot="16200000">
            <a:off x="5220072" y="3789040"/>
            <a:ext cx="720080" cy="2016224"/>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9"/>
          <p:cNvSpPr/>
          <p:nvPr/>
        </p:nvSpPr>
        <p:spPr>
          <a:xfrm rot="5400000">
            <a:off x="4139952" y="4396057"/>
            <a:ext cx="216024" cy="792088"/>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Isosceles Triangle 10"/>
          <p:cNvSpPr/>
          <p:nvPr/>
        </p:nvSpPr>
        <p:spPr>
          <a:xfrm rot="1693916">
            <a:off x="3889448" y="4069143"/>
            <a:ext cx="175825" cy="724803"/>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Isosceles Triangle 11"/>
          <p:cNvSpPr/>
          <p:nvPr/>
        </p:nvSpPr>
        <p:spPr>
          <a:xfrm rot="12600000">
            <a:off x="4230225" y="3462499"/>
            <a:ext cx="175825" cy="724803"/>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Isosceles Triangle 12"/>
          <p:cNvSpPr/>
          <p:nvPr/>
        </p:nvSpPr>
        <p:spPr>
          <a:xfrm rot="16200000">
            <a:off x="3977361" y="3068486"/>
            <a:ext cx="175825" cy="792088"/>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Isosceles Triangle 13"/>
          <p:cNvSpPr/>
          <p:nvPr/>
        </p:nvSpPr>
        <p:spPr>
          <a:xfrm rot="5400000">
            <a:off x="3527884" y="3320988"/>
            <a:ext cx="72008" cy="288032"/>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5"/>
          <p:cNvSpPr/>
          <p:nvPr/>
        </p:nvSpPr>
        <p:spPr>
          <a:xfrm>
            <a:off x="2843808" y="3429000"/>
            <a:ext cx="576064" cy="45719"/>
          </a:xfrm>
          <a:prstGeom prst="rect">
            <a:avLst/>
          </a:prstGeom>
          <a:solidFill>
            <a:srgbClr val="FFFF0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7"/>
          <p:cNvSpPr/>
          <p:nvPr/>
        </p:nvSpPr>
        <p:spPr>
          <a:xfrm rot="16200000">
            <a:off x="2559584" y="2983619"/>
            <a:ext cx="576064" cy="45719"/>
          </a:xfrm>
          <a:prstGeom prst="rect">
            <a:avLst/>
          </a:prstGeom>
          <a:solidFill>
            <a:srgbClr val="FFFF0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8"/>
          <p:cNvSpPr/>
          <p:nvPr/>
        </p:nvSpPr>
        <p:spPr>
          <a:xfrm rot="16200000">
            <a:off x="2490050" y="3622164"/>
            <a:ext cx="720080" cy="45719"/>
          </a:xfrm>
          <a:prstGeom prst="rect">
            <a:avLst/>
          </a:prstGeom>
          <a:solidFill>
            <a:srgbClr val="FFFF0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19"/>
          <p:cNvSpPr txBox="1"/>
          <p:nvPr/>
        </p:nvSpPr>
        <p:spPr>
          <a:xfrm>
            <a:off x="7092280" y="4653136"/>
            <a:ext cx="1296144" cy="369332"/>
          </a:xfrm>
          <a:prstGeom prst="rect">
            <a:avLst/>
          </a:prstGeom>
          <a:noFill/>
        </p:spPr>
        <p:txBody>
          <a:bodyPr wrap="square" rtlCol="0">
            <a:spAutoFit/>
          </a:bodyPr>
          <a:lstStyle/>
          <a:p>
            <a:r>
              <a:rPr lang="en-GB" dirty="0" err="1"/>
              <a:t>Xe</a:t>
            </a:r>
            <a:r>
              <a:rPr lang="en-GB" dirty="0"/>
              <a:t> lamp</a:t>
            </a:r>
          </a:p>
        </p:txBody>
      </p:sp>
      <p:sp>
        <p:nvSpPr>
          <p:cNvPr id="22" name="TextBox 20"/>
          <p:cNvSpPr txBox="1"/>
          <p:nvPr/>
        </p:nvSpPr>
        <p:spPr>
          <a:xfrm>
            <a:off x="3635896" y="5147900"/>
            <a:ext cx="1872208" cy="369332"/>
          </a:xfrm>
          <a:prstGeom prst="rect">
            <a:avLst/>
          </a:prstGeom>
          <a:noFill/>
        </p:spPr>
        <p:txBody>
          <a:bodyPr wrap="square" rtlCol="0">
            <a:spAutoFit/>
          </a:bodyPr>
          <a:lstStyle/>
          <a:p>
            <a:r>
              <a:rPr lang="en-GB" dirty="0" err="1"/>
              <a:t>monochromator</a:t>
            </a:r>
            <a:endParaRPr lang="en-GB" dirty="0"/>
          </a:p>
        </p:txBody>
      </p:sp>
      <p:sp>
        <p:nvSpPr>
          <p:cNvPr id="23" name="TextBox 21"/>
          <p:cNvSpPr txBox="1"/>
          <p:nvPr/>
        </p:nvSpPr>
        <p:spPr>
          <a:xfrm>
            <a:off x="2123728" y="4365104"/>
            <a:ext cx="1296144" cy="369332"/>
          </a:xfrm>
          <a:prstGeom prst="rect">
            <a:avLst/>
          </a:prstGeom>
          <a:noFill/>
        </p:spPr>
        <p:txBody>
          <a:bodyPr wrap="square" rtlCol="0">
            <a:spAutoFit/>
          </a:bodyPr>
          <a:lstStyle/>
          <a:p>
            <a:r>
              <a:rPr lang="en-GB" dirty="0" err="1"/>
              <a:t>Calib</a:t>
            </a:r>
            <a:r>
              <a:rPr lang="en-GB" dirty="0"/>
              <a:t>. PD</a:t>
            </a:r>
          </a:p>
        </p:txBody>
      </p:sp>
      <p:sp>
        <p:nvSpPr>
          <p:cNvPr id="24" name="TextBox 22"/>
          <p:cNvSpPr txBox="1"/>
          <p:nvPr/>
        </p:nvSpPr>
        <p:spPr>
          <a:xfrm>
            <a:off x="2195736" y="908720"/>
            <a:ext cx="1800200" cy="369332"/>
          </a:xfrm>
          <a:prstGeom prst="rect">
            <a:avLst/>
          </a:prstGeom>
          <a:noFill/>
        </p:spPr>
        <p:txBody>
          <a:bodyPr wrap="square" rtlCol="0">
            <a:spAutoFit/>
          </a:bodyPr>
          <a:lstStyle/>
          <a:p>
            <a:r>
              <a:rPr lang="en-GB" dirty="0"/>
              <a:t>PMT under test</a:t>
            </a:r>
          </a:p>
        </p:txBody>
      </p:sp>
      <p:sp>
        <p:nvSpPr>
          <p:cNvPr id="25" name="TextBox 23"/>
          <p:cNvSpPr txBox="1"/>
          <p:nvPr/>
        </p:nvSpPr>
        <p:spPr>
          <a:xfrm>
            <a:off x="2915816" y="2708920"/>
            <a:ext cx="1296144" cy="369332"/>
          </a:xfrm>
          <a:prstGeom prst="rect">
            <a:avLst/>
          </a:prstGeom>
          <a:noFill/>
        </p:spPr>
        <p:txBody>
          <a:bodyPr wrap="square" rtlCol="0">
            <a:spAutoFit/>
          </a:bodyPr>
          <a:lstStyle/>
          <a:p>
            <a:r>
              <a:rPr lang="en-GB" dirty="0"/>
              <a:t>mirror</a:t>
            </a:r>
          </a:p>
        </p:txBody>
      </p:sp>
      <p:cxnSp>
        <p:nvCxnSpPr>
          <p:cNvPr id="26" name="Straight Arrow Connector 25"/>
          <p:cNvCxnSpPr/>
          <p:nvPr/>
        </p:nvCxnSpPr>
        <p:spPr>
          <a:xfrm rot="5400000">
            <a:off x="2951820" y="3032956"/>
            <a:ext cx="288032" cy="216024"/>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Isosceles Triangle 28"/>
          <p:cNvSpPr/>
          <p:nvPr/>
        </p:nvSpPr>
        <p:spPr>
          <a:xfrm rot="14399980">
            <a:off x="4391477" y="3443219"/>
            <a:ext cx="183451" cy="67147"/>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Isosceles Triangle 29"/>
          <p:cNvSpPr/>
          <p:nvPr/>
        </p:nvSpPr>
        <p:spPr>
          <a:xfrm rot="3436468">
            <a:off x="3686074" y="4743648"/>
            <a:ext cx="259591" cy="81333"/>
          </a:xfrm>
          <a:prstGeom prst="triangle">
            <a:avLst/>
          </a:prstGeom>
          <a:solidFill>
            <a:srgbClr val="FFFF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 descr="CERN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33" name="Lige forbindelse 32"/>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3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14</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1379866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a:stretch>
            <a:fillRect/>
          </a:stretch>
        </p:blipFill>
        <p:spPr bwMode="auto">
          <a:xfrm>
            <a:off x="1115616" y="333375"/>
            <a:ext cx="2947988" cy="63738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9"/>
          <p:cNvGrpSpPr/>
          <p:nvPr/>
        </p:nvGrpSpPr>
        <p:grpSpPr>
          <a:xfrm>
            <a:off x="2015209" y="692696"/>
            <a:ext cx="720080" cy="1337291"/>
            <a:chOff x="3635896" y="1412776"/>
            <a:chExt cx="1008112" cy="1872208"/>
          </a:xfrm>
        </p:grpSpPr>
        <p:sp>
          <p:nvSpPr>
            <p:cNvPr id="10" name="Arc 4"/>
            <p:cNvSpPr/>
            <p:nvPr/>
          </p:nvSpPr>
          <p:spPr>
            <a:xfrm rot="10800000">
              <a:off x="3635896" y="1412776"/>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5"/>
            <p:cNvSpPr/>
            <p:nvPr/>
          </p:nvSpPr>
          <p:spPr>
            <a:xfrm>
              <a:off x="3851920" y="1844824"/>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6"/>
            <p:cNvSpPr/>
            <p:nvPr/>
          </p:nvSpPr>
          <p:spPr>
            <a:xfrm rot="10800000">
              <a:off x="3635896" y="2060848"/>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Arc 7"/>
            <p:cNvSpPr/>
            <p:nvPr/>
          </p:nvSpPr>
          <p:spPr>
            <a:xfrm>
              <a:off x="3851920" y="2492896"/>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16" name="Straight Connector 11"/>
          <p:cNvCxnSpPr/>
          <p:nvPr/>
        </p:nvCxnSpPr>
        <p:spPr>
          <a:xfrm rot="10800000">
            <a:off x="1223121" y="1196752"/>
            <a:ext cx="864096"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2"/>
          <p:cNvSpPr txBox="1"/>
          <p:nvPr/>
        </p:nvSpPr>
        <p:spPr>
          <a:xfrm>
            <a:off x="1223120" y="908720"/>
            <a:ext cx="415498" cy="338554"/>
          </a:xfrm>
          <a:prstGeom prst="rect">
            <a:avLst/>
          </a:prstGeom>
          <a:noFill/>
        </p:spPr>
        <p:txBody>
          <a:bodyPr wrap="none" rtlCol="0">
            <a:spAutoFit/>
          </a:bodyPr>
          <a:lstStyle/>
          <a:p>
            <a:r>
              <a:rPr lang="en-GB" sz="1600" dirty="0"/>
              <a:t>D1</a:t>
            </a:r>
          </a:p>
        </p:txBody>
      </p:sp>
      <p:sp>
        <p:nvSpPr>
          <p:cNvPr id="18" name="TextBox 13"/>
          <p:cNvSpPr txBox="1"/>
          <p:nvPr/>
        </p:nvSpPr>
        <p:spPr>
          <a:xfrm>
            <a:off x="3815408" y="579310"/>
            <a:ext cx="292068" cy="338554"/>
          </a:xfrm>
          <a:prstGeom prst="rect">
            <a:avLst/>
          </a:prstGeom>
          <a:noFill/>
        </p:spPr>
        <p:txBody>
          <a:bodyPr wrap="none" rtlCol="0">
            <a:spAutoFit/>
          </a:bodyPr>
          <a:lstStyle/>
          <a:p>
            <a:r>
              <a:rPr lang="en-GB" sz="1600" dirty="0"/>
              <a:t>K</a:t>
            </a:r>
          </a:p>
        </p:txBody>
      </p:sp>
      <p:grpSp>
        <p:nvGrpSpPr>
          <p:cNvPr id="19" name="Group 14"/>
          <p:cNvGrpSpPr/>
          <p:nvPr/>
        </p:nvGrpSpPr>
        <p:grpSpPr>
          <a:xfrm>
            <a:off x="2015209" y="1587653"/>
            <a:ext cx="720080" cy="1337291"/>
            <a:chOff x="3635896" y="1412776"/>
            <a:chExt cx="1008112" cy="1872208"/>
          </a:xfrm>
        </p:grpSpPr>
        <p:sp>
          <p:nvSpPr>
            <p:cNvPr id="20" name="Arc 15"/>
            <p:cNvSpPr/>
            <p:nvPr/>
          </p:nvSpPr>
          <p:spPr>
            <a:xfrm rot="10800000">
              <a:off x="3635896" y="1412776"/>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Arc 16"/>
            <p:cNvSpPr/>
            <p:nvPr/>
          </p:nvSpPr>
          <p:spPr>
            <a:xfrm>
              <a:off x="3851920" y="1844824"/>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Arc 17"/>
            <p:cNvSpPr/>
            <p:nvPr/>
          </p:nvSpPr>
          <p:spPr>
            <a:xfrm rot="10800000">
              <a:off x="3635896" y="2060848"/>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Arc 18"/>
            <p:cNvSpPr/>
            <p:nvPr/>
          </p:nvSpPr>
          <p:spPr>
            <a:xfrm>
              <a:off x="3851920" y="2492896"/>
              <a:ext cx="792088" cy="79208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24" name="TextBox 19"/>
          <p:cNvSpPr txBox="1"/>
          <p:nvPr/>
        </p:nvSpPr>
        <p:spPr>
          <a:xfrm rot="16200000">
            <a:off x="1527299" y="2116710"/>
            <a:ext cx="2821606" cy="261610"/>
          </a:xfrm>
          <a:prstGeom prst="rect">
            <a:avLst/>
          </a:prstGeom>
          <a:noFill/>
        </p:spPr>
        <p:txBody>
          <a:bodyPr wrap="none" rtlCol="0">
            <a:spAutoFit/>
          </a:bodyPr>
          <a:lstStyle/>
          <a:p>
            <a:r>
              <a:rPr lang="en-GB" sz="1100" dirty="0"/>
              <a:t>Schematic representation of dynode structure</a:t>
            </a:r>
          </a:p>
        </p:txBody>
      </p:sp>
      <p:pic>
        <p:nvPicPr>
          <p:cNvPr id="58" name="Picture 3" descr="CERN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59" name="Lige forbindelse 58"/>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61"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15</a:t>
            </a:fld>
            <a:endParaRPr lang="en-US" sz="1000" dirty="0">
              <a:solidFill>
                <a:schemeClr val="tx1">
                  <a:lumMod val="50000"/>
                  <a:lumOff val="50000"/>
                </a:schemeClr>
              </a:solidFill>
              <a:latin typeface="+mn-lt"/>
            </a:endParaRPr>
          </a:p>
        </p:txBody>
      </p:sp>
      <p:sp>
        <p:nvSpPr>
          <p:cNvPr id="56" name="Oval 20"/>
          <p:cNvSpPr/>
          <p:nvPr/>
        </p:nvSpPr>
        <p:spPr>
          <a:xfrm>
            <a:off x="7415808" y="1700808"/>
            <a:ext cx="576064" cy="57606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22"/>
          <p:cNvCxnSpPr/>
          <p:nvPr/>
        </p:nvCxnSpPr>
        <p:spPr>
          <a:xfrm>
            <a:off x="5399584" y="1628800"/>
            <a:ext cx="93610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24"/>
          <p:cNvCxnSpPr/>
          <p:nvPr/>
        </p:nvCxnSpPr>
        <p:spPr>
          <a:xfrm rot="5400000">
            <a:off x="6083660" y="1808820"/>
            <a:ext cx="3600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28"/>
          <p:cNvCxnSpPr/>
          <p:nvPr/>
        </p:nvCxnSpPr>
        <p:spPr>
          <a:xfrm>
            <a:off x="6263680" y="1988840"/>
            <a:ext cx="11521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30"/>
          <p:cNvCxnSpPr>
            <a:stCxn id="56" idx="6"/>
          </p:cNvCxnSpPr>
          <p:nvPr/>
        </p:nvCxnSpPr>
        <p:spPr>
          <a:xfrm>
            <a:off x="7991872" y="1988840"/>
            <a:ext cx="4320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32"/>
          <p:cNvCxnSpPr/>
          <p:nvPr/>
        </p:nvCxnSpPr>
        <p:spPr>
          <a:xfrm>
            <a:off x="8423920" y="1988840"/>
            <a:ext cx="0" cy="159346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Arc 39"/>
          <p:cNvSpPr/>
          <p:nvPr/>
        </p:nvSpPr>
        <p:spPr>
          <a:xfrm rot="10800000">
            <a:off x="5543600" y="2204864"/>
            <a:ext cx="1080120" cy="1080120"/>
          </a:xfrm>
          <a:prstGeom prst="arc">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66" name="Straight Connector 40"/>
          <p:cNvCxnSpPr/>
          <p:nvPr/>
        </p:nvCxnSpPr>
        <p:spPr>
          <a:xfrm rot="5400000">
            <a:off x="5651612" y="3392996"/>
            <a:ext cx="3600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41"/>
          <p:cNvCxnSpPr/>
          <p:nvPr/>
        </p:nvCxnSpPr>
        <p:spPr>
          <a:xfrm>
            <a:off x="5831632" y="3573016"/>
            <a:ext cx="115212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42"/>
          <p:cNvCxnSpPr/>
          <p:nvPr/>
        </p:nvCxnSpPr>
        <p:spPr>
          <a:xfrm rot="5400000">
            <a:off x="6695728" y="3573016"/>
            <a:ext cx="57606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44"/>
          <p:cNvCxnSpPr/>
          <p:nvPr/>
        </p:nvCxnSpPr>
        <p:spPr>
          <a:xfrm rot="5400000">
            <a:off x="6956140" y="3564444"/>
            <a:ext cx="3600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46"/>
          <p:cNvCxnSpPr/>
          <p:nvPr/>
        </p:nvCxnSpPr>
        <p:spPr>
          <a:xfrm>
            <a:off x="7127776" y="3573016"/>
            <a:ext cx="129614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48"/>
          <p:cNvCxnSpPr/>
          <p:nvPr/>
        </p:nvCxnSpPr>
        <p:spPr>
          <a:xfrm rot="16200000">
            <a:off x="8697416" y="2780928"/>
            <a:ext cx="4320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47"/>
          <p:cNvCxnSpPr/>
          <p:nvPr/>
        </p:nvCxnSpPr>
        <p:spPr>
          <a:xfrm>
            <a:off x="8423920" y="2780928"/>
            <a:ext cx="4895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49"/>
          <p:cNvCxnSpPr/>
          <p:nvPr/>
        </p:nvCxnSpPr>
        <p:spPr>
          <a:xfrm rot="16200000">
            <a:off x="8886008" y="2780928"/>
            <a:ext cx="28803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50"/>
          <p:cNvCxnSpPr/>
          <p:nvPr/>
        </p:nvCxnSpPr>
        <p:spPr>
          <a:xfrm rot="16200000">
            <a:off x="9057456" y="2780928"/>
            <a:ext cx="14401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Arrow Connector 57"/>
          <p:cNvCxnSpPr/>
          <p:nvPr/>
        </p:nvCxnSpPr>
        <p:spPr>
          <a:xfrm rot="5400000" flipH="1" flipV="1">
            <a:off x="7559824" y="1772816"/>
            <a:ext cx="360040" cy="3600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 name="TextBox 58"/>
          <p:cNvSpPr txBox="1"/>
          <p:nvPr/>
        </p:nvSpPr>
        <p:spPr>
          <a:xfrm>
            <a:off x="7415808" y="2276872"/>
            <a:ext cx="612668" cy="369332"/>
          </a:xfrm>
          <a:prstGeom prst="rect">
            <a:avLst/>
          </a:prstGeom>
          <a:noFill/>
        </p:spPr>
        <p:txBody>
          <a:bodyPr wrap="none" rtlCol="0">
            <a:spAutoFit/>
          </a:bodyPr>
          <a:lstStyle/>
          <a:p>
            <a:r>
              <a:rPr lang="en-GB" i="1" dirty="0" err="1">
                <a:latin typeface="Times" pitchFamily="18" charset="0"/>
              </a:rPr>
              <a:t>I</a:t>
            </a:r>
            <a:r>
              <a:rPr lang="en-GB" i="1" baseline="-25000" dirty="0" err="1">
                <a:latin typeface="Times" pitchFamily="18" charset="0"/>
              </a:rPr>
              <a:t>photo</a:t>
            </a:r>
            <a:endParaRPr lang="en-GB" i="1" baseline="-25000" dirty="0">
              <a:latin typeface="Times" pitchFamily="18" charset="0"/>
            </a:endParaRPr>
          </a:p>
        </p:txBody>
      </p:sp>
      <p:sp>
        <p:nvSpPr>
          <p:cNvPr id="77" name="Freeform 62"/>
          <p:cNvSpPr/>
          <p:nvPr/>
        </p:nvSpPr>
        <p:spPr>
          <a:xfrm>
            <a:off x="5599224"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78" name="Straight Arrow Connector 64"/>
          <p:cNvCxnSpPr/>
          <p:nvPr/>
        </p:nvCxnSpPr>
        <p:spPr>
          <a:xfrm rot="5400000">
            <a:off x="5183560" y="1916832"/>
            <a:ext cx="648072"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65"/>
          <p:cNvCxnSpPr/>
          <p:nvPr/>
        </p:nvCxnSpPr>
        <p:spPr>
          <a:xfrm rot="5400000">
            <a:off x="5363580" y="1952836"/>
            <a:ext cx="648072"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66"/>
          <p:cNvCxnSpPr/>
          <p:nvPr/>
        </p:nvCxnSpPr>
        <p:spPr>
          <a:xfrm rot="5400000">
            <a:off x="5507596" y="2024844"/>
            <a:ext cx="64807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68"/>
          <p:cNvCxnSpPr/>
          <p:nvPr/>
        </p:nvCxnSpPr>
        <p:spPr>
          <a:xfrm rot="16200000" flipH="1">
            <a:off x="5650818" y="2025638"/>
            <a:ext cx="720874" cy="712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2" name="TextBox 74"/>
          <p:cNvSpPr txBox="1"/>
          <p:nvPr/>
        </p:nvSpPr>
        <p:spPr>
          <a:xfrm>
            <a:off x="5327576" y="3212976"/>
            <a:ext cx="415498" cy="338554"/>
          </a:xfrm>
          <a:prstGeom prst="rect">
            <a:avLst/>
          </a:prstGeom>
          <a:noFill/>
        </p:spPr>
        <p:txBody>
          <a:bodyPr wrap="none" rtlCol="0">
            <a:spAutoFit/>
          </a:bodyPr>
          <a:lstStyle/>
          <a:p>
            <a:r>
              <a:rPr lang="en-GB" sz="1600" dirty="0"/>
              <a:t>D1</a:t>
            </a:r>
          </a:p>
        </p:txBody>
      </p:sp>
      <p:sp>
        <p:nvSpPr>
          <p:cNvPr id="83" name="TextBox 75"/>
          <p:cNvSpPr txBox="1"/>
          <p:nvPr/>
        </p:nvSpPr>
        <p:spPr>
          <a:xfrm>
            <a:off x="6263680" y="1628800"/>
            <a:ext cx="292068" cy="338554"/>
          </a:xfrm>
          <a:prstGeom prst="rect">
            <a:avLst/>
          </a:prstGeom>
          <a:noFill/>
        </p:spPr>
        <p:txBody>
          <a:bodyPr wrap="none" rtlCol="0">
            <a:spAutoFit/>
          </a:bodyPr>
          <a:lstStyle/>
          <a:p>
            <a:r>
              <a:rPr lang="en-GB" sz="1600" dirty="0"/>
              <a:t>K</a:t>
            </a:r>
          </a:p>
        </p:txBody>
      </p:sp>
      <p:sp>
        <p:nvSpPr>
          <p:cNvPr id="84" name="TextBox 76"/>
          <p:cNvSpPr txBox="1"/>
          <p:nvPr/>
        </p:nvSpPr>
        <p:spPr>
          <a:xfrm>
            <a:off x="6551712" y="3212976"/>
            <a:ext cx="431528" cy="369332"/>
          </a:xfrm>
          <a:prstGeom prst="rect">
            <a:avLst/>
          </a:prstGeom>
          <a:noFill/>
        </p:spPr>
        <p:txBody>
          <a:bodyPr wrap="none" rtlCol="0">
            <a:spAutoFit/>
          </a:bodyPr>
          <a:lstStyle/>
          <a:p>
            <a:r>
              <a:rPr lang="en-GB" dirty="0"/>
              <a:t>+V</a:t>
            </a:r>
          </a:p>
        </p:txBody>
      </p:sp>
      <p:sp>
        <p:nvSpPr>
          <p:cNvPr id="85" name="Freeform 62"/>
          <p:cNvSpPr/>
          <p:nvPr/>
        </p:nvSpPr>
        <p:spPr>
          <a:xfrm>
            <a:off x="5673080"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6" name="Freeform 62"/>
          <p:cNvSpPr/>
          <p:nvPr/>
        </p:nvSpPr>
        <p:spPr>
          <a:xfrm>
            <a:off x="5751624"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7" name="Freeform 62"/>
          <p:cNvSpPr/>
          <p:nvPr/>
        </p:nvSpPr>
        <p:spPr>
          <a:xfrm>
            <a:off x="5835951"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8" name="Freeform 62"/>
          <p:cNvSpPr/>
          <p:nvPr/>
        </p:nvSpPr>
        <p:spPr>
          <a:xfrm>
            <a:off x="5529064"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9" name="Freeform 62"/>
          <p:cNvSpPr/>
          <p:nvPr/>
        </p:nvSpPr>
        <p:spPr>
          <a:xfrm>
            <a:off x="5457056"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0" name="Freeform 62"/>
          <p:cNvSpPr/>
          <p:nvPr/>
        </p:nvSpPr>
        <p:spPr>
          <a:xfrm>
            <a:off x="5385048"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1" name="Freeform 62"/>
          <p:cNvSpPr/>
          <p:nvPr/>
        </p:nvSpPr>
        <p:spPr>
          <a:xfrm>
            <a:off x="5907959"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2" name="Freeform 62"/>
          <p:cNvSpPr/>
          <p:nvPr/>
        </p:nvSpPr>
        <p:spPr>
          <a:xfrm>
            <a:off x="5979967"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3" name="Freeform 62"/>
          <p:cNvSpPr/>
          <p:nvPr/>
        </p:nvSpPr>
        <p:spPr>
          <a:xfrm>
            <a:off x="5313040"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4" name="Freeform 62"/>
          <p:cNvSpPr/>
          <p:nvPr/>
        </p:nvSpPr>
        <p:spPr>
          <a:xfrm>
            <a:off x="6051975" y="476672"/>
            <a:ext cx="341185" cy="1114384"/>
          </a:xfrm>
          <a:custGeom>
            <a:avLst/>
            <a:gdLst>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0 w 320040"/>
              <a:gd name="connsiteY0" fmla="*/ 0 h 1225296"/>
              <a:gd name="connsiteX1" fmla="*/ 301752 w 320040"/>
              <a:gd name="connsiteY1" fmla="*/ 219456 h 1225296"/>
              <a:gd name="connsiteX2" fmla="*/ 0 w 320040"/>
              <a:gd name="connsiteY2" fmla="*/ 347472 h 1225296"/>
              <a:gd name="connsiteX3" fmla="*/ 292608 w 320040"/>
              <a:gd name="connsiteY3" fmla="*/ 539496 h 1225296"/>
              <a:gd name="connsiteX4" fmla="*/ 18288 w 320040"/>
              <a:gd name="connsiteY4" fmla="*/ 685800 h 1225296"/>
              <a:gd name="connsiteX5" fmla="*/ 320040 w 320040"/>
              <a:gd name="connsiteY5" fmla="*/ 850392 h 1225296"/>
              <a:gd name="connsiteX6" fmla="*/ 9144 w 320040"/>
              <a:gd name="connsiteY6" fmla="*/ 1014984 h 1225296"/>
              <a:gd name="connsiteX7" fmla="*/ 173736 w 320040"/>
              <a:gd name="connsiteY7" fmla="*/ 1106424 h 1225296"/>
              <a:gd name="connsiteX8" fmla="*/ 164592 w 320040"/>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1564"/>
              <a:gd name="connsiteY0" fmla="*/ 0 h 1225296"/>
              <a:gd name="connsiteX1" fmla="*/ 303276 w 321564"/>
              <a:gd name="connsiteY1" fmla="*/ 219456 h 1225296"/>
              <a:gd name="connsiteX2" fmla="*/ 1524 w 321564"/>
              <a:gd name="connsiteY2" fmla="*/ 347472 h 1225296"/>
              <a:gd name="connsiteX3" fmla="*/ 294132 w 321564"/>
              <a:gd name="connsiteY3" fmla="*/ 539496 h 1225296"/>
              <a:gd name="connsiteX4" fmla="*/ 19812 w 321564"/>
              <a:gd name="connsiteY4" fmla="*/ 685800 h 1225296"/>
              <a:gd name="connsiteX5" fmla="*/ 321564 w 321564"/>
              <a:gd name="connsiteY5" fmla="*/ 850392 h 1225296"/>
              <a:gd name="connsiteX6" fmla="*/ 10668 w 321564"/>
              <a:gd name="connsiteY6" fmla="*/ 1014984 h 1225296"/>
              <a:gd name="connsiteX7" fmla="*/ 175260 w 321564"/>
              <a:gd name="connsiteY7" fmla="*/ 1106424 h 1225296"/>
              <a:gd name="connsiteX8" fmla="*/ 166116 w 321564"/>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 w 323088"/>
              <a:gd name="connsiteY0" fmla="*/ 0 h 1225296"/>
              <a:gd name="connsiteX1" fmla="*/ 303276 w 323088"/>
              <a:gd name="connsiteY1" fmla="*/ 219456 h 1225296"/>
              <a:gd name="connsiteX2" fmla="*/ 1524 w 323088"/>
              <a:gd name="connsiteY2" fmla="*/ 347472 h 1225296"/>
              <a:gd name="connsiteX3" fmla="*/ 294132 w 323088"/>
              <a:gd name="connsiteY3" fmla="*/ 539496 h 1225296"/>
              <a:gd name="connsiteX4" fmla="*/ 19812 w 323088"/>
              <a:gd name="connsiteY4" fmla="*/ 685800 h 1225296"/>
              <a:gd name="connsiteX5" fmla="*/ 321564 w 323088"/>
              <a:gd name="connsiteY5" fmla="*/ 850392 h 1225296"/>
              <a:gd name="connsiteX6" fmla="*/ 10668 w 323088"/>
              <a:gd name="connsiteY6" fmla="*/ 1014984 h 1225296"/>
              <a:gd name="connsiteX7" fmla="*/ 175260 w 323088"/>
              <a:gd name="connsiteY7" fmla="*/ 1106424 h 1225296"/>
              <a:gd name="connsiteX8" fmla="*/ 166116 w 323088"/>
              <a:gd name="connsiteY8" fmla="*/ 1225296 h 1225296"/>
              <a:gd name="connsiteX0" fmla="*/ 15240 w 336804"/>
              <a:gd name="connsiteY0" fmla="*/ 0 h 1225296"/>
              <a:gd name="connsiteX1" fmla="*/ 316992 w 336804"/>
              <a:gd name="connsiteY1" fmla="*/ 219456 h 1225296"/>
              <a:gd name="connsiteX2" fmla="*/ 15240 w 336804"/>
              <a:gd name="connsiteY2" fmla="*/ 347472 h 1225296"/>
              <a:gd name="connsiteX3" fmla="*/ 307848 w 336804"/>
              <a:gd name="connsiteY3" fmla="*/ 539496 h 1225296"/>
              <a:gd name="connsiteX4" fmla="*/ 33528 w 336804"/>
              <a:gd name="connsiteY4" fmla="*/ 685800 h 1225296"/>
              <a:gd name="connsiteX5" fmla="*/ 335280 w 336804"/>
              <a:gd name="connsiteY5" fmla="*/ 850392 h 1225296"/>
              <a:gd name="connsiteX6" fmla="*/ 24384 w 336804"/>
              <a:gd name="connsiteY6" fmla="*/ 1014984 h 1225296"/>
              <a:gd name="connsiteX7" fmla="*/ 188976 w 336804"/>
              <a:gd name="connsiteY7" fmla="*/ 1106424 h 1225296"/>
              <a:gd name="connsiteX8" fmla="*/ 179832 w 336804"/>
              <a:gd name="connsiteY8" fmla="*/ 1225296 h 1225296"/>
              <a:gd name="connsiteX0" fmla="*/ 160400 w 341185"/>
              <a:gd name="connsiteY0" fmla="*/ 0 h 1114384"/>
              <a:gd name="connsiteX1" fmla="*/ 316992 w 341185"/>
              <a:gd name="connsiteY1" fmla="*/ 108544 h 1114384"/>
              <a:gd name="connsiteX2" fmla="*/ 15240 w 341185"/>
              <a:gd name="connsiteY2" fmla="*/ 236560 h 1114384"/>
              <a:gd name="connsiteX3" fmla="*/ 307848 w 341185"/>
              <a:gd name="connsiteY3" fmla="*/ 428584 h 1114384"/>
              <a:gd name="connsiteX4" fmla="*/ 33528 w 341185"/>
              <a:gd name="connsiteY4" fmla="*/ 574888 h 1114384"/>
              <a:gd name="connsiteX5" fmla="*/ 335280 w 341185"/>
              <a:gd name="connsiteY5" fmla="*/ 739480 h 1114384"/>
              <a:gd name="connsiteX6" fmla="*/ 24384 w 341185"/>
              <a:gd name="connsiteY6" fmla="*/ 904072 h 1114384"/>
              <a:gd name="connsiteX7" fmla="*/ 188976 w 341185"/>
              <a:gd name="connsiteY7" fmla="*/ 995512 h 1114384"/>
              <a:gd name="connsiteX8" fmla="*/ 179832 w 341185"/>
              <a:gd name="connsiteY8" fmla="*/ 1114384 h 1114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185" h="1114384">
                <a:moveTo>
                  <a:pt x="160400" y="0"/>
                </a:moveTo>
                <a:cubicBezTo>
                  <a:pt x="260984" y="73152"/>
                  <a:pt x="341185" y="69118"/>
                  <a:pt x="316992" y="108544"/>
                </a:cubicBezTo>
                <a:cubicBezTo>
                  <a:pt x="292799" y="147970"/>
                  <a:pt x="16764" y="183220"/>
                  <a:pt x="15240" y="236560"/>
                </a:cubicBezTo>
                <a:cubicBezTo>
                  <a:pt x="13716" y="289900"/>
                  <a:pt x="304800" y="372196"/>
                  <a:pt x="307848" y="428584"/>
                </a:cubicBezTo>
                <a:cubicBezTo>
                  <a:pt x="310896" y="484972"/>
                  <a:pt x="28956" y="523072"/>
                  <a:pt x="33528" y="574888"/>
                </a:cubicBezTo>
                <a:cubicBezTo>
                  <a:pt x="38100" y="626704"/>
                  <a:pt x="336804" y="684616"/>
                  <a:pt x="335280" y="739480"/>
                </a:cubicBezTo>
                <a:cubicBezTo>
                  <a:pt x="333756" y="794344"/>
                  <a:pt x="48768" y="861400"/>
                  <a:pt x="24384" y="904072"/>
                </a:cubicBezTo>
                <a:cubicBezTo>
                  <a:pt x="0" y="946744"/>
                  <a:pt x="163068" y="960460"/>
                  <a:pt x="188976" y="995512"/>
                </a:cubicBezTo>
                <a:lnTo>
                  <a:pt x="179832" y="1114384"/>
                </a:ln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379866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3"/>
          <p:cNvGraphicFramePr>
            <a:graphicFrameLocks/>
          </p:cNvGraphicFramePr>
          <p:nvPr>
            <p:extLst>
              <p:ext uri="{D42A27DB-BD31-4B8C-83A1-F6EECF244321}">
                <p14:modId xmlns:p14="http://schemas.microsoft.com/office/powerpoint/2010/main" val="1750122289"/>
              </p:ext>
            </p:extLst>
          </p:nvPr>
        </p:nvGraphicFramePr>
        <p:xfrm>
          <a:off x="992560" y="1211377"/>
          <a:ext cx="6048672" cy="5097943"/>
        </p:xfrm>
        <a:graphic>
          <a:graphicData uri="http://schemas.openxmlformats.org/drawingml/2006/table">
            <a:tbl>
              <a:tblPr/>
              <a:tblGrid>
                <a:gridCol w="3024336">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tblGrid>
              <a:tr h="62999">
                <a:tc>
                  <a:txBody>
                    <a:bodyPr/>
                    <a:lstStyle/>
                    <a:p>
                      <a:r>
                        <a:rPr lang="en-GB" sz="1100" dirty="0"/>
                        <a:t>Model</a:t>
                      </a:r>
                    </a:p>
                  </a:txBody>
                  <a:tcPr marL="3316" marR="3316" marT="1658" marB="1658" anchor="ctr">
                    <a:lnL>
                      <a:noFill/>
                    </a:lnL>
                    <a:lnR>
                      <a:noFill/>
                    </a:lnR>
                    <a:lnT>
                      <a:noFill/>
                    </a:lnT>
                    <a:lnB>
                      <a:noFill/>
                    </a:lnB>
                  </a:tcPr>
                </a:tc>
                <a:tc>
                  <a:txBody>
                    <a:bodyPr/>
                    <a:lstStyle/>
                    <a:p>
                      <a:r>
                        <a:rPr lang="en-GB" sz="1100"/>
                        <a:t>818-UV</a:t>
                      </a:r>
                    </a:p>
                  </a:txBody>
                  <a:tcPr marL="3316" marR="3316" marT="1658" marB="1658" anchor="ctr">
                    <a:lnL>
                      <a:noFill/>
                    </a:lnL>
                    <a:lnR>
                      <a:noFill/>
                    </a:lnR>
                    <a:lnT>
                      <a:noFill/>
                    </a:lnT>
                    <a:lnB>
                      <a:noFill/>
                    </a:lnB>
                  </a:tcPr>
                </a:tc>
                <a:extLst>
                  <a:ext uri="{0D108BD9-81ED-4DB2-BD59-A6C34878D82A}">
                    <a16:rowId xmlns:a16="http://schemas.microsoft.com/office/drawing/2014/main" val="10000"/>
                  </a:ext>
                </a:extLst>
              </a:tr>
              <a:tr h="132629">
                <a:tc>
                  <a:txBody>
                    <a:bodyPr/>
                    <a:lstStyle/>
                    <a:p>
                      <a:r>
                        <a:rPr lang="en-GB" sz="1100"/>
                        <a:t>Detector Type</a:t>
                      </a:r>
                    </a:p>
                  </a:txBody>
                  <a:tcPr marL="3316" marR="3316" marT="1658" marB="1658" anchor="ctr">
                    <a:lnL>
                      <a:noFill/>
                    </a:lnL>
                    <a:lnR>
                      <a:noFill/>
                    </a:lnR>
                    <a:lnT>
                      <a:noFill/>
                    </a:lnT>
                    <a:lnB>
                      <a:noFill/>
                    </a:lnB>
                  </a:tcPr>
                </a:tc>
                <a:tc>
                  <a:txBody>
                    <a:bodyPr/>
                    <a:lstStyle/>
                    <a:p>
                      <a:r>
                        <a:rPr lang="en-GB" sz="1100"/>
                        <a:t>Semiconductor</a:t>
                      </a:r>
                    </a:p>
                  </a:txBody>
                  <a:tcPr marL="3316" marR="3316" marT="1658" marB="1658" anchor="ctr">
                    <a:lnL>
                      <a:noFill/>
                    </a:lnL>
                    <a:lnR>
                      <a:noFill/>
                    </a:lnR>
                    <a:lnT>
                      <a:noFill/>
                    </a:lnT>
                    <a:lnB>
                      <a:noFill/>
                    </a:lnB>
                  </a:tcPr>
                </a:tc>
                <a:extLst>
                  <a:ext uri="{0D108BD9-81ED-4DB2-BD59-A6C34878D82A}">
                    <a16:rowId xmlns:a16="http://schemas.microsoft.com/office/drawing/2014/main" val="10001"/>
                  </a:ext>
                </a:extLst>
              </a:tr>
              <a:tr h="142576">
                <a:tc>
                  <a:txBody>
                    <a:bodyPr/>
                    <a:lstStyle/>
                    <a:p>
                      <a:r>
                        <a:rPr lang="en-GB" sz="1100"/>
                        <a:t>Spectral Range</a:t>
                      </a:r>
                    </a:p>
                  </a:txBody>
                  <a:tcPr marL="3316" marR="3316" marT="1658" marB="1658" anchor="ctr">
                    <a:lnL>
                      <a:noFill/>
                    </a:lnL>
                    <a:lnR>
                      <a:noFill/>
                    </a:lnR>
                    <a:lnT>
                      <a:noFill/>
                    </a:lnT>
                    <a:lnB>
                      <a:noFill/>
                    </a:lnB>
                  </a:tcPr>
                </a:tc>
                <a:tc>
                  <a:txBody>
                    <a:bodyPr/>
                    <a:lstStyle/>
                    <a:p>
                      <a:r>
                        <a:rPr lang="en-GB" sz="1100"/>
                        <a:t>200 to 1100 nm</a:t>
                      </a:r>
                    </a:p>
                  </a:txBody>
                  <a:tcPr marL="3316" marR="3316" marT="1658" marB="1658" anchor="ctr">
                    <a:lnL>
                      <a:noFill/>
                    </a:lnL>
                    <a:lnR>
                      <a:noFill/>
                    </a:lnR>
                    <a:lnT>
                      <a:noFill/>
                    </a:lnT>
                    <a:lnB>
                      <a:noFill/>
                    </a:lnB>
                  </a:tcPr>
                </a:tc>
                <a:extLst>
                  <a:ext uri="{0D108BD9-81ED-4DB2-BD59-A6C34878D82A}">
                    <a16:rowId xmlns:a16="http://schemas.microsoft.com/office/drawing/2014/main" val="10002"/>
                  </a:ext>
                </a:extLst>
              </a:tr>
              <a:tr h="152523">
                <a:tc>
                  <a:txBody>
                    <a:bodyPr/>
                    <a:lstStyle/>
                    <a:p>
                      <a:r>
                        <a:rPr lang="en-GB" sz="1100"/>
                        <a:t>Active Diameter</a:t>
                      </a:r>
                    </a:p>
                  </a:txBody>
                  <a:tcPr marL="3316" marR="3316" marT="1658" marB="1658" anchor="ctr">
                    <a:lnL>
                      <a:noFill/>
                    </a:lnL>
                    <a:lnR>
                      <a:noFill/>
                    </a:lnR>
                    <a:lnT>
                      <a:noFill/>
                    </a:lnT>
                    <a:lnB>
                      <a:noFill/>
                    </a:lnB>
                  </a:tcPr>
                </a:tc>
                <a:tc>
                  <a:txBody>
                    <a:bodyPr/>
                    <a:lstStyle/>
                    <a:p>
                      <a:r>
                        <a:rPr lang="en-GB" sz="1100"/>
                        <a:t>1.13 cm</a:t>
                      </a:r>
                    </a:p>
                  </a:txBody>
                  <a:tcPr marL="3316" marR="3316" marT="1658" marB="1658" anchor="ctr">
                    <a:lnL>
                      <a:noFill/>
                    </a:lnL>
                    <a:lnR>
                      <a:noFill/>
                    </a:lnR>
                    <a:lnT>
                      <a:noFill/>
                    </a:lnT>
                    <a:lnB>
                      <a:noFill/>
                    </a:lnB>
                  </a:tcPr>
                </a:tc>
                <a:extLst>
                  <a:ext uri="{0D108BD9-81ED-4DB2-BD59-A6C34878D82A}">
                    <a16:rowId xmlns:a16="http://schemas.microsoft.com/office/drawing/2014/main" val="10003"/>
                  </a:ext>
                </a:extLst>
              </a:tr>
              <a:tr h="202259">
                <a:tc>
                  <a:txBody>
                    <a:bodyPr/>
                    <a:lstStyle/>
                    <a:p>
                      <a:r>
                        <a:rPr lang="en-GB" sz="1100"/>
                        <a:t>Detector Active Area</a:t>
                      </a:r>
                    </a:p>
                  </a:txBody>
                  <a:tcPr marL="3316" marR="3316" marT="1658" marB="1658" anchor="ctr">
                    <a:lnL>
                      <a:noFill/>
                    </a:lnL>
                    <a:lnR>
                      <a:noFill/>
                    </a:lnR>
                    <a:lnT>
                      <a:noFill/>
                    </a:lnT>
                    <a:lnB>
                      <a:noFill/>
                    </a:lnB>
                  </a:tcPr>
                </a:tc>
                <a:tc>
                  <a:txBody>
                    <a:bodyPr/>
                    <a:lstStyle/>
                    <a:p>
                      <a:r>
                        <a:rPr lang="en-GB" sz="1100"/>
                        <a:t>1 cm</a:t>
                      </a:r>
                      <a:r>
                        <a:rPr lang="en-GB" sz="1100" baseline="30000"/>
                        <a:t>2</a:t>
                      </a:r>
                      <a:endParaRPr lang="en-GB" sz="1100"/>
                    </a:p>
                  </a:txBody>
                  <a:tcPr marL="3316" marR="3316" marT="1658" marB="1658" anchor="ctr">
                    <a:lnL>
                      <a:noFill/>
                    </a:lnL>
                    <a:lnR>
                      <a:noFill/>
                    </a:lnR>
                    <a:lnT>
                      <a:noFill/>
                    </a:lnT>
                    <a:lnB>
                      <a:noFill/>
                    </a:lnB>
                  </a:tcPr>
                </a:tc>
                <a:extLst>
                  <a:ext uri="{0D108BD9-81ED-4DB2-BD59-A6C34878D82A}">
                    <a16:rowId xmlns:a16="http://schemas.microsoft.com/office/drawing/2014/main" val="10004"/>
                  </a:ext>
                </a:extLst>
              </a:tr>
              <a:tr h="192312">
                <a:tc>
                  <a:txBody>
                    <a:bodyPr/>
                    <a:lstStyle/>
                    <a:p>
                      <a:r>
                        <a:rPr lang="en-GB" sz="1100"/>
                        <a:t>Material</a:t>
                      </a:r>
                    </a:p>
                  </a:txBody>
                  <a:tcPr marL="3316" marR="3316" marT="1658" marB="1658" anchor="ctr">
                    <a:lnL>
                      <a:noFill/>
                    </a:lnL>
                    <a:lnR>
                      <a:noFill/>
                    </a:lnR>
                    <a:lnT>
                      <a:noFill/>
                    </a:lnT>
                    <a:lnB>
                      <a:noFill/>
                    </a:lnB>
                  </a:tcPr>
                </a:tc>
                <a:tc>
                  <a:txBody>
                    <a:bodyPr/>
                    <a:lstStyle/>
                    <a:p>
                      <a:r>
                        <a:rPr lang="en-GB" sz="1100"/>
                        <a:t>Silicon-UV Enhanced</a:t>
                      </a:r>
                    </a:p>
                  </a:txBody>
                  <a:tcPr marL="3316" marR="3316" marT="1658" marB="1658" anchor="ctr">
                    <a:lnL>
                      <a:noFill/>
                    </a:lnL>
                    <a:lnR>
                      <a:noFill/>
                    </a:lnR>
                    <a:lnT>
                      <a:noFill/>
                    </a:lnT>
                    <a:lnB>
                      <a:noFill/>
                    </a:lnB>
                  </a:tcPr>
                </a:tc>
                <a:extLst>
                  <a:ext uri="{0D108BD9-81ED-4DB2-BD59-A6C34878D82A}">
                    <a16:rowId xmlns:a16="http://schemas.microsoft.com/office/drawing/2014/main" val="10005"/>
                  </a:ext>
                </a:extLst>
              </a:tr>
              <a:tr h="401203">
                <a:tc>
                  <a:txBody>
                    <a:bodyPr/>
                    <a:lstStyle/>
                    <a:p>
                      <a:r>
                        <a:rPr lang="en-GB" sz="1100"/>
                        <a:t>Power Density, Average Max w/ Attenuator</a:t>
                      </a:r>
                    </a:p>
                  </a:txBody>
                  <a:tcPr marL="3316" marR="3316" marT="1658" marB="1658" anchor="ctr">
                    <a:lnL>
                      <a:noFill/>
                    </a:lnL>
                    <a:lnR>
                      <a:noFill/>
                    </a:lnR>
                    <a:lnT>
                      <a:noFill/>
                    </a:lnT>
                    <a:lnB>
                      <a:noFill/>
                    </a:lnB>
                  </a:tcPr>
                </a:tc>
                <a:tc>
                  <a:txBody>
                    <a:bodyPr/>
                    <a:lstStyle/>
                    <a:p>
                      <a:r>
                        <a:rPr lang="en-GB" sz="1100"/>
                        <a:t>0,2 W/cm</a:t>
                      </a:r>
                      <a:r>
                        <a:rPr lang="en-GB" sz="1100" baseline="30000"/>
                        <a:t>2</a:t>
                      </a:r>
                      <a:endParaRPr lang="en-GB" sz="1100"/>
                    </a:p>
                  </a:txBody>
                  <a:tcPr marL="3316" marR="3316" marT="1658" marB="1658" anchor="ctr">
                    <a:lnL>
                      <a:noFill/>
                    </a:lnL>
                    <a:lnR>
                      <a:noFill/>
                    </a:lnR>
                    <a:lnT>
                      <a:noFill/>
                    </a:lnT>
                    <a:lnB>
                      <a:noFill/>
                    </a:lnB>
                  </a:tcPr>
                </a:tc>
                <a:extLst>
                  <a:ext uri="{0D108BD9-81ED-4DB2-BD59-A6C34878D82A}">
                    <a16:rowId xmlns:a16="http://schemas.microsoft.com/office/drawing/2014/main" val="10006"/>
                  </a:ext>
                </a:extLst>
              </a:tr>
              <a:tr h="450938">
                <a:tc>
                  <a:txBody>
                    <a:bodyPr/>
                    <a:lstStyle/>
                    <a:p>
                      <a:r>
                        <a:rPr lang="en-GB" sz="1100"/>
                        <a:t>Power Density, Average Maximum w/o Attenuator</a:t>
                      </a:r>
                    </a:p>
                  </a:txBody>
                  <a:tcPr marL="3316" marR="3316" marT="1658" marB="1658" anchor="ctr">
                    <a:lnL>
                      <a:noFill/>
                    </a:lnL>
                    <a:lnR>
                      <a:noFill/>
                    </a:lnR>
                    <a:lnT>
                      <a:noFill/>
                    </a:lnT>
                    <a:lnB>
                      <a:noFill/>
                    </a:lnB>
                  </a:tcPr>
                </a:tc>
                <a:tc>
                  <a:txBody>
                    <a:bodyPr/>
                    <a:lstStyle/>
                    <a:p>
                      <a:r>
                        <a:rPr lang="en-GB" sz="1100"/>
                        <a:t>0,2 W/cm</a:t>
                      </a:r>
                      <a:r>
                        <a:rPr lang="en-GB" sz="1100" baseline="30000"/>
                        <a:t>2</a:t>
                      </a:r>
                      <a:endParaRPr lang="en-GB" sz="1100"/>
                    </a:p>
                  </a:txBody>
                  <a:tcPr marL="3316" marR="3316" marT="1658" marB="1658" anchor="ctr">
                    <a:lnL>
                      <a:noFill/>
                    </a:lnL>
                    <a:lnR>
                      <a:noFill/>
                    </a:lnR>
                    <a:lnT>
                      <a:noFill/>
                    </a:lnT>
                    <a:lnB>
                      <a:noFill/>
                    </a:lnB>
                  </a:tcPr>
                </a:tc>
                <a:extLst>
                  <a:ext uri="{0D108BD9-81ED-4DB2-BD59-A6C34878D82A}">
                    <a16:rowId xmlns:a16="http://schemas.microsoft.com/office/drawing/2014/main" val="10007"/>
                  </a:ext>
                </a:extLst>
              </a:tr>
              <a:tr h="371361">
                <a:tc>
                  <a:txBody>
                    <a:bodyPr/>
                    <a:lstStyle/>
                    <a:p>
                      <a:r>
                        <a:rPr lang="en-GB" sz="1100"/>
                        <a:t>Pulse Energy, Maximum - w/ Attenuator</a:t>
                      </a:r>
                    </a:p>
                  </a:txBody>
                  <a:tcPr marL="3316" marR="3316" marT="1658" marB="1658" anchor="ctr">
                    <a:lnL>
                      <a:noFill/>
                    </a:lnL>
                    <a:lnR>
                      <a:noFill/>
                    </a:lnR>
                    <a:lnT>
                      <a:noFill/>
                    </a:lnT>
                    <a:lnB>
                      <a:noFill/>
                    </a:lnB>
                  </a:tcPr>
                </a:tc>
                <a:tc>
                  <a:txBody>
                    <a:bodyPr/>
                    <a:lstStyle/>
                    <a:p>
                      <a:r>
                        <a:rPr lang="en-GB" sz="1100"/>
                        <a:t>0,1 µJ/cm</a:t>
                      </a:r>
                      <a:r>
                        <a:rPr lang="en-GB" sz="1100" baseline="30000"/>
                        <a:t>2</a:t>
                      </a:r>
                      <a:endParaRPr lang="en-GB" sz="1100"/>
                    </a:p>
                  </a:txBody>
                  <a:tcPr marL="3316" marR="3316" marT="1658" marB="1658" anchor="ctr">
                    <a:lnL>
                      <a:noFill/>
                    </a:lnL>
                    <a:lnR>
                      <a:noFill/>
                    </a:lnR>
                    <a:lnT>
                      <a:noFill/>
                    </a:lnT>
                    <a:lnB>
                      <a:noFill/>
                    </a:lnB>
                  </a:tcPr>
                </a:tc>
                <a:extLst>
                  <a:ext uri="{0D108BD9-81ED-4DB2-BD59-A6C34878D82A}">
                    <a16:rowId xmlns:a16="http://schemas.microsoft.com/office/drawing/2014/main" val="10008"/>
                  </a:ext>
                </a:extLst>
              </a:tr>
              <a:tr h="381308">
                <a:tc>
                  <a:txBody>
                    <a:bodyPr/>
                    <a:lstStyle/>
                    <a:p>
                      <a:r>
                        <a:rPr lang="en-GB" sz="1100"/>
                        <a:t>Pulse Energy, Maximum - w/o Attenuator</a:t>
                      </a:r>
                    </a:p>
                  </a:txBody>
                  <a:tcPr marL="3316" marR="3316" marT="1658" marB="1658" anchor="ctr">
                    <a:lnL>
                      <a:noFill/>
                    </a:lnL>
                    <a:lnR>
                      <a:noFill/>
                    </a:lnR>
                    <a:lnT>
                      <a:noFill/>
                    </a:lnT>
                    <a:lnB>
                      <a:noFill/>
                    </a:lnB>
                  </a:tcPr>
                </a:tc>
                <a:tc>
                  <a:txBody>
                    <a:bodyPr/>
                    <a:lstStyle/>
                    <a:p>
                      <a:r>
                        <a:rPr lang="en-GB" sz="1100"/>
                        <a:t>0.1 nJ/cm</a:t>
                      </a:r>
                      <a:r>
                        <a:rPr lang="en-GB" sz="1100" baseline="30000"/>
                        <a:t>2</a:t>
                      </a:r>
                      <a:endParaRPr lang="en-GB" sz="1100"/>
                    </a:p>
                  </a:txBody>
                  <a:tcPr marL="3316" marR="3316" marT="1658" marB="1658" anchor="ctr">
                    <a:lnL>
                      <a:noFill/>
                    </a:lnL>
                    <a:lnR>
                      <a:noFill/>
                    </a:lnR>
                    <a:lnT>
                      <a:noFill/>
                    </a:lnT>
                    <a:lnB>
                      <a:noFill/>
                    </a:lnB>
                  </a:tcPr>
                </a:tc>
                <a:extLst>
                  <a:ext uri="{0D108BD9-81ED-4DB2-BD59-A6C34878D82A}">
                    <a16:rowId xmlns:a16="http://schemas.microsoft.com/office/drawing/2014/main" val="10009"/>
                  </a:ext>
                </a:extLst>
              </a:tr>
              <a:tr h="102787">
                <a:tc>
                  <a:txBody>
                    <a:bodyPr/>
                    <a:lstStyle/>
                    <a:p>
                      <a:r>
                        <a:rPr lang="en-GB" sz="1100"/>
                        <a:t>Uniformity</a:t>
                      </a:r>
                    </a:p>
                  </a:txBody>
                  <a:tcPr marL="3316" marR="3316" marT="1658" marB="1658" anchor="ctr">
                    <a:lnL>
                      <a:noFill/>
                    </a:lnL>
                    <a:lnR>
                      <a:noFill/>
                    </a:lnR>
                    <a:lnT>
                      <a:noFill/>
                    </a:lnT>
                    <a:lnB>
                      <a:noFill/>
                    </a:lnB>
                  </a:tcPr>
                </a:tc>
                <a:tc>
                  <a:txBody>
                    <a:bodyPr/>
                    <a:lstStyle/>
                    <a:p>
                      <a:r>
                        <a:rPr lang="en-GB" sz="1100"/>
                        <a:t>±2 %</a:t>
                      </a:r>
                    </a:p>
                  </a:txBody>
                  <a:tcPr marL="3316" marR="3316" marT="1658" marB="1658" anchor="ctr">
                    <a:lnL>
                      <a:noFill/>
                    </a:lnL>
                    <a:lnR>
                      <a:noFill/>
                    </a:lnR>
                    <a:lnT>
                      <a:noFill/>
                    </a:lnT>
                    <a:lnB>
                      <a:noFill/>
                    </a:lnB>
                  </a:tcPr>
                </a:tc>
                <a:extLst>
                  <a:ext uri="{0D108BD9-81ED-4DB2-BD59-A6C34878D82A}">
                    <a16:rowId xmlns:a16="http://schemas.microsoft.com/office/drawing/2014/main" val="10010"/>
                  </a:ext>
                </a:extLst>
              </a:tr>
              <a:tr h="162470">
                <a:tc>
                  <a:txBody>
                    <a:bodyPr/>
                    <a:lstStyle/>
                    <a:p>
                      <a:r>
                        <a:rPr lang="en-GB" sz="1100"/>
                        <a:t>Shunt Resistance</a:t>
                      </a:r>
                    </a:p>
                  </a:txBody>
                  <a:tcPr marL="3316" marR="3316" marT="1658" marB="1658" anchor="ctr">
                    <a:lnL>
                      <a:noFill/>
                    </a:lnL>
                    <a:lnR>
                      <a:noFill/>
                    </a:lnR>
                    <a:lnT>
                      <a:noFill/>
                    </a:lnT>
                    <a:lnB>
                      <a:noFill/>
                    </a:lnB>
                  </a:tcPr>
                </a:tc>
                <a:tc>
                  <a:txBody>
                    <a:bodyPr/>
                    <a:lstStyle/>
                    <a:p>
                      <a:r>
                        <a:rPr lang="en-GB" sz="1100"/>
                        <a:t>≥10 M</a:t>
                      </a:r>
                      <a:r>
                        <a:rPr lang="el-GR" sz="1100"/>
                        <a:t>Ω</a:t>
                      </a:r>
                    </a:p>
                  </a:txBody>
                  <a:tcPr marL="3316" marR="3316" marT="1658" marB="1658" anchor="ctr">
                    <a:lnL>
                      <a:noFill/>
                    </a:lnL>
                    <a:lnR>
                      <a:noFill/>
                    </a:lnR>
                    <a:lnT>
                      <a:noFill/>
                    </a:lnT>
                    <a:lnB>
                      <a:noFill/>
                    </a:lnB>
                  </a:tcPr>
                </a:tc>
                <a:extLst>
                  <a:ext uri="{0D108BD9-81ED-4DB2-BD59-A6C34878D82A}">
                    <a16:rowId xmlns:a16="http://schemas.microsoft.com/office/drawing/2014/main" val="10011"/>
                  </a:ext>
                </a:extLst>
              </a:tr>
              <a:tr h="610093">
                <a:tc>
                  <a:txBody>
                    <a:bodyPr/>
                    <a:lstStyle/>
                    <a:p>
                      <a:r>
                        <a:rPr lang="en-GB" sz="1100" dirty="0"/>
                        <a:t>Calibration Uncertainty</a:t>
                      </a:r>
                    </a:p>
                  </a:txBody>
                  <a:tcPr marL="3316" marR="3316" marT="1658" marB="1658" anchor="ctr">
                    <a:lnL>
                      <a:noFill/>
                    </a:lnL>
                    <a:lnR>
                      <a:noFill/>
                    </a:lnR>
                    <a:lnT>
                      <a:noFill/>
                    </a:lnT>
                    <a:lnB>
                      <a:noFill/>
                    </a:lnB>
                  </a:tcPr>
                </a:tc>
                <a:tc>
                  <a:txBody>
                    <a:bodyPr/>
                    <a:lstStyle/>
                    <a:p>
                      <a:r>
                        <a:rPr lang="nn-NO" sz="1100"/>
                        <a:t>4% @ 200-219nm</a:t>
                      </a:r>
                      <a:br>
                        <a:rPr lang="nn-NO" sz="1100"/>
                      </a:br>
                      <a:r>
                        <a:rPr lang="nn-NO" sz="1100"/>
                        <a:t>2% @ 220-349nm</a:t>
                      </a:r>
                      <a:br>
                        <a:rPr lang="nn-NO" sz="1100"/>
                      </a:br>
                      <a:r>
                        <a:rPr lang="nn-NO" sz="1100"/>
                        <a:t>1% @ 350-949nm</a:t>
                      </a:r>
                      <a:br>
                        <a:rPr lang="nn-NO" sz="1100"/>
                      </a:br>
                      <a:r>
                        <a:rPr lang="nn-NO" sz="1100"/>
                        <a:t>4% @ 950-1100 nm</a:t>
                      </a:r>
                    </a:p>
                  </a:txBody>
                  <a:tcPr marL="3316" marR="3316" marT="1658" marB="1658" anchor="ctr">
                    <a:lnL>
                      <a:noFill/>
                    </a:lnL>
                    <a:lnR>
                      <a:noFill/>
                    </a:lnR>
                    <a:lnT>
                      <a:noFill/>
                    </a:lnT>
                    <a:lnB>
                      <a:noFill/>
                    </a:lnB>
                  </a:tcPr>
                </a:tc>
                <a:extLst>
                  <a:ext uri="{0D108BD9-81ED-4DB2-BD59-A6C34878D82A}">
                    <a16:rowId xmlns:a16="http://schemas.microsoft.com/office/drawing/2014/main" val="10012"/>
                  </a:ext>
                </a:extLst>
              </a:tr>
              <a:tr h="600146">
                <a:tc>
                  <a:txBody>
                    <a:bodyPr/>
                    <a:lstStyle/>
                    <a:p>
                      <a:r>
                        <a:rPr lang="en-GB" sz="1100"/>
                        <a:t>Calibration Uncertainty, w/ Attenuator</a:t>
                      </a:r>
                    </a:p>
                  </a:txBody>
                  <a:tcPr marL="3316" marR="3316" marT="1658" marB="1658" anchor="ctr">
                    <a:lnL>
                      <a:noFill/>
                    </a:lnL>
                    <a:lnR>
                      <a:noFill/>
                    </a:lnR>
                    <a:lnT>
                      <a:noFill/>
                    </a:lnT>
                    <a:lnB>
                      <a:noFill/>
                    </a:lnB>
                  </a:tcPr>
                </a:tc>
                <a:tc>
                  <a:txBody>
                    <a:bodyPr/>
                    <a:lstStyle/>
                    <a:p>
                      <a:r>
                        <a:rPr lang="nn-NO" sz="1100"/>
                        <a:t>8% @ 200-219nm</a:t>
                      </a:r>
                      <a:br>
                        <a:rPr lang="nn-NO" sz="1100"/>
                      </a:br>
                      <a:r>
                        <a:rPr lang="nn-NO" sz="1100"/>
                        <a:t>2% @ 220-349nm</a:t>
                      </a:r>
                      <a:br>
                        <a:rPr lang="nn-NO" sz="1100"/>
                      </a:br>
                      <a:r>
                        <a:rPr lang="nn-NO" sz="1100"/>
                        <a:t>1% @ 350-949nm</a:t>
                      </a:r>
                      <a:br>
                        <a:rPr lang="nn-NO" sz="1100"/>
                      </a:br>
                      <a:r>
                        <a:rPr lang="nn-NO" sz="1100"/>
                        <a:t>4% @ 950-1100nm</a:t>
                      </a:r>
                    </a:p>
                  </a:txBody>
                  <a:tcPr marL="3316" marR="3316" marT="1658" marB="1658" anchor="ctr">
                    <a:lnL>
                      <a:noFill/>
                    </a:lnL>
                    <a:lnR>
                      <a:noFill/>
                    </a:lnR>
                    <a:lnT>
                      <a:noFill/>
                    </a:lnT>
                    <a:lnB>
                      <a:noFill/>
                    </a:lnB>
                  </a:tcPr>
                </a:tc>
                <a:extLst>
                  <a:ext uri="{0D108BD9-81ED-4DB2-BD59-A6C34878D82A}">
                    <a16:rowId xmlns:a16="http://schemas.microsoft.com/office/drawing/2014/main" val="10013"/>
                  </a:ext>
                </a:extLst>
              </a:tr>
              <a:tr h="112735">
                <a:tc>
                  <a:txBody>
                    <a:bodyPr/>
                    <a:lstStyle/>
                    <a:p>
                      <a:r>
                        <a:rPr lang="en-GB" sz="1100"/>
                        <a:t>NEP</a:t>
                      </a:r>
                    </a:p>
                  </a:txBody>
                  <a:tcPr marL="3316" marR="3316" marT="1658" marB="1658" anchor="ctr">
                    <a:lnL>
                      <a:noFill/>
                    </a:lnL>
                    <a:lnR>
                      <a:noFill/>
                    </a:lnR>
                    <a:lnT>
                      <a:noFill/>
                    </a:lnT>
                    <a:lnB>
                      <a:noFill/>
                    </a:lnB>
                  </a:tcPr>
                </a:tc>
                <a:tc>
                  <a:txBody>
                    <a:bodyPr/>
                    <a:lstStyle/>
                    <a:p>
                      <a:r>
                        <a:rPr lang="en-GB" sz="1100"/>
                        <a:t>0.45 pW/√Hz</a:t>
                      </a:r>
                    </a:p>
                  </a:txBody>
                  <a:tcPr marL="3316" marR="3316" marT="1658" marB="1658" anchor="ctr">
                    <a:lnL>
                      <a:noFill/>
                    </a:lnL>
                    <a:lnR>
                      <a:noFill/>
                    </a:lnR>
                    <a:lnT>
                      <a:noFill/>
                    </a:lnT>
                    <a:lnB>
                      <a:noFill/>
                    </a:lnB>
                  </a:tcPr>
                </a:tc>
                <a:extLst>
                  <a:ext uri="{0D108BD9-81ED-4DB2-BD59-A6C34878D82A}">
                    <a16:rowId xmlns:a16="http://schemas.microsoft.com/office/drawing/2014/main" val="10014"/>
                  </a:ext>
                </a:extLst>
              </a:tr>
              <a:tr h="212206">
                <a:tc>
                  <a:txBody>
                    <a:bodyPr/>
                    <a:lstStyle/>
                    <a:p>
                      <a:r>
                        <a:rPr lang="en-GB" sz="1100"/>
                        <a:t>Reverse Bias, Maximum</a:t>
                      </a:r>
                    </a:p>
                  </a:txBody>
                  <a:tcPr marL="3316" marR="3316" marT="1658" marB="1658" anchor="ctr">
                    <a:lnL>
                      <a:noFill/>
                    </a:lnL>
                    <a:lnR>
                      <a:noFill/>
                    </a:lnR>
                    <a:lnT>
                      <a:noFill/>
                    </a:lnT>
                    <a:lnB>
                      <a:noFill/>
                    </a:lnB>
                  </a:tcPr>
                </a:tc>
                <a:tc>
                  <a:txBody>
                    <a:bodyPr/>
                    <a:lstStyle/>
                    <a:p>
                      <a:r>
                        <a:rPr lang="en-GB" sz="1100"/>
                        <a:t>5 V</a:t>
                      </a:r>
                    </a:p>
                  </a:txBody>
                  <a:tcPr marL="3316" marR="3316" marT="1658" marB="1658" anchor="ctr">
                    <a:lnL>
                      <a:noFill/>
                    </a:lnL>
                    <a:lnR>
                      <a:noFill/>
                    </a:lnR>
                    <a:lnT>
                      <a:noFill/>
                    </a:lnT>
                    <a:lnB>
                      <a:noFill/>
                    </a:lnB>
                  </a:tcPr>
                </a:tc>
                <a:extLst>
                  <a:ext uri="{0D108BD9-81ED-4DB2-BD59-A6C34878D82A}">
                    <a16:rowId xmlns:a16="http://schemas.microsoft.com/office/drawing/2014/main" val="10015"/>
                  </a:ext>
                </a:extLst>
              </a:tr>
              <a:tr h="92840">
                <a:tc>
                  <a:txBody>
                    <a:bodyPr/>
                    <a:lstStyle/>
                    <a:p>
                      <a:r>
                        <a:rPr lang="en-GB" sz="1100"/>
                        <a:t>Linearity</a:t>
                      </a:r>
                    </a:p>
                  </a:txBody>
                  <a:tcPr marL="3316" marR="3316" marT="1658" marB="1658" anchor="ctr">
                    <a:lnL>
                      <a:noFill/>
                    </a:lnL>
                    <a:lnR>
                      <a:noFill/>
                    </a:lnR>
                    <a:lnT>
                      <a:noFill/>
                    </a:lnT>
                    <a:lnB>
                      <a:noFill/>
                    </a:lnB>
                  </a:tcPr>
                </a:tc>
                <a:tc>
                  <a:txBody>
                    <a:bodyPr/>
                    <a:lstStyle/>
                    <a:p>
                      <a:r>
                        <a:rPr lang="en-GB" sz="1100"/>
                        <a:t>±0.5 %</a:t>
                      </a:r>
                    </a:p>
                  </a:txBody>
                  <a:tcPr marL="3316" marR="3316" marT="1658" marB="1658" anchor="ctr">
                    <a:lnL>
                      <a:noFill/>
                    </a:lnL>
                    <a:lnR>
                      <a:noFill/>
                    </a:lnR>
                    <a:lnT>
                      <a:noFill/>
                    </a:lnT>
                    <a:lnB>
                      <a:noFill/>
                    </a:lnB>
                  </a:tcPr>
                </a:tc>
                <a:extLst>
                  <a:ext uri="{0D108BD9-81ED-4DB2-BD59-A6C34878D82A}">
                    <a16:rowId xmlns:a16="http://schemas.microsoft.com/office/drawing/2014/main" val="10016"/>
                  </a:ext>
                </a:extLst>
              </a:tr>
              <a:tr h="142576">
                <a:tc>
                  <a:txBody>
                    <a:bodyPr/>
                    <a:lstStyle/>
                    <a:p>
                      <a:r>
                        <a:rPr lang="en-GB" sz="1100"/>
                        <a:t>Connector Type</a:t>
                      </a:r>
                    </a:p>
                  </a:txBody>
                  <a:tcPr marL="3316" marR="3316" marT="1658" marB="1658" anchor="ctr">
                    <a:lnL>
                      <a:noFill/>
                    </a:lnL>
                    <a:lnR>
                      <a:noFill/>
                    </a:lnR>
                    <a:lnT>
                      <a:noFill/>
                    </a:lnT>
                    <a:lnB>
                      <a:noFill/>
                    </a:lnB>
                  </a:tcPr>
                </a:tc>
                <a:tc>
                  <a:txBody>
                    <a:bodyPr/>
                    <a:lstStyle/>
                    <a:p>
                      <a:r>
                        <a:rPr lang="en-GB" sz="1100" dirty="0"/>
                        <a:t>BNC</a:t>
                      </a:r>
                    </a:p>
                  </a:txBody>
                  <a:tcPr marL="3316" marR="3316" marT="1658" marB="1658" anchor="ctr">
                    <a:lnL>
                      <a:noFill/>
                    </a:lnL>
                    <a:lnR>
                      <a:noFill/>
                    </a:lnR>
                    <a:lnT>
                      <a:noFill/>
                    </a:lnT>
                    <a:lnB>
                      <a:noFill/>
                    </a:lnB>
                  </a:tcPr>
                </a:tc>
                <a:extLst>
                  <a:ext uri="{0D108BD9-81ED-4DB2-BD59-A6C34878D82A}">
                    <a16:rowId xmlns:a16="http://schemas.microsoft.com/office/drawing/2014/main" val="10017"/>
                  </a:ext>
                </a:extLst>
              </a:tr>
            </a:tbl>
          </a:graphicData>
        </a:graphic>
      </p:graphicFrame>
      <p:sp>
        <p:nvSpPr>
          <p:cNvPr id="9" name="Rectangle 1"/>
          <p:cNvSpPr>
            <a:spLocks noChangeArrowheads="1"/>
          </p:cNvSpPr>
          <p:nvPr/>
        </p:nvSpPr>
        <p:spPr bwMode="auto">
          <a:xfrm>
            <a:off x="776536" y="389672"/>
            <a:ext cx="828092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rPr>
              <a:t>The 818-UV Low-Power UV Enhanced Silicon (Si) Photodetector is supplied with a NIST traced calibration report that details individual detector </a:t>
            </a:r>
            <a:r>
              <a:rPr kumimoji="0" lang="en-US" sz="1200" b="0" i="0" u="none" strike="noStrike" cap="none" normalizeH="0" baseline="0" dirty="0" err="1">
                <a:ln>
                  <a:noFill/>
                </a:ln>
                <a:solidFill>
                  <a:schemeClr val="tx1"/>
                </a:solidFill>
                <a:effectLst/>
                <a:latin typeface="Arial" charset="0"/>
              </a:rPr>
              <a:t>responsivity</a:t>
            </a:r>
            <a:r>
              <a:rPr kumimoji="0" lang="en-US" sz="1200" b="0" i="0" u="none" strike="noStrike" cap="none" normalizeH="0" baseline="0" dirty="0">
                <a:ln>
                  <a:noFill/>
                </a:ln>
                <a:solidFill>
                  <a:schemeClr val="tx1"/>
                </a:solidFill>
                <a:effectLst/>
                <a:latin typeface="Arial" charset="0"/>
              </a:rPr>
              <a:t> measured with and without attenuator over the 200 to 1100 nm wavelength range. </a:t>
            </a:r>
          </a:p>
        </p:txBody>
      </p:sp>
      <p:pic>
        <p:nvPicPr>
          <p:cNvPr id="10" name="Picture 3"/>
          <p:cNvPicPr>
            <a:picLocks noChangeAspect="1" noChangeArrowheads="1"/>
          </p:cNvPicPr>
          <p:nvPr/>
        </p:nvPicPr>
        <p:blipFill>
          <a:blip r:embed="rId2" cstate="print"/>
          <a:srcRect/>
          <a:stretch>
            <a:fillRect/>
          </a:stretch>
        </p:blipFill>
        <p:spPr bwMode="auto">
          <a:xfrm>
            <a:off x="6537176" y="1859449"/>
            <a:ext cx="2495550" cy="2914650"/>
          </a:xfrm>
          <a:prstGeom prst="rect">
            <a:avLst/>
          </a:prstGeom>
          <a:noFill/>
          <a:ln w="9525">
            <a:noFill/>
            <a:miter lim="800000"/>
            <a:headEnd/>
            <a:tailEnd/>
          </a:ln>
        </p:spPr>
      </p:pic>
      <p:pic>
        <p:nvPicPr>
          <p:cNvPr id="14" name="Picture 3" descr="CERN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6" name="Lige forbindelse 15"/>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16</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1379866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022466" y="-906389"/>
            <a:ext cx="6300000" cy="8922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3" descr="CERN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6" name="Lige forbindelse 15"/>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17</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4346657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996152" y="-885664"/>
            <a:ext cx="6300000" cy="8898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3" descr="CERN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4" name="Lige forbindelse 13"/>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18</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409880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22" name="Lige forbindelse 2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1" name="TextBox 3"/>
          <p:cNvSpPr txBox="1"/>
          <p:nvPr/>
        </p:nvSpPr>
        <p:spPr>
          <a:xfrm>
            <a:off x="560512" y="332656"/>
            <a:ext cx="8654132" cy="523220"/>
          </a:xfrm>
          <a:prstGeom prst="rect">
            <a:avLst/>
          </a:prstGeom>
          <a:noFill/>
        </p:spPr>
        <p:txBody>
          <a:bodyPr wrap="square" rtlCol="0">
            <a:spAutoFit/>
          </a:bodyPr>
          <a:lstStyle/>
          <a:p>
            <a:r>
              <a:rPr lang="en-US" sz="2800" dirty="0"/>
              <a:t>Scintillators</a:t>
            </a:r>
            <a:endParaRPr lang="en-US" dirty="0"/>
          </a:p>
        </p:txBody>
      </p:sp>
      <p:sp>
        <p:nvSpPr>
          <p:cNvPr id="81" name="Rectangle 36"/>
          <p:cNvSpPr>
            <a:spLocks noChangeArrowheads="1"/>
          </p:cNvSpPr>
          <p:nvPr/>
        </p:nvSpPr>
        <p:spPr bwMode="auto">
          <a:xfrm>
            <a:off x="966788" y="1292225"/>
            <a:ext cx="1477962" cy="633413"/>
          </a:xfrm>
          <a:prstGeom prst="rect">
            <a:avLst/>
          </a:prstGeom>
          <a:solidFill>
            <a:srgbClr val="80C2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eaLnBrk="1" fontAlgn="auto" latinLnBrk="0" hangingPunct="1">
              <a:lnSpc>
                <a:spcPct val="100000"/>
              </a:lnSpc>
              <a:spcBef>
                <a:spcPts val="0"/>
              </a:spcBef>
              <a:spcAft>
                <a:spcPts val="0"/>
              </a:spcAft>
              <a:buClrTx/>
              <a:buSzTx/>
              <a:buFontTx/>
              <a:buChar char="•"/>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2" name="Line 21"/>
          <p:cNvSpPr>
            <a:spLocks noChangeShapeType="1"/>
          </p:cNvSpPr>
          <p:nvPr/>
        </p:nvSpPr>
        <p:spPr bwMode="auto">
          <a:xfrm flipV="1">
            <a:off x="2041525" y="1589088"/>
            <a:ext cx="360363" cy="73025"/>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3" name="Line 22"/>
          <p:cNvSpPr>
            <a:spLocks noChangeShapeType="1"/>
          </p:cNvSpPr>
          <p:nvPr/>
        </p:nvSpPr>
        <p:spPr bwMode="auto">
          <a:xfrm flipV="1">
            <a:off x="2041525" y="1517650"/>
            <a:ext cx="360363" cy="73025"/>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 name="Line 23"/>
          <p:cNvSpPr>
            <a:spLocks noChangeShapeType="1"/>
          </p:cNvSpPr>
          <p:nvPr/>
        </p:nvSpPr>
        <p:spPr bwMode="auto">
          <a:xfrm flipV="1">
            <a:off x="1897063" y="1301750"/>
            <a:ext cx="287337" cy="215900"/>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5" name="Line 24"/>
          <p:cNvSpPr>
            <a:spLocks noChangeShapeType="1"/>
          </p:cNvSpPr>
          <p:nvPr/>
        </p:nvSpPr>
        <p:spPr bwMode="auto">
          <a:xfrm>
            <a:off x="2184400" y="1303338"/>
            <a:ext cx="217488" cy="142875"/>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 name="Line 25"/>
          <p:cNvSpPr>
            <a:spLocks noChangeShapeType="1"/>
          </p:cNvSpPr>
          <p:nvPr/>
        </p:nvSpPr>
        <p:spPr bwMode="auto">
          <a:xfrm>
            <a:off x="2041525" y="1662113"/>
            <a:ext cx="360363" cy="69850"/>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7" name="Line 26"/>
          <p:cNvSpPr>
            <a:spLocks noChangeShapeType="1"/>
          </p:cNvSpPr>
          <p:nvPr/>
        </p:nvSpPr>
        <p:spPr bwMode="auto">
          <a:xfrm flipH="1" flipV="1">
            <a:off x="1104900" y="1301750"/>
            <a:ext cx="360363" cy="144463"/>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 name="Line 27"/>
          <p:cNvSpPr>
            <a:spLocks noChangeShapeType="1"/>
          </p:cNvSpPr>
          <p:nvPr/>
        </p:nvSpPr>
        <p:spPr bwMode="auto">
          <a:xfrm flipV="1">
            <a:off x="1897063" y="1733550"/>
            <a:ext cx="504825" cy="144463"/>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9" name="Line 28"/>
          <p:cNvSpPr>
            <a:spLocks noChangeShapeType="1"/>
          </p:cNvSpPr>
          <p:nvPr/>
        </p:nvSpPr>
        <p:spPr bwMode="auto">
          <a:xfrm>
            <a:off x="960438" y="1446213"/>
            <a:ext cx="936625" cy="431800"/>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 name="Line 29"/>
          <p:cNvSpPr>
            <a:spLocks noChangeShapeType="1"/>
          </p:cNvSpPr>
          <p:nvPr/>
        </p:nvSpPr>
        <p:spPr bwMode="auto">
          <a:xfrm flipH="1">
            <a:off x="960438" y="1303338"/>
            <a:ext cx="144462" cy="142875"/>
          </a:xfrm>
          <a:prstGeom prst="line">
            <a:avLst/>
          </a:prstGeom>
          <a:noFill/>
          <a:ln w="9525">
            <a:solidFill>
              <a:srgbClr val="FFFF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1" name="Text Box 33"/>
          <p:cNvSpPr txBox="1">
            <a:spLocks noChangeArrowheads="1"/>
          </p:cNvSpPr>
          <p:nvPr/>
        </p:nvSpPr>
        <p:spPr bwMode="auto">
          <a:xfrm>
            <a:off x="676275" y="1952625"/>
            <a:ext cx="15192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61950" indent="-361950"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361950" marR="0" lvl="0" indent="-361950" algn="l" defTabSz="914400" eaLnBrk="1" fontAlgn="auto" latinLnBrk="0" hangingPunct="1">
              <a:lnSpc>
                <a:spcPct val="100000"/>
              </a:lnSpc>
              <a:spcBef>
                <a:spcPct val="50000"/>
              </a:spcBef>
              <a:spcAft>
                <a:spcPts val="0"/>
              </a:spcAft>
              <a:buClrTx/>
              <a:buSzTx/>
              <a:buFontTx/>
              <a:buNone/>
              <a:tabLst/>
              <a:defRPr/>
            </a:pPr>
            <a:r>
              <a:rPr kumimoji="0" lang="en-US" sz="1600" b="0" i="0" u="none" strike="noStrike" kern="0" cap="none" spc="0" normalizeH="0" baseline="0" noProof="0">
                <a:ln>
                  <a:noFill/>
                </a:ln>
                <a:solidFill>
                  <a:srgbClr val="333399"/>
                </a:solidFill>
                <a:effectLst/>
                <a:uLnTx/>
                <a:uFillTx/>
                <a:latin typeface="Arial" charset="0"/>
              </a:rPr>
              <a:t>scintillator</a:t>
            </a:r>
          </a:p>
        </p:txBody>
      </p:sp>
      <p:sp>
        <p:nvSpPr>
          <p:cNvPr id="92" name="AutoShape 34"/>
          <p:cNvSpPr>
            <a:spLocks noChangeAspect="1" noChangeArrowheads="1" noTextEdit="1"/>
          </p:cNvSpPr>
          <p:nvPr/>
        </p:nvSpPr>
        <p:spPr bwMode="auto">
          <a:xfrm>
            <a:off x="960438" y="941388"/>
            <a:ext cx="2798762"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Freeform 37"/>
          <p:cNvSpPr>
            <a:spLocks/>
          </p:cNvSpPr>
          <p:nvPr/>
        </p:nvSpPr>
        <p:spPr bwMode="auto">
          <a:xfrm>
            <a:off x="963613" y="1289050"/>
            <a:ext cx="1481137" cy="636588"/>
          </a:xfrm>
          <a:custGeom>
            <a:avLst/>
            <a:gdLst>
              <a:gd name="T0" fmla="*/ 0 w 933"/>
              <a:gd name="T1" fmla="*/ 0 h 401"/>
              <a:gd name="T2" fmla="*/ 0 w 933"/>
              <a:gd name="T3" fmla="*/ 1010584333 h 401"/>
              <a:gd name="T4" fmla="*/ 2147483647 w 933"/>
              <a:gd name="T5" fmla="*/ 1010584333 h 401"/>
              <a:gd name="T6" fmla="*/ 2147483647 w 933"/>
              <a:gd name="T7" fmla="*/ 0 h 401"/>
              <a:gd name="T8" fmla="*/ 0 w 933"/>
              <a:gd name="T9" fmla="*/ 0 h 401"/>
              <a:gd name="T10" fmla="*/ 5040311 w 933"/>
              <a:gd name="T11" fmla="*/ 15120951 h 401"/>
              <a:gd name="T12" fmla="*/ 2147483647 w 933"/>
              <a:gd name="T13" fmla="*/ 15120951 h 401"/>
              <a:gd name="T14" fmla="*/ 2147483647 w 933"/>
              <a:gd name="T15" fmla="*/ 5040316 h 401"/>
              <a:gd name="T16" fmla="*/ 2147483647 w 933"/>
              <a:gd name="T17" fmla="*/ 1005544018 h 401"/>
              <a:gd name="T18" fmla="*/ 2147483647 w 933"/>
              <a:gd name="T19" fmla="*/ 995463388 h 401"/>
              <a:gd name="T20" fmla="*/ 5040311 w 933"/>
              <a:gd name="T21" fmla="*/ 995463388 h 401"/>
              <a:gd name="T22" fmla="*/ 15120935 w 933"/>
              <a:gd name="T23" fmla="*/ 1005544018 h 401"/>
              <a:gd name="T24" fmla="*/ 15120935 w 933"/>
              <a:gd name="T25" fmla="*/ 5040316 h 401"/>
              <a:gd name="T26" fmla="*/ 5040311 w 933"/>
              <a:gd name="T27" fmla="*/ 15120951 h 401"/>
              <a:gd name="T28" fmla="*/ 0 w 933"/>
              <a:gd name="T29" fmla="*/ 0 h 40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33"/>
              <a:gd name="T46" fmla="*/ 0 h 401"/>
              <a:gd name="T47" fmla="*/ 933 w 933"/>
              <a:gd name="T48" fmla="*/ 401 h 40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33" h="401">
                <a:moveTo>
                  <a:pt x="0" y="0"/>
                </a:moveTo>
                <a:lnTo>
                  <a:pt x="0" y="401"/>
                </a:lnTo>
                <a:lnTo>
                  <a:pt x="933" y="401"/>
                </a:lnTo>
                <a:lnTo>
                  <a:pt x="933" y="0"/>
                </a:lnTo>
                <a:lnTo>
                  <a:pt x="0" y="0"/>
                </a:lnTo>
                <a:lnTo>
                  <a:pt x="2" y="6"/>
                </a:lnTo>
                <a:lnTo>
                  <a:pt x="931" y="6"/>
                </a:lnTo>
                <a:lnTo>
                  <a:pt x="928" y="2"/>
                </a:lnTo>
                <a:lnTo>
                  <a:pt x="928" y="399"/>
                </a:lnTo>
                <a:lnTo>
                  <a:pt x="931" y="395"/>
                </a:lnTo>
                <a:lnTo>
                  <a:pt x="2" y="395"/>
                </a:lnTo>
                <a:lnTo>
                  <a:pt x="6" y="399"/>
                </a:lnTo>
                <a:lnTo>
                  <a:pt x="6" y="2"/>
                </a:lnTo>
                <a:lnTo>
                  <a:pt x="2" y="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Freeform 38"/>
          <p:cNvSpPr>
            <a:spLocks/>
          </p:cNvSpPr>
          <p:nvPr/>
        </p:nvSpPr>
        <p:spPr bwMode="auto">
          <a:xfrm>
            <a:off x="1566863" y="1454150"/>
            <a:ext cx="466725" cy="465138"/>
          </a:xfrm>
          <a:custGeom>
            <a:avLst/>
            <a:gdLst>
              <a:gd name="T0" fmla="*/ 488910308 w 294"/>
              <a:gd name="T1" fmla="*/ 730845992 h 293"/>
              <a:gd name="T2" fmla="*/ 456147497 w 294"/>
              <a:gd name="T3" fmla="*/ 501512416 h 293"/>
              <a:gd name="T4" fmla="*/ 645159931 w 294"/>
              <a:gd name="T5" fmla="*/ 632560627 h 293"/>
              <a:gd name="T6" fmla="*/ 509071550 w 294"/>
              <a:gd name="T7" fmla="*/ 448588306 h 293"/>
              <a:gd name="T8" fmla="*/ 730845207 w 294"/>
              <a:gd name="T9" fmla="*/ 478830201 h 293"/>
              <a:gd name="T10" fmla="*/ 529232791 w 294"/>
              <a:gd name="T11" fmla="*/ 380544737 h 293"/>
              <a:gd name="T12" fmla="*/ 740925828 w 294"/>
              <a:gd name="T13" fmla="*/ 299899684 h 293"/>
              <a:gd name="T14" fmla="*/ 514111860 w 294"/>
              <a:gd name="T15" fmla="*/ 307459364 h 293"/>
              <a:gd name="T16" fmla="*/ 662801811 w 294"/>
              <a:gd name="T17" fmla="*/ 138609528 h 293"/>
              <a:gd name="T18" fmla="*/ 466228117 w 294"/>
              <a:gd name="T19" fmla="*/ 249496526 h 293"/>
              <a:gd name="T20" fmla="*/ 524192481 w 294"/>
              <a:gd name="T21" fmla="*/ 32762859 h 293"/>
              <a:gd name="T22" fmla="*/ 403224932 w 294"/>
              <a:gd name="T23" fmla="*/ 221773995 h 293"/>
              <a:gd name="T24" fmla="*/ 347781517 w 294"/>
              <a:gd name="T25" fmla="*/ 0 h 293"/>
              <a:gd name="T26" fmla="*/ 330141225 w 294"/>
              <a:gd name="T27" fmla="*/ 226814311 h 293"/>
              <a:gd name="T28" fmla="*/ 173891552 w 294"/>
              <a:gd name="T29" fmla="*/ 57964450 h 293"/>
              <a:gd name="T30" fmla="*/ 267136551 w 294"/>
              <a:gd name="T31" fmla="*/ 264617473 h 293"/>
              <a:gd name="T32" fmla="*/ 52922490 w 294"/>
              <a:gd name="T33" fmla="*/ 183972371 h 293"/>
              <a:gd name="T34" fmla="*/ 226814068 w 294"/>
              <a:gd name="T35" fmla="*/ 327620627 h 293"/>
              <a:gd name="T36" fmla="*/ 0 w 294"/>
              <a:gd name="T37" fmla="*/ 357862522 h 293"/>
              <a:gd name="T38" fmla="*/ 224293119 w 294"/>
              <a:gd name="T39" fmla="*/ 400706001 h 293"/>
              <a:gd name="T40" fmla="*/ 40322496 w 294"/>
              <a:gd name="T41" fmla="*/ 531754311 h 293"/>
              <a:gd name="T42" fmla="*/ 257055930 w 294"/>
              <a:gd name="T43" fmla="*/ 468749570 h 293"/>
              <a:gd name="T44" fmla="*/ 151209362 w 294"/>
              <a:gd name="T45" fmla="*/ 670362202 h 293"/>
              <a:gd name="T46" fmla="*/ 315018706 w 294"/>
              <a:gd name="T47" fmla="*/ 511593048 h 293"/>
              <a:gd name="T48" fmla="*/ 315018706 w 294"/>
              <a:gd name="T49" fmla="*/ 738407260 h 293"/>
              <a:gd name="T50" fmla="*/ 388104001 w 294"/>
              <a:gd name="T51" fmla="*/ 526713995 h 293"/>
              <a:gd name="T52" fmla="*/ 488910308 w 294"/>
              <a:gd name="T53" fmla="*/ 730845992 h 2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94"/>
              <a:gd name="T82" fmla="*/ 0 h 293"/>
              <a:gd name="T83" fmla="*/ 294 w 294"/>
              <a:gd name="T84" fmla="*/ 293 h 2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94" h="293">
                <a:moveTo>
                  <a:pt x="194" y="290"/>
                </a:moveTo>
                <a:lnTo>
                  <a:pt x="181" y="199"/>
                </a:lnTo>
                <a:lnTo>
                  <a:pt x="256" y="251"/>
                </a:lnTo>
                <a:lnTo>
                  <a:pt x="202" y="178"/>
                </a:lnTo>
                <a:lnTo>
                  <a:pt x="290" y="190"/>
                </a:lnTo>
                <a:lnTo>
                  <a:pt x="210" y="151"/>
                </a:lnTo>
                <a:lnTo>
                  <a:pt x="294" y="119"/>
                </a:lnTo>
                <a:lnTo>
                  <a:pt x="204" y="122"/>
                </a:lnTo>
                <a:lnTo>
                  <a:pt x="263" y="55"/>
                </a:lnTo>
                <a:lnTo>
                  <a:pt x="185" y="99"/>
                </a:lnTo>
                <a:lnTo>
                  <a:pt x="208" y="13"/>
                </a:lnTo>
                <a:lnTo>
                  <a:pt x="160" y="88"/>
                </a:lnTo>
                <a:lnTo>
                  <a:pt x="138" y="0"/>
                </a:lnTo>
                <a:lnTo>
                  <a:pt x="131" y="90"/>
                </a:lnTo>
                <a:lnTo>
                  <a:pt x="69" y="23"/>
                </a:lnTo>
                <a:lnTo>
                  <a:pt x="106" y="105"/>
                </a:lnTo>
                <a:lnTo>
                  <a:pt x="21" y="73"/>
                </a:lnTo>
                <a:lnTo>
                  <a:pt x="90" y="130"/>
                </a:lnTo>
                <a:lnTo>
                  <a:pt x="0" y="142"/>
                </a:lnTo>
                <a:lnTo>
                  <a:pt x="89" y="159"/>
                </a:lnTo>
                <a:lnTo>
                  <a:pt x="16" y="211"/>
                </a:lnTo>
                <a:lnTo>
                  <a:pt x="102" y="186"/>
                </a:lnTo>
                <a:lnTo>
                  <a:pt x="60" y="266"/>
                </a:lnTo>
                <a:lnTo>
                  <a:pt x="125" y="203"/>
                </a:lnTo>
                <a:lnTo>
                  <a:pt x="125" y="293"/>
                </a:lnTo>
                <a:lnTo>
                  <a:pt x="154" y="209"/>
                </a:lnTo>
                <a:lnTo>
                  <a:pt x="194" y="29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Freeform 39"/>
          <p:cNvSpPr>
            <a:spLocks/>
          </p:cNvSpPr>
          <p:nvPr/>
        </p:nvSpPr>
        <p:spPr bwMode="auto">
          <a:xfrm>
            <a:off x="1460500" y="1279525"/>
            <a:ext cx="466725" cy="466725"/>
          </a:xfrm>
          <a:custGeom>
            <a:avLst/>
            <a:gdLst>
              <a:gd name="T0" fmla="*/ 488910308 w 294"/>
              <a:gd name="T1" fmla="*/ 730845207 h 294"/>
              <a:gd name="T2" fmla="*/ 453628135 w 294"/>
              <a:gd name="T3" fmla="*/ 504031239 h 294"/>
              <a:gd name="T4" fmla="*/ 637598671 w 294"/>
              <a:gd name="T5" fmla="*/ 635079310 h 294"/>
              <a:gd name="T6" fmla="*/ 504031239 w 294"/>
              <a:gd name="T7" fmla="*/ 451107186 h 294"/>
              <a:gd name="T8" fmla="*/ 730845207 w 294"/>
              <a:gd name="T9" fmla="*/ 478829687 h 294"/>
              <a:gd name="T10" fmla="*/ 526711842 w 294"/>
              <a:gd name="T11" fmla="*/ 383063690 h 294"/>
              <a:gd name="T12" fmla="*/ 740925828 w 294"/>
              <a:gd name="T13" fmla="*/ 299897775 h 294"/>
              <a:gd name="T14" fmla="*/ 514111860 w 294"/>
              <a:gd name="T15" fmla="*/ 309978396 h 294"/>
              <a:gd name="T16" fmla="*/ 662801811 w 294"/>
              <a:gd name="T17" fmla="*/ 141128741 h 294"/>
              <a:gd name="T18" fmla="*/ 463708756 w 294"/>
              <a:gd name="T19" fmla="*/ 252015620 h 294"/>
              <a:gd name="T20" fmla="*/ 521671532 w 294"/>
              <a:gd name="T21" fmla="*/ 30241875 h 294"/>
              <a:gd name="T22" fmla="*/ 395663672 w 294"/>
              <a:gd name="T23" fmla="*/ 221773757 h 294"/>
              <a:gd name="T24" fmla="*/ 342741207 w 294"/>
              <a:gd name="T25" fmla="*/ 0 h 294"/>
              <a:gd name="T26" fmla="*/ 325100914 w 294"/>
              <a:gd name="T27" fmla="*/ 226814068 h 294"/>
              <a:gd name="T28" fmla="*/ 173891552 w 294"/>
              <a:gd name="T29" fmla="*/ 57962801 h 294"/>
              <a:gd name="T30" fmla="*/ 262096240 w 294"/>
              <a:gd name="T31" fmla="*/ 267136551 h 294"/>
              <a:gd name="T32" fmla="*/ 47882168 w 294"/>
              <a:gd name="T33" fmla="*/ 183972173 h 294"/>
              <a:gd name="T34" fmla="*/ 226814068 w 294"/>
              <a:gd name="T35" fmla="*/ 330141225 h 294"/>
              <a:gd name="T36" fmla="*/ 0 w 294"/>
              <a:gd name="T37" fmla="*/ 357862138 h 294"/>
              <a:gd name="T38" fmla="*/ 221773757 w 294"/>
              <a:gd name="T39" fmla="*/ 403224932 h 294"/>
              <a:gd name="T40" fmla="*/ 32761236 w 294"/>
              <a:gd name="T41" fmla="*/ 531752153 h 294"/>
              <a:gd name="T42" fmla="*/ 252015620 w 294"/>
              <a:gd name="T43" fmla="*/ 468749066 h 294"/>
              <a:gd name="T44" fmla="*/ 146169051 w 294"/>
              <a:gd name="T45" fmla="*/ 672882432 h 294"/>
              <a:gd name="T46" fmla="*/ 309978396 w 294"/>
              <a:gd name="T47" fmla="*/ 514111860 h 294"/>
              <a:gd name="T48" fmla="*/ 309978396 w 294"/>
              <a:gd name="T49" fmla="*/ 740925828 h 294"/>
              <a:gd name="T50" fmla="*/ 383063690 w 294"/>
              <a:gd name="T51" fmla="*/ 526711842 h 294"/>
              <a:gd name="T52" fmla="*/ 488910308 w 294"/>
              <a:gd name="T53" fmla="*/ 730845207 h 29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94"/>
              <a:gd name="T82" fmla="*/ 0 h 294"/>
              <a:gd name="T83" fmla="*/ 294 w 294"/>
              <a:gd name="T84" fmla="*/ 294 h 29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94" h="294">
                <a:moveTo>
                  <a:pt x="194" y="290"/>
                </a:moveTo>
                <a:lnTo>
                  <a:pt x="180" y="200"/>
                </a:lnTo>
                <a:lnTo>
                  <a:pt x="253" y="252"/>
                </a:lnTo>
                <a:lnTo>
                  <a:pt x="200" y="179"/>
                </a:lnTo>
                <a:lnTo>
                  <a:pt x="290" y="190"/>
                </a:lnTo>
                <a:lnTo>
                  <a:pt x="209" y="152"/>
                </a:lnTo>
                <a:lnTo>
                  <a:pt x="294" y="119"/>
                </a:lnTo>
                <a:lnTo>
                  <a:pt x="204" y="123"/>
                </a:lnTo>
                <a:lnTo>
                  <a:pt x="263" y="56"/>
                </a:lnTo>
                <a:lnTo>
                  <a:pt x="184" y="100"/>
                </a:lnTo>
                <a:lnTo>
                  <a:pt x="207" y="12"/>
                </a:lnTo>
                <a:lnTo>
                  <a:pt x="157" y="88"/>
                </a:lnTo>
                <a:lnTo>
                  <a:pt x="136" y="0"/>
                </a:lnTo>
                <a:lnTo>
                  <a:pt x="129" y="90"/>
                </a:lnTo>
                <a:lnTo>
                  <a:pt x="69" y="23"/>
                </a:lnTo>
                <a:lnTo>
                  <a:pt x="104" y="106"/>
                </a:lnTo>
                <a:lnTo>
                  <a:pt x="19" y="73"/>
                </a:lnTo>
                <a:lnTo>
                  <a:pt x="90" y="131"/>
                </a:lnTo>
                <a:lnTo>
                  <a:pt x="0" y="142"/>
                </a:lnTo>
                <a:lnTo>
                  <a:pt x="88" y="160"/>
                </a:lnTo>
                <a:lnTo>
                  <a:pt x="13" y="211"/>
                </a:lnTo>
                <a:lnTo>
                  <a:pt x="100" y="186"/>
                </a:lnTo>
                <a:lnTo>
                  <a:pt x="58" y="267"/>
                </a:lnTo>
                <a:lnTo>
                  <a:pt x="123" y="204"/>
                </a:lnTo>
                <a:lnTo>
                  <a:pt x="123" y="294"/>
                </a:lnTo>
                <a:lnTo>
                  <a:pt x="152" y="209"/>
                </a:lnTo>
                <a:lnTo>
                  <a:pt x="194" y="29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 name="Freeform 40"/>
          <p:cNvSpPr>
            <a:spLocks/>
          </p:cNvSpPr>
          <p:nvPr/>
        </p:nvSpPr>
        <p:spPr bwMode="auto">
          <a:xfrm>
            <a:off x="1493838" y="941388"/>
            <a:ext cx="552450" cy="1431925"/>
          </a:xfrm>
          <a:custGeom>
            <a:avLst/>
            <a:gdLst>
              <a:gd name="T0" fmla="*/ 0 w 348"/>
              <a:gd name="T1" fmla="*/ 10080625 h 902"/>
              <a:gd name="T2" fmla="*/ 856853221 w 348"/>
              <a:gd name="T3" fmla="*/ 2147483647 h 902"/>
              <a:gd name="T4" fmla="*/ 877014464 w 348"/>
              <a:gd name="T5" fmla="*/ 2147483647 h 902"/>
              <a:gd name="T6" fmla="*/ 20161249 w 348"/>
              <a:gd name="T7" fmla="*/ 0 h 902"/>
              <a:gd name="T8" fmla="*/ 0 w 348"/>
              <a:gd name="T9" fmla="*/ 10080625 h 902"/>
              <a:gd name="T10" fmla="*/ 0 60000 65536"/>
              <a:gd name="T11" fmla="*/ 0 60000 65536"/>
              <a:gd name="T12" fmla="*/ 0 60000 65536"/>
              <a:gd name="T13" fmla="*/ 0 60000 65536"/>
              <a:gd name="T14" fmla="*/ 0 60000 65536"/>
              <a:gd name="T15" fmla="*/ 0 w 348"/>
              <a:gd name="T16" fmla="*/ 0 h 902"/>
              <a:gd name="T17" fmla="*/ 348 w 348"/>
              <a:gd name="T18" fmla="*/ 902 h 902"/>
            </a:gdLst>
            <a:ahLst/>
            <a:cxnLst>
              <a:cxn ang="T10">
                <a:pos x="T0" y="T1"/>
              </a:cxn>
              <a:cxn ang="T11">
                <a:pos x="T2" y="T3"/>
              </a:cxn>
              <a:cxn ang="T12">
                <a:pos x="T4" y="T5"/>
              </a:cxn>
              <a:cxn ang="T13">
                <a:pos x="T6" y="T7"/>
              </a:cxn>
              <a:cxn ang="T14">
                <a:pos x="T8" y="T9"/>
              </a:cxn>
            </a:cxnLst>
            <a:rect l="T15" t="T16" r="T17" b="T18"/>
            <a:pathLst>
              <a:path w="348" h="902">
                <a:moveTo>
                  <a:pt x="0" y="4"/>
                </a:moveTo>
                <a:lnTo>
                  <a:pt x="340" y="902"/>
                </a:lnTo>
                <a:lnTo>
                  <a:pt x="348" y="899"/>
                </a:lnTo>
                <a:lnTo>
                  <a:pt x="8" y="0"/>
                </a:lnTo>
                <a:lnTo>
                  <a:pt x="0" y="4"/>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Freeform 41"/>
          <p:cNvSpPr>
            <a:spLocks/>
          </p:cNvSpPr>
          <p:nvPr/>
        </p:nvSpPr>
        <p:spPr bwMode="auto">
          <a:xfrm>
            <a:off x="1990725" y="2349500"/>
            <a:ext cx="95250" cy="112713"/>
          </a:xfrm>
          <a:custGeom>
            <a:avLst/>
            <a:gdLst>
              <a:gd name="T0" fmla="*/ 151209386 w 60"/>
              <a:gd name="T1" fmla="*/ 0 h 71"/>
              <a:gd name="T2" fmla="*/ 131048141 w 60"/>
              <a:gd name="T3" fmla="*/ 178932654 h 71"/>
              <a:gd name="T4" fmla="*/ 0 w 60"/>
              <a:gd name="T5" fmla="*/ 57964645 h 71"/>
              <a:gd name="T6" fmla="*/ 151209386 w 60"/>
              <a:gd name="T7" fmla="*/ 0 h 71"/>
              <a:gd name="T8" fmla="*/ 0 60000 65536"/>
              <a:gd name="T9" fmla="*/ 0 60000 65536"/>
              <a:gd name="T10" fmla="*/ 0 60000 65536"/>
              <a:gd name="T11" fmla="*/ 0 60000 65536"/>
              <a:gd name="T12" fmla="*/ 0 w 60"/>
              <a:gd name="T13" fmla="*/ 0 h 71"/>
              <a:gd name="T14" fmla="*/ 60 w 60"/>
              <a:gd name="T15" fmla="*/ 71 h 71"/>
            </a:gdLst>
            <a:ahLst/>
            <a:cxnLst>
              <a:cxn ang="T8">
                <a:pos x="T0" y="T1"/>
              </a:cxn>
              <a:cxn ang="T9">
                <a:pos x="T2" y="T3"/>
              </a:cxn>
              <a:cxn ang="T10">
                <a:pos x="T4" y="T5"/>
              </a:cxn>
              <a:cxn ang="T11">
                <a:pos x="T6" y="T7"/>
              </a:cxn>
            </a:cxnLst>
            <a:rect l="T12" t="T13" r="T14" b="T15"/>
            <a:pathLst>
              <a:path w="60" h="71">
                <a:moveTo>
                  <a:pt x="60" y="0"/>
                </a:moveTo>
                <a:lnTo>
                  <a:pt x="52" y="71"/>
                </a:lnTo>
                <a:lnTo>
                  <a:pt x="0" y="23"/>
                </a:lnTo>
                <a:lnTo>
                  <a:pt x="6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8" name="Rectangle 45"/>
          <p:cNvSpPr>
            <a:spLocks noChangeArrowheads="1"/>
          </p:cNvSpPr>
          <p:nvPr/>
        </p:nvSpPr>
        <p:spPr bwMode="auto">
          <a:xfrm>
            <a:off x="2497138" y="1835150"/>
            <a:ext cx="124301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361950" marR="0" lvl="0" indent="-36195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photodetector</a:t>
            </a:r>
          </a:p>
        </p:txBody>
      </p:sp>
      <p:sp>
        <p:nvSpPr>
          <p:cNvPr id="99" name="Text Box 17"/>
          <p:cNvSpPr txBox="1">
            <a:spLocks noChangeArrowheads="1"/>
          </p:cNvSpPr>
          <p:nvPr/>
        </p:nvSpPr>
        <p:spPr bwMode="auto">
          <a:xfrm>
            <a:off x="539750" y="3298825"/>
            <a:ext cx="3294063"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marL="171450" indent="-171450"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171450" marR="0" lvl="0" indent="-171450" algn="l" defTabSz="914400" eaLnBrk="0" fontAlgn="auto" latinLnBrk="0" hangingPunct="0">
              <a:lnSpc>
                <a:spcPct val="100000"/>
              </a:lnSpc>
              <a:spcBef>
                <a:spcPct val="0"/>
              </a:spcBef>
              <a:spcAft>
                <a:spcPts val="0"/>
              </a:spcAft>
              <a:buClrTx/>
              <a:buSzTx/>
              <a:buFontTx/>
              <a:buNone/>
              <a:tabLst/>
              <a:defRPr/>
            </a:pPr>
            <a:r>
              <a:rPr kumimoji="0" lang="en-US" sz="1600" b="1" i="0" u="none" strike="noStrike" kern="0" cap="none" spc="0" normalizeH="0" baseline="0" noProof="0" dirty="0">
                <a:ln>
                  <a:noFill/>
                </a:ln>
                <a:solidFill>
                  <a:srgbClr val="FF0066"/>
                </a:solidFill>
                <a:effectLst/>
                <a:uLnTx/>
                <a:uFillTx/>
                <a:latin typeface="Arial" charset="0"/>
              </a:rPr>
              <a:t>Inorganic </a:t>
            </a:r>
            <a:endParaRPr kumimoji="0" lang="en-US" sz="1200" b="0" i="0" u="none" strike="noStrike" kern="0" cap="none" spc="0" normalizeH="0" baseline="0" noProof="0" dirty="0">
              <a:ln>
                <a:noFill/>
              </a:ln>
              <a:solidFill>
                <a:srgbClr val="000000"/>
              </a:solidFill>
              <a:effectLst/>
              <a:uLnTx/>
              <a:uFillTx/>
              <a:latin typeface="Arial" charset="0"/>
            </a:endParaRPr>
          </a:p>
          <a:p>
            <a:pPr marL="171450" marR="0" lvl="0" indent="-171450" algn="l" defTabSz="914400" eaLnBrk="0" fontAlgn="auto" latinLnBrk="0" hangingPunct="0">
              <a:lnSpc>
                <a:spcPct val="100000"/>
              </a:lnSpc>
              <a:spcBef>
                <a:spcPct val="0"/>
              </a:spcBef>
              <a:spcAft>
                <a:spcPts val="0"/>
              </a:spcAft>
              <a:buClrTx/>
              <a:buSzTx/>
              <a:buFontTx/>
              <a:buNone/>
              <a:tabLst/>
              <a:defRPr/>
            </a:pPr>
            <a:r>
              <a:rPr kumimoji="0" lang="en-US" sz="1600" b="0" i="0" u="none" strike="noStrike" kern="0" cap="none" spc="0" normalizeH="0" baseline="0" noProof="0" dirty="0">
                <a:ln>
                  <a:noFill/>
                </a:ln>
                <a:solidFill>
                  <a:srgbClr val="FF0066"/>
                </a:solidFill>
                <a:effectLst/>
                <a:uLnTx/>
                <a:uFillTx/>
                <a:latin typeface="Arial" charset="0"/>
              </a:rPr>
              <a:t>	(crystalline structure)</a:t>
            </a:r>
          </a:p>
          <a:p>
            <a:pPr marL="171450" marR="0" lvl="0" indent="-171450" algn="l" defTabSz="914400" eaLnBrk="0" fontAlgn="auto" latinLnBrk="0" hangingPunct="0">
              <a:lnSpc>
                <a:spcPct val="100000"/>
              </a:lnSpc>
              <a:spcBef>
                <a:spcPct val="0"/>
              </a:spcBef>
              <a:spcAft>
                <a:spcPts val="0"/>
              </a:spcAft>
              <a:buClrTx/>
              <a:buSzTx/>
              <a:buFontTx/>
              <a:buChar char="•"/>
              <a:tabLst/>
              <a:defRPr/>
            </a:pPr>
            <a:endParaRPr kumimoji="0" lang="en-US" sz="1600" b="0" i="0" u="none" strike="noStrike" kern="0" cap="none" spc="0" normalizeH="0" baseline="0" noProof="0" dirty="0">
              <a:ln>
                <a:noFill/>
              </a:ln>
              <a:solidFill>
                <a:srgbClr val="FF0066"/>
              </a:solidFill>
              <a:effectLst/>
              <a:uLnTx/>
              <a:uFillTx/>
              <a:latin typeface="Arial" charset="0"/>
            </a:endParaRP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dirty="0">
                <a:ln>
                  <a:noFill/>
                </a:ln>
                <a:solidFill>
                  <a:srgbClr val="333399"/>
                </a:solidFill>
                <a:effectLst/>
                <a:uLnTx/>
                <a:uFillTx/>
                <a:latin typeface="Arial" charset="0"/>
              </a:rPr>
              <a:t>Up to 70000 photons per MeV</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dirty="0">
                <a:ln>
                  <a:noFill/>
                </a:ln>
                <a:solidFill>
                  <a:srgbClr val="333399"/>
                </a:solidFill>
                <a:effectLst/>
                <a:uLnTx/>
                <a:uFillTx/>
                <a:latin typeface="Arial" charset="0"/>
              </a:rPr>
              <a:t>High Z (good for </a:t>
            </a:r>
            <a:r>
              <a:rPr kumimoji="0" lang="en-US" sz="1600" b="0" i="0" u="none" strike="noStrike" kern="0" cap="none" spc="0" normalizeH="0" baseline="0" noProof="0" dirty="0" err="1">
                <a:ln>
                  <a:noFill/>
                </a:ln>
                <a:solidFill>
                  <a:srgbClr val="333399"/>
                </a:solidFill>
                <a:effectLst/>
                <a:uLnTx/>
                <a:uFillTx/>
                <a:latin typeface="Arial" charset="0"/>
              </a:rPr>
              <a:t>photoeffect</a:t>
            </a:r>
            <a:r>
              <a:rPr kumimoji="0" lang="en-US" sz="1600" b="0" i="0" u="none" strike="noStrike" kern="0" cap="none" spc="0" normalizeH="0" baseline="0" noProof="0" dirty="0">
                <a:ln>
                  <a:noFill/>
                </a:ln>
                <a:solidFill>
                  <a:srgbClr val="333399"/>
                </a:solidFill>
                <a:effectLst/>
                <a:uLnTx/>
                <a:uFillTx/>
                <a:latin typeface="Arial" charset="0"/>
              </a:rPr>
              <a:t> Z</a:t>
            </a:r>
            <a:r>
              <a:rPr kumimoji="0" lang="en-US" sz="1600" b="0" i="0" u="none" strike="noStrike" kern="0" cap="none" spc="0" normalizeH="0" baseline="30000" noProof="0" dirty="0">
                <a:ln>
                  <a:noFill/>
                </a:ln>
                <a:solidFill>
                  <a:srgbClr val="333399"/>
                </a:solidFill>
                <a:effectLst/>
                <a:uLnTx/>
                <a:uFillTx/>
                <a:latin typeface="Arial" charset="0"/>
              </a:rPr>
              <a:t>5</a:t>
            </a:r>
            <a:r>
              <a:rPr kumimoji="0" lang="en-US" sz="1600" b="0" i="0" u="none" strike="noStrike" kern="0" cap="none" spc="0" normalizeH="0" baseline="0" noProof="0" dirty="0">
                <a:ln>
                  <a:noFill/>
                </a:ln>
                <a:solidFill>
                  <a:srgbClr val="333399"/>
                </a:solidFill>
                <a:effectLst/>
                <a:uLnTx/>
                <a:uFillTx/>
                <a:latin typeface="Arial" charset="0"/>
              </a:rPr>
              <a:t>)</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dirty="0">
                <a:ln>
                  <a:noFill/>
                </a:ln>
                <a:solidFill>
                  <a:srgbClr val="333399"/>
                </a:solidFill>
                <a:effectLst/>
                <a:uLnTx/>
                <a:uFillTx/>
                <a:latin typeface="Arial" charset="0"/>
              </a:rPr>
              <a:t>Large variety of Z and </a:t>
            </a:r>
            <a:r>
              <a:rPr kumimoji="0" lang="en-US" sz="1600" b="0" i="0" u="none" strike="noStrike" kern="0" cap="none" spc="0" normalizeH="0" baseline="0" noProof="0" dirty="0">
                <a:ln>
                  <a:noFill/>
                </a:ln>
                <a:solidFill>
                  <a:srgbClr val="333399"/>
                </a:solidFill>
                <a:effectLst/>
                <a:uLnTx/>
                <a:uFillTx/>
                <a:latin typeface="Symbol" pitchFamily="16" charset="2"/>
              </a:rPr>
              <a:t>r</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dirty="0" err="1">
                <a:ln>
                  <a:noFill/>
                </a:ln>
                <a:solidFill>
                  <a:srgbClr val="333399"/>
                </a:solidFill>
                <a:effectLst/>
                <a:uLnTx/>
                <a:uFillTx/>
                <a:latin typeface="Arial" charset="0"/>
              </a:rPr>
              <a:t>Undoped</a:t>
            </a:r>
            <a:r>
              <a:rPr kumimoji="0" lang="en-US" sz="1600" b="0" i="0" u="none" strike="noStrike" kern="0" cap="none" spc="0" normalizeH="0" baseline="0" noProof="0" dirty="0">
                <a:ln>
                  <a:noFill/>
                </a:ln>
                <a:solidFill>
                  <a:srgbClr val="333399"/>
                </a:solidFill>
                <a:effectLst/>
                <a:uLnTx/>
                <a:uFillTx/>
                <a:latin typeface="Arial" charset="0"/>
              </a:rPr>
              <a:t> and doped </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dirty="0">
                <a:ln>
                  <a:noFill/>
                </a:ln>
                <a:solidFill>
                  <a:srgbClr val="333399"/>
                </a:solidFill>
                <a:effectLst/>
                <a:uLnTx/>
                <a:uFillTx/>
                <a:latin typeface="Arial" charset="0"/>
              </a:rPr>
              <a:t>ns to </a:t>
            </a:r>
            <a:r>
              <a:rPr kumimoji="0" lang="en-US" sz="1600" b="0" i="0" u="none" strike="noStrike" kern="0" cap="none" spc="0" normalizeH="0" baseline="0" noProof="0" dirty="0" err="1">
                <a:ln>
                  <a:noFill/>
                </a:ln>
                <a:solidFill>
                  <a:srgbClr val="333399"/>
                </a:solidFill>
                <a:effectLst/>
                <a:uLnTx/>
                <a:uFillTx/>
                <a:latin typeface="Symbol" pitchFamily="16" charset="2"/>
              </a:rPr>
              <a:t>m</a:t>
            </a:r>
            <a:r>
              <a:rPr kumimoji="0" lang="en-US" sz="1600" b="0" i="0" u="none" strike="noStrike" kern="0" cap="none" spc="0" normalizeH="0" baseline="0" noProof="0" dirty="0" err="1">
                <a:ln>
                  <a:noFill/>
                </a:ln>
                <a:solidFill>
                  <a:srgbClr val="333399"/>
                </a:solidFill>
                <a:effectLst/>
                <a:uLnTx/>
                <a:uFillTx/>
                <a:latin typeface="Arial" charset="0"/>
              </a:rPr>
              <a:t>s</a:t>
            </a:r>
            <a:r>
              <a:rPr kumimoji="0" lang="en-US" sz="1600" b="0" i="0" u="none" strike="noStrike" kern="0" cap="none" spc="0" normalizeH="0" baseline="0" noProof="0" dirty="0">
                <a:ln>
                  <a:noFill/>
                </a:ln>
                <a:solidFill>
                  <a:srgbClr val="333399"/>
                </a:solidFill>
                <a:effectLst/>
                <a:uLnTx/>
                <a:uFillTx/>
                <a:latin typeface="Arial" charset="0"/>
              </a:rPr>
              <a:t> decay times</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dirty="0">
                <a:ln>
                  <a:noFill/>
                </a:ln>
                <a:solidFill>
                  <a:srgbClr val="333399"/>
                </a:solidFill>
                <a:effectLst/>
                <a:uLnTx/>
                <a:uFillTx/>
                <a:latin typeface="Arial" charset="0"/>
              </a:rPr>
              <a:t>Expensive</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fr-CH" sz="1600" b="0" i="0" u="none" strike="noStrike" kern="0" cap="none" spc="0" normalizeH="0" baseline="0" noProof="0" dirty="0" err="1">
                <a:ln>
                  <a:noFill/>
                </a:ln>
                <a:solidFill>
                  <a:srgbClr val="333399"/>
                </a:solidFill>
                <a:effectLst/>
                <a:uLnTx/>
                <a:uFillTx/>
                <a:latin typeface="Arial" charset="0"/>
              </a:rPr>
              <a:t>Fairly</a:t>
            </a:r>
            <a:r>
              <a:rPr kumimoji="0" lang="fr-CH" sz="1600" b="0" i="0" u="none" strike="noStrike" kern="0" cap="none" spc="0" normalizeH="0" baseline="0" noProof="0" dirty="0">
                <a:ln>
                  <a:noFill/>
                </a:ln>
                <a:solidFill>
                  <a:srgbClr val="333399"/>
                </a:solidFill>
                <a:effectLst/>
                <a:uLnTx/>
                <a:uFillTx/>
                <a:latin typeface="Arial" charset="0"/>
              </a:rPr>
              <a:t> Rad. Hard (100 </a:t>
            </a:r>
            <a:r>
              <a:rPr kumimoji="0" lang="fr-CH" sz="1600" b="0" i="0" u="none" strike="noStrike" kern="0" cap="none" spc="0" normalizeH="0" baseline="0" noProof="0" dirty="0" err="1">
                <a:ln>
                  <a:noFill/>
                </a:ln>
                <a:solidFill>
                  <a:srgbClr val="333399"/>
                </a:solidFill>
                <a:effectLst/>
                <a:uLnTx/>
                <a:uFillTx/>
                <a:latin typeface="Arial" charset="0"/>
              </a:rPr>
              <a:t>kGy</a:t>
            </a:r>
            <a:r>
              <a:rPr kumimoji="0" lang="fr-CH" sz="1600" b="0" i="0" u="none" strike="noStrike" kern="0" cap="none" spc="0" normalizeH="0" baseline="0" noProof="0" dirty="0">
                <a:ln>
                  <a:noFill/>
                </a:ln>
                <a:solidFill>
                  <a:srgbClr val="333399"/>
                </a:solidFill>
                <a:effectLst/>
                <a:uLnTx/>
                <a:uFillTx/>
                <a:latin typeface="Arial" charset="0"/>
              </a:rPr>
              <a:t>/</a:t>
            </a:r>
            <a:r>
              <a:rPr kumimoji="0" lang="fr-CH" sz="1600" b="0" i="0" u="none" strike="noStrike" kern="0" cap="none" spc="0" normalizeH="0" baseline="0" noProof="0" dirty="0" err="1">
                <a:ln>
                  <a:noFill/>
                </a:ln>
                <a:solidFill>
                  <a:srgbClr val="333399"/>
                </a:solidFill>
                <a:effectLst/>
                <a:uLnTx/>
                <a:uFillTx/>
                <a:latin typeface="Arial" charset="0"/>
              </a:rPr>
              <a:t>year</a:t>
            </a:r>
            <a:r>
              <a:rPr kumimoji="0" lang="fr-CH" sz="1600" b="0" i="0" u="none" strike="noStrike" kern="0" cap="none" spc="0" normalizeH="0" baseline="0" noProof="0" dirty="0">
                <a:ln>
                  <a:noFill/>
                </a:ln>
                <a:solidFill>
                  <a:srgbClr val="333399"/>
                </a:solidFill>
                <a:effectLst/>
                <a:uLnTx/>
                <a:uFillTx/>
                <a:latin typeface="Arial" charset="0"/>
              </a:rPr>
              <a:t>)</a:t>
            </a:r>
            <a:r>
              <a:rPr kumimoji="0" lang="en-US" sz="1600" b="0" i="0" u="none" strike="noStrike" kern="0" cap="none" spc="0" normalizeH="0" baseline="0" noProof="0" dirty="0">
                <a:ln>
                  <a:noFill/>
                </a:ln>
                <a:solidFill>
                  <a:srgbClr val="333399"/>
                </a:solidFill>
                <a:effectLst/>
                <a:uLnTx/>
                <a:uFillTx/>
                <a:latin typeface="Arial" charset="0"/>
              </a:rPr>
              <a:t> </a:t>
            </a:r>
          </a:p>
          <a:p>
            <a:pPr marL="171450" marR="0" lvl="0" indent="-171450" algn="l" defTabSz="914400" eaLnBrk="0" fontAlgn="auto" latinLnBrk="0" hangingPunct="0">
              <a:lnSpc>
                <a:spcPct val="100000"/>
              </a:lnSpc>
              <a:spcBef>
                <a:spcPct val="0"/>
              </a:spcBef>
              <a:spcAft>
                <a:spcPts val="0"/>
              </a:spcAft>
              <a:buClrTx/>
              <a:buSzTx/>
              <a:buFontTx/>
              <a:buChar char="•"/>
              <a:tabLst/>
              <a:defRPr/>
            </a:pPr>
            <a:endParaRPr kumimoji="0" lang="en-US" sz="1600" b="0" i="0" u="none" strike="noStrike" kern="0" cap="none" spc="0" normalizeH="0" baseline="0" noProof="0" dirty="0">
              <a:ln>
                <a:noFill/>
              </a:ln>
              <a:solidFill>
                <a:srgbClr val="333399"/>
              </a:solidFill>
              <a:effectLst/>
              <a:uLnTx/>
              <a:uFillTx/>
              <a:latin typeface="Arial" charset="0"/>
            </a:endParaRP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dirty="0" err="1">
                <a:ln>
                  <a:noFill/>
                </a:ln>
                <a:solidFill>
                  <a:srgbClr val="333399"/>
                </a:solidFill>
                <a:effectLst/>
                <a:uLnTx/>
                <a:uFillTx/>
                <a:latin typeface="Arial" charset="0"/>
              </a:rPr>
              <a:t>E.m</a:t>
            </a:r>
            <a:r>
              <a:rPr kumimoji="0" lang="en-US" sz="1600" b="0" i="0" u="none" strike="noStrike" kern="0" cap="none" spc="0" normalizeH="0" baseline="0" noProof="0" dirty="0">
                <a:ln>
                  <a:noFill/>
                </a:ln>
                <a:solidFill>
                  <a:srgbClr val="333399"/>
                </a:solidFill>
                <a:effectLst/>
                <a:uLnTx/>
                <a:uFillTx/>
                <a:latin typeface="Arial" charset="0"/>
              </a:rPr>
              <a:t>. </a:t>
            </a:r>
            <a:r>
              <a:rPr kumimoji="0" lang="en-US" sz="1600" b="0" i="0" u="none" strike="noStrike" kern="0" cap="none" spc="0" normalizeH="0" baseline="0" noProof="0" dirty="0" err="1">
                <a:ln>
                  <a:noFill/>
                </a:ln>
                <a:solidFill>
                  <a:srgbClr val="333399"/>
                </a:solidFill>
                <a:effectLst/>
                <a:uLnTx/>
                <a:uFillTx/>
                <a:latin typeface="Arial" charset="0"/>
              </a:rPr>
              <a:t>calorimetry</a:t>
            </a:r>
            <a:r>
              <a:rPr kumimoji="0" lang="en-US" sz="1600" b="0" i="0" u="none" strike="noStrike" kern="0" cap="none" spc="0" normalizeH="0" baseline="0" noProof="0" dirty="0">
                <a:ln>
                  <a:noFill/>
                </a:ln>
                <a:solidFill>
                  <a:srgbClr val="333399"/>
                </a:solidFill>
                <a:effectLst/>
                <a:uLnTx/>
                <a:uFillTx/>
                <a:latin typeface="Arial" charset="0"/>
              </a:rPr>
              <a:t> (e, </a:t>
            </a:r>
            <a:r>
              <a:rPr kumimoji="0" lang="en-US" sz="1600" b="0" i="0" u="none" strike="noStrike" kern="0" cap="none" spc="0" normalizeH="0" baseline="0" noProof="0" dirty="0">
                <a:ln>
                  <a:noFill/>
                </a:ln>
                <a:solidFill>
                  <a:srgbClr val="333399"/>
                </a:solidFill>
                <a:effectLst/>
                <a:uLnTx/>
                <a:uFillTx/>
                <a:latin typeface="Symbol" pitchFamily="16" charset="2"/>
              </a:rPr>
              <a:t>g</a:t>
            </a:r>
            <a:r>
              <a:rPr kumimoji="0" lang="en-US" sz="1600" b="0" i="0" u="none" strike="noStrike" kern="0" cap="none" spc="0" normalizeH="0" baseline="0" noProof="0" dirty="0">
                <a:ln>
                  <a:noFill/>
                </a:ln>
                <a:solidFill>
                  <a:srgbClr val="333399"/>
                </a:solidFill>
                <a:effectLst/>
                <a:uLnTx/>
                <a:uFillTx/>
                <a:latin typeface="Arial" charset="0"/>
              </a:rPr>
              <a:t>)</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fr-CH" sz="1600" b="0" i="0" u="none" strike="noStrike" kern="0" cap="none" spc="0" normalizeH="0" baseline="0" noProof="0" dirty="0">
                <a:ln>
                  <a:noFill/>
                </a:ln>
                <a:solidFill>
                  <a:srgbClr val="333399"/>
                </a:solidFill>
                <a:effectLst/>
                <a:uLnTx/>
                <a:uFillTx/>
                <a:latin typeface="Arial" charset="0"/>
              </a:rPr>
              <a:t>Medical </a:t>
            </a:r>
            <a:r>
              <a:rPr kumimoji="0" lang="fr-CH" sz="1600" b="0" i="0" u="none" strike="noStrike" kern="0" cap="none" spc="0" normalizeH="0" baseline="0" noProof="0" dirty="0" err="1">
                <a:ln>
                  <a:noFill/>
                </a:ln>
                <a:solidFill>
                  <a:srgbClr val="333399"/>
                </a:solidFill>
                <a:effectLst/>
                <a:uLnTx/>
                <a:uFillTx/>
                <a:latin typeface="Arial" charset="0"/>
              </a:rPr>
              <a:t>imaging</a:t>
            </a:r>
            <a:endParaRPr kumimoji="0" lang="fr-CH" sz="1600" b="0" i="0" u="none" strike="noStrike" kern="0" cap="none" spc="0" normalizeH="0" baseline="0" noProof="0" dirty="0">
              <a:ln>
                <a:noFill/>
              </a:ln>
              <a:solidFill>
                <a:srgbClr val="333399"/>
              </a:solidFill>
              <a:effectLst/>
              <a:uLnTx/>
              <a:uFillTx/>
              <a:latin typeface="Arial" charset="0"/>
            </a:endParaRPr>
          </a:p>
          <a:p>
            <a:pPr marL="171450" marR="0" lvl="0" indent="-171450" algn="l" defTabSz="914400" eaLnBrk="0" fontAlgn="auto" latinLnBrk="0" hangingPunct="0">
              <a:lnSpc>
                <a:spcPct val="100000"/>
              </a:lnSpc>
              <a:spcBef>
                <a:spcPct val="0"/>
              </a:spcBef>
              <a:spcAft>
                <a:spcPts val="0"/>
              </a:spcAft>
              <a:buClrTx/>
              <a:buSzTx/>
              <a:buFontTx/>
              <a:buChar char="•"/>
              <a:tabLst/>
              <a:defRPr/>
            </a:pPr>
            <a:endParaRPr kumimoji="0" lang="en-US" sz="1600" b="0" i="0" u="none" strike="noStrike" kern="0" cap="none" spc="0" normalizeH="0" baseline="0" noProof="0" dirty="0">
              <a:ln>
                <a:noFill/>
              </a:ln>
              <a:solidFill>
                <a:srgbClr val="333399"/>
              </a:solidFill>
              <a:effectLst/>
              <a:uLnTx/>
              <a:uFillTx/>
              <a:latin typeface="Arial" charset="0"/>
            </a:endParaRPr>
          </a:p>
        </p:txBody>
      </p:sp>
      <p:sp>
        <p:nvSpPr>
          <p:cNvPr id="100" name="Rectangle 18"/>
          <p:cNvSpPr>
            <a:spLocks noChangeArrowheads="1"/>
          </p:cNvSpPr>
          <p:nvPr/>
        </p:nvSpPr>
        <p:spPr bwMode="auto">
          <a:xfrm>
            <a:off x="3419475" y="2708275"/>
            <a:ext cx="173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361950" marR="0" lvl="0" indent="-36195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ysClr val="windowText" lastClr="000000"/>
                </a:solidFill>
                <a:effectLst/>
                <a:uLnTx/>
                <a:uFillTx/>
              </a:rPr>
              <a:t>Two categories</a:t>
            </a:r>
            <a:endParaRPr kumimoji="0" lang="en-US" sz="1800" b="0" i="0" u="none" strike="noStrike" kern="0" cap="none" spc="0" normalizeH="0" baseline="0" noProof="0">
              <a:ln>
                <a:noFill/>
              </a:ln>
              <a:solidFill>
                <a:srgbClr val="FF0066"/>
              </a:solidFill>
              <a:effectLst/>
              <a:uLnTx/>
              <a:uFillTx/>
            </a:endParaRPr>
          </a:p>
        </p:txBody>
      </p:sp>
      <p:sp>
        <p:nvSpPr>
          <p:cNvPr id="101" name="Text Box 19"/>
          <p:cNvSpPr txBox="1">
            <a:spLocks noChangeArrowheads="1"/>
          </p:cNvSpPr>
          <p:nvPr/>
        </p:nvSpPr>
        <p:spPr bwMode="auto">
          <a:xfrm>
            <a:off x="4513263" y="3298825"/>
            <a:ext cx="4630737"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marL="171450" indent="-171450"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171450" marR="0" lvl="0" indent="-171450" algn="l" defTabSz="914400" eaLnBrk="0" fontAlgn="auto" latinLnBrk="0" hangingPunct="0">
              <a:lnSpc>
                <a:spcPct val="100000"/>
              </a:lnSpc>
              <a:spcBef>
                <a:spcPct val="0"/>
              </a:spcBef>
              <a:spcAft>
                <a:spcPts val="0"/>
              </a:spcAft>
              <a:buClrTx/>
              <a:buSzTx/>
              <a:buFontTx/>
              <a:buNone/>
              <a:tabLst/>
              <a:defRPr/>
            </a:pPr>
            <a:r>
              <a:rPr kumimoji="0" lang="en-US" sz="1600" b="1" i="0" u="none" strike="noStrike" kern="0" cap="none" spc="0" normalizeH="0" baseline="0" noProof="0">
                <a:ln>
                  <a:noFill/>
                </a:ln>
                <a:solidFill>
                  <a:srgbClr val="FF0066"/>
                </a:solidFill>
                <a:effectLst/>
                <a:uLnTx/>
                <a:uFillTx/>
                <a:latin typeface="Arial" charset="0"/>
              </a:rPr>
              <a:t>Organic</a:t>
            </a:r>
          </a:p>
          <a:p>
            <a:pPr marL="171450" marR="0" lvl="0" indent="-171450" algn="l" defTabSz="914400" eaLnBrk="0" fontAlgn="auto" latinLnBrk="0" hangingPunct="0">
              <a:lnSpc>
                <a:spcPct val="100000"/>
              </a:lnSpc>
              <a:spcBef>
                <a:spcPct val="0"/>
              </a:spcBef>
              <a:spcAft>
                <a:spcPts val="0"/>
              </a:spcAft>
              <a:buClrTx/>
              <a:buSzTx/>
              <a:buFontTx/>
              <a:buNone/>
              <a:tabLst/>
              <a:defRPr/>
            </a:pPr>
            <a:r>
              <a:rPr kumimoji="0" lang="en-US" sz="1600" b="0" i="0" u="none" strike="noStrike" kern="0" cap="none" spc="0" normalizeH="0" baseline="0" noProof="0">
                <a:ln>
                  <a:noFill/>
                </a:ln>
                <a:solidFill>
                  <a:srgbClr val="FF0066"/>
                </a:solidFill>
                <a:effectLst/>
                <a:uLnTx/>
                <a:uFillTx/>
                <a:latin typeface="Arial" charset="0"/>
              </a:rPr>
              <a:t>	(crystals, plastics or liquid solutions)</a:t>
            </a:r>
          </a:p>
          <a:p>
            <a:pPr marL="171450" marR="0" lvl="0" indent="-171450" algn="l" defTabSz="914400" eaLnBrk="0" fontAlgn="auto" latinLnBrk="0" hangingPunct="0">
              <a:lnSpc>
                <a:spcPct val="100000"/>
              </a:lnSpc>
              <a:spcBef>
                <a:spcPct val="0"/>
              </a:spcBef>
              <a:spcAft>
                <a:spcPts val="0"/>
              </a:spcAft>
              <a:buClrTx/>
              <a:buSzTx/>
              <a:buFontTx/>
              <a:buChar char="•"/>
              <a:tabLst/>
              <a:defRPr/>
            </a:pPr>
            <a:endParaRPr kumimoji="0" lang="en-US" sz="1600" b="0" i="0" u="none" strike="noStrike" kern="0" cap="none" spc="0" normalizeH="0" baseline="0" noProof="0">
              <a:ln>
                <a:noFill/>
              </a:ln>
              <a:solidFill>
                <a:srgbClr val="333399"/>
              </a:solidFill>
              <a:effectLst/>
              <a:uLnTx/>
              <a:uFillTx/>
              <a:latin typeface="Arial" charset="0"/>
            </a:endParaRP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a:ln>
                  <a:noFill/>
                </a:ln>
                <a:solidFill>
                  <a:srgbClr val="333399"/>
                </a:solidFill>
                <a:effectLst/>
                <a:uLnTx/>
                <a:uFillTx/>
                <a:latin typeface="Arial" charset="0"/>
              </a:rPr>
              <a:t>Up to 10000 photons per MeV</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a:ln>
                  <a:noFill/>
                </a:ln>
                <a:solidFill>
                  <a:srgbClr val="333399"/>
                </a:solidFill>
                <a:effectLst/>
                <a:uLnTx/>
                <a:uFillTx/>
                <a:latin typeface="Arial" charset="0"/>
              </a:rPr>
              <a:t>Low Z (not good for photoeffect)</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a:ln>
                  <a:noFill/>
                </a:ln>
                <a:solidFill>
                  <a:srgbClr val="333399"/>
                </a:solidFill>
                <a:effectLst/>
                <a:uLnTx/>
                <a:uFillTx/>
                <a:latin typeface="Arial" charset="0"/>
              </a:rPr>
              <a:t>Low density </a:t>
            </a:r>
            <a:r>
              <a:rPr kumimoji="0" lang="en-US" sz="1600" b="0" i="0" u="none" strike="noStrike" kern="0" cap="none" spc="0" normalizeH="0" baseline="0" noProof="0">
                <a:ln>
                  <a:noFill/>
                </a:ln>
                <a:solidFill>
                  <a:srgbClr val="333399"/>
                </a:solidFill>
                <a:effectLst/>
                <a:uLnTx/>
                <a:uFillTx/>
                <a:latin typeface="Symbol" pitchFamily="16" charset="2"/>
              </a:rPr>
              <a:t>r</a:t>
            </a:r>
            <a:r>
              <a:rPr kumimoji="0" lang="en-US" sz="1600" b="0" i="0" u="none" strike="noStrike" kern="0" cap="none" spc="0" normalizeH="0" baseline="0" noProof="0">
                <a:ln>
                  <a:noFill/>
                </a:ln>
                <a:solidFill>
                  <a:srgbClr val="333399"/>
                </a:solidFill>
                <a:effectLst/>
                <a:uLnTx/>
                <a:uFillTx/>
                <a:latin typeface="Arial" charset="0"/>
              </a:rPr>
              <a:t>~1g/cm</a:t>
            </a:r>
            <a:r>
              <a:rPr kumimoji="0" lang="en-US" sz="1600" b="0" i="0" u="none" strike="noStrike" kern="0" cap="none" spc="0" normalizeH="0" baseline="30000" noProof="0">
                <a:ln>
                  <a:noFill/>
                </a:ln>
                <a:solidFill>
                  <a:srgbClr val="333399"/>
                </a:solidFill>
                <a:effectLst/>
                <a:uLnTx/>
                <a:uFillTx/>
                <a:latin typeface="Arial" charset="0"/>
              </a:rPr>
              <a:t>3</a:t>
            </a:r>
            <a:endParaRPr kumimoji="0" lang="en-US" sz="1600" b="0" i="0" u="none" strike="noStrike" kern="0" cap="none" spc="0" normalizeH="0" baseline="0" noProof="0">
              <a:ln>
                <a:noFill/>
              </a:ln>
              <a:solidFill>
                <a:srgbClr val="333399"/>
              </a:solidFill>
              <a:effectLst/>
              <a:uLnTx/>
              <a:uFillTx/>
              <a:latin typeface="Arial" charset="0"/>
            </a:endParaRP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a:ln>
                  <a:noFill/>
                </a:ln>
                <a:solidFill>
                  <a:srgbClr val="333399"/>
                </a:solidFill>
                <a:effectLst/>
                <a:uLnTx/>
                <a:uFillTx/>
                <a:latin typeface="Arial" charset="0"/>
              </a:rPr>
              <a:t>Doped, large choice of emission wavelength</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a:ln>
                  <a:noFill/>
                </a:ln>
                <a:solidFill>
                  <a:srgbClr val="333399"/>
                </a:solidFill>
                <a:effectLst/>
                <a:uLnTx/>
                <a:uFillTx/>
                <a:latin typeface="Arial" charset="0"/>
              </a:rPr>
              <a:t>ns decay times</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en-US" sz="1600" b="0" i="0" u="none" strike="noStrike" kern="0" cap="none" spc="0" normalizeH="0" baseline="0" noProof="0">
                <a:ln>
                  <a:noFill/>
                </a:ln>
                <a:solidFill>
                  <a:srgbClr val="333399"/>
                </a:solidFill>
                <a:effectLst/>
                <a:uLnTx/>
                <a:uFillTx/>
                <a:latin typeface="Arial" charset="0"/>
              </a:rPr>
              <a:t>Relatively inexpensive</a:t>
            </a:r>
          </a:p>
          <a:p>
            <a:pPr marL="171450" marR="0" lvl="0" indent="-171450" algn="l" defTabSz="914400" eaLnBrk="0" fontAlgn="auto" latinLnBrk="0" hangingPunct="0">
              <a:lnSpc>
                <a:spcPct val="100000"/>
              </a:lnSpc>
              <a:spcBef>
                <a:spcPct val="0"/>
              </a:spcBef>
              <a:spcAft>
                <a:spcPts val="0"/>
              </a:spcAft>
              <a:buClrTx/>
              <a:buSzTx/>
              <a:buFontTx/>
              <a:buChar char="•"/>
              <a:tabLst/>
              <a:defRPr/>
            </a:pPr>
            <a:r>
              <a:rPr kumimoji="0" lang="fr-CH" sz="1600" b="0" i="0" u="none" strike="noStrike" kern="0" cap="none" spc="0" normalizeH="0" baseline="0" noProof="0">
                <a:ln>
                  <a:noFill/>
                </a:ln>
                <a:solidFill>
                  <a:srgbClr val="333399"/>
                </a:solidFill>
                <a:effectLst/>
                <a:uLnTx/>
                <a:uFillTx/>
                <a:latin typeface="Arial" charset="0"/>
              </a:rPr>
              <a:t>Medium Rad. Hard (10 kGy/year)</a:t>
            </a:r>
            <a:endParaRPr kumimoji="0" lang="en-US" sz="1600" b="0" i="0" u="none" strike="noStrike" kern="0" cap="none" spc="0" normalizeH="0" baseline="0" noProof="0">
              <a:ln>
                <a:noFill/>
              </a:ln>
              <a:solidFill>
                <a:srgbClr val="333399"/>
              </a:solidFill>
              <a:effectLst/>
              <a:uLnTx/>
              <a:uFillTx/>
              <a:latin typeface="Arial" charset="0"/>
            </a:endParaRPr>
          </a:p>
        </p:txBody>
      </p:sp>
      <p:sp>
        <p:nvSpPr>
          <p:cNvPr id="102" name="Text Box 16"/>
          <p:cNvSpPr txBox="1">
            <a:spLocks noChangeArrowheads="1"/>
          </p:cNvSpPr>
          <p:nvPr/>
        </p:nvSpPr>
        <p:spPr bwMode="auto">
          <a:xfrm>
            <a:off x="5014913" y="857250"/>
            <a:ext cx="3914775"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sz="1600" b="0" i="0" u="none" strike="noStrike" kern="0" cap="none" spc="0" normalizeH="0" baseline="0" noProof="0" dirty="0">
                <a:ln>
                  <a:noFill/>
                </a:ln>
                <a:solidFill>
                  <a:srgbClr val="333399"/>
                </a:solidFill>
                <a:effectLst/>
                <a:uLnTx/>
                <a:uFillTx/>
                <a:latin typeface="Arial" charset="0"/>
              </a:rPr>
              <a:t>Energy deposition by an ionizing particle or photon (</a:t>
            </a:r>
            <a:r>
              <a:rPr kumimoji="0" lang="en-US" sz="1600" b="0" i="0" u="none" strike="noStrike" kern="0" cap="none" spc="0" normalizeH="0" baseline="0" noProof="0" dirty="0">
                <a:ln>
                  <a:noFill/>
                </a:ln>
                <a:solidFill>
                  <a:srgbClr val="333399"/>
                </a:solidFill>
                <a:effectLst/>
                <a:uLnTx/>
                <a:uFillTx/>
                <a:latin typeface="Symbol" pitchFamily="16" charset="2"/>
              </a:rPr>
              <a:t>g</a:t>
            </a:r>
            <a:r>
              <a:rPr kumimoji="0" lang="en-US" sz="1600" b="0" i="0" u="none" strike="noStrike" kern="0" cap="none" spc="0" normalizeH="0" baseline="0" noProof="0" dirty="0">
                <a:ln>
                  <a:noFill/>
                </a:ln>
                <a:solidFill>
                  <a:srgbClr val="333399"/>
                </a:solidFill>
                <a:effectLst/>
                <a:uLnTx/>
                <a:uFillTx/>
                <a:latin typeface="Arial" charset="0"/>
              </a:rPr>
              <a:t>)</a:t>
            </a:r>
          </a:p>
          <a:p>
            <a:pPr marL="0" marR="0" lvl="0" indent="0" algn="l" defTabSz="914400" eaLnBrk="0" fontAlgn="auto" latinLnBrk="0" hangingPunct="0">
              <a:lnSpc>
                <a:spcPct val="100000"/>
              </a:lnSpc>
              <a:spcBef>
                <a:spcPct val="0"/>
              </a:spcBef>
              <a:spcAft>
                <a:spcPts val="0"/>
              </a:spcAft>
              <a:buClrTx/>
              <a:buSzTx/>
              <a:buFontTx/>
              <a:buChar char="•"/>
              <a:tabLst/>
              <a:defRPr/>
            </a:pPr>
            <a:endParaRPr kumimoji="0" lang="en-US" sz="1600" b="0" i="0" u="none" strike="noStrike" kern="0" cap="none" spc="0" normalizeH="0" baseline="0" noProof="0" dirty="0">
              <a:ln>
                <a:noFill/>
              </a:ln>
              <a:solidFill>
                <a:srgbClr val="333399"/>
              </a:solidFill>
              <a:effectLst/>
              <a:uLnTx/>
              <a:uFillTx/>
              <a:latin typeface="Arial" charset="0"/>
            </a:endParaRPr>
          </a:p>
          <a:p>
            <a:pPr marL="0" marR="0" lvl="0" indent="0" algn="l" defTabSz="914400" eaLnBrk="0" fontAlgn="auto" latinLnBrk="0" hangingPunct="0">
              <a:lnSpc>
                <a:spcPct val="100000"/>
              </a:lnSpc>
              <a:spcBef>
                <a:spcPct val="0"/>
              </a:spcBef>
              <a:spcAft>
                <a:spcPts val="0"/>
              </a:spcAft>
              <a:buClrTx/>
              <a:buSzTx/>
              <a:buFontTx/>
              <a:buNone/>
              <a:tabLst/>
              <a:defRPr/>
            </a:pPr>
            <a:r>
              <a:rPr kumimoji="0" lang="en-US" sz="1600" b="0" i="0" u="none" strike="noStrike" kern="0" cap="none" spc="0" normalizeH="0" baseline="0" noProof="0" dirty="0">
                <a:ln>
                  <a:noFill/>
                </a:ln>
                <a:solidFill>
                  <a:srgbClr val="CC0066"/>
                </a:solidFill>
                <a:effectLst/>
                <a:uLnTx/>
                <a:uFillTx/>
                <a:latin typeface="Arial" charset="0"/>
                <a:sym typeface="Symbol" pitchFamily="16" charset="2"/>
              </a:rPr>
              <a:t> generation</a:t>
            </a:r>
          </a:p>
          <a:p>
            <a:pPr marL="0" marR="0" lvl="0" indent="0" algn="l" defTabSz="914400" eaLnBrk="0" fontAlgn="auto" latinLnBrk="0" hangingPunct="0">
              <a:lnSpc>
                <a:spcPct val="100000"/>
              </a:lnSpc>
              <a:spcBef>
                <a:spcPct val="0"/>
              </a:spcBef>
              <a:spcAft>
                <a:spcPts val="0"/>
              </a:spcAft>
              <a:buClrTx/>
              <a:buSzTx/>
              <a:buFont typeface="Symbol" pitchFamily="16" charset="2"/>
              <a:buChar char="®"/>
              <a:tabLst/>
              <a:defRPr/>
            </a:pPr>
            <a:r>
              <a:rPr kumimoji="0" lang="en-US" sz="1600" b="0" i="0" u="none" strike="noStrike" kern="0" cap="none" spc="0" normalizeH="0" baseline="0" noProof="0" dirty="0">
                <a:ln>
                  <a:noFill/>
                </a:ln>
                <a:solidFill>
                  <a:srgbClr val="CC0066"/>
                </a:solidFill>
                <a:effectLst/>
                <a:uLnTx/>
                <a:uFillTx/>
                <a:latin typeface="Arial" charset="0"/>
                <a:sym typeface="Symbol" pitchFamily="16" charset="2"/>
              </a:rPr>
              <a:t> transmission 	of scintillation light</a:t>
            </a:r>
          </a:p>
          <a:p>
            <a:pPr marL="0" marR="0" lvl="0" indent="0" algn="l" defTabSz="914400" eaLnBrk="0" fontAlgn="auto" latinLnBrk="0" hangingPunct="0">
              <a:lnSpc>
                <a:spcPct val="100000"/>
              </a:lnSpc>
              <a:spcBef>
                <a:spcPct val="0"/>
              </a:spcBef>
              <a:spcAft>
                <a:spcPts val="0"/>
              </a:spcAft>
              <a:buClrTx/>
              <a:buSzTx/>
              <a:buFont typeface="Symbol" pitchFamily="16" charset="2"/>
              <a:buChar char="®"/>
              <a:tabLst/>
              <a:defRPr/>
            </a:pPr>
            <a:r>
              <a:rPr kumimoji="0" lang="en-US" sz="1600" b="0" i="0" u="none" strike="noStrike" kern="0" cap="none" spc="0" normalizeH="0" baseline="0" noProof="0" dirty="0">
                <a:ln>
                  <a:noFill/>
                </a:ln>
                <a:solidFill>
                  <a:srgbClr val="CC0066"/>
                </a:solidFill>
                <a:effectLst/>
                <a:uLnTx/>
                <a:uFillTx/>
                <a:latin typeface="Arial" charset="0"/>
                <a:sym typeface="Symbol" pitchFamily="16" charset="2"/>
              </a:rPr>
              <a:t> detection</a:t>
            </a:r>
          </a:p>
        </p:txBody>
      </p:sp>
      <p:sp>
        <p:nvSpPr>
          <p:cNvPr id="103" name="Rectangle 33"/>
          <p:cNvSpPr>
            <a:spLocks noChangeArrowheads="1"/>
          </p:cNvSpPr>
          <p:nvPr/>
        </p:nvSpPr>
        <p:spPr bwMode="auto">
          <a:xfrm>
            <a:off x="2451100" y="1468438"/>
            <a:ext cx="649288" cy="287337"/>
          </a:xfrm>
          <a:prstGeom prst="rect">
            <a:avLst/>
          </a:prstGeom>
          <a:solidFill>
            <a:srgbClr val="CC6600"/>
          </a:solidFill>
          <a:ln w="9525" algn="ctr">
            <a:solidFill>
              <a:srgbClr val="000000"/>
            </a:solidFill>
            <a:miter lim="800000"/>
            <a:headEnd/>
            <a:tailEnd/>
          </a:ln>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 name="AutoShape 34"/>
          <p:cNvSpPr>
            <a:spLocks/>
          </p:cNvSpPr>
          <p:nvPr/>
        </p:nvSpPr>
        <p:spPr bwMode="auto">
          <a:xfrm>
            <a:off x="6648450" y="1622425"/>
            <a:ext cx="73025" cy="792163"/>
          </a:xfrm>
          <a:prstGeom prst="rightBrace">
            <a:avLst>
              <a:gd name="adj1" fmla="val 90399"/>
              <a:gd name="adj2" fmla="val 50000"/>
            </a:avLst>
          </a:prstGeom>
          <a:noFill/>
          <a:ln w="19050">
            <a:solidFill>
              <a:srgbClr val="333399"/>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2</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3784773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22" name="Lige forbindelse 2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1" name="TextBox 3"/>
          <p:cNvSpPr txBox="1"/>
          <p:nvPr/>
        </p:nvSpPr>
        <p:spPr>
          <a:xfrm>
            <a:off x="560512" y="332656"/>
            <a:ext cx="8654132" cy="523220"/>
          </a:xfrm>
          <a:prstGeom prst="rect">
            <a:avLst/>
          </a:prstGeom>
          <a:noFill/>
        </p:spPr>
        <p:txBody>
          <a:bodyPr wrap="square" rtlCol="0">
            <a:spAutoFit/>
          </a:bodyPr>
          <a:lstStyle/>
          <a:p>
            <a:r>
              <a:rPr lang="en-US" sz="2800" dirty="0"/>
              <a:t>Plastic scintillators</a:t>
            </a:r>
            <a:endParaRPr lang="en-US" dirty="0"/>
          </a:p>
        </p:txBody>
      </p:sp>
      <p:sp>
        <p:nvSpPr>
          <p:cNvPr id="81" name="Text Box 126"/>
          <p:cNvSpPr txBox="1">
            <a:spLocks noChangeArrowheads="1"/>
          </p:cNvSpPr>
          <p:nvPr/>
        </p:nvSpPr>
        <p:spPr bwMode="auto">
          <a:xfrm>
            <a:off x="556393" y="1355700"/>
            <a:ext cx="8501063"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rgbClr val="333399"/>
                </a:solidFill>
                <a:effectLst/>
                <a:uLnTx/>
                <a:uFillTx/>
                <a:latin typeface="Arial" charset="0"/>
              </a:rPr>
              <a:t>Often they consist</a:t>
            </a:r>
            <a:r>
              <a:rPr kumimoji="0" lang="en-US" sz="1600" b="0" i="0" u="none" strike="noStrike" kern="0" cap="none" spc="0" normalizeH="0" baseline="0" noProof="0">
                <a:ln>
                  <a:noFill/>
                </a:ln>
                <a:solidFill>
                  <a:srgbClr val="0000FF"/>
                </a:solidFill>
                <a:effectLst/>
                <a:uLnTx/>
                <a:uFillTx/>
                <a:latin typeface="Arial" charset="0"/>
              </a:rPr>
              <a:t> </a:t>
            </a:r>
            <a:r>
              <a:rPr kumimoji="0" lang="en-US" sz="1600" b="0" i="0" u="none" strike="noStrike" kern="0" cap="none" spc="0" normalizeH="0" baseline="0" noProof="0">
                <a:ln>
                  <a:noFill/>
                </a:ln>
                <a:solidFill>
                  <a:srgbClr val="333399"/>
                </a:solidFill>
                <a:effectLst/>
                <a:uLnTx/>
                <a:uFillTx/>
                <a:latin typeface="Arial" charset="0"/>
              </a:rPr>
              <a:t>of a </a:t>
            </a:r>
            <a:r>
              <a:rPr kumimoji="0" lang="en-US" sz="1600" b="0" i="0" u="none" strike="noStrike" kern="0" cap="none" spc="0" normalizeH="0" baseline="0" noProof="0">
                <a:ln>
                  <a:noFill/>
                </a:ln>
                <a:solidFill>
                  <a:srgbClr val="FF0066"/>
                </a:solidFill>
                <a:effectLst/>
                <a:uLnTx/>
                <a:uFillTx/>
                <a:latin typeface="Arial" charset="0"/>
              </a:rPr>
              <a:t>solvent + scintillator</a:t>
            </a:r>
            <a:r>
              <a:rPr kumimoji="0" lang="en-US" sz="1600" b="0" i="0" u="none" strike="noStrike" kern="0" cap="none" spc="0" normalizeH="0" baseline="0" noProof="0">
                <a:ln>
                  <a:noFill/>
                </a:ln>
                <a:solidFill>
                  <a:srgbClr val="333399"/>
                </a:solidFill>
                <a:effectLst/>
                <a:uLnTx/>
                <a:uFillTx/>
                <a:latin typeface="Arial" charset="0"/>
              </a:rPr>
              <a:t> and a secondary fluor as </a:t>
            </a:r>
            <a:r>
              <a:rPr kumimoji="0" lang="en-US" sz="1600" b="0" i="0" u="none" strike="noStrike" kern="0" cap="none" spc="0" normalizeH="0" baseline="0" noProof="0">
                <a:ln>
                  <a:noFill/>
                </a:ln>
                <a:solidFill>
                  <a:srgbClr val="FF0066"/>
                </a:solidFill>
                <a:effectLst/>
                <a:uLnTx/>
                <a:uFillTx/>
                <a:latin typeface="Arial" charset="0"/>
              </a:rPr>
              <a:t>wavelength shifter</a:t>
            </a:r>
            <a:r>
              <a:rPr kumimoji="0" lang="en-US" sz="1600" b="0" i="0" u="none" strike="noStrike" kern="0" cap="none" spc="0" normalizeH="0" baseline="0" noProof="0">
                <a:ln>
                  <a:noFill/>
                </a:ln>
                <a:solidFill>
                  <a:srgbClr val="333399"/>
                </a:solidFill>
                <a:effectLst/>
                <a:uLnTx/>
                <a:uFillTx/>
                <a:latin typeface="Arial" charset="0"/>
              </a:rPr>
              <a:t>.</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333399"/>
              </a:solidFill>
              <a:effectLst/>
              <a:uLnTx/>
              <a:uFillTx/>
              <a:latin typeface="Arial" charset="0"/>
            </a:endParaRPr>
          </a:p>
        </p:txBody>
      </p:sp>
      <p:sp>
        <p:nvSpPr>
          <p:cNvPr id="82" name="Text Box 128"/>
          <p:cNvSpPr txBox="1">
            <a:spLocks noChangeArrowheads="1"/>
          </p:cNvSpPr>
          <p:nvPr/>
        </p:nvSpPr>
        <p:spPr bwMode="auto">
          <a:xfrm>
            <a:off x="6239643" y="3670275"/>
            <a:ext cx="24574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333399"/>
                </a:solidFill>
                <a:effectLst/>
                <a:uLnTx/>
                <a:uFillTx/>
                <a:latin typeface="Arial" charset="0"/>
              </a:rPr>
              <a:t>A </a:t>
            </a:r>
            <a:r>
              <a:rPr kumimoji="0" lang="en-US" sz="1600" b="0" i="0" u="none" strike="noStrike" kern="0" cap="none" spc="0" normalizeH="0" baseline="0" noProof="0" dirty="0" err="1">
                <a:ln>
                  <a:noFill/>
                </a:ln>
                <a:solidFill>
                  <a:srgbClr val="333399"/>
                </a:solidFill>
                <a:effectLst/>
                <a:uLnTx/>
                <a:uFillTx/>
                <a:latin typeface="Arial" charset="0"/>
              </a:rPr>
              <a:t>fluor</a:t>
            </a:r>
            <a:r>
              <a:rPr kumimoji="0" lang="en-US" sz="1600" b="0" i="0" u="none" strike="noStrike" kern="0" cap="none" spc="0" normalizeH="0" baseline="0" noProof="0" dirty="0">
                <a:ln>
                  <a:noFill/>
                </a:ln>
                <a:solidFill>
                  <a:srgbClr val="333399"/>
                </a:solidFill>
                <a:effectLst/>
                <a:uLnTx/>
                <a:uFillTx/>
                <a:latin typeface="Arial" charset="0"/>
              </a:rPr>
              <a:t> has its absorption and emission spectra shifted. The difference of the two peaks is called</a:t>
            </a:r>
            <a:r>
              <a:rPr kumimoji="0" lang="en-US" sz="1600" b="0" i="0" u="none" strike="noStrike" kern="0" cap="none" spc="0" normalizeH="0" baseline="0" noProof="0" dirty="0">
                <a:ln>
                  <a:noFill/>
                </a:ln>
                <a:solidFill>
                  <a:srgbClr val="FF0066"/>
                </a:solidFill>
                <a:effectLst/>
                <a:uLnTx/>
                <a:uFillTx/>
                <a:latin typeface="Arial" charset="0"/>
              </a:rPr>
              <a:t> Stokes shift</a:t>
            </a:r>
            <a:endParaRPr kumimoji="0" lang="en-US" sz="1600" b="0" i="0" u="none" strike="noStrike" kern="0" cap="none" spc="0" normalizeH="0" baseline="0" noProof="0" dirty="0">
              <a:ln>
                <a:noFill/>
              </a:ln>
              <a:solidFill>
                <a:srgbClr val="333399"/>
              </a:solidFill>
              <a:effectLst/>
              <a:uLnTx/>
              <a:uFillTx/>
              <a:latin typeface="Arial" charset="0"/>
            </a:endParaRPr>
          </a:p>
        </p:txBody>
      </p:sp>
      <p:sp>
        <p:nvSpPr>
          <p:cNvPr id="83" name="AutoShape 135"/>
          <p:cNvSpPr>
            <a:spLocks noChangeArrowheads="1"/>
          </p:cNvSpPr>
          <p:nvPr/>
        </p:nvSpPr>
        <p:spPr bwMode="auto">
          <a:xfrm>
            <a:off x="983431" y="2228825"/>
            <a:ext cx="1584325" cy="1081087"/>
          </a:xfrm>
          <a:prstGeom prst="roundRect">
            <a:avLst>
              <a:gd name="adj" fmla="val 16667"/>
            </a:avLst>
          </a:prstGeom>
          <a:noFill/>
          <a:ln w="28575" algn="ctr">
            <a:solidFill>
              <a:srgbClr val="0000FF"/>
            </a:solidFill>
            <a:round/>
            <a:headEnd/>
            <a:tailEnd/>
          </a:ln>
          <a:effectLst>
            <a:outerShdw dist="35921" dir="2700000" algn="ctr" rotWithShape="0">
              <a:srgbClr val="808080">
                <a:alpha val="50000"/>
              </a:srgbClr>
            </a:outerShdw>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4" name="Text Box 136"/>
          <p:cNvSpPr txBox="1">
            <a:spLocks noChangeArrowheads="1"/>
          </p:cNvSpPr>
          <p:nvPr/>
        </p:nvSpPr>
        <p:spPr bwMode="auto">
          <a:xfrm>
            <a:off x="1415231" y="2301850"/>
            <a:ext cx="8604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FF0066"/>
                </a:solidFill>
                <a:effectLst/>
                <a:uLnTx/>
                <a:uFillTx/>
                <a:latin typeface="Arial" charset="0"/>
              </a:rPr>
              <a:t>Solvent</a:t>
            </a:r>
          </a:p>
        </p:txBody>
      </p:sp>
      <p:sp>
        <p:nvSpPr>
          <p:cNvPr id="85" name="Line 137"/>
          <p:cNvSpPr>
            <a:spLocks noChangeShapeType="1"/>
          </p:cNvSpPr>
          <p:nvPr/>
        </p:nvSpPr>
        <p:spPr bwMode="auto">
          <a:xfrm>
            <a:off x="1199331" y="1941487"/>
            <a:ext cx="142875" cy="180022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6" name="Text Box 138"/>
          <p:cNvSpPr txBox="1">
            <a:spLocks noChangeArrowheads="1"/>
          </p:cNvSpPr>
          <p:nvPr/>
        </p:nvSpPr>
        <p:spPr bwMode="auto">
          <a:xfrm>
            <a:off x="1342206" y="2733650"/>
            <a:ext cx="1155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333399"/>
                </a:solidFill>
                <a:effectLst/>
                <a:uLnTx/>
                <a:uFillTx/>
                <a:latin typeface="Symbol" pitchFamily="16" charset="2"/>
              </a:rPr>
              <a:t>D</a:t>
            </a:r>
            <a:r>
              <a:rPr kumimoji="0" lang="en-GB" sz="1200" b="0" i="0" u="none" strike="noStrike" kern="0" cap="none" spc="0" normalizeH="0" baseline="0" noProof="0">
                <a:ln>
                  <a:noFill/>
                </a:ln>
                <a:solidFill>
                  <a:srgbClr val="333399"/>
                </a:solidFill>
                <a:effectLst/>
                <a:uLnTx/>
                <a:uFillTx/>
                <a:latin typeface="Arial" charset="0"/>
              </a:rPr>
              <a:t>E = dE/dx·</a:t>
            </a:r>
            <a:r>
              <a:rPr kumimoji="0" lang="en-GB" sz="1200" b="0" i="0" u="none" strike="noStrike" kern="0" cap="none" spc="0" normalizeH="0" baseline="0" noProof="0">
                <a:ln>
                  <a:noFill/>
                </a:ln>
                <a:solidFill>
                  <a:srgbClr val="333399"/>
                </a:solidFill>
                <a:effectLst/>
                <a:uLnTx/>
                <a:uFillTx/>
                <a:latin typeface="Symbol" pitchFamily="16" charset="2"/>
              </a:rPr>
              <a:t>D</a:t>
            </a:r>
            <a:r>
              <a:rPr kumimoji="0" lang="en-GB" sz="1200" b="0" i="0" u="none" strike="noStrike" kern="0" cap="none" spc="0" normalizeH="0" baseline="0" noProof="0">
                <a:ln>
                  <a:noFill/>
                </a:ln>
                <a:solidFill>
                  <a:srgbClr val="333399"/>
                </a:solidFill>
                <a:effectLst/>
                <a:uLnTx/>
                <a:uFillTx/>
                <a:latin typeface="Arial" charset="0"/>
              </a:rPr>
              <a:t>x</a:t>
            </a:r>
          </a:p>
        </p:txBody>
      </p:sp>
      <p:sp>
        <p:nvSpPr>
          <p:cNvPr id="87" name="AutoShape 139"/>
          <p:cNvSpPr>
            <a:spLocks noChangeArrowheads="1"/>
          </p:cNvSpPr>
          <p:nvPr/>
        </p:nvSpPr>
        <p:spPr bwMode="auto">
          <a:xfrm>
            <a:off x="3431356" y="2228825"/>
            <a:ext cx="1584325" cy="1081087"/>
          </a:xfrm>
          <a:prstGeom prst="roundRect">
            <a:avLst>
              <a:gd name="adj" fmla="val 16667"/>
            </a:avLst>
          </a:prstGeom>
          <a:noFill/>
          <a:ln w="28575" algn="ctr">
            <a:solidFill>
              <a:srgbClr val="0000FF"/>
            </a:solidFill>
            <a:round/>
            <a:headEnd/>
            <a:tailEnd/>
          </a:ln>
          <a:effectLst>
            <a:outerShdw dist="35921" dir="2700000" algn="ctr" rotWithShape="0">
              <a:srgbClr val="808080">
                <a:alpha val="50000"/>
              </a:srgbClr>
            </a:outerShdw>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88" name="Text Box 140"/>
          <p:cNvSpPr txBox="1">
            <a:spLocks noChangeArrowheads="1"/>
          </p:cNvSpPr>
          <p:nvPr/>
        </p:nvSpPr>
        <p:spPr bwMode="auto">
          <a:xfrm>
            <a:off x="3729806" y="2325662"/>
            <a:ext cx="1119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FF0066"/>
                </a:solidFill>
                <a:effectLst/>
                <a:uLnTx/>
                <a:uFillTx/>
                <a:latin typeface="Arial" charset="0"/>
              </a:rPr>
              <a:t>Scintillator</a:t>
            </a:r>
          </a:p>
        </p:txBody>
      </p:sp>
      <p:sp>
        <p:nvSpPr>
          <p:cNvPr id="89" name="AutoShape 141"/>
          <p:cNvSpPr>
            <a:spLocks noChangeArrowheads="1"/>
          </p:cNvSpPr>
          <p:nvPr/>
        </p:nvSpPr>
        <p:spPr bwMode="auto">
          <a:xfrm rot="16200000">
            <a:off x="2729681" y="2517750"/>
            <a:ext cx="576262" cy="576262"/>
          </a:xfrm>
          <a:prstGeom prst="flowChartMerge">
            <a:avLst/>
          </a:prstGeom>
          <a:solidFill>
            <a:srgbClr val="000000"/>
          </a:solidFill>
          <a:ln w="9525" algn="ctr">
            <a:noFill/>
            <a:miter lim="800000"/>
            <a:headEnd/>
            <a:tailEnd/>
          </a:ln>
          <a:effectLst>
            <a:outerShdw dist="35921" dir="2700000" algn="ctr" rotWithShape="0">
              <a:srgbClr val="808080"/>
            </a:outerShdw>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0" name="Rectangle 142"/>
          <p:cNvSpPr>
            <a:spLocks noChangeArrowheads="1"/>
          </p:cNvSpPr>
          <p:nvPr/>
        </p:nvSpPr>
        <p:spPr bwMode="auto">
          <a:xfrm>
            <a:off x="2134368" y="3670275"/>
            <a:ext cx="18002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333399"/>
                </a:solidFill>
                <a:effectLst/>
                <a:uLnTx/>
                <a:uFillTx/>
                <a:latin typeface="Arial" pitchFamily="34" charset="0"/>
                <a:cs typeface="Arial" pitchFamily="34" charset="0"/>
              </a:rPr>
              <a:t>Fast and local energy transfer via non-</a:t>
            </a:r>
            <a:r>
              <a:rPr kumimoji="0" lang="en-US" sz="1600" b="0" i="0" u="none" strike="noStrike" kern="0" cap="none" spc="0" normalizeH="0" baseline="0" noProof="0" dirty="0" err="1">
                <a:ln>
                  <a:noFill/>
                </a:ln>
                <a:solidFill>
                  <a:srgbClr val="333399"/>
                </a:solidFill>
                <a:effectLst/>
                <a:uLnTx/>
                <a:uFillTx/>
                <a:latin typeface="Arial" pitchFamily="34" charset="0"/>
                <a:cs typeface="Arial" pitchFamily="34" charset="0"/>
              </a:rPr>
              <a:t>radiative</a:t>
            </a:r>
            <a:r>
              <a:rPr kumimoji="0" lang="en-US" sz="1600" b="0" i="0" u="none" strike="noStrike" kern="0" cap="none" spc="0" normalizeH="0" baseline="0" noProof="0" dirty="0">
                <a:ln>
                  <a:noFill/>
                </a:ln>
                <a:solidFill>
                  <a:srgbClr val="333399"/>
                </a:solidFill>
                <a:effectLst/>
                <a:uLnTx/>
                <a:uFillTx/>
                <a:latin typeface="Arial" pitchFamily="34" charset="0"/>
                <a:cs typeface="Arial" pitchFamily="34" charset="0"/>
              </a:rPr>
              <a:t> dipole-dipole interactions </a:t>
            </a:r>
            <a:r>
              <a:rPr kumimoji="0" lang="en-US" sz="1600" b="0" i="0" u="none" strike="noStrike" kern="0" cap="none" spc="0" normalizeH="0" baseline="0" noProof="0" dirty="0">
                <a:ln>
                  <a:noFill/>
                </a:ln>
                <a:solidFill>
                  <a:sysClr val="windowText" lastClr="000000"/>
                </a:solidFill>
                <a:effectLst/>
                <a:uLnTx/>
                <a:uFillTx/>
                <a:latin typeface="Arial" pitchFamily="34" charset="0"/>
                <a:cs typeface="Arial" pitchFamily="34" charset="0"/>
              </a:rPr>
              <a:t>(</a:t>
            </a:r>
            <a:r>
              <a:rPr kumimoji="0" lang="en-US" sz="1600" b="0" i="0" u="none" strike="noStrike" kern="0" cap="none" spc="0" normalizeH="0" baseline="0" noProof="0" dirty="0" err="1">
                <a:ln>
                  <a:noFill/>
                </a:ln>
                <a:solidFill>
                  <a:srgbClr val="FF0066"/>
                </a:solidFill>
                <a:effectLst/>
                <a:uLnTx/>
                <a:uFillTx/>
                <a:latin typeface="Arial" pitchFamily="34" charset="0"/>
                <a:cs typeface="Arial" pitchFamily="34" charset="0"/>
              </a:rPr>
              <a:t>Förster</a:t>
            </a:r>
            <a:r>
              <a:rPr kumimoji="0" lang="en-US" sz="1600" b="0" i="0" u="none" strike="noStrike" kern="0" cap="none" spc="0" normalizeH="0" baseline="0" noProof="0" dirty="0">
                <a:ln>
                  <a:noFill/>
                </a:ln>
                <a:solidFill>
                  <a:srgbClr val="FF0066"/>
                </a:solidFill>
                <a:effectLst/>
                <a:uLnTx/>
                <a:uFillTx/>
                <a:latin typeface="Arial" pitchFamily="34" charset="0"/>
                <a:cs typeface="Arial" pitchFamily="34" charset="0"/>
              </a:rPr>
              <a:t> transfer</a:t>
            </a:r>
            <a:r>
              <a:rPr kumimoji="0" lang="en-US" sz="1600" b="0" i="0" u="none" strike="noStrike" kern="0" cap="none" spc="0" normalizeH="0" baseline="0" noProof="0" dirty="0">
                <a:ln>
                  <a:noFill/>
                </a:ln>
                <a:solidFill>
                  <a:sysClr val="windowText" lastClr="000000"/>
                </a:solidFill>
                <a:effectLst/>
                <a:uLnTx/>
                <a:uFillTx/>
                <a:latin typeface="Arial" pitchFamily="34" charset="0"/>
                <a:cs typeface="Arial" pitchFamily="34" charset="0"/>
              </a:rPr>
              <a:t>).</a:t>
            </a:r>
          </a:p>
        </p:txBody>
      </p:sp>
      <p:sp>
        <p:nvSpPr>
          <p:cNvPr id="91" name="Line 143"/>
          <p:cNvSpPr>
            <a:spLocks noChangeShapeType="1"/>
          </p:cNvSpPr>
          <p:nvPr/>
        </p:nvSpPr>
        <p:spPr bwMode="auto">
          <a:xfrm flipV="1">
            <a:off x="2926531" y="3165450"/>
            <a:ext cx="0" cy="43180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2" name="Text Box 144"/>
          <p:cNvSpPr txBox="1">
            <a:spLocks noChangeArrowheads="1"/>
          </p:cNvSpPr>
          <p:nvPr/>
        </p:nvSpPr>
        <p:spPr bwMode="auto">
          <a:xfrm>
            <a:off x="3547243" y="2754287"/>
            <a:ext cx="13652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a:ln>
                  <a:noFill/>
                </a:ln>
                <a:solidFill>
                  <a:srgbClr val="333399"/>
                </a:solidFill>
                <a:effectLst/>
                <a:uLnTx/>
                <a:uFillTx/>
                <a:latin typeface="Arial" charset="0"/>
              </a:rPr>
              <a:t>fluorescence light</a:t>
            </a:r>
          </a:p>
        </p:txBody>
      </p:sp>
      <p:sp>
        <p:nvSpPr>
          <p:cNvPr id="93" name="Freeform 13"/>
          <p:cNvSpPr>
            <a:spLocks/>
          </p:cNvSpPr>
          <p:nvPr/>
        </p:nvSpPr>
        <p:spPr bwMode="auto">
          <a:xfrm rot="21177561">
            <a:off x="5072831" y="2557437"/>
            <a:ext cx="950912" cy="392113"/>
          </a:xfrm>
          <a:custGeom>
            <a:avLst/>
            <a:gdLst>
              <a:gd name="T0" fmla="*/ 0 w 1109"/>
              <a:gd name="T1" fmla="*/ 0 h 273"/>
              <a:gd name="T2" fmla="*/ 2147483647 w 1109"/>
              <a:gd name="T3" fmla="*/ 2147483647 h 273"/>
              <a:gd name="T4" fmla="*/ 0 w 1109"/>
              <a:gd name="T5" fmla="*/ 2147483647 h 273"/>
              <a:gd name="T6" fmla="*/ 2147483647 w 1109"/>
              <a:gd name="T7" fmla="*/ 2147483647 h 273"/>
              <a:gd name="T8" fmla="*/ 0 w 1109"/>
              <a:gd name="T9" fmla="*/ 2147483647 h 273"/>
              <a:gd name="T10" fmla="*/ 2147483647 w 1109"/>
              <a:gd name="T11" fmla="*/ 2147483647 h 273"/>
              <a:gd name="T12" fmla="*/ 0 w 1109"/>
              <a:gd name="T13" fmla="*/ 2147483647 h 273"/>
              <a:gd name="T14" fmla="*/ 2147483647 w 1109"/>
              <a:gd name="T15" fmla="*/ 2147483647 h 273"/>
              <a:gd name="T16" fmla="*/ 2147483647 w 1109"/>
              <a:gd name="T17" fmla="*/ 2147483647 h 2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09"/>
              <a:gd name="T28" fmla="*/ 0 h 273"/>
              <a:gd name="T29" fmla="*/ 104 w 1109"/>
              <a:gd name="T30" fmla="*/ 384 h 2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09" h="273">
                <a:moveTo>
                  <a:pt x="0" y="202"/>
                </a:moveTo>
                <a:cubicBezTo>
                  <a:pt x="53" y="101"/>
                  <a:pt x="104" y="0"/>
                  <a:pt x="146" y="4"/>
                </a:cubicBezTo>
                <a:cubicBezTo>
                  <a:pt x="188" y="8"/>
                  <a:pt x="213" y="221"/>
                  <a:pt x="254" y="224"/>
                </a:cubicBezTo>
                <a:cubicBezTo>
                  <a:pt x="297" y="228"/>
                  <a:pt x="358" y="23"/>
                  <a:pt x="400" y="27"/>
                </a:cubicBezTo>
                <a:cubicBezTo>
                  <a:pt x="442" y="30"/>
                  <a:pt x="467" y="243"/>
                  <a:pt x="509" y="247"/>
                </a:cubicBezTo>
                <a:cubicBezTo>
                  <a:pt x="551" y="251"/>
                  <a:pt x="613" y="45"/>
                  <a:pt x="654" y="49"/>
                </a:cubicBezTo>
                <a:cubicBezTo>
                  <a:pt x="697" y="53"/>
                  <a:pt x="721" y="266"/>
                  <a:pt x="763" y="270"/>
                </a:cubicBezTo>
                <a:cubicBezTo>
                  <a:pt x="805" y="273"/>
                  <a:pt x="873" y="87"/>
                  <a:pt x="908" y="72"/>
                </a:cubicBezTo>
                <a:cubicBezTo>
                  <a:pt x="943" y="57"/>
                  <a:pt x="938" y="162"/>
                  <a:pt x="971" y="180"/>
                </a:cubicBezTo>
                <a:cubicBezTo>
                  <a:pt x="1004" y="198"/>
                  <a:pt x="1080" y="180"/>
                  <a:pt x="1109" y="180"/>
                </a:cubicBezTo>
              </a:path>
            </a:pathLst>
          </a:custGeom>
          <a:noFill/>
          <a:ln w="28575">
            <a:solidFill>
              <a:srgbClr val="660066"/>
            </a:solidFill>
            <a:round/>
            <a:headEnd/>
            <a:tailEnd type="triangle" w="med" len="med"/>
          </a:ln>
          <a:effectLst>
            <a:outerShdw dist="35921" dir="2700000" algn="ctr" rotWithShape="0">
              <a:srgbClr val="808080"/>
            </a:outerShdw>
          </a:effectLst>
        </p:spPr>
        <p:txBody>
          <a:bodyPr lIns="92075" tIns="46038" rIns="92075" bIns="46038">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AutoShape 146"/>
          <p:cNvSpPr>
            <a:spLocks noChangeArrowheads="1"/>
          </p:cNvSpPr>
          <p:nvPr/>
        </p:nvSpPr>
        <p:spPr bwMode="auto">
          <a:xfrm>
            <a:off x="6095181" y="2228825"/>
            <a:ext cx="1584325" cy="1081087"/>
          </a:xfrm>
          <a:prstGeom prst="roundRect">
            <a:avLst>
              <a:gd name="adj" fmla="val 16667"/>
            </a:avLst>
          </a:prstGeom>
          <a:noFill/>
          <a:ln w="28575" algn="ctr">
            <a:solidFill>
              <a:srgbClr val="0000FF"/>
            </a:solidFill>
            <a:round/>
            <a:headEnd/>
            <a:tailEnd/>
          </a:ln>
          <a:effectLst>
            <a:outerShdw dist="35921" dir="2700000" algn="ctr" rotWithShape="0">
              <a:srgbClr val="808080">
                <a:alpha val="50000"/>
              </a:srgbClr>
            </a:outerShdw>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Rectangle 147"/>
          <p:cNvSpPr>
            <a:spLocks noChangeArrowheads="1"/>
          </p:cNvSpPr>
          <p:nvPr/>
        </p:nvSpPr>
        <p:spPr bwMode="auto">
          <a:xfrm>
            <a:off x="6165031" y="2301850"/>
            <a:ext cx="141605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F0066"/>
                </a:solidFill>
                <a:effectLst/>
                <a:uLnTx/>
                <a:uFillTx/>
              </a:rPr>
              <a:t>wavelength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F0066"/>
                </a:solidFill>
                <a:effectLst/>
                <a:uLnTx/>
                <a:uFillTx/>
              </a:rPr>
              <a:t>shifter (‘fluor’)</a:t>
            </a:r>
            <a:endParaRPr kumimoji="0" lang="en-GB" sz="1800" b="0" i="0" u="none" strike="noStrike" kern="0" cap="none" spc="0" normalizeH="0" baseline="0" noProof="0">
              <a:ln>
                <a:noFill/>
              </a:ln>
              <a:solidFill>
                <a:srgbClr val="FF0066"/>
              </a:solidFill>
              <a:effectLst/>
              <a:uLnTx/>
              <a:uFillTx/>
            </a:endParaRPr>
          </a:p>
        </p:txBody>
      </p:sp>
      <p:sp>
        <p:nvSpPr>
          <p:cNvPr id="96" name="Freeform 13"/>
          <p:cNvSpPr>
            <a:spLocks/>
          </p:cNvSpPr>
          <p:nvPr/>
        </p:nvSpPr>
        <p:spPr bwMode="auto">
          <a:xfrm rot="21177561">
            <a:off x="7679506" y="2517750"/>
            <a:ext cx="950912" cy="392112"/>
          </a:xfrm>
          <a:custGeom>
            <a:avLst/>
            <a:gdLst>
              <a:gd name="T0" fmla="*/ 0 w 1109"/>
              <a:gd name="T1" fmla="*/ 0 h 273"/>
              <a:gd name="T2" fmla="*/ 2147483647 w 1109"/>
              <a:gd name="T3" fmla="*/ 2147483647 h 273"/>
              <a:gd name="T4" fmla="*/ 0 w 1109"/>
              <a:gd name="T5" fmla="*/ 2147483647 h 273"/>
              <a:gd name="T6" fmla="*/ 2147483647 w 1109"/>
              <a:gd name="T7" fmla="*/ 2147483647 h 273"/>
              <a:gd name="T8" fmla="*/ 0 w 1109"/>
              <a:gd name="T9" fmla="*/ 2147483647 h 273"/>
              <a:gd name="T10" fmla="*/ 2147483647 w 1109"/>
              <a:gd name="T11" fmla="*/ 2147483647 h 273"/>
              <a:gd name="T12" fmla="*/ 0 w 1109"/>
              <a:gd name="T13" fmla="*/ 2147483647 h 273"/>
              <a:gd name="T14" fmla="*/ 2147483647 w 1109"/>
              <a:gd name="T15" fmla="*/ 2147483647 h 273"/>
              <a:gd name="T16" fmla="*/ 2147483647 w 1109"/>
              <a:gd name="T17" fmla="*/ 2147483647 h 2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09"/>
              <a:gd name="T28" fmla="*/ 0 h 273"/>
              <a:gd name="T29" fmla="*/ 104 w 1109"/>
              <a:gd name="T30" fmla="*/ 384 h 2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09" h="273">
                <a:moveTo>
                  <a:pt x="0" y="202"/>
                </a:moveTo>
                <a:cubicBezTo>
                  <a:pt x="53" y="101"/>
                  <a:pt x="104" y="0"/>
                  <a:pt x="146" y="4"/>
                </a:cubicBezTo>
                <a:cubicBezTo>
                  <a:pt x="188" y="8"/>
                  <a:pt x="213" y="221"/>
                  <a:pt x="254" y="224"/>
                </a:cubicBezTo>
                <a:cubicBezTo>
                  <a:pt x="297" y="228"/>
                  <a:pt x="358" y="23"/>
                  <a:pt x="400" y="27"/>
                </a:cubicBezTo>
                <a:cubicBezTo>
                  <a:pt x="442" y="30"/>
                  <a:pt x="467" y="243"/>
                  <a:pt x="509" y="247"/>
                </a:cubicBezTo>
                <a:cubicBezTo>
                  <a:pt x="551" y="251"/>
                  <a:pt x="613" y="45"/>
                  <a:pt x="654" y="49"/>
                </a:cubicBezTo>
                <a:cubicBezTo>
                  <a:pt x="697" y="53"/>
                  <a:pt x="721" y="266"/>
                  <a:pt x="763" y="270"/>
                </a:cubicBezTo>
                <a:cubicBezTo>
                  <a:pt x="805" y="273"/>
                  <a:pt x="873" y="87"/>
                  <a:pt x="908" y="72"/>
                </a:cubicBezTo>
                <a:cubicBezTo>
                  <a:pt x="943" y="57"/>
                  <a:pt x="938" y="162"/>
                  <a:pt x="971" y="180"/>
                </a:cubicBezTo>
                <a:cubicBezTo>
                  <a:pt x="1004" y="198"/>
                  <a:pt x="1080" y="180"/>
                  <a:pt x="1109" y="180"/>
                </a:cubicBezTo>
              </a:path>
            </a:pathLst>
          </a:custGeom>
          <a:noFill/>
          <a:ln w="28575">
            <a:solidFill>
              <a:srgbClr val="333399"/>
            </a:solidFill>
            <a:round/>
            <a:headEnd/>
            <a:tailEnd type="triangle" w="med" len="med"/>
          </a:ln>
          <a:effectLst>
            <a:outerShdw dist="35921" dir="2700000" algn="ctr" rotWithShape="0">
              <a:srgbClr val="808080"/>
            </a:outerShdw>
          </a:effectLst>
        </p:spPr>
        <p:txBody>
          <a:bodyPr lIns="92075" tIns="46038" rIns="92075" bIns="46038">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Rectangle 149"/>
          <p:cNvSpPr>
            <a:spLocks noChangeArrowheads="1"/>
          </p:cNvSpPr>
          <p:nvPr/>
        </p:nvSpPr>
        <p:spPr bwMode="auto">
          <a:xfrm>
            <a:off x="4510856" y="3741712"/>
            <a:ext cx="16557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rgbClr val="FF0066"/>
                </a:solidFill>
                <a:effectLst/>
                <a:uLnTx/>
                <a:uFillTx/>
              </a:rPr>
              <a:t>radiative transfer</a:t>
            </a:r>
            <a:endParaRPr kumimoji="0" lang="en-GB" sz="1800" b="0" i="0" u="none" strike="noStrike" kern="0" cap="none" spc="0" normalizeH="0" baseline="0" noProof="0">
              <a:ln>
                <a:noFill/>
              </a:ln>
              <a:solidFill>
                <a:sysClr val="windowText" lastClr="000000"/>
              </a:solidFill>
              <a:effectLst/>
              <a:uLnTx/>
              <a:uFillTx/>
            </a:endParaRPr>
          </a:p>
        </p:txBody>
      </p:sp>
      <p:sp>
        <p:nvSpPr>
          <p:cNvPr id="98" name="Line 150"/>
          <p:cNvSpPr>
            <a:spLocks noChangeShapeType="1"/>
          </p:cNvSpPr>
          <p:nvPr/>
        </p:nvSpPr>
        <p:spPr bwMode="auto">
          <a:xfrm flipV="1">
            <a:off x="5447481" y="3165450"/>
            <a:ext cx="0" cy="431800"/>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 name="Text Box 151"/>
          <p:cNvSpPr txBox="1">
            <a:spLocks noChangeArrowheads="1"/>
          </p:cNvSpPr>
          <p:nvPr/>
        </p:nvSpPr>
        <p:spPr bwMode="auto">
          <a:xfrm>
            <a:off x="5006156" y="1725587"/>
            <a:ext cx="11176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333399"/>
                </a:solidFill>
                <a:effectLst/>
                <a:uLnTx/>
                <a:uFillTx/>
                <a:latin typeface="Arial" charset="0"/>
              </a:rPr>
              <a:t>UV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333399"/>
                </a:solidFill>
                <a:effectLst/>
                <a:uLnTx/>
                <a:uFillTx/>
                <a:latin typeface="Arial" charset="0"/>
              </a:rPr>
              <a:t>(~300 nm)</a:t>
            </a:r>
          </a:p>
        </p:txBody>
      </p:sp>
      <p:sp>
        <p:nvSpPr>
          <p:cNvPr id="100" name="Text Box 152"/>
          <p:cNvSpPr txBox="1">
            <a:spLocks noChangeArrowheads="1"/>
          </p:cNvSpPr>
          <p:nvPr/>
        </p:nvSpPr>
        <p:spPr bwMode="auto">
          <a:xfrm>
            <a:off x="7609656" y="1725587"/>
            <a:ext cx="11128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333399"/>
                </a:solidFill>
                <a:effectLst/>
                <a:uLnTx/>
                <a:uFillTx/>
                <a:latin typeface="Arial" charset="0"/>
              </a:rPr>
              <a:t>Visible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333399"/>
                </a:solidFill>
                <a:effectLst/>
                <a:uLnTx/>
                <a:uFillTx/>
                <a:latin typeface="Arial" charset="0"/>
              </a:rPr>
              <a:t>(  400 nm)</a:t>
            </a:r>
          </a:p>
        </p:txBody>
      </p:sp>
      <p:grpSp>
        <p:nvGrpSpPr>
          <p:cNvPr id="101" name="Group 156"/>
          <p:cNvGrpSpPr>
            <a:grpSpLocks/>
          </p:cNvGrpSpPr>
          <p:nvPr/>
        </p:nvGrpSpPr>
        <p:grpSpPr bwMode="auto">
          <a:xfrm>
            <a:off x="7660456" y="2012925"/>
            <a:ext cx="303212" cy="407987"/>
            <a:chOff x="2472" y="3748"/>
            <a:chExt cx="191" cy="257"/>
          </a:xfrm>
        </p:grpSpPr>
        <p:sp>
          <p:nvSpPr>
            <p:cNvPr id="102" name="Text Box 154"/>
            <p:cNvSpPr txBox="1">
              <a:spLocks noChangeArrowheads="1"/>
            </p:cNvSpPr>
            <p:nvPr/>
          </p:nvSpPr>
          <p:spPr bwMode="auto">
            <a:xfrm>
              <a:off x="2472" y="3748"/>
              <a:ext cx="19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333399"/>
                  </a:solidFill>
                  <a:effectLst/>
                  <a:uLnTx/>
                  <a:uFillTx/>
                  <a:latin typeface="Arial" charset="0"/>
                </a:rPr>
                <a:t>&gt;</a:t>
              </a:r>
            </a:p>
          </p:txBody>
        </p:sp>
        <p:sp>
          <p:nvSpPr>
            <p:cNvPr id="103" name="Text Box 155"/>
            <p:cNvSpPr txBox="1">
              <a:spLocks noChangeArrowheads="1"/>
            </p:cNvSpPr>
            <p:nvPr/>
          </p:nvSpPr>
          <p:spPr bwMode="auto">
            <a:xfrm>
              <a:off x="2472" y="3793"/>
              <a:ext cx="19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333399"/>
                  </a:solidFill>
                  <a:effectLst/>
                  <a:uLnTx/>
                  <a:uFillTx/>
                  <a:latin typeface="Arial" charset="0"/>
                </a:rPr>
                <a:t>~</a:t>
              </a:r>
            </a:p>
          </p:txBody>
        </p:sp>
      </p:grpSp>
      <p:sp>
        <p:nvSpPr>
          <p:cNvPr id="104" name="Text Box 157"/>
          <p:cNvSpPr txBox="1">
            <a:spLocks noChangeArrowheads="1"/>
          </p:cNvSpPr>
          <p:nvPr/>
        </p:nvSpPr>
        <p:spPr bwMode="auto">
          <a:xfrm rot="5140551">
            <a:off x="361131" y="2563787"/>
            <a:ext cx="1581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333399"/>
                </a:solidFill>
                <a:effectLst/>
                <a:uLnTx/>
                <a:uFillTx/>
                <a:latin typeface="Arial" charset="0"/>
              </a:rPr>
              <a:t>ionizing particle</a:t>
            </a:r>
          </a:p>
        </p:txBody>
      </p:sp>
      <p:sp>
        <p:nvSpPr>
          <p:cNvPr id="10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3</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2013076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22" name="Lige forbindelse 2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1" name="TextBox 3"/>
          <p:cNvSpPr txBox="1"/>
          <p:nvPr/>
        </p:nvSpPr>
        <p:spPr>
          <a:xfrm>
            <a:off x="560512" y="332656"/>
            <a:ext cx="8654132" cy="523220"/>
          </a:xfrm>
          <a:prstGeom prst="rect">
            <a:avLst/>
          </a:prstGeom>
          <a:noFill/>
        </p:spPr>
        <p:txBody>
          <a:bodyPr wrap="square" rtlCol="0">
            <a:spAutoFit/>
          </a:bodyPr>
          <a:lstStyle/>
          <a:p>
            <a:r>
              <a:rPr lang="en-US" sz="2800" dirty="0" err="1"/>
              <a:t>Wavelengh</a:t>
            </a:r>
            <a:r>
              <a:rPr lang="en-US" sz="2800" dirty="0"/>
              <a:t> shifters - Two / One Dopant scheme</a:t>
            </a:r>
            <a:endParaRPr lang="en-US" dirty="0"/>
          </a:p>
        </p:txBody>
      </p:sp>
      <p:sp>
        <p:nvSpPr>
          <p:cNvPr id="49" name="Rectangle 5"/>
          <p:cNvSpPr txBox="1">
            <a:spLocks noChangeArrowheads="1"/>
          </p:cNvSpPr>
          <p:nvPr/>
        </p:nvSpPr>
        <p:spPr bwMode="auto">
          <a:xfrm>
            <a:off x="5131942" y="908050"/>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46088" indent="-446088"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446088" marR="0" lvl="0" indent="-446088" algn="l" defTabSz="914400" eaLnBrk="1" fontAlgn="auto" latinLnBrk="0" hangingPunct="1">
              <a:lnSpc>
                <a:spcPct val="100000"/>
              </a:lnSpc>
              <a:spcBef>
                <a:spcPts val="0"/>
              </a:spcBef>
              <a:spcAft>
                <a:spcPts val="0"/>
              </a:spcAft>
              <a:buClrTx/>
              <a:buSzTx/>
              <a:buFontTx/>
              <a:buNone/>
              <a:tabLst/>
              <a:defRPr/>
            </a:pPr>
            <a:r>
              <a:rPr kumimoji="0" lang="fr-CH" sz="1600" b="0" i="0" u="none" strike="noStrike" kern="0" cap="none" spc="0" normalizeH="0" baseline="0" noProof="0">
                <a:ln>
                  <a:noFill/>
                </a:ln>
                <a:solidFill>
                  <a:srgbClr val="333399"/>
                </a:solidFill>
                <a:effectLst/>
                <a:uLnTx/>
                <a:uFillTx/>
                <a:latin typeface="Arial" charset="0"/>
              </a:rPr>
              <a:t>solvent  +</a:t>
            </a:r>
            <a:r>
              <a:rPr kumimoji="0" lang="fr-CH" sz="1600" b="0" i="0" u="none" strike="noStrike" kern="0" cap="none" spc="0" normalizeH="0" baseline="0" noProof="0">
                <a:ln>
                  <a:noFill/>
                </a:ln>
                <a:solidFill>
                  <a:srgbClr val="000000"/>
                </a:solidFill>
                <a:effectLst/>
                <a:uLnTx/>
                <a:uFillTx/>
                <a:latin typeface="Arial" charset="0"/>
              </a:rPr>
              <a:t> </a:t>
            </a:r>
            <a:r>
              <a:rPr kumimoji="0" lang="fr-CH" sz="1600" b="0" i="0" u="none" strike="noStrike" kern="0" cap="none" spc="0" normalizeH="0" baseline="0" noProof="0">
                <a:ln>
                  <a:noFill/>
                </a:ln>
                <a:solidFill>
                  <a:srgbClr val="FF0066"/>
                </a:solidFill>
                <a:effectLst/>
                <a:uLnTx/>
                <a:uFillTx/>
                <a:latin typeface="Arial" charset="0"/>
              </a:rPr>
              <a:t>scintillator + wave shifter</a:t>
            </a:r>
          </a:p>
          <a:p>
            <a:pPr marL="446088" marR="0" lvl="0" indent="-446088" algn="l" defTabSz="914400" eaLnBrk="1" fontAlgn="auto" latinLnBrk="0" hangingPunct="1">
              <a:lnSpc>
                <a:spcPct val="100000"/>
              </a:lnSpc>
              <a:spcBef>
                <a:spcPts val="0"/>
              </a:spcBef>
              <a:spcAft>
                <a:spcPts val="0"/>
              </a:spcAft>
              <a:buClrTx/>
              <a:buSzTx/>
              <a:buFontTx/>
              <a:buNone/>
              <a:tabLst/>
              <a:defRPr/>
            </a:pPr>
            <a:r>
              <a:rPr kumimoji="0" lang="fr-CH" sz="1600" b="0" i="0" u="none" strike="noStrike" kern="0" cap="none" spc="0" normalizeH="0" baseline="0" noProof="0">
                <a:ln>
                  <a:noFill/>
                </a:ln>
                <a:solidFill>
                  <a:srgbClr val="FF0066"/>
                </a:solidFill>
                <a:effectLst/>
                <a:uLnTx/>
                <a:uFillTx/>
                <a:latin typeface="Arial" charset="0"/>
              </a:rPr>
              <a:t>	</a:t>
            </a:r>
            <a:r>
              <a:rPr kumimoji="0" lang="fr-CH" sz="1600" b="0" i="0" u="none" strike="noStrike" kern="0" cap="none" spc="0" normalizeH="0" baseline="0" noProof="0">
                <a:ln>
                  <a:noFill/>
                </a:ln>
                <a:solidFill>
                  <a:srgbClr val="000000"/>
                </a:solidFill>
                <a:effectLst/>
                <a:uLnTx/>
                <a:uFillTx/>
                <a:latin typeface="Arial" charset="0"/>
              </a:rPr>
              <a:t>F</a:t>
            </a:r>
            <a:r>
              <a:rPr kumimoji="0" lang="en-US" sz="1600" b="0" i="0" u="none" strike="noStrike" kern="0" cap="none" spc="0" normalizeH="0" baseline="0" noProof="0">
                <a:ln>
                  <a:noFill/>
                </a:ln>
                <a:solidFill>
                  <a:srgbClr val="000000"/>
                </a:solidFill>
                <a:effectLst/>
                <a:uLnTx/>
                <a:uFillTx/>
                <a:latin typeface="Arial" charset="0"/>
                <a:cs typeface="Arial" charset="0"/>
              </a:rPr>
              <a:t>ö</a:t>
            </a:r>
            <a:r>
              <a:rPr kumimoji="0" lang="fr-CH" sz="1600" b="0" i="0" u="none" strike="noStrike" kern="0" cap="none" spc="0" normalizeH="0" baseline="0" noProof="0">
                <a:ln>
                  <a:noFill/>
                </a:ln>
                <a:solidFill>
                  <a:srgbClr val="000000"/>
                </a:solidFill>
                <a:effectLst/>
                <a:uLnTx/>
                <a:uFillTx/>
                <a:latin typeface="Arial" charset="0"/>
              </a:rPr>
              <a:t>rster</a:t>
            </a:r>
            <a:r>
              <a:rPr kumimoji="0" lang="fr-CH" sz="1600" b="0" i="0" u="none" strike="noStrike" kern="0" cap="none" spc="0" normalizeH="0" baseline="0" noProof="0">
                <a:ln>
                  <a:noFill/>
                </a:ln>
                <a:solidFill>
                  <a:srgbClr val="FF0066"/>
                </a:solidFill>
                <a:effectLst/>
                <a:uLnTx/>
                <a:uFillTx/>
                <a:latin typeface="Arial" charset="0"/>
              </a:rPr>
              <a:t>            </a:t>
            </a:r>
            <a:r>
              <a:rPr kumimoji="0" lang="fr-CH" sz="1600" b="0" i="0" u="none" strike="noStrike" kern="0" cap="none" spc="0" normalizeH="0" baseline="0" noProof="0">
                <a:ln>
                  <a:noFill/>
                </a:ln>
                <a:solidFill>
                  <a:srgbClr val="99CC00"/>
                </a:solidFill>
                <a:effectLst/>
                <a:uLnTx/>
                <a:uFillTx/>
                <a:latin typeface="Arial" charset="0"/>
              </a:rPr>
              <a:t>Radiative</a:t>
            </a:r>
          </a:p>
          <a:p>
            <a:pPr marL="446088" marR="0" lvl="0" indent="-446088" algn="l" defTabSz="914400" eaLnBrk="1" fontAlgn="auto" latinLnBrk="0" hangingPunct="1">
              <a:lnSpc>
                <a:spcPct val="100000"/>
              </a:lnSpc>
              <a:spcBef>
                <a:spcPts val="0"/>
              </a:spcBef>
              <a:spcAft>
                <a:spcPts val="0"/>
              </a:spcAft>
              <a:buClrTx/>
              <a:buSzTx/>
              <a:buFontTx/>
              <a:buNone/>
              <a:tabLst/>
              <a:defRPr/>
            </a:pPr>
            <a:endParaRPr kumimoji="0" lang="fr-CH" sz="700" b="0" i="0" u="none" strike="noStrike" kern="0" cap="none" spc="0" normalizeH="0" baseline="0" noProof="0">
              <a:ln>
                <a:noFill/>
              </a:ln>
              <a:solidFill>
                <a:srgbClr val="333399"/>
              </a:solidFill>
              <a:effectLst/>
              <a:uLnTx/>
              <a:uFillTx/>
              <a:latin typeface="Arial" charset="0"/>
            </a:endParaRPr>
          </a:p>
          <a:p>
            <a:pPr marL="446088" marR="0" lvl="0" indent="-446088" algn="l" defTabSz="914400" eaLnBrk="1" fontAlgn="auto" latinLnBrk="0" hangingPunct="1">
              <a:lnSpc>
                <a:spcPct val="100000"/>
              </a:lnSpc>
              <a:spcBef>
                <a:spcPts val="0"/>
              </a:spcBef>
              <a:spcAft>
                <a:spcPts val="0"/>
              </a:spcAft>
              <a:buClrTx/>
              <a:buSzTx/>
              <a:buFontTx/>
              <a:buNone/>
              <a:tabLst/>
              <a:defRPr/>
            </a:pPr>
            <a:r>
              <a:rPr kumimoji="0" lang="fr-CH" sz="1600" b="0" i="0" u="none" strike="noStrike" kern="0" cap="none" spc="0" normalizeH="0" baseline="0" noProof="0">
                <a:ln>
                  <a:noFill/>
                </a:ln>
                <a:solidFill>
                  <a:srgbClr val="333399"/>
                </a:solidFill>
                <a:effectLst/>
                <a:uLnTx/>
                <a:uFillTx/>
                <a:latin typeface="Arial" charset="0"/>
              </a:rPr>
              <a:t>solvent  + </a:t>
            </a:r>
            <a:r>
              <a:rPr kumimoji="0" lang="fr-CH" sz="1600" b="0" i="0" u="none" strike="noStrike" kern="0" cap="none" spc="0" normalizeH="0" baseline="0" noProof="0">
                <a:ln>
                  <a:noFill/>
                </a:ln>
                <a:solidFill>
                  <a:srgbClr val="FF0066"/>
                </a:solidFill>
                <a:effectLst/>
                <a:uLnTx/>
                <a:uFillTx/>
                <a:latin typeface="Arial" charset="0"/>
              </a:rPr>
              <a:t>large stokes shift scintillator</a:t>
            </a:r>
            <a:r>
              <a:rPr kumimoji="0" lang="fr-CH" sz="1600" b="0" i="0" u="none" strike="noStrike" kern="0" cap="none" spc="0" normalizeH="0" baseline="0" noProof="0">
                <a:ln>
                  <a:noFill/>
                </a:ln>
                <a:solidFill>
                  <a:srgbClr val="99CC00"/>
                </a:solidFill>
                <a:effectLst/>
                <a:uLnTx/>
                <a:uFillTx/>
                <a:latin typeface="Arial" charset="0"/>
              </a:rPr>
              <a:t>	              </a:t>
            </a:r>
            <a:r>
              <a:rPr kumimoji="0" lang="fr-CH" sz="1600" b="0" i="0" u="none" strike="noStrike" kern="0" cap="none" spc="0" normalizeH="0" baseline="0" noProof="0">
                <a:ln>
                  <a:noFill/>
                </a:ln>
                <a:solidFill>
                  <a:srgbClr val="000000"/>
                </a:solidFill>
                <a:effectLst/>
                <a:uLnTx/>
                <a:uFillTx/>
                <a:latin typeface="Arial" charset="0"/>
              </a:rPr>
              <a:t>F</a:t>
            </a:r>
            <a:r>
              <a:rPr kumimoji="0" lang="en-US" sz="1600" b="0" i="0" u="none" strike="noStrike" kern="0" cap="none" spc="0" normalizeH="0" baseline="0" noProof="0">
                <a:ln>
                  <a:noFill/>
                </a:ln>
                <a:solidFill>
                  <a:srgbClr val="000000"/>
                </a:solidFill>
                <a:effectLst/>
                <a:uLnTx/>
                <a:uFillTx/>
                <a:latin typeface="Arial" charset="0"/>
              </a:rPr>
              <a:t>ö</a:t>
            </a:r>
            <a:r>
              <a:rPr kumimoji="0" lang="fr-CH" sz="1600" b="0" i="0" u="none" strike="noStrike" kern="0" cap="none" spc="0" normalizeH="0" baseline="0" noProof="0">
                <a:ln>
                  <a:noFill/>
                </a:ln>
                <a:solidFill>
                  <a:srgbClr val="000000"/>
                </a:solidFill>
                <a:effectLst/>
                <a:uLnTx/>
                <a:uFillTx/>
                <a:latin typeface="Arial" charset="0"/>
              </a:rPr>
              <a:t>rster</a:t>
            </a:r>
            <a:r>
              <a:rPr kumimoji="0" lang="fr-CH" sz="1600" b="0" i="0" u="none" strike="noStrike" kern="0" cap="none" spc="0" normalizeH="0" baseline="0" noProof="0">
                <a:ln>
                  <a:noFill/>
                </a:ln>
                <a:solidFill>
                  <a:srgbClr val="FF0066"/>
                </a:solidFill>
                <a:effectLst/>
                <a:uLnTx/>
                <a:uFillTx/>
                <a:latin typeface="Arial" charset="0"/>
              </a:rPr>
              <a:t> </a:t>
            </a:r>
            <a:endParaRPr kumimoji="0" lang="fr-CH" sz="1600" b="0" i="0" u="none" strike="noStrike" kern="0" cap="none" spc="0" normalizeH="0" baseline="0" noProof="0">
              <a:ln>
                <a:noFill/>
              </a:ln>
              <a:solidFill>
                <a:srgbClr val="99CC00"/>
              </a:solidFill>
              <a:effectLst/>
              <a:uLnTx/>
              <a:uFillTx/>
              <a:latin typeface="Arial" charset="0"/>
            </a:endParaRPr>
          </a:p>
          <a:p>
            <a:pPr marL="446088" marR="0" lvl="0" indent="-446088" algn="l" defTabSz="914400" eaLnBrk="1" fontAlgn="auto" latinLnBrk="0" hangingPunct="1">
              <a:lnSpc>
                <a:spcPct val="100000"/>
              </a:lnSpc>
              <a:spcBef>
                <a:spcPts val="0"/>
              </a:spcBef>
              <a:spcAft>
                <a:spcPts val="0"/>
              </a:spcAft>
              <a:buClrTx/>
              <a:buSzTx/>
              <a:buFontTx/>
              <a:buNone/>
              <a:tabLst/>
              <a:defRPr/>
            </a:pPr>
            <a:endParaRPr kumimoji="0" lang="fr-CH" sz="1600" b="0" i="0" u="none" strike="noStrike" kern="0" cap="none" spc="0" normalizeH="0" baseline="0" noProof="0">
              <a:ln>
                <a:noFill/>
              </a:ln>
              <a:solidFill>
                <a:srgbClr val="FF0066"/>
              </a:solidFill>
              <a:effectLst/>
              <a:uLnTx/>
              <a:uFillTx/>
              <a:latin typeface="Arial" charset="0"/>
            </a:endParaRPr>
          </a:p>
        </p:txBody>
      </p:sp>
      <p:pic>
        <p:nvPicPr>
          <p:cNvPr id="5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504" y="1196975"/>
            <a:ext cx="3922713"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1" name="Picture 22"/>
          <p:cNvPicPr>
            <a:picLocks noChangeAspect="1" noChangeArrowheads="1"/>
          </p:cNvPicPr>
          <p:nvPr/>
        </p:nvPicPr>
        <p:blipFill>
          <a:blip r:embed="rId4">
            <a:extLst>
              <a:ext uri="{28A0092B-C50C-407E-A947-70E740481C1C}">
                <a14:useLocalDpi xmlns:a14="http://schemas.microsoft.com/office/drawing/2010/main" val="0"/>
              </a:ext>
            </a:extLst>
          </a:blip>
          <a:srcRect r="1437"/>
          <a:stretch>
            <a:fillRect/>
          </a:stretch>
        </p:blipFill>
        <p:spPr bwMode="auto">
          <a:xfrm>
            <a:off x="4555679" y="2420938"/>
            <a:ext cx="4897438" cy="297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2" name="Text Box 25"/>
          <p:cNvSpPr txBox="1">
            <a:spLocks noChangeArrowheads="1"/>
          </p:cNvSpPr>
          <p:nvPr/>
        </p:nvSpPr>
        <p:spPr bwMode="auto">
          <a:xfrm>
            <a:off x="4773167" y="5445125"/>
            <a:ext cx="467995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61950" indent="-361950"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361950" marR="0" lvl="0" indent="-361950" algn="l" defTabSz="914400" eaLnBrk="1" fontAlgn="auto" latinLnBrk="0" hangingPunct="1">
              <a:lnSpc>
                <a:spcPct val="100000"/>
              </a:lnSpc>
              <a:spcBef>
                <a:spcPct val="50000"/>
              </a:spcBef>
              <a:spcAft>
                <a:spcPts val="0"/>
              </a:spcAft>
              <a:buClrTx/>
              <a:buSzTx/>
              <a:buFontTx/>
              <a:buChar char="•"/>
              <a:tabLst/>
              <a:defRPr/>
            </a:pPr>
            <a:r>
              <a:rPr kumimoji="0" lang="en-US" sz="1600" b="0" i="0" u="none" strike="noStrike" kern="0" cap="none" spc="0" normalizeH="0" baseline="0" noProof="0">
                <a:ln>
                  <a:noFill/>
                </a:ln>
                <a:solidFill>
                  <a:srgbClr val="333399"/>
                </a:solidFill>
                <a:effectLst/>
                <a:uLnTx/>
                <a:uFillTx/>
                <a:latin typeface="Arial" charset="0"/>
              </a:rPr>
              <a:t>Dopants in toluene: large Stokes shift dopants feature a much smaller self-absorption</a:t>
            </a:r>
          </a:p>
        </p:txBody>
      </p:sp>
      <p:sp>
        <p:nvSpPr>
          <p:cNvPr id="53" name="Text Box 26"/>
          <p:cNvSpPr txBox="1">
            <a:spLocks noChangeArrowheads="1"/>
          </p:cNvSpPr>
          <p:nvPr/>
        </p:nvSpPr>
        <p:spPr bwMode="auto">
          <a:xfrm>
            <a:off x="7076629" y="4005263"/>
            <a:ext cx="14414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61950" indent="-361950"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361950" marR="0" lvl="0" indent="-361950" algn="l" defTabSz="914400" eaLnBrk="1" fontAlgn="auto" latinLnBrk="0" hangingPunct="1">
              <a:lnSpc>
                <a:spcPct val="100000"/>
              </a:lnSpc>
              <a:spcBef>
                <a:spcPct val="50000"/>
              </a:spcBef>
              <a:spcAft>
                <a:spcPts val="0"/>
              </a:spcAft>
              <a:buClrTx/>
              <a:buSzTx/>
              <a:buFontTx/>
              <a:buNone/>
              <a:tabLst/>
              <a:defRPr/>
            </a:pPr>
            <a:r>
              <a:rPr kumimoji="0" lang="en-US" sz="1200" b="0" i="0" u="none" strike="noStrike" kern="0" cap="none" spc="0" normalizeH="0" baseline="0" noProof="0">
                <a:ln>
                  <a:noFill/>
                </a:ln>
                <a:solidFill>
                  <a:srgbClr val="FF0066"/>
                </a:solidFill>
                <a:effectLst/>
                <a:uLnTx/>
                <a:uFillTx/>
                <a:latin typeface="Arial" charset="0"/>
              </a:rPr>
              <a:t>0.025 molar sol.</a:t>
            </a:r>
          </a:p>
        </p:txBody>
      </p:sp>
      <p:sp>
        <p:nvSpPr>
          <p:cNvPr id="54" name="Text Box 27"/>
          <p:cNvSpPr txBox="1">
            <a:spLocks noChangeArrowheads="1"/>
          </p:cNvSpPr>
          <p:nvPr/>
        </p:nvSpPr>
        <p:spPr bwMode="auto">
          <a:xfrm>
            <a:off x="6644829" y="2565400"/>
            <a:ext cx="14414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61950" indent="-361950"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361950" marR="0" lvl="0" indent="-361950" algn="l" defTabSz="914400" eaLnBrk="1" fontAlgn="auto" latinLnBrk="0" hangingPunct="1">
              <a:lnSpc>
                <a:spcPct val="100000"/>
              </a:lnSpc>
              <a:spcBef>
                <a:spcPct val="50000"/>
              </a:spcBef>
              <a:spcAft>
                <a:spcPts val="0"/>
              </a:spcAft>
              <a:buClrTx/>
              <a:buSzTx/>
              <a:buFontTx/>
              <a:buNone/>
              <a:tabLst/>
              <a:defRPr/>
            </a:pPr>
            <a:r>
              <a:rPr kumimoji="0" lang="en-US" sz="1200" b="0" i="0" u="none" strike="noStrike" kern="0" cap="none" spc="0" normalizeH="0" baseline="0" noProof="0">
                <a:ln>
                  <a:noFill/>
                </a:ln>
                <a:solidFill>
                  <a:srgbClr val="FF0066"/>
                </a:solidFill>
                <a:effectLst/>
                <a:uLnTx/>
                <a:uFillTx/>
                <a:latin typeface="Arial" charset="0"/>
              </a:rPr>
              <a:t>0.0025 molar sol.</a:t>
            </a:r>
          </a:p>
        </p:txBody>
      </p:sp>
      <p:sp>
        <p:nvSpPr>
          <p:cNvPr id="55" name="Text Box 28"/>
          <p:cNvSpPr txBox="1">
            <a:spLocks noChangeArrowheads="1"/>
          </p:cNvSpPr>
          <p:nvPr/>
        </p:nvSpPr>
        <p:spPr bwMode="auto">
          <a:xfrm>
            <a:off x="956817" y="908050"/>
            <a:ext cx="2808287" cy="338138"/>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61950" indent="-361950" eaLnBrk="0" hangingPunct="0">
              <a:defRPr sz="1600">
                <a:solidFill>
                  <a:schemeClr val="accent2"/>
                </a:solidFill>
                <a:latin typeface="Arial" charset="0"/>
              </a:defRPr>
            </a:lvl1pPr>
            <a:lvl2pPr marL="742950" indent="-285750" eaLnBrk="0" hangingPunct="0">
              <a:defRPr sz="1600">
                <a:solidFill>
                  <a:schemeClr val="accent2"/>
                </a:solidFill>
                <a:latin typeface="Arial" charset="0"/>
              </a:defRPr>
            </a:lvl2pPr>
            <a:lvl3pPr marL="1143000" indent="-228600" eaLnBrk="0" hangingPunct="0">
              <a:defRPr sz="1600">
                <a:solidFill>
                  <a:schemeClr val="accent2"/>
                </a:solidFill>
                <a:latin typeface="Arial" charset="0"/>
              </a:defRPr>
            </a:lvl3pPr>
            <a:lvl4pPr marL="1600200" indent="-228600" eaLnBrk="0" hangingPunct="0">
              <a:defRPr sz="1600">
                <a:solidFill>
                  <a:schemeClr val="accent2"/>
                </a:solidFill>
                <a:latin typeface="Arial" charset="0"/>
              </a:defRPr>
            </a:lvl4pPr>
            <a:lvl5pPr marL="2057400" indent="-228600" eaLnBrk="0" hangingPunct="0">
              <a:defRPr sz="1600">
                <a:solidFill>
                  <a:schemeClr val="accent2"/>
                </a:solidFill>
                <a:latin typeface="Arial" charset="0"/>
              </a:defRPr>
            </a:lvl5pPr>
            <a:lvl6pPr marL="2514600" indent="-228600" algn="ctr" eaLnBrk="0" fontAlgn="base" hangingPunct="0">
              <a:spcBef>
                <a:spcPct val="20000"/>
              </a:spcBef>
              <a:spcAft>
                <a:spcPct val="0"/>
              </a:spcAft>
              <a:defRPr sz="1600">
                <a:solidFill>
                  <a:schemeClr val="accent2"/>
                </a:solidFill>
                <a:latin typeface="Arial" charset="0"/>
              </a:defRPr>
            </a:lvl6pPr>
            <a:lvl7pPr marL="2971800" indent="-228600" algn="ctr" eaLnBrk="0" fontAlgn="base" hangingPunct="0">
              <a:spcBef>
                <a:spcPct val="20000"/>
              </a:spcBef>
              <a:spcAft>
                <a:spcPct val="0"/>
              </a:spcAft>
              <a:defRPr sz="1600">
                <a:solidFill>
                  <a:schemeClr val="accent2"/>
                </a:solidFill>
                <a:latin typeface="Arial" charset="0"/>
              </a:defRPr>
            </a:lvl7pPr>
            <a:lvl8pPr marL="3429000" indent="-228600" algn="ctr" eaLnBrk="0" fontAlgn="base" hangingPunct="0">
              <a:spcBef>
                <a:spcPct val="20000"/>
              </a:spcBef>
              <a:spcAft>
                <a:spcPct val="0"/>
              </a:spcAft>
              <a:defRPr sz="1600">
                <a:solidFill>
                  <a:schemeClr val="accent2"/>
                </a:solidFill>
                <a:latin typeface="Arial" charset="0"/>
              </a:defRPr>
            </a:lvl8pPr>
            <a:lvl9pPr marL="3886200" indent="-228600" algn="ctr" eaLnBrk="0" fontAlgn="base" hangingPunct="0">
              <a:spcBef>
                <a:spcPct val="20000"/>
              </a:spcBef>
              <a:spcAft>
                <a:spcPct val="0"/>
              </a:spcAft>
              <a:defRPr sz="1600">
                <a:solidFill>
                  <a:schemeClr val="accent2"/>
                </a:solidFill>
                <a:latin typeface="Arial" charset="0"/>
              </a:defRPr>
            </a:lvl9pPr>
          </a:lstStyle>
          <a:p>
            <a:pPr marL="361950" marR="0" lvl="0" indent="-361950" algn="l" defTabSz="914400" eaLnBrk="1" fontAlgn="auto" latinLnBrk="0" hangingPunct="1">
              <a:lnSpc>
                <a:spcPct val="100000"/>
              </a:lnSpc>
              <a:spcBef>
                <a:spcPct val="50000"/>
              </a:spcBef>
              <a:spcAft>
                <a:spcPts val="0"/>
              </a:spcAft>
              <a:buClrTx/>
              <a:buSzTx/>
              <a:buFontTx/>
              <a:buNone/>
              <a:tabLst/>
              <a:defRPr/>
            </a:pPr>
            <a:r>
              <a:rPr kumimoji="0" lang="en-US" sz="1600" b="0" i="0" u="none" strike="noStrike" kern="0" cap="none" spc="0" normalizeH="0" baseline="0" noProof="0">
                <a:ln>
                  <a:noFill/>
                </a:ln>
                <a:solidFill>
                  <a:srgbClr val="333399"/>
                </a:solidFill>
                <a:effectLst/>
                <a:uLnTx/>
                <a:uFillTx/>
                <a:latin typeface="Arial" charset="0"/>
              </a:rPr>
              <a:t>Abs. and emission spectra</a:t>
            </a:r>
          </a:p>
        </p:txBody>
      </p:sp>
      <p:sp>
        <p:nvSpPr>
          <p:cNvPr id="56" name="Line 29"/>
          <p:cNvSpPr>
            <a:spLocks noChangeShapeType="1"/>
          </p:cNvSpPr>
          <p:nvPr/>
        </p:nvSpPr>
        <p:spPr bwMode="auto">
          <a:xfrm>
            <a:off x="1034604" y="1927225"/>
            <a:ext cx="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7" name="AutoShape 30"/>
          <p:cNvSpPr>
            <a:spLocks noChangeArrowheads="1"/>
          </p:cNvSpPr>
          <p:nvPr/>
        </p:nvSpPr>
        <p:spPr bwMode="auto">
          <a:xfrm rot="5400000">
            <a:off x="820291" y="1981201"/>
            <a:ext cx="671513" cy="430212"/>
          </a:xfrm>
          <a:custGeom>
            <a:avLst/>
            <a:gdLst>
              <a:gd name="T0" fmla="*/ 2147483647 w 21600"/>
              <a:gd name="T1" fmla="*/ 0 h 21600"/>
              <a:gd name="T2" fmla="*/ 2147483647 w 21600"/>
              <a:gd name="T3" fmla="*/ 1913275718 h 21600"/>
              <a:gd name="T4" fmla="*/ 2147483647 w 21600"/>
              <a:gd name="T5" fmla="*/ 2147483647 h 21600"/>
              <a:gd name="T6" fmla="*/ 2147483647 w 21600"/>
              <a:gd name="T7" fmla="*/ 956637859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000000">
              <a:alpha val="67842"/>
            </a:srgbClr>
          </a:solidFill>
          <a:ln w="9525" algn="ctr">
            <a:solidFill>
              <a:srgbClr val="000000"/>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8" name="AutoShape 31"/>
          <p:cNvSpPr>
            <a:spLocks noChangeArrowheads="1"/>
          </p:cNvSpPr>
          <p:nvPr/>
        </p:nvSpPr>
        <p:spPr bwMode="auto">
          <a:xfrm rot="5400000">
            <a:off x="1385441" y="2905126"/>
            <a:ext cx="671513" cy="430212"/>
          </a:xfrm>
          <a:custGeom>
            <a:avLst/>
            <a:gdLst>
              <a:gd name="T0" fmla="*/ 2147483647 w 21600"/>
              <a:gd name="T1" fmla="*/ 0 h 21600"/>
              <a:gd name="T2" fmla="*/ 2147483647 w 21600"/>
              <a:gd name="T3" fmla="*/ 1913275718 h 21600"/>
              <a:gd name="T4" fmla="*/ 2147483647 w 21600"/>
              <a:gd name="T5" fmla="*/ 2147483647 h 21600"/>
              <a:gd name="T6" fmla="*/ 2147483647 w 21600"/>
              <a:gd name="T7" fmla="*/ 956637859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99CC00">
              <a:alpha val="67842"/>
            </a:srgbClr>
          </a:solidFill>
          <a:ln w="9525" algn="ctr">
            <a:solidFill>
              <a:srgbClr val="000000"/>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9" name="AutoShape 33"/>
          <p:cNvSpPr>
            <a:spLocks noChangeArrowheads="1"/>
          </p:cNvSpPr>
          <p:nvPr/>
        </p:nvSpPr>
        <p:spPr bwMode="auto">
          <a:xfrm rot="5400000">
            <a:off x="1073498" y="4423569"/>
            <a:ext cx="593725" cy="331787"/>
          </a:xfrm>
          <a:custGeom>
            <a:avLst/>
            <a:gdLst>
              <a:gd name="T0" fmla="*/ 2147483647 w 21600"/>
              <a:gd name="T1" fmla="*/ 0 h 21600"/>
              <a:gd name="T2" fmla="*/ 0 w 21600"/>
              <a:gd name="T3" fmla="*/ 601239361 h 21600"/>
              <a:gd name="T4" fmla="*/ 2147483647 w 21600"/>
              <a:gd name="T5" fmla="*/ 1202474790 h 21600"/>
              <a:gd name="T6" fmla="*/ 2147483647 w 21600"/>
              <a:gd name="T7" fmla="*/ 601239361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0000">
              <a:alpha val="56862"/>
            </a:srgbClr>
          </a:solidFill>
          <a:ln w="9525" algn="ctr">
            <a:solidFill>
              <a:srgbClr val="000000"/>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0" name="Line 16"/>
          <p:cNvSpPr>
            <a:spLocks noChangeShapeType="1"/>
          </p:cNvSpPr>
          <p:nvPr/>
        </p:nvSpPr>
        <p:spPr bwMode="auto">
          <a:xfrm>
            <a:off x="5347842" y="1268413"/>
            <a:ext cx="288925" cy="14446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1" name="Line 17"/>
          <p:cNvSpPr>
            <a:spLocks noChangeShapeType="1"/>
          </p:cNvSpPr>
          <p:nvPr/>
        </p:nvSpPr>
        <p:spPr bwMode="auto">
          <a:xfrm flipV="1">
            <a:off x="6355904" y="1268413"/>
            <a:ext cx="215900" cy="14446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2" name="Line 18"/>
          <p:cNvSpPr>
            <a:spLocks noChangeShapeType="1"/>
          </p:cNvSpPr>
          <p:nvPr/>
        </p:nvSpPr>
        <p:spPr bwMode="auto">
          <a:xfrm>
            <a:off x="6716267" y="1268413"/>
            <a:ext cx="288925" cy="14446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3" name="Line 19"/>
          <p:cNvSpPr>
            <a:spLocks noChangeShapeType="1"/>
          </p:cNvSpPr>
          <p:nvPr/>
        </p:nvSpPr>
        <p:spPr bwMode="auto">
          <a:xfrm flipV="1">
            <a:off x="7868792" y="1196975"/>
            <a:ext cx="215900" cy="144463"/>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4" name="Line 20"/>
          <p:cNvSpPr>
            <a:spLocks noChangeShapeType="1"/>
          </p:cNvSpPr>
          <p:nvPr/>
        </p:nvSpPr>
        <p:spPr bwMode="auto">
          <a:xfrm>
            <a:off x="5336729" y="1916113"/>
            <a:ext cx="288925" cy="14446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5" name="Line 21"/>
          <p:cNvSpPr>
            <a:spLocks noChangeShapeType="1"/>
          </p:cNvSpPr>
          <p:nvPr/>
        </p:nvSpPr>
        <p:spPr bwMode="auto">
          <a:xfrm flipV="1">
            <a:off x="6344792" y="1916113"/>
            <a:ext cx="215900" cy="14446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AutoShape 33"/>
          <p:cNvSpPr>
            <a:spLocks noChangeArrowheads="1"/>
          </p:cNvSpPr>
          <p:nvPr/>
        </p:nvSpPr>
        <p:spPr bwMode="auto">
          <a:xfrm rot="5400000">
            <a:off x="1068735" y="5558632"/>
            <a:ext cx="593725" cy="331788"/>
          </a:xfrm>
          <a:custGeom>
            <a:avLst/>
            <a:gdLst>
              <a:gd name="T0" fmla="*/ 2147483647 w 21600"/>
              <a:gd name="T1" fmla="*/ 0 h 21600"/>
              <a:gd name="T2" fmla="*/ 0 w 21600"/>
              <a:gd name="T3" fmla="*/ 601242648 h 21600"/>
              <a:gd name="T4" fmla="*/ 2147483647 w 21600"/>
              <a:gd name="T5" fmla="*/ 1202482347 h 21600"/>
              <a:gd name="T6" fmla="*/ 2147483647 w 21600"/>
              <a:gd name="T7" fmla="*/ 60124264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000000">
              <a:alpha val="56862"/>
            </a:srgbClr>
          </a:solidFill>
          <a:ln w="9525" algn="ctr">
            <a:solidFill>
              <a:srgbClr val="000000"/>
            </a:solidFill>
            <a:miter lim="800000"/>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7" name="Line 23"/>
          <p:cNvSpPr>
            <a:spLocks noChangeShapeType="1"/>
          </p:cNvSpPr>
          <p:nvPr/>
        </p:nvSpPr>
        <p:spPr bwMode="auto">
          <a:xfrm flipV="1">
            <a:off x="3620642" y="3068638"/>
            <a:ext cx="1584325" cy="576262"/>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8" name="Line 24"/>
          <p:cNvSpPr>
            <a:spLocks noChangeShapeType="1"/>
          </p:cNvSpPr>
          <p:nvPr/>
        </p:nvSpPr>
        <p:spPr bwMode="auto">
          <a:xfrm flipV="1">
            <a:off x="3620642" y="4868863"/>
            <a:ext cx="1727200" cy="720725"/>
          </a:xfrm>
          <a:prstGeom prst="line">
            <a:avLst/>
          </a:prstGeom>
          <a:noFill/>
          <a:ln w="9525">
            <a:solidFill>
              <a:srgbClr val="FF0066"/>
            </a:solidFill>
            <a:round/>
            <a:headEnd/>
            <a:tailEnd type="triangle" w="med" len="med"/>
          </a:ln>
          <a:extLst>
            <a:ext uri="{909E8E84-426E-40DD-AFC4-6F175D3DCCD1}">
              <a14:hiddenFill xmlns:a14="http://schemas.microsoft.com/office/drawing/2010/main">
                <a:noFill/>
              </a14:hiddenFill>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9" name="Oval 27"/>
          <p:cNvSpPr>
            <a:spLocks noChangeArrowheads="1"/>
          </p:cNvSpPr>
          <p:nvPr/>
        </p:nvSpPr>
        <p:spPr bwMode="auto">
          <a:xfrm>
            <a:off x="4628704" y="865188"/>
            <a:ext cx="431800" cy="447675"/>
          </a:xfrm>
          <a:prstGeom prst="ellipse">
            <a:avLst/>
          </a:prstGeom>
          <a:solidFill>
            <a:srgbClr val="FFFF00"/>
          </a:solidFill>
          <a:ln w="9525" algn="ctr">
            <a:solidFill>
              <a:srgbClr val="0000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ysClr val="windowText" lastClr="000000"/>
                </a:solidFill>
                <a:effectLst/>
                <a:uLnTx/>
                <a:uFillTx/>
              </a:rPr>
              <a:t>A</a:t>
            </a:r>
          </a:p>
        </p:txBody>
      </p:sp>
      <p:sp>
        <p:nvSpPr>
          <p:cNvPr id="70" name="Oval 29"/>
          <p:cNvSpPr>
            <a:spLocks noChangeArrowheads="1"/>
          </p:cNvSpPr>
          <p:nvPr/>
        </p:nvSpPr>
        <p:spPr bwMode="auto">
          <a:xfrm>
            <a:off x="4628704" y="1612900"/>
            <a:ext cx="431800" cy="447675"/>
          </a:xfrm>
          <a:prstGeom prst="ellipse">
            <a:avLst/>
          </a:prstGeom>
          <a:solidFill>
            <a:srgbClr val="FFFF00"/>
          </a:solidFill>
          <a:ln w="9525" algn="ctr">
            <a:solidFill>
              <a:srgbClr val="0000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ysClr val="windowText" lastClr="000000"/>
                </a:solidFill>
                <a:effectLst/>
                <a:uLnTx/>
                <a:uFillTx/>
              </a:rPr>
              <a:t>B</a:t>
            </a:r>
          </a:p>
        </p:txBody>
      </p:sp>
      <p:sp>
        <p:nvSpPr>
          <p:cNvPr id="71" name="Oval 30"/>
          <p:cNvSpPr>
            <a:spLocks noChangeArrowheads="1"/>
          </p:cNvSpPr>
          <p:nvPr/>
        </p:nvSpPr>
        <p:spPr bwMode="auto">
          <a:xfrm>
            <a:off x="2323654" y="1412875"/>
            <a:ext cx="431800" cy="447675"/>
          </a:xfrm>
          <a:prstGeom prst="ellipse">
            <a:avLst/>
          </a:prstGeom>
          <a:solidFill>
            <a:srgbClr val="FFFF00"/>
          </a:solidFill>
          <a:ln w="9525" algn="ctr">
            <a:solidFill>
              <a:srgbClr val="0000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ysClr val="windowText" lastClr="000000"/>
                </a:solidFill>
                <a:effectLst/>
                <a:uLnTx/>
                <a:uFillTx/>
              </a:rPr>
              <a:t>A</a:t>
            </a:r>
          </a:p>
        </p:txBody>
      </p:sp>
      <p:sp>
        <p:nvSpPr>
          <p:cNvPr id="72" name="Oval 31"/>
          <p:cNvSpPr>
            <a:spLocks noChangeArrowheads="1"/>
          </p:cNvSpPr>
          <p:nvPr/>
        </p:nvSpPr>
        <p:spPr bwMode="auto">
          <a:xfrm>
            <a:off x="2757042" y="4292600"/>
            <a:ext cx="431800" cy="447675"/>
          </a:xfrm>
          <a:prstGeom prst="ellipse">
            <a:avLst/>
          </a:prstGeom>
          <a:solidFill>
            <a:srgbClr val="FFFF00"/>
          </a:solidFill>
          <a:ln w="9525" algn="ctr">
            <a:solidFill>
              <a:srgbClr val="0000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ysClr val="windowText" lastClr="000000"/>
                </a:solidFill>
                <a:effectLst/>
                <a:uLnTx/>
                <a:uFillTx/>
              </a:rPr>
              <a:t>B</a:t>
            </a:r>
          </a:p>
        </p:txBody>
      </p:sp>
      <p:sp>
        <p:nvSpPr>
          <p:cNvPr id="73" name="Oval 32"/>
          <p:cNvSpPr>
            <a:spLocks noChangeArrowheads="1"/>
          </p:cNvSpPr>
          <p:nvPr/>
        </p:nvSpPr>
        <p:spPr bwMode="auto">
          <a:xfrm>
            <a:off x="2799904" y="5300663"/>
            <a:ext cx="431800" cy="447675"/>
          </a:xfrm>
          <a:prstGeom prst="ellipse">
            <a:avLst/>
          </a:prstGeom>
          <a:solidFill>
            <a:srgbClr val="FFFF00"/>
          </a:solidFill>
          <a:ln w="9525" algn="ctr">
            <a:solidFill>
              <a:srgbClr val="000000"/>
            </a:solidFill>
            <a:round/>
            <a:headEnd/>
            <a:tailEnd/>
          </a:ln>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ysClr val="windowText" lastClr="000000"/>
                </a:solidFill>
                <a:effectLst/>
                <a:uLnTx/>
                <a:uFillTx/>
              </a:rPr>
              <a:t>B</a:t>
            </a:r>
          </a:p>
        </p:txBody>
      </p:sp>
      <p:sp>
        <p:nvSpPr>
          <p:cNvPr id="74"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4</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3121044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22" name="Lige forbindelse 2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1" name="TextBox 3"/>
          <p:cNvSpPr txBox="1"/>
          <p:nvPr/>
        </p:nvSpPr>
        <p:spPr>
          <a:xfrm>
            <a:off x="560512" y="332656"/>
            <a:ext cx="8654132" cy="523220"/>
          </a:xfrm>
          <a:prstGeom prst="rect">
            <a:avLst/>
          </a:prstGeom>
          <a:noFill/>
        </p:spPr>
        <p:txBody>
          <a:bodyPr wrap="square" rtlCol="0">
            <a:spAutoFit/>
          </a:bodyPr>
          <a:lstStyle/>
          <a:p>
            <a:r>
              <a:rPr lang="en-US" sz="2800" dirty="0"/>
              <a:t>Scintillator readout</a:t>
            </a:r>
            <a:endParaRPr lang="en-US" dirty="0"/>
          </a:p>
        </p:txBody>
      </p:sp>
      <p:sp>
        <p:nvSpPr>
          <p:cNvPr id="18" name="Rectangle 12"/>
          <p:cNvSpPr txBox="1">
            <a:spLocks noChangeArrowheads="1"/>
          </p:cNvSpPr>
          <p:nvPr/>
        </p:nvSpPr>
        <p:spPr bwMode="auto">
          <a:xfrm>
            <a:off x="452313" y="836613"/>
            <a:ext cx="8893175" cy="5688012"/>
          </a:xfrm>
          <a:prstGeom prst="rect">
            <a:avLst/>
          </a:prstGeom>
          <a:noFill/>
          <a:ln>
            <a:miter lim="800000"/>
            <a:headEnd/>
            <a:tailEnd/>
          </a:ln>
        </p:spPr>
        <p:txBody>
          <a:bodyPr lIns="92075" tIns="46038" rIns="92075" bIns="46038"/>
          <a:lstStyle/>
          <a:p>
            <a:pPr algn="l">
              <a:defRPr/>
            </a:pPr>
            <a:r>
              <a:rPr lang="en-US" b="1" kern="0" dirty="0">
                <a:solidFill>
                  <a:srgbClr val="FF0066"/>
                </a:solidFill>
                <a:latin typeface="+mn-lt"/>
              </a:rPr>
              <a:t>Readout has to be adapted to geometry, granularity and emission spectrum of </a:t>
            </a:r>
            <a:r>
              <a:rPr lang="en-US" b="1" kern="0" dirty="0" err="1">
                <a:solidFill>
                  <a:srgbClr val="FF0066"/>
                </a:solidFill>
                <a:latin typeface="+mn-lt"/>
              </a:rPr>
              <a:t>scintillator</a:t>
            </a:r>
            <a:r>
              <a:rPr lang="en-US" b="1" kern="0" dirty="0">
                <a:solidFill>
                  <a:srgbClr val="FF0066"/>
                </a:solidFill>
                <a:latin typeface="+mn-lt"/>
              </a:rPr>
              <a:t>.</a:t>
            </a:r>
          </a:p>
          <a:p>
            <a:pPr algn="l">
              <a:defRPr/>
            </a:pPr>
            <a:endParaRPr lang="en-US" kern="0" dirty="0">
              <a:latin typeface="+mn-lt"/>
            </a:endParaRPr>
          </a:p>
          <a:p>
            <a:pPr algn="l">
              <a:defRPr/>
            </a:pPr>
            <a:r>
              <a:rPr lang="en-US" kern="0" dirty="0">
                <a:latin typeface="+mn-lt"/>
              </a:rPr>
              <a:t>Geometrical adaptation:</a:t>
            </a:r>
          </a:p>
          <a:p>
            <a:pPr algn="l">
              <a:lnSpc>
                <a:spcPct val="150000"/>
              </a:lnSpc>
              <a:buFontTx/>
              <a:buChar char="•"/>
              <a:defRPr/>
            </a:pPr>
            <a:r>
              <a:rPr lang="en-US" kern="0" dirty="0">
                <a:latin typeface="+mn-lt"/>
              </a:rPr>
              <a:t>  </a:t>
            </a:r>
            <a:r>
              <a:rPr lang="en-US" kern="0" dirty="0">
                <a:solidFill>
                  <a:srgbClr val="FF0066"/>
                </a:solidFill>
                <a:latin typeface="+mn-lt"/>
              </a:rPr>
              <a:t>Light guides</a:t>
            </a:r>
            <a:r>
              <a:rPr lang="en-US" kern="0" dirty="0">
                <a:latin typeface="+mn-lt"/>
              </a:rPr>
              <a:t>: transfer by total internal reflection    	(+outer reflector) </a:t>
            </a:r>
          </a:p>
          <a:p>
            <a:pPr algn="l">
              <a:buFontTx/>
              <a:buChar char="•"/>
              <a:defRPr/>
            </a:pPr>
            <a:endParaRPr lang="en-US" kern="0" dirty="0">
              <a:latin typeface="+mn-lt"/>
            </a:endParaRPr>
          </a:p>
          <a:p>
            <a:pPr algn="l">
              <a:buFontTx/>
              <a:buChar char="•"/>
              <a:defRPr/>
            </a:pPr>
            <a:endParaRPr lang="en-US" kern="0" dirty="0">
              <a:latin typeface="+mn-lt"/>
            </a:endParaRPr>
          </a:p>
          <a:p>
            <a:pPr algn="l">
              <a:buFontTx/>
              <a:buChar char="•"/>
              <a:defRPr/>
            </a:pPr>
            <a:endParaRPr lang="en-US" kern="0" dirty="0">
              <a:latin typeface="+mn-lt"/>
            </a:endParaRPr>
          </a:p>
          <a:p>
            <a:pPr algn="l">
              <a:buFontTx/>
              <a:buChar char="•"/>
              <a:defRPr/>
            </a:pPr>
            <a:endParaRPr lang="en-US" kern="0" dirty="0">
              <a:latin typeface="+mn-lt"/>
            </a:endParaRPr>
          </a:p>
          <a:p>
            <a:pPr algn="l">
              <a:buFontTx/>
              <a:buChar char="•"/>
              <a:defRPr/>
            </a:pPr>
            <a:endParaRPr lang="en-US" kern="0" dirty="0">
              <a:latin typeface="+mn-lt"/>
            </a:endParaRPr>
          </a:p>
          <a:p>
            <a:pPr algn="l">
              <a:buFontTx/>
              <a:buChar char="•"/>
              <a:defRPr/>
            </a:pPr>
            <a:endParaRPr lang="en-US" kern="0" dirty="0">
              <a:latin typeface="+mn-lt"/>
            </a:endParaRPr>
          </a:p>
          <a:p>
            <a:pPr algn="l">
              <a:defRPr/>
            </a:pPr>
            <a:endParaRPr lang="en-US" kern="0" dirty="0">
              <a:latin typeface="+mn-lt"/>
            </a:endParaRPr>
          </a:p>
          <a:p>
            <a:pPr algn="l">
              <a:defRPr/>
            </a:pPr>
            <a:endParaRPr lang="en-US" kern="0" dirty="0">
              <a:latin typeface="+mn-lt"/>
            </a:endParaRPr>
          </a:p>
          <a:p>
            <a:pPr algn="l">
              <a:lnSpc>
                <a:spcPct val="20000"/>
              </a:lnSpc>
              <a:buFontTx/>
              <a:buChar char="•"/>
              <a:defRPr/>
            </a:pPr>
            <a:r>
              <a:rPr lang="en-US" kern="0" dirty="0">
                <a:latin typeface="+mn-lt"/>
              </a:rPr>
              <a:t>  </a:t>
            </a:r>
            <a:r>
              <a:rPr lang="en-US" kern="0" dirty="0">
                <a:solidFill>
                  <a:srgbClr val="FF0066"/>
                </a:solidFill>
                <a:latin typeface="+mn-lt"/>
              </a:rPr>
              <a:t>Wavelength shifter</a:t>
            </a:r>
            <a:r>
              <a:rPr lang="en-US" kern="0" dirty="0">
                <a:latin typeface="+mn-lt"/>
              </a:rPr>
              <a:t> (WLS) bars</a:t>
            </a:r>
            <a:endParaRPr lang="en-US" b="1" kern="0" dirty="0">
              <a:solidFill>
                <a:srgbClr val="000000"/>
              </a:solidFill>
              <a:latin typeface="+mn-lt"/>
            </a:endParaRPr>
          </a:p>
        </p:txBody>
      </p:sp>
      <p:graphicFrame>
        <p:nvGraphicFramePr>
          <p:cNvPr id="24" name="Object 2"/>
          <p:cNvGraphicFramePr>
            <a:graphicFrameLocks noChangeAspect="1"/>
          </p:cNvGraphicFramePr>
          <p:nvPr>
            <p:extLst>
              <p:ext uri="{D42A27DB-BD31-4B8C-83A1-F6EECF244321}">
                <p14:modId xmlns:p14="http://schemas.microsoft.com/office/powerpoint/2010/main" val="2592443761"/>
              </p:ext>
            </p:extLst>
          </p:nvPr>
        </p:nvGraphicFramePr>
        <p:xfrm>
          <a:off x="1652463" y="4708525"/>
          <a:ext cx="5451475" cy="1857375"/>
        </p:xfrm>
        <a:graphic>
          <a:graphicData uri="http://schemas.openxmlformats.org/presentationml/2006/ole">
            <mc:AlternateContent xmlns:mc="http://schemas.openxmlformats.org/markup-compatibility/2006">
              <mc:Choice xmlns:v="urn:schemas-microsoft-com:vml" Requires="v">
                <p:oleObj name="Designer 4.0 Drawing" r:id="rId3" imgW="5450400" imgH="1856880" progId="MgxDesigner">
                  <p:embed/>
                </p:oleObj>
              </mc:Choice>
              <mc:Fallback>
                <p:oleObj name="Designer 4.0 Drawing" r:id="rId3" imgW="5450400" imgH="1856880" progId="MgxDesigner">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2463" y="4708525"/>
                        <a:ext cx="5451475" cy="1857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 name="Object 3"/>
          <p:cNvGraphicFramePr>
            <a:graphicFrameLocks noChangeAspect="1"/>
          </p:cNvGraphicFramePr>
          <p:nvPr>
            <p:extLst>
              <p:ext uri="{D42A27DB-BD31-4B8C-83A1-F6EECF244321}">
                <p14:modId xmlns:p14="http://schemas.microsoft.com/office/powerpoint/2010/main" val="2670111465"/>
              </p:ext>
            </p:extLst>
          </p:nvPr>
        </p:nvGraphicFramePr>
        <p:xfrm>
          <a:off x="1041276" y="2187575"/>
          <a:ext cx="2517775" cy="1611313"/>
        </p:xfrm>
        <a:graphic>
          <a:graphicData uri="http://schemas.openxmlformats.org/presentationml/2006/ole">
            <mc:AlternateContent xmlns:mc="http://schemas.openxmlformats.org/markup-compatibility/2006">
              <mc:Choice xmlns:v="urn:schemas-microsoft-com:vml" Requires="v">
                <p:oleObj name="Ulead Image Editor Image" r:id="rId5" imgW="2517440" imgH="1612122" progId="EditorImage">
                  <p:embed/>
                </p:oleObj>
              </mc:Choice>
              <mc:Fallback>
                <p:oleObj name="Ulead Image Editor Image" r:id="rId5" imgW="2517440" imgH="1612122" progId="EditorImag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1276" y="2187575"/>
                        <a:ext cx="2517775" cy="16113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 name="Object 4"/>
          <p:cNvGraphicFramePr>
            <a:graphicFrameLocks noChangeAspect="1"/>
          </p:cNvGraphicFramePr>
          <p:nvPr>
            <p:extLst>
              <p:ext uri="{D42A27DB-BD31-4B8C-83A1-F6EECF244321}">
                <p14:modId xmlns:p14="http://schemas.microsoft.com/office/powerpoint/2010/main" val="3043421155"/>
              </p:ext>
            </p:extLst>
          </p:nvPr>
        </p:nvGraphicFramePr>
        <p:xfrm>
          <a:off x="4205163" y="2287588"/>
          <a:ext cx="3744913" cy="1460500"/>
        </p:xfrm>
        <a:graphic>
          <a:graphicData uri="http://schemas.openxmlformats.org/presentationml/2006/ole">
            <mc:AlternateContent xmlns:mc="http://schemas.openxmlformats.org/markup-compatibility/2006">
              <mc:Choice xmlns:v="urn:schemas-microsoft-com:vml" Requires="v">
                <p:oleObj name="Ulead Image Editor Image" r:id="rId7" imgW="3240030" imgH="1264708" progId="EditorImage">
                  <p:embed/>
                </p:oleObj>
              </mc:Choice>
              <mc:Fallback>
                <p:oleObj name="Ulead Image Editor Image" r:id="rId7" imgW="3240030" imgH="1264708" progId="EditorImag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05163" y="2287588"/>
                        <a:ext cx="3744913" cy="14605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 name="Rectangle 16"/>
          <p:cNvSpPr>
            <a:spLocks noChangeArrowheads="1"/>
          </p:cNvSpPr>
          <p:nvPr/>
        </p:nvSpPr>
        <p:spPr bwMode="auto">
          <a:xfrm>
            <a:off x="1776288" y="3759200"/>
            <a:ext cx="1143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eaLnBrk="0" hangingPunct="0">
              <a:spcBef>
                <a:spcPct val="0"/>
              </a:spcBef>
            </a:pPr>
            <a:r>
              <a:rPr lang="en-US" sz="1800" b="1">
                <a:solidFill>
                  <a:srgbClr val="000000"/>
                </a:solidFill>
                <a:latin typeface="Times New Roman" pitchFamily="18" charset="0"/>
              </a:rPr>
              <a:t>“fish tail”</a:t>
            </a:r>
          </a:p>
        </p:txBody>
      </p:sp>
      <p:sp>
        <p:nvSpPr>
          <p:cNvPr id="28" name="Rectangle 17"/>
          <p:cNvSpPr>
            <a:spLocks noChangeArrowheads="1"/>
          </p:cNvSpPr>
          <p:nvPr/>
        </p:nvSpPr>
        <p:spPr bwMode="auto">
          <a:xfrm>
            <a:off x="5395788" y="3790950"/>
            <a:ext cx="1085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eaLnBrk="0" hangingPunct="0">
              <a:spcBef>
                <a:spcPct val="0"/>
              </a:spcBef>
            </a:pPr>
            <a:r>
              <a:rPr lang="en-US" sz="1800" b="1">
                <a:solidFill>
                  <a:srgbClr val="000000"/>
                </a:solidFill>
                <a:latin typeface="Times New Roman" pitchFamily="18" charset="0"/>
              </a:rPr>
              <a:t>adiabatic</a:t>
            </a:r>
          </a:p>
        </p:txBody>
      </p:sp>
      <p:sp>
        <p:nvSpPr>
          <p:cNvPr id="30"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5</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3022982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4" name="Lige forbindelse 13"/>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pic>
        <p:nvPicPr>
          <p:cNvPr id="15" name="Picture 4" descr="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536" y="1282824"/>
            <a:ext cx="39973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6"/>
          <p:cNvSpPr>
            <a:spLocks noChangeArrowheads="1"/>
          </p:cNvSpPr>
          <p:nvPr/>
        </p:nvSpPr>
        <p:spPr bwMode="auto">
          <a:xfrm>
            <a:off x="1961604" y="916112"/>
            <a:ext cx="1627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Photomultipliers</a:t>
            </a:r>
          </a:p>
        </p:txBody>
      </p:sp>
      <p:sp>
        <p:nvSpPr>
          <p:cNvPr id="18" name="Rectangle 7"/>
          <p:cNvSpPr>
            <a:spLocks noChangeArrowheads="1"/>
          </p:cNvSpPr>
          <p:nvPr/>
        </p:nvSpPr>
        <p:spPr bwMode="auto">
          <a:xfrm>
            <a:off x="2020912" y="3754338"/>
            <a:ext cx="1311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a:ln>
                  <a:noFill/>
                </a:ln>
                <a:solidFill>
                  <a:sysClr val="windowText" lastClr="000000"/>
                </a:solidFill>
                <a:effectLst/>
                <a:uLnTx/>
                <a:uFillTx/>
              </a:rPr>
              <a:t>Photodiodes</a:t>
            </a:r>
          </a:p>
        </p:txBody>
      </p:sp>
      <p:pic>
        <p:nvPicPr>
          <p:cNvPr id="19" name="Picture 13" descr="03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3098" y="4090888"/>
            <a:ext cx="3124200"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5" descr="Picture 15"/>
          <p:cNvPicPr>
            <a:picLocks noChangeAspect="1" noChangeArrowheads="1"/>
          </p:cNvPicPr>
          <p:nvPr/>
        </p:nvPicPr>
        <p:blipFill>
          <a:blip r:embed="rId5">
            <a:lum bright="-10000" contrast="20000"/>
            <a:extLst>
              <a:ext uri="{28A0092B-C50C-407E-A947-70E740481C1C}">
                <a14:useLocalDpi xmlns:a14="http://schemas.microsoft.com/office/drawing/2010/main" val="0"/>
              </a:ext>
            </a:extLst>
          </a:blip>
          <a:srcRect/>
          <a:stretch>
            <a:fillRect/>
          </a:stretch>
        </p:blipFill>
        <p:spPr bwMode="auto">
          <a:xfrm>
            <a:off x="5889104" y="1131416"/>
            <a:ext cx="3357563" cy="257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8"/>
          <p:cNvSpPr>
            <a:spLocks noChangeArrowheads="1"/>
          </p:cNvSpPr>
          <p:nvPr/>
        </p:nvSpPr>
        <p:spPr bwMode="auto">
          <a:xfrm>
            <a:off x="6369322" y="764704"/>
            <a:ext cx="23971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Hybrid Photon Detectors</a:t>
            </a:r>
          </a:p>
        </p:txBody>
      </p:sp>
      <p:sp>
        <p:nvSpPr>
          <p:cNvPr id="22" name="Rectangle 9"/>
          <p:cNvSpPr>
            <a:spLocks noChangeArrowheads="1"/>
          </p:cNvSpPr>
          <p:nvPr/>
        </p:nvSpPr>
        <p:spPr bwMode="auto">
          <a:xfrm>
            <a:off x="6706567" y="4071752"/>
            <a:ext cx="1774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Text" lastClr="000000"/>
                </a:solidFill>
                <a:effectLst/>
                <a:uLnTx/>
                <a:uFillTx/>
              </a:rPr>
              <a:t>Gaseous Devices</a:t>
            </a:r>
          </a:p>
        </p:txBody>
      </p:sp>
      <p:pic>
        <p:nvPicPr>
          <p:cNvPr id="23" name="Picture 12" descr="singlegem"/>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93160" y="4538687"/>
            <a:ext cx="2209800"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3"/>
          <p:cNvSpPr txBox="1"/>
          <p:nvPr/>
        </p:nvSpPr>
        <p:spPr>
          <a:xfrm>
            <a:off x="560512" y="385500"/>
            <a:ext cx="8654132" cy="523220"/>
          </a:xfrm>
          <a:prstGeom prst="rect">
            <a:avLst/>
          </a:prstGeom>
          <a:noFill/>
        </p:spPr>
        <p:txBody>
          <a:bodyPr wrap="square" rtlCol="0">
            <a:spAutoFit/>
          </a:bodyPr>
          <a:lstStyle/>
          <a:p>
            <a:r>
              <a:rPr lang="en-US" sz="2800" dirty="0" err="1"/>
              <a:t>Photodetectors</a:t>
            </a:r>
            <a:endParaRPr lang="en-US" dirty="0"/>
          </a:p>
        </p:txBody>
      </p:sp>
      <p:sp>
        <p:nvSpPr>
          <p:cNvPr id="2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6</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803534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8" name="Lige forbindelse 17"/>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1" name="Rectangle 3"/>
          <p:cNvSpPr txBox="1">
            <a:spLocks noChangeArrowheads="1"/>
          </p:cNvSpPr>
          <p:nvPr/>
        </p:nvSpPr>
        <p:spPr bwMode="auto">
          <a:xfrm>
            <a:off x="488504" y="1196752"/>
            <a:ext cx="8900358" cy="496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a:ln>
                  <a:noFill/>
                </a:ln>
                <a:solidFill>
                  <a:srgbClr val="000000"/>
                </a:solidFill>
                <a:effectLst/>
                <a:uLnTx/>
                <a:uFillTx/>
                <a:latin typeface="Arial"/>
                <a:ea typeface="+mn-ea"/>
                <a:cs typeface="+mn-cs"/>
              </a:rPr>
              <a:t>Photodiode (PD)</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No internal gain, direct conversion of optical photons to electron-hole pairs that are simply collected. External amplification is required.</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endParaRPr kumimoji="0" lang="en-US" sz="1800"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a:ln>
                  <a:noFill/>
                </a:ln>
                <a:solidFill>
                  <a:srgbClr val="000000"/>
                </a:solidFill>
                <a:effectLst/>
                <a:uLnTx/>
                <a:uFillTx/>
                <a:latin typeface="Arial"/>
                <a:ea typeface="+mn-ea"/>
                <a:cs typeface="+mn-cs"/>
              </a:rPr>
              <a:t>Avalanche PD (APD)</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They incorporate internal gain through higher electric fields that increases the number of charge carriers that are collected.</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endParaRPr kumimoji="0" lang="en-US" sz="1800"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a:ln>
                  <a:noFill/>
                </a:ln>
                <a:solidFill>
                  <a:srgbClr val="000000"/>
                </a:solidFill>
                <a:effectLst/>
                <a:uLnTx/>
                <a:uFillTx/>
                <a:latin typeface="Arial"/>
                <a:ea typeface="+mn-ea"/>
                <a:cs typeface="+mn-cs"/>
              </a:rPr>
              <a:t>Geiger Mode APD (GM-APD = </a:t>
            </a:r>
            <a:r>
              <a:rPr kumimoji="0" lang="en-US" sz="2000" b="0" i="0" u="none" strike="noStrike" kern="0" cap="none" spc="0" normalizeH="0" baseline="0" noProof="0" dirty="0" err="1">
                <a:ln>
                  <a:noFill/>
                </a:ln>
                <a:solidFill>
                  <a:srgbClr val="000000"/>
                </a:solidFill>
                <a:effectLst/>
                <a:uLnTx/>
                <a:uFillTx/>
                <a:latin typeface="Arial"/>
                <a:ea typeface="+mn-ea"/>
                <a:cs typeface="+mn-cs"/>
              </a:rPr>
              <a:t>SiPM</a:t>
            </a:r>
            <a:r>
              <a:rPr kumimoji="0" lang="en-US" sz="2000" b="0" i="0" u="none" strike="noStrike" kern="0" cap="none" spc="0" normalizeH="0" baseline="0" noProof="0" dirty="0">
                <a:ln>
                  <a:noFill/>
                </a:ln>
                <a:solidFill>
                  <a:srgbClr val="000000"/>
                </a:solidFill>
                <a:effectLst/>
                <a:uLnTx/>
                <a:uFillTx/>
                <a:latin typeface="Arial"/>
                <a:ea typeface="+mn-ea"/>
                <a:cs typeface="+mn-cs"/>
              </a:rPr>
              <a:t>)</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They are operated with a voltage above the voltage breakdown. Breakdown is triggered by a photoelectron or a thermal electron. It has to be quenched.</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endParaRPr kumimoji="0" lang="en-US" sz="1800" b="0" i="0" u="none" strike="noStrike" kern="0" cap="none" spc="0" normalizeH="0" baseline="0" noProof="0" dirty="0">
              <a:ln>
                <a:noFill/>
              </a:ln>
              <a:solidFill>
                <a:srgbClr val="000000"/>
              </a:solidFill>
              <a:effectLst/>
              <a:uLnTx/>
              <a:uFillTx/>
              <a:latin typeface="Arial"/>
            </a:endParaRPr>
          </a:p>
          <a:p>
            <a:pPr marL="342900" marR="0" lvl="0" indent="-342900" algn="l" defTabSz="914400" rtl="0" eaLnBrk="1" fontAlgn="base" latinLnBrk="0" hangingPunct="1">
              <a:lnSpc>
                <a:spcPct val="90000"/>
              </a:lnSpc>
              <a:spcBef>
                <a:spcPct val="20000"/>
              </a:spcBef>
              <a:spcAft>
                <a:spcPct val="0"/>
              </a:spcAft>
              <a:buClrTx/>
              <a:buSzTx/>
              <a:buFontTx/>
              <a:buChar char="•"/>
              <a:tabLst/>
              <a:defRPr/>
            </a:pPr>
            <a:r>
              <a:rPr kumimoji="0" lang="en-US" sz="2000" b="0" i="0" u="none" strike="noStrike" kern="0" cap="none" spc="0" normalizeH="0" baseline="0" noProof="0" dirty="0" err="1">
                <a:ln>
                  <a:noFill/>
                </a:ln>
                <a:solidFill>
                  <a:srgbClr val="000000"/>
                </a:solidFill>
                <a:effectLst/>
                <a:uLnTx/>
                <a:uFillTx/>
                <a:latin typeface="Arial"/>
                <a:ea typeface="+mn-ea"/>
                <a:cs typeface="+mn-cs"/>
              </a:rPr>
              <a:t>Multipixel</a:t>
            </a:r>
            <a:r>
              <a:rPr kumimoji="0" lang="en-US" sz="2000" b="0" i="0" u="none" strike="noStrike" kern="0" cap="none" spc="0" normalizeH="0" baseline="0" noProof="0" dirty="0">
                <a:ln>
                  <a:noFill/>
                </a:ln>
                <a:solidFill>
                  <a:srgbClr val="000000"/>
                </a:solidFill>
                <a:effectLst/>
                <a:uLnTx/>
                <a:uFillTx/>
                <a:latin typeface="Arial"/>
                <a:ea typeface="+mn-ea"/>
                <a:cs typeface="+mn-cs"/>
              </a:rPr>
              <a:t> GM-APD</a:t>
            </a:r>
          </a:p>
          <a:p>
            <a:pPr marL="742950" marR="0" lvl="1" indent="-285750" algn="l" defTabSz="914400" rtl="0" eaLnBrk="1" fontAlgn="base" latinLnBrk="0" hangingPunct="1">
              <a:lnSpc>
                <a:spcPct val="90000"/>
              </a:lnSpc>
              <a:spcBef>
                <a:spcPct val="20000"/>
              </a:spcBef>
              <a:spcAft>
                <a:spcPct val="0"/>
              </a:spcAft>
              <a:buClrTx/>
              <a:buSzTx/>
              <a:buFontTx/>
              <a:buChar char="–"/>
              <a:tabLst/>
              <a:defRPr/>
            </a:pPr>
            <a:r>
              <a:rPr kumimoji="0" lang="en-US" sz="1800" b="0" i="0" u="none" strike="noStrike" kern="0" cap="none" spc="0" normalizeH="0" baseline="0" noProof="0" dirty="0">
                <a:ln>
                  <a:noFill/>
                </a:ln>
                <a:solidFill>
                  <a:srgbClr val="000000"/>
                </a:solidFill>
                <a:effectLst/>
                <a:uLnTx/>
                <a:uFillTx/>
                <a:latin typeface="Arial"/>
              </a:rPr>
              <a:t>They are made of many small area GM-APD on the same substrate and electrically connected in parallel.</a:t>
            </a:r>
          </a:p>
        </p:txBody>
      </p:sp>
      <p:sp>
        <p:nvSpPr>
          <p:cNvPr id="12" name="TextBox 3"/>
          <p:cNvSpPr txBox="1"/>
          <p:nvPr/>
        </p:nvSpPr>
        <p:spPr>
          <a:xfrm>
            <a:off x="560512" y="385500"/>
            <a:ext cx="8654132" cy="523220"/>
          </a:xfrm>
          <a:prstGeom prst="rect">
            <a:avLst/>
          </a:prstGeom>
          <a:noFill/>
        </p:spPr>
        <p:txBody>
          <a:bodyPr wrap="square" rtlCol="0">
            <a:spAutoFit/>
          </a:bodyPr>
          <a:lstStyle/>
          <a:p>
            <a:r>
              <a:rPr lang="en-US" sz="2800" dirty="0" err="1"/>
              <a:t>Photodetectors</a:t>
            </a:r>
            <a:endParaRPr lang="en-US" dirty="0"/>
          </a:p>
        </p:txBody>
      </p:sp>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7</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3951311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8" name="Lige forbindelse 17"/>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1" name="Rectangle 3"/>
          <p:cNvSpPr txBox="1">
            <a:spLocks noChangeArrowheads="1"/>
          </p:cNvSpPr>
          <p:nvPr/>
        </p:nvSpPr>
        <p:spPr bwMode="auto">
          <a:xfrm>
            <a:off x="560512" y="1052736"/>
            <a:ext cx="5170519" cy="496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lvl="0" indent="0" eaLnBrk="1" hangingPunct="1">
              <a:lnSpc>
                <a:spcPct val="90000"/>
              </a:lnSpc>
              <a:buNone/>
              <a:defRPr/>
            </a:pPr>
            <a:r>
              <a:rPr lang="en-GB" sz="1600" dirty="0"/>
              <a:t>Cosmic rays are energetic charged subatomic particles, originating in outer space. Most primary cosmic rays are protons, atomic nuclei, or electrons. </a:t>
            </a:r>
          </a:p>
          <a:p>
            <a:pPr marL="0" lvl="0" indent="0" eaLnBrk="1" hangingPunct="1">
              <a:spcBef>
                <a:spcPts val="0"/>
              </a:spcBef>
              <a:buNone/>
              <a:defRPr/>
            </a:pPr>
            <a:r>
              <a:rPr lang="en-GB" sz="1600" dirty="0"/>
              <a:t>When cosmic rays enter the Earth's atmosphere they collide with mainly oxygen and nitrogen molecules </a:t>
            </a:r>
            <a:r>
              <a:rPr lang="en-GB" sz="1600" dirty="0">
                <a:sym typeface="Wingdings" pitchFamily="2" charset="2"/>
              </a:rPr>
              <a:t> </a:t>
            </a:r>
            <a:r>
              <a:rPr lang="en-GB" sz="1600" dirty="0"/>
              <a:t>cascades of lighter particles, called air showers. Photons and electrons form electromagnetic showers. </a:t>
            </a:r>
            <a:r>
              <a:rPr lang="en-GB" sz="1600" dirty="0" err="1"/>
              <a:t>Muons</a:t>
            </a:r>
            <a:r>
              <a:rPr lang="en-GB" sz="1600" dirty="0"/>
              <a:t> don’t! In addition they have a long enough lifetime to reach the ground level. So, what we detect are mainly </a:t>
            </a:r>
            <a:r>
              <a:rPr lang="en-GB" sz="1600" dirty="0" err="1"/>
              <a:t>muons</a:t>
            </a:r>
            <a:r>
              <a:rPr lang="en-GB" sz="1600" dirty="0"/>
              <a:t> (and parts of </a:t>
            </a:r>
            <a:r>
              <a:rPr lang="en-GB" sz="1600" dirty="0" err="1"/>
              <a:t>e.m</a:t>
            </a:r>
            <a:r>
              <a:rPr lang="en-GB" sz="1600" dirty="0"/>
              <a:t>. showers). </a:t>
            </a:r>
          </a:p>
          <a:p>
            <a:pPr marL="0" indent="0">
              <a:buNone/>
            </a:pPr>
            <a:endParaRPr lang="en-GB" sz="1600" dirty="0"/>
          </a:p>
          <a:p>
            <a:pPr marL="0" indent="0">
              <a:buNone/>
            </a:pPr>
            <a:r>
              <a:rPr lang="en-GB" sz="1600" dirty="0"/>
              <a:t>The number of particles that hit the ground is dependent on several factors including location with respect to the earth's magnetic field, solar cycle, elevation, and the energy of the particles. </a:t>
            </a:r>
          </a:p>
          <a:p>
            <a:pPr marL="0" indent="0">
              <a:buNone/>
            </a:pPr>
            <a:r>
              <a:rPr lang="en-GB" sz="1600" dirty="0"/>
              <a:t>As a rule of thumb, the flux of </a:t>
            </a:r>
            <a:r>
              <a:rPr lang="en-GB" sz="1600" dirty="0" err="1"/>
              <a:t>muons</a:t>
            </a:r>
            <a:r>
              <a:rPr lang="en-GB" sz="1600" dirty="0"/>
              <a:t> above 1 </a:t>
            </a:r>
            <a:r>
              <a:rPr lang="en-GB" sz="1600" dirty="0" err="1"/>
              <a:t>GeV</a:t>
            </a:r>
            <a:r>
              <a:rPr lang="en-GB" sz="1600" dirty="0"/>
              <a:t>/c at sea level is :</a:t>
            </a:r>
          </a:p>
          <a:p>
            <a:pPr marL="0" indent="0">
              <a:buNone/>
            </a:pPr>
            <a:r>
              <a:rPr lang="en-GB" sz="1600" dirty="0"/>
              <a:t>	</a:t>
            </a:r>
            <a:r>
              <a:rPr lang="en-GB" sz="1600" dirty="0">
                <a:latin typeface="Symbol" pitchFamily="18" charset="2"/>
              </a:rPr>
              <a:t>F</a:t>
            </a:r>
            <a:r>
              <a:rPr lang="en-GB" sz="1600" dirty="0"/>
              <a:t> = 70 m</a:t>
            </a:r>
            <a:r>
              <a:rPr lang="en-GB" sz="1600" baseline="30000" dirty="0"/>
              <a:t>-2</a:t>
            </a:r>
            <a:r>
              <a:rPr lang="en-GB" sz="1600" dirty="0"/>
              <a:t> s</a:t>
            </a:r>
            <a:r>
              <a:rPr lang="en-GB" sz="1600" baseline="30000" dirty="0"/>
              <a:t>-1</a:t>
            </a:r>
            <a:r>
              <a:rPr lang="en-GB" sz="1600" dirty="0"/>
              <a:t> sr</a:t>
            </a:r>
            <a:r>
              <a:rPr lang="en-GB" sz="1600" baseline="30000" dirty="0"/>
              <a:t>-1</a:t>
            </a:r>
            <a:r>
              <a:rPr lang="en-GB" sz="1600" dirty="0"/>
              <a:t> </a:t>
            </a:r>
            <a:r>
              <a:rPr lang="en-GB" sz="1600" dirty="0">
                <a:sym typeface="Wingdings" pitchFamily="2" charset="2"/>
              </a:rPr>
              <a:t> 1 cm</a:t>
            </a:r>
            <a:r>
              <a:rPr lang="en-GB" sz="1600" baseline="30000" dirty="0">
                <a:sym typeface="Wingdings" pitchFamily="2" charset="2"/>
              </a:rPr>
              <a:t>-2</a:t>
            </a:r>
            <a:r>
              <a:rPr lang="en-GB" sz="1600" dirty="0">
                <a:sym typeface="Wingdings" pitchFamily="2" charset="2"/>
              </a:rPr>
              <a:t> min</a:t>
            </a:r>
            <a:r>
              <a:rPr lang="en-GB" sz="1600" baseline="30000" dirty="0">
                <a:sym typeface="Wingdings" pitchFamily="2" charset="2"/>
              </a:rPr>
              <a:t>-1</a:t>
            </a:r>
          </a:p>
          <a:p>
            <a:endParaRPr lang="en-GB" sz="1600" dirty="0">
              <a:sym typeface="Wingdings" pitchFamily="2" charset="2"/>
            </a:endParaRPr>
          </a:p>
          <a:p>
            <a:pPr marL="0" indent="0">
              <a:buNone/>
            </a:pPr>
            <a:r>
              <a:rPr lang="en-GB" sz="1600" dirty="0">
                <a:sym typeface="Wingdings" pitchFamily="2" charset="2"/>
              </a:rPr>
              <a:t> “Cosmic </a:t>
            </a:r>
            <a:r>
              <a:rPr lang="en-GB" sz="1600" dirty="0" err="1">
                <a:sym typeface="Wingdings" pitchFamily="2" charset="2"/>
              </a:rPr>
              <a:t>muons</a:t>
            </a:r>
            <a:r>
              <a:rPr lang="en-GB" sz="1600" dirty="0">
                <a:sym typeface="Wingdings" pitchFamily="2" charset="2"/>
              </a:rPr>
              <a:t>” are very useful and cheap for testing particle detectors.   </a:t>
            </a:r>
          </a:p>
          <a:p>
            <a:pPr eaLnBrk="1" hangingPunct="1">
              <a:spcBef>
                <a:spcPts val="0"/>
              </a:spcBef>
              <a:defRPr/>
            </a:pPr>
            <a:endParaRPr lang="en-GB" sz="1600" dirty="0"/>
          </a:p>
        </p:txBody>
      </p:sp>
      <p:sp>
        <p:nvSpPr>
          <p:cNvPr id="12" name="TextBox 3"/>
          <p:cNvSpPr txBox="1"/>
          <p:nvPr/>
        </p:nvSpPr>
        <p:spPr>
          <a:xfrm>
            <a:off x="560512" y="385500"/>
            <a:ext cx="8654132" cy="523220"/>
          </a:xfrm>
          <a:prstGeom prst="rect">
            <a:avLst/>
          </a:prstGeom>
          <a:noFill/>
        </p:spPr>
        <p:txBody>
          <a:bodyPr wrap="square" rtlCol="0">
            <a:spAutoFit/>
          </a:bodyPr>
          <a:lstStyle/>
          <a:p>
            <a:r>
              <a:rPr lang="en-US" sz="2800" dirty="0"/>
              <a:t>Cosmic Rays / Cosmic Radiation </a:t>
            </a:r>
            <a:endParaRPr lang="en-US" dirty="0"/>
          </a:p>
        </p:txBody>
      </p:sp>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8</a:t>
            </a:fld>
            <a:endParaRPr lang="en-US" sz="1000" dirty="0">
              <a:solidFill>
                <a:schemeClr val="tx1">
                  <a:lumMod val="50000"/>
                  <a:lumOff val="50000"/>
                </a:schemeClr>
              </a:solidFill>
              <a:latin typeface="+mn-lt"/>
            </a:endParaRPr>
          </a:p>
        </p:txBody>
      </p:sp>
      <p:pic>
        <p:nvPicPr>
          <p:cNvPr id="12290" name="Picture 2" descr="File:Atmospheric Collision.sv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9064" y="334732"/>
            <a:ext cx="4475407" cy="220413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617295" y="2780928"/>
            <a:ext cx="2160241" cy="3539430"/>
          </a:xfrm>
          <a:prstGeom prst="rect">
            <a:avLst/>
          </a:prstGeom>
        </p:spPr>
        <p:txBody>
          <a:bodyPr wrap="square">
            <a:spAutoFit/>
          </a:bodyPr>
          <a:lstStyle/>
          <a:p>
            <a:r>
              <a:rPr lang="en-GB" sz="1400" dirty="0"/>
              <a:t>In 2012, it’s just 100 years, that </a:t>
            </a:r>
            <a:r>
              <a:rPr lang="en-GB" sz="1400" dirty="0">
                <a:hlinkClick r:id="rId5" action="ppaction://hlinkfile" tooltip="Victor Francis Hess"/>
              </a:rPr>
              <a:t>Victor Hess</a:t>
            </a:r>
            <a:r>
              <a:rPr lang="en-GB" sz="1400" dirty="0"/>
              <a:t> discovered the cosmic rays by means of electrometer (=ionization) measurements during balloon flights up to 5300m. He concluded "</a:t>
            </a:r>
            <a:r>
              <a:rPr lang="en-GB" sz="1400" i="1" dirty="0"/>
              <a:t>The results of my observation are best explained by the assumption that a radiation of very great penetrating power enters our atmosphere from above.</a:t>
            </a:r>
            <a:r>
              <a:rPr lang="en-GB" sz="1400" dirty="0"/>
              <a:t>" </a:t>
            </a:r>
            <a:r>
              <a:rPr lang="en-GB" sz="1400" dirty="0">
                <a:sym typeface="Wingdings" pitchFamily="2" charset="2"/>
              </a:rPr>
              <a:t> </a:t>
            </a:r>
            <a:r>
              <a:rPr lang="en-GB" sz="1400" dirty="0"/>
              <a:t>Nobel prize 1936.</a:t>
            </a:r>
          </a:p>
        </p:txBody>
      </p:sp>
      <p:pic>
        <p:nvPicPr>
          <p:cNvPr id="12298" name="Picture 10" descr="http://upload.wikimedia.org/wikipedia/commons/thumb/c/cc/Hess.jpg/180px-Hess.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03039" y="2938190"/>
            <a:ext cx="1714500"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7401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
          <p:cNvSpPr txBox="1"/>
          <p:nvPr/>
        </p:nvSpPr>
        <p:spPr>
          <a:xfrm>
            <a:off x="560512" y="446469"/>
            <a:ext cx="8654132" cy="4062651"/>
          </a:xfrm>
          <a:prstGeom prst="rect">
            <a:avLst/>
          </a:prstGeom>
          <a:noFill/>
        </p:spPr>
        <p:txBody>
          <a:bodyPr wrap="square" rtlCol="0">
            <a:spAutoFit/>
          </a:bodyPr>
          <a:lstStyle/>
          <a:p>
            <a:r>
              <a:rPr lang="en-US" sz="2800" dirty="0"/>
              <a:t>1 photo-electron</a:t>
            </a:r>
          </a:p>
          <a:p>
            <a:endParaRPr lang="en-US" sz="2800" dirty="0"/>
          </a:p>
          <a:p>
            <a:endParaRPr lang="en-US" sz="2000" dirty="0"/>
          </a:p>
          <a:p>
            <a:r>
              <a:rPr lang="en-US" dirty="0"/>
              <a:t>Task 1: Determine the 1 photo-electron charge and calculate the gain of a photomultiplier.</a:t>
            </a:r>
          </a:p>
          <a:p>
            <a:endParaRPr lang="en-US" dirty="0"/>
          </a:p>
          <a:p>
            <a:r>
              <a:rPr lang="en-US" dirty="0"/>
              <a:t>Materials:</a:t>
            </a:r>
          </a:p>
          <a:p>
            <a:r>
              <a:rPr lang="en-US" dirty="0"/>
              <a:t>Classic photomultiplier </a:t>
            </a:r>
          </a:p>
          <a:p>
            <a:r>
              <a:rPr lang="en-US" dirty="0"/>
              <a:t>Oscilloscope</a:t>
            </a:r>
          </a:p>
          <a:p>
            <a:r>
              <a:rPr lang="en-US" dirty="0"/>
              <a:t>Pulse generator</a:t>
            </a:r>
          </a:p>
          <a:p>
            <a:r>
              <a:rPr lang="en-US" dirty="0"/>
              <a:t>LED</a:t>
            </a:r>
          </a:p>
          <a:p>
            <a:r>
              <a:rPr lang="en-US" dirty="0"/>
              <a:t>High voltage power supply unit</a:t>
            </a:r>
          </a:p>
          <a:p>
            <a:r>
              <a:rPr lang="en-US" dirty="0"/>
              <a:t>Cables  </a:t>
            </a:r>
          </a:p>
          <a:p>
            <a:endParaRPr lang="en-US" sz="2000" dirty="0"/>
          </a:p>
        </p:txBody>
      </p:sp>
      <p:pic>
        <p:nvPicPr>
          <p:cNvPr id="11" name="Picture 3" descr="CERN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34" y="214313"/>
            <a:ext cx="56888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12" name="Lige forbindelse 11"/>
          <p:cNvCxnSpPr/>
          <p:nvPr/>
        </p:nvCxnSpPr>
        <p:spPr>
          <a:xfrm flipH="1" flipV="1">
            <a:off x="720191" y="220664"/>
            <a:ext cx="9185812" cy="1"/>
          </a:xfrm>
          <a:prstGeom prst="line">
            <a:avLst/>
          </a:prstGeom>
          <a:ln w="13970">
            <a:solidFill>
              <a:srgbClr val="3161AB"/>
            </a:solidFill>
          </a:ln>
        </p:spPr>
        <p:style>
          <a:lnRef idx="1">
            <a:schemeClr val="accent1"/>
          </a:lnRef>
          <a:fillRef idx="0">
            <a:schemeClr val="accent1"/>
          </a:fillRef>
          <a:effectRef idx="0">
            <a:schemeClr val="accent1"/>
          </a:effectRef>
          <a:fontRef idx="minor">
            <a:schemeClr val="tx1"/>
          </a:fontRef>
        </p:style>
      </p:cxnSp>
      <p:sp>
        <p:nvSpPr>
          <p:cNvPr id="15" name="Text Box 5"/>
          <p:cNvSpPr txBox="1">
            <a:spLocks noChangeArrowheads="1"/>
          </p:cNvSpPr>
          <p:nvPr/>
        </p:nvSpPr>
        <p:spPr bwMode="auto">
          <a:xfrm>
            <a:off x="9201274" y="6467475"/>
            <a:ext cx="576262" cy="246063"/>
          </a:xfrm>
          <a:prstGeom prst="rect">
            <a:avLst/>
          </a:prstGeom>
          <a:noFill/>
          <a:ln w="9525">
            <a:noFill/>
            <a:miter lim="800000"/>
            <a:headEnd/>
            <a:tailEnd/>
          </a:ln>
        </p:spPr>
        <p:txBody>
          <a:bodyPr>
            <a:spAutoFit/>
          </a:bodyPr>
          <a:lstStyle/>
          <a:p>
            <a:pPr algn="r" fontAlgn="auto">
              <a:spcBef>
                <a:spcPct val="50000"/>
              </a:spcBef>
              <a:spcAft>
                <a:spcPts val="0"/>
              </a:spcAft>
              <a:defRPr/>
            </a:pPr>
            <a:fld id="{E10A46FC-524E-48BA-930F-376FCF9C2DDB}" type="slidenum">
              <a:rPr lang="da-DK" sz="1000" smtClean="0">
                <a:solidFill>
                  <a:schemeClr val="tx1">
                    <a:lumMod val="50000"/>
                    <a:lumOff val="50000"/>
                  </a:schemeClr>
                </a:solidFill>
                <a:latin typeface="+mn-lt"/>
              </a:rPr>
              <a:t>9</a:t>
            </a:fld>
            <a:endParaRPr lang="en-US" sz="1000" dirty="0">
              <a:solidFill>
                <a:schemeClr val="tx1">
                  <a:lumMod val="50000"/>
                  <a:lumOff val="50000"/>
                </a:schemeClr>
              </a:solidFill>
              <a:latin typeface="+mn-lt"/>
            </a:endParaRPr>
          </a:p>
        </p:txBody>
      </p:sp>
    </p:spTree>
    <p:extLst>
      <p:ext uri="{BB962C8B-B14F-4D97-AF65-F5344CB8AC3E}">
        <p14:creationId xmlns:p14="http://schemas.microsoft.com/office/powerpoint/2010/main" val="1793243489"/>
      </p:ext>
    </p:extLst>
  </p:cSld>
  <p:clrMapOvr>
    <a:masterClrMapping/>
  </p:clrMapOvr>
</p:sld>
</file>

<file path=ppt/theme/theme1.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28476</TotalTime>
  <Words>1246</Words>
  <Application>Microsoft Office PowerPoint</Application>
  <PresentationFormat>A4 Paper (210x297 mm)</PresentationFormat>
  <Paragraphs>244</Paragraphs>
  <Slides>18</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18</vt:i4>
      </vt:variant>
    </vt:vector>
  </HeadingPairs>
  <TitlesOfParts>
    <vt:vector size="28" baseType="lpstr">
      <vt:lpstr>Arial</vt:lpstr>
      <vt:lpstr>Calibri</vt:lpstr>
      <vt:lpstr>Symbol</vt:lpstr>
      <vt:lpstr>Times</vt:lpstr>
      <vt:lpstr>Times New Roman</vt:lpstr>
      <vt:lpstr>Wingdings</vt:lpstr>
      <vt:lpstr>Kontortema</vt:lpstr>
      <vt:lpstr>Designer 4.0 Drawing</vt:lpstr>
      <vt:lpstr>Ulead Image Editor Image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NBI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Dias nummer 1</dc:title>
  <dc:creator>Sune Jakobsen</dc:creator>
  <cp:lastModifiedBy>Sune Jakobsen</cp:lastModifiedBy>
  <cp:revision>434</cp:revision>
  <cp:lastPrinted>2024-07-30T14:59:11Z</cp:lastPrinted>
  <dcterms:created xsi:type="dcterms:W3CDTF">2010-07-10T13:27:24Z</dcterms:created>
  <dcterms:modified xsi:type="dcterms:W3CDTF">2024-08-02T14:46:08Z</dcterms:modified>
</cp:coreProperties>
</file>