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Creepster"/>
      <p:regular r:id="rId17"/>
    </p:embeddedFont>
    <p:embeddedFont>
      <p:font typeface="Nuni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Nuni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reepster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.fntdata"/><Relationship Id="rId6" Type="http://schemas.openxmlformats.org/officeDocument/2006/relationships/slide" Target="slides/slide1.xml"/><Relationship Id="rId18" Type="http://schemas.openxmlformats.org/officeDocument/2006/relationships/font" Target="fonts/Nuni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432c533710_0_8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432c533710_0_8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9ad22b88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49ad22b88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32c533710_0_8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432c533710_0_8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43228b761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43228b761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49ad22b88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49ad22b88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43228b7617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43228b761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49a5ed201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49a5ed201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9ad22b88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49ad22b88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432c533710_0_8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432c533710_0_8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497fda641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497fda641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Progress Update #4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Payton Harvill</a:t>
            </a:r>
            <a:endParaRPr sz="2400"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08.04.2025</a:t>
            </a:r>
            <a:endParaRPr/>
          </a:p>
        </p:txBody>
      </p:sp>
      <p:sp>
        <p:nvSpPr>
          <p:cNvPr id="130" name="Google Shape;130;p1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1" name="Google Shape;131;p13" title="MIRACL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5103" y="3935750"/>
            <a:ext cx="2859447" cy="91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2"/>
          <p:cNvSpPr txBox="1"/>
          <p:nvPr>
            <p:ph type="title"/>
          </p:nvPr>
        </p:nvSpPr>
        <p:spPr>
          <a:xfrm>
            <a:off x="424225" y="99625"/>
            <a:ext cx="42876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Replaced Dye in Laser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(first one I’ve taken part in doing)</a:t>
            </a:r>
            <a:endParaRPr sz="1300"/>
          </a:p>
        </p:txBody>
      </p:sp>
      <p:sp>
        <p:nvSpPr>
          <p:cNvPr id="205" name="Google Shape;205;p2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6" name="Google Shape;206;p22"/>
          <p:cNvSpPr txBox="1"/>
          <p:nvPr>
            <p:ph idx="1" type="body"/>
          </p:nvPr>
        </p:nvSpPr>
        <p:spPr>
          <a:xfrm>
            <a:off x="299025" y="1003975"/>
            <a:ext cx="4191300" cy="353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Our current setup for magnesium measurements relies on a dye laser system.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dye absorbs light from the primary laser source and subsequently emits a different wavelength as electrons return to their ground state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dye loses its chemical stability after approximately 48 hours of laser operation, which requires us to replace it every couple of weeks.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We anticipate that this dye replacement will mark the final one for the current system :( as we are completing our magnesium systematics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Next, we will transition to a new cadmium setup using a titanium sapphire crystal laser</a:t>
            </a:r>
            <a:endParaRPr/>
          </a:p>
        </p:txBody>
      </p:sp>
      <p:sp>
        <p:nvSpPr>
          <p:cNvPr id="207" name="Google Shape;207;p22"/>
          <p:cNvSpPr txBox="1"/>
          <p:nvPr>
            <p:ph idx="2" type="body"/>
          </p:nvPr>
        </p:nvSpPr>
        <p:spPr>
          <a:xfrm>
            <a:off x="5733025" y="293875"/>
            <a:ext cx="2657700" cy="7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547E00"/>
                </a:solidFill>
                <a:latin typeface="Creepster"/>
                <a:ea typeface="Creepster"/>
                <a:cs typeface="Creepster"/>
                <a:sym typeface="Creepster"/>
              </a:rPr>
              <a:t>FORBIDDEN JUNGLE JUICE</a:t>
            </a:r>
            <a:endParaRPr sz="1800">
              <a:solidFill>
                <a:srgbClr val="547E00"/>
              </a:solidFill>
              <a:latin typeface="Creepster"/>
              <a:ea typeface="Creepster"/>
              <a:cs typeface="Creepster"/>
              <a:sym typeface="Creepster"/>
            </a:endParaRPr>
          </a:p>
        </p:txBody>
      </p:sp>
      <p:pic>
        <p:nvPicPr>
          <p:cNvPr id="208" name="Google Shape;2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1398" y="745738"/>
            <a:ext cx="3045621" cy="4056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end.</a:t>
            </a:r>
            <a:endParaRPr/>
          </a:p>
        </p:txBody>
      </p:sp>
      <p:sp>
        <p:nvSpPr>
          <p:cNvPr id="214" name="Google Shape;214;p23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3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2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Coding</a:t>
            </a:r>
            <a:endParaRPr/>
          </a:p>
        </p:txBody>
      </p:sp>
      <p:sp>
        <p:nvSpPr>
          <p:cNvPr id="137" name="Google Shape;137;p1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Accurate Period Value</a:t>
            </a:r>
            <a:endParaRPr/>
          </a:p>
        </p:txBody>
      </p:sp>
      <p:sp>
        <p:nvSpPr>
          <p:cNvPr id="143" name="Google Shape;143;p15"/>
          <p:cNvSpPr txBox="1"/>
          <p:nvPr>
            <p:ph idx="1" type="body"/>
          </p:nvPr>
        </p:nvSpPr>
        <p:spPr>
          <a:xfrm>
            <a:off x="819150" y="1460950"/>
            <a:ext cx="7505700" cy="32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Still working on this code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Made improvements from last time: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 sz="1800"/>
              <a:t>Changed indexing: I improved the code by incorporating a new frequency indexing scheme. Now, after detecting the frequency peaks from the FFT, each detected frequency is multiplied by the expected period and then rounded to obtain a discrete cycle index. This approach effectively maps the continuous frequency data to expected indices (for missing peaks), facilitating a more direct comparison and helps to combat the PMT detection issue.</a:t>
            </a:r>
            <a:endParaRPr sz="1800"/>
          </a:p>
        </p:txBody>
      </p:sp>
      <p:sp>
        <p:nvSpPr>
          <p:cNvPr id="144" name="Google Shape;144;p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>
            <p:ph idx="1" type="body"/>
          </p:nvPr>
        </p:nvSpPr>
        <p:spPr>
          <a:xfrm>
            <a:off x="5728450" y="443025"/>
            <a:ext cx="2893500" cy="378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Old indexing: 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Each peak corresponded 1:1 to each index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It’d look something like this: [0,1,2,3,4,5,6,7,8,9]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New indexing: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Each peak found is multiplied by the </a:t>
            </a:r>
            <a:r>
              <a:rPr lang="en"/>
              <a:t>estimated</a:t>
            </a:r>
            <a:r>
              <a:rPr lang="en"/>
              <a:t> period (observed in </a:t>
            </a:r>
            <a:r>
              <a:rPr lang="en"/>
              <a:t>experiment) and rounded to the nearest possible index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Now, the detected peaks show: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[0,1,2,3,5,7,9,11,13,15]</a:t>
            </a:r>
            <a:endParaRPr/>
          </a:p>
        </p:txBody>
      </p:sp>
      <p:sp>
        <p:nvSpPr>
          <p:cNvPr id="150" name="Google Shape;150;p1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175" y="443024"/>
            <a:ext cx="5146100" cy="3995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16"/>
          <p:cNvCxnSpPr/>
          <p:nvPr/>
        </p:nvCxnSpPr>
        <p:spPr>
          <a:xfrm>
            <a:off x="2033925" y="2474575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3" name="Google Shape;153;p16"/>
          <p:cNvCxnSpPr/>
          <p:nvPr/>
        </p:nvCxnSpPr>
        <p:spPr>
          <a:xfrm>
            <a:off x="2378750" y="2474575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16"/>
          <p:cNvCxnSpPr/>
          <p:nvPr/>
        </p:nvCxnSpPr>
        <p:spPr>
          <a:xfrm>
            <a:off x="2694700" y="2365675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16"/>
          <p:cNvCxnSpPr/>
          <p:nvPr/>
        </p:nvCxnSpPr>
        <p:spPr>
          <a:xfrm>
            <a:off x="3761125" y="2410700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16"/>
          <p:cNvCxnSpPr/>
          <p:nvPr/>
        </p:nvCxnSpPr>
        <p:spPr>
          <a:xfrm>
            <a:off x="3413200" y="2410700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57" name="Google Shape;157;p16"/>
          <p:cNvCxnSpPr/>
          <p:nvPr/>
        </p:nvCxnSpPr>
        <p:spPr>
          <a:xfrm>
            <a:off x="3065275" y="2365675"/>
            <a:ext cx="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58" name="Google Shape;158;p16"/>
          <p:cNvSpPr txBox="1"/>
          <p:nvPr/>
        </p:nvSpPr>
        <p:spPr>
          <a:xfrm>
            <a:off x="1860750" y="925575"/>
            <a:ext cx="1966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Peaks that *should* be detected by pmt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9" name="Google Shape;159;p16"/>
          <p:cNvCxnSpPr/>
          <p:nvPr/>
        </p:nvCxnSpPr>
        <p:spPr>
          <a:xfrm flipH="1">
            <a:off x="2043700" y="1522075"/>
            <a:ext cx="211500" cy="80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0" name="Google Shape;160;p16"/>
          <p:cNvCxnSpPr/>
          <p:nvPr/>
        </p:nvCxnSpPr>
        <p:spPr>
          <a:xfrm>
            <a:off x="2255200" y="1522075"/>
            <a:ext cx="125100" cy="78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7"/>
          <p:cNvSpPr txBox="1"/>
          <p:nvPr>
            <p:ph type="title"/>
          </p:nvPr>
        </p:nvSpPr>
        <p:spPr>
          <a:xfrm>
            <a:off x="1383175" y="127825"/>
            <a:ext cx="6474300" cy="5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PMT Calculated Period Comparison: </a:t>
            </a:r>
            <a:endParaRPr sz="2800"/>
          </a:p>
        </p:txBody>
      </p:sp>
      <p:sp>
        <p:nvSpPr>
          <p:cNvPr id="166" name="Google Shape;166;p17"/>
          <p:cNvSpPr txBox="1"/>
          <p:nvPr>
            <p:ph idx="1" type="body"/>
          </p:nvPr>
        </p:nvSpPr>
        <p:spPr>
          <a:xfrm>
            <a:off x="301225" y="488125"/>
            <a:ext cx="8638200" cy="3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89" u="sng"/>
              <a:t>Old Figure:    </a:t>
            </a:r>
            <a:r>
              <a:rPr lang="en"/>
              <a:t>                                                                                               After Improved Code:</a:t>
            </a:r>
            <a:endParaRPr/>
          </a:p>
        </p:txBody>
      </p:sp>
      <p:sp>
        <p:nvSpPr>
          <p:cNvPr id="167" name="Google Shape;167;p1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8" name="Google Shape;168;p17" title="pmt period calc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076" y="832225"/>
            <a:ext cx="2873474" cy="405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7" title="individual_period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5075" y="962101"/>
            <a:ext cx="2619276" cy="3928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8"/>
          <p:cNvSpPr txBox="1"/>
          <p:nvPr>
            <p:ph type="title"/>
          </p:nvPr>
        </p:nvSpPr>
        <p:spPr>
          <a:xfrm>
            <a:off x="377575" y="263775"/>
            <a:ext cx="87072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 based on previous figures:</a:t>
            </a:r>
            <a:endParaRPr/>
          </a:p>
        </p:txBody>
      </p:sp>
      <p:sp>
        <p:nvSpPr>
          <p:cNvPr id="175" name="Google Shape;175;p18"/>
          <p:cNvSpPr txBox="1"/>
          <p:nvPr>
            <p:ph idx="1" type="body"/>
          </p:nvPr>
        </p:nvSpPr>
        <p:spPr>
          <a:xfrm>
            <a:off x="819150" y="986175"/>
            <a:ext cx="7505700" cy="378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While the new method produces a calculated period that is more consistent, the uncertainty is still massive. Ranges from 30ns-100ns. Not good enough.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I can continue to try to refine peak detection parameters, however it isn’t clear what I need to do to optimize it better.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This poses the question: is this FFT method accurate enough?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When </a:t>
            </a:r>
            <a:r>
              <a:rPr lang="en" sz="1400"/>
              <a:t>there's</a:t>
            </a:r>
            <a:r>
              <a:rPr lang="en" sz="1400"/>
              <a:t> cases with low SNR, this method proves difficult to be reliable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I might have to find a new way to analyze this data.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Any suggestions?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400"/>
              <a:t>While I try to figure out whether my work is for nothing, I have another script I need to work on in the meantime…….</a:t>
            </a:r>
            <a:endParaRPr sz="1400"/>
          </a:p>
        </p:txBody>
      </p:sp>
      <p:sp>
        <p:nvSpPr>
          <p:cNvPr id="176" name="Google Shape;176;p1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a cartoon dog is sitting at a table in front of a fire with the words it 's fine everything is fine (Provided by Tenor)" id="184" name="Google Shape;18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3913" y="1122700"/>
            <a:ext cx="5716162" cy="319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Magnesium Systematics</a:t>
            </a:r>
            <a:endParaRPr/>
          </a:p>
        </p:txBody>
      </p:sp>
      <p:sp>
        <p:nvSpPr>
          <p:cNvPr id="190" name="Google Shape;190;p2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1"/>
          <p:cNvSpPr txBox="1"/>
          <p:nvPr>
            <p:ph type="title"/>
          </p:nvPr>
        </p:nvSpPr>
        <p:spPr>
          <a:xfrm>
            <a:off x="819150" y="4314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 Possible Source of Error</a:t>
            </a:r>
            <a:endParaRPr/>
          </a:p>
        </p:txBody>
      </p:sp>
      <p:sp>
        <p:nvSpPr>
          <p:cNvPr id="196" name="Google Shape;196;p2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7" name="Google Shape;197;p21"/>
          <p:cNvSpPr txBox="1"/>
          <p:nvPr>
            <p:ph idx="1" type="body"/>
          </p:nvPr>
        </p:nvSpPr>
        <p:spPr>
          <a:xfrm>
            <a:off x="819150" y="107567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As aforementioned, there is a 30 MHz discrepancy between our Mg resonance compared to literature value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We ruled out significant zeeman splitting as a result of magnetic field </a:t>
            </a:r>
            <a:r>
              <a:rPr lang="en"/>
              <a:t>dependency and</a:t>
            </a:r>
            <a:r>
              <a:rPr lang="en"/>
              <a:t> laser polarization </a:t>
            </a:r>
            <a:endParaRPr/>
          </a:p>
        </p:txBody>
      </p:sp>
      <p:sp>
        <p:nvSpPr>
          <p:cNvPr id="198" name="Google Shape;198;p21"/>
          <p:cNvSpPr txBox="1"/>
          <p:nvPr>
            <p:ph idx="2" type="body"/>
          </p:nvPr>
        </p:nvSpPr>
        <p:spPr>
          <a:xfrm>
            <a:off x="4638750" y="107567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NEW THEORY: Photon Recoil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>
                <a:solidFill>
                  <a:srgbClr val="000000"/>
                </a:solidFill>
              </a:rPr>
              <a:t>Results from ions absorbing or emitting photons, which </a:t>
            </a:r>
            <a:r>
              <a:rPr b="1" lang="en" sz="1400">
                <a:solidFill>
                  <a:srgbClr val="000000"/>
                </a:solidFill>
              </a:rPr>
              <a:t>transfers momentum and alters their velocity</a:t>
            </a:r>
            <a:r>
              <a:rPr lang="en" sz="1400">
                <a:solidFill>
                  <a:srgbClr val="000000"/>
                </a:solidFill>
              </a:rPr>
              <a:t>. In MR-TOF devices, this leads to a shift in resonance </a:t>
            </a:r>
            <a:r>
              <a:rPr lang="en" sz="1400">
                <a:solidFill>
                  <a:srgbClr val="000000"/>
                </a:solidFill>
              </a:rPr>
              <a:t>frequency</a:t>
            </a:r>
            <a:r>
              <a:rPr lang="en" sz="1400">
                <a:solidFill>
                  <a:srgbClr val="000000"/>
                </a:solidFill>
              </a:rPr>
              <a:t>.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-"/>
            </a:pPr>
            <a:r>
              <a:rPr lang="en" sz="1400">
                <a:solidFill>
                  <a:srgbClr val="000000"/>
                </a:solidFill>
              </a:rPr>
              <a:t>There is also a laser power </a:t>
            </a:r>
            <a:r>
              <a:rPr lang="en" sz="1400">
                <a:solidFill>
                  <a:srgbClr val="000000"/>
                </a:solidFill>
              </a:rPr>
              <a:t>dependency</a:t>
            </a:r>
            <a:r>
              <a:rPr lang="en" sz="1400">
                <a:solidFill>
                  <a:srgbClr val="000000"/>
                </a:solidFill>
              </a:rPr>
              <a:t>: the higher the laser power, the larger the centroid (of resonance frequency) shift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1063350" y="3105350"/>
            <a:ext cx="3197700" cy="11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Next step this week</a:t>
            </a: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 Perform measurements on our Mg ions using different laser powers and see how the centroid changes. HOPEFULLY, this will provide us with some solid ground to quantify the error.</a:t>
            </a:r>
            <a:endParaRPr sz="13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