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350" r:id="rId2"/>
    <p:sldId id="351" r:id="rId3"/>
    <p:sldId id="358" r:id="rId4"/>
    <p:sldId id="363" r:id="rId5"/>
    <p:sldId id="352" r:id="rId6"/>
    <p:sldId id="359" r:id="rId7"/>
    <p:sldId id="364" r:id="rId8"/>
    <p:sldId id="366" r:id="rId9"/>
    <p:sldId id="374" r:id="rId10"/>
    <p:sldId id="371" r:id="rId11"/>
    <p:sldId id="367" r:id="rId12"/>
    <p:sldId id="368" r:id="rId13"/>
    <p:sldId id="369" r:id="rId14"/>
    <p:sldId id="370" r:id="rId15"/>
    <p:sldId id="353" r:id="rId16"/>
    <p:sldId id="360" r:id="rId17"/>
    <p:sldId id="355" r:id="rId18"/>
    <p:sldId id="361" r:id="rId19"/>
    <p:sldId id="356" r:id="rId20"/>
    <p:sldId id="362" r:id="rId21"/>
    <p:sldId id="372" r:id="rId22"/>
    <p:sldId id="373" r:id="rId23"/>
    <p:sldId id="357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1314"/>
    <p:restoredTop sz="94653"/>
  </p:normalViewPr>
  <p:slideViewPr>
    <p:cSldViewPr snapToGrid="0">
      <p:cViewPr varScale="1">
        <p:scale>
          <a:sx n="32" d="100"/>
          <a:sy n="32" d="100"/>
        </p:scale>
        <p:origin x="176" y="2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A6EB1-C929-2849-8C3E-D23B2BFD2F21}" type="datetimeFigureOut">
              <a:rPr lang="en-US" smtClean="0"/>
              <a:t>4/8/25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075B9-5069-FC48-A42A-4529FABD9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305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C02A5-B0AF-677C-FEA4-E810FF283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4C1495-037F-63F1-4357-DA37D6A83F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F57465-C852-591C-E89C-EF366DD6E8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448904-885F-5503-52F8-B94BE259C9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DB7948-D033-B448-B005-0CE2DBE152B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57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08891-A160-8B9C-14C3-B4638C715D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E8AEF4-7E1F-2568-A7ED-11A434458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BAA93-5671-CF14-8DCB-162A00A2F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C7281-7236-2A79-500F-7B15B7DA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53CC7-A01A-B522-92D9-D07E5DD5F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030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C3AE1-D15A-2A5E-74CB-3A0D153BD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F955A1-1747-D964-194A-16F8023DB4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D6684-E021-525D-9413-FB3A52E2B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E6340-364B-BA24-68D7-80FE31F5F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5B885-D87C-9733-4C12-8EE511A37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41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EC46CE-5F2B-F240-B4E3-778BC69F8E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4BF7D2-4A7A-DECC-7EB2-8F51BFECED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EDAA2-CA65-6A5A-55D6-BAA458447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122A0-AAE6-69B4-AA04-9E44EDF71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E653A-C614-9FE1-36ED-4180A7D5B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40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0FF44-212F-D801-877F-4FE0F92BA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930EA-18F0-2562-C339-85B1E01D30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B0815-7045-CB28-AEA4-82CF89A1F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3E783-FF47-0509-8E32-16F24C52D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08545-47B3-D522-0AB5-7BB61A374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089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6AC52-3727-97D5-1C77-8DF443E09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2D5AEF-877A-8E8F-EB72-D7FFF8FC6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2BD70-6394-8508-3DA9-629914B76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4E70B-BF25-CB9C-AC3A-2A4831D2E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261DB-14E6-1A0A-849C-CB41618C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62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841C6-3AEE-434C-0301-194B160FC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EC5B6-5D0F-4E0C-8A44-957490B4AA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25D5CA-8BFF-A224-1A4B-4DCAD03B6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B307D2-36D3-09CE-7622-714179925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37F257-5DEE-D51A-1BFD-5B1BACCCA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79E64-7497-4F3A-8D8B-FBAE463C2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30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95F5B-F563-B548-3F7D-25DCFF6E5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B7132-B461-8B36-042C-C5BBD819A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F7511E-A1E9-17E2-A2A1-8543ED0B3B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625357-6C31-9EDE-8388-93821F3427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B92F35-9CF5-DEA8-869B-4BBBAAE6A0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6948E2-110F-2289-5ED8-ADA8914B9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D789C7-2CAF-2627-9717-EC0BA71F7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F015C4-B6C7-4B9C-49F3-F5A487640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042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203DE-F935-E9A1-6145-8AEE1705D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B1112C-61CB-EDEC-17CE-B9E6F3025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591B4B-3D0D-D3D6-A5BC-329B861BB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B2A5F8-BC0A-0661-445A-10EE0571F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0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ECB35D-9DD5-28BF-733A-CF10D592D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55FD92-10C8-3227-1DED-522B2859E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9B58A9-77E2-FFC2-A526-A1669B702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57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940F7-6B20-6242-6E24-C202ABFB8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AC545-1CDF-7E71-5752-95DE570EB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0AD8DF-F717-5CA9-09E6-09EB44AC0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0B6335-95EF-FFB5-B533-FB9F1FAD8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B425B9-6332-9193-A940-389A1370E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A029E-994F-1DD2-4DD6-9F8AA71BD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2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4DB19-AE7E-628A-BE0E-1085C1E00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D868B5-E1DB-E61B-A760-E875DF2750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96A3B8-B991-62DD-DB77-9874A61CAA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20674-B746-D456-D84A-6B0AE928B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7666E8-114C-6871-FFBF-74F8AB3E6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E95C70-71A5-C2A7-FB20-ED714A4FD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73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468F84-0878-C518-79E4-04B88D0FC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886AD-1893-E996-9CA0-5499ED910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5E18B-5CB1-7E12-7EB3-BD02E5E982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696367-A42A-BE43-849B-C3CC0554D6FF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B82FF-F385-2563-EEDB-FDD60C619B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ABC10-0BDA-0581-0C7E-7E631806FC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2C2010-E892-354F-A845-3E058FF0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35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arsten.lowis@cern.ch" TargetMode="External"/><Relationship Id="rId2" Type="http://schemas.openxmlformats.org/officeDocument/2006/relationships/hyperlink" Target="mailto:sciences@bu.edu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mailto:giulia.terragni@cern.ch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85682E-50AF-0695-4B40-73D205F1A8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A3B9F-2B7C-8AC9-CBF9-F34ECD6C0F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Performance Evaluation of TOF-PET Readout Electronics: </a:t>
            </a:r>
            <a:r>
              <a:rPr lang="en-US" dirty="0"/>
              <a:t>Progress &amp; Contributions #4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0352C8-A4AC-3513-014D-18872F3942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09441"/>
          </a:xfrm>
        </p:spPr>
        <p:txBody>
          <a:bodyPr>
            <a:normAutofit fontScale="92500"/>
          </a:bodyPr>
          <a:lstStyle/>
          <a:p>
            <a:r>
              <a:rPr lang="en-US" dirty="0"/>
              <a:t>Cesar Cardona*</a:t>
            </a:r>
          </a:p>
          <a:p>
            <a:r>
              <a:rPr lang="en-US"/>
              <a:t>Boston University | Group: EP-CMX-DD</a:t>
            </a:r>
            <a:endParaRPr lang="en-US" dirty="0"/>
          </a:p>
          <a:p>
            <a:r>
              <a:rPr lang="en-US" dirty="0"/>
              <a:t>Mentors: Carsten </a:t>
            </a:r>
            <a:r>
              <a:rPr lang="en-US" dirty="0" err="1"/>
              <a:t>Lowis</a:t>
            </a:r>
            <a:r>
              <a:rPr lang="en-US" dirty="0"/>
              <a:t>✲ , Giulia </a:t>
            </a:r>
            <a:r>
              <a:rPr lang="en-US" dirty="0" err="1"/>
              <a:t>Terragni</a:t>
            </a:r>
            <a:r>
              <a:rPr lang="en-US" dirty="0"/>
              <a:t>※</a:t>
            </a:r>
          </a:p>
          <a:p>
            <a:endParaRPr lang="en-US" dirty="0"/>
          </a:p>
          <a:p>
            <a:r>
              <a:rPr lang="en-US" dirty="0"/>
              <a:t>* </a:t>
            </a:r>
            <a:r>
              <a:rPr lang="en-US" dirty="0">
                <a:hlinkClick r:id="rId2"/>
              </a:rPr>
              <a:t>sciences@bu.edu</a:t>
            </a:r>
            <a:r>
              <a:rPr lang="en-US" dirty="0"/>
              <a:t> | ✲ </a:t>
            </a:r>
            <a:r>
              <a:rPr lang="en-US" dirty="0">
                <a:hlinkClick r:id="rId3"/>
              </a:rPr>
              <a:t>carsten.lowis@cern.ch</a:t>
            </a:r>
            <a:r>
              <a:rPr lang="en-US" dirty="0"/>
              <a:t> | ※ </a:t>
            </a:r>
            <a:r>
              <a:rPr lang="en-US" dirty="0">
                <a:hlinkClick r:id="rId4"/>
              </a:rPr>
              <a:t>giulia.terragni@cern.ch</a:t>
            </a:r>
            <a:r>
              <a:rPr lang="en-US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825767-D7A5-9A41-3161-9E082B0004B7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A1DB6046-FC4F-32E2-22A6-3B507B061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414418-C411-11AD-DBA7-8E78FAA87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FFD8AC-8CA5-87B7-FDC6-A0B289A2300E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3531AB-B920-959F-05D7-10ECD646672F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B6D6D5-57C6-3110-C4D0-F7128368B1A8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logo with a diamond&#10;&#10;AI-generated content may be incorrect.">
            <a:extLst>
              <a:ext uri="{FF2B5EF4-FFF2-40B4-BE49-F238E27FC236}">
                <a16:creationId xmlns:a16="http://schemas.microsoft.com/office/drawing/2014/main" id="{EB7DC456-8567-5C29-4904-5531EF369F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92FFF5-6E64-EA04-FC9E-2D9D072A522F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91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A20AF2-AE82-F2BE-0D81-D62E845E3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5DED954-56AE-ACED-22D7-4345C0DE25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75695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b="1" dirty="0"/>
              <a:t>BGO Preliminary Results</a:t>
            </a:r>
          </a:p>
          <a:p>
            <a:pPr algn="l">
              <a:buNone/>
            </a:pPr>
            <a:endParaRPr lang="en-US" sz="2000" dirty="0"/>
          </a:p>
          <a:p>
            <a:pPr algn="l">
              <a:buNone/>
            </a:pPr>
            <a:r>
              <a:rPr lang="en-US" sz="2000" dirty="0"/>
              <a:t>• One LYSO </a:t>
            </a:r>
            <a:r>
              <a:rPr lang="en-US" sz="2000" dirty="0" err="1"/>
              <a:t>codoped</a:t>
            </a:r>
            <a:r>
              <a:rPr lang="en-US" sz="2000" dirty="0"/>
              <a:t> crystal (reference) + one BGO crystal</a:t>
            </a:r>
          </a:p>
          <a:p>
            <a:pPr algn="l">
              <a:buNone/>
            </a:pPr>
            <a:r>
              <a:rPr lang="en-US" sz="2000" dirty="0"/>
              <a:t>• BGO signal looks distorted — poor energy resolution</a:t>
            </a:r>
          </a:p>
          <a:p>
            <a:pPr algn="l">
              <a:buNone/>
            </a:pPr>
            <a:r>
              <a:rPr lang="en-US" sz="2000" dirty="0"/>
              <a:t>• DT distribution not symmetric → fit is unreliable</a:t>
            </a:r>
          </a:p>
          <a:p>
            <a:pPr algn="l">
              <a:buNone/>
            </a:pPr>
            <a:r>
              <a:rPr lang="en-US" sz="2000" dirty="0"/>
              <a:t>• Code still David’s — may improve with our own analysis</a:t>
            </a:r>
          </a:p>
          <a:p>
            <a:pPr algn="l">
              <a:buNone/>
            </a:pPr>
            <a:r>
              <a:rPr lang="en-US" sz="2000" dirty="0"/>
              <a:t>• Reported CTR: </a:t>
            </a:r>
            <a:r>
              <a:rPr lang="en-US" sz="2000" b="1" dirty="0"/>
              <a:t>–252.3 </a:t>
            </a:r>
            <a:r>
              <a:rPr lang="en-US" sz="2000" b="1" dirty="0" err="1"/>
              <a:t>ps</a:t>
            </a:r>
            <a:r>
              <a:rPr lang="en-US" sz="2000" dirty="0"/>
              <a:t>, clearly incorrect</a:t>
            </a:r>
          </a:p>
          <a:p>
            <a:pPr algn="l"/>
            <a:r>
              <a:rPr lang="en-US" sz="2000" dirty="0"/>
              <a:t>• Highlights challenge of working with low-light-yield crystals like BGO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2BFA59-2C41-BB38-54D2-B8F86EE4254F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C499F168-67C6-C1BE-3F5F-8E0B24ED6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927A47-6D20-CFED-ED86-648D5603C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10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1A3BDC-4A97-5BB0-C6E3-1E3F0A597CEA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DC440B-7169-3662-2BC9-BFD8D6CE071E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C8BC9BCD-F741-6678-57C8-0424334C7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A9F25B9-8244-9510-B0F5-5C556C09E53F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Measurements:</a:t>
            </a:r>
            <a:r>
              <a:rPr lang="en-US" sz="4000" dirty="0">
                <a:solidFill>
                  <a:schemeClr val="bg1"/>
                </a:solidFill>
              </a:rPr>
              <a:t> Preliminary Results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753A54-B7C1-0A8E-46C3-90D73EBEC226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E69C7A-E4F3-50E6-9CFD-EBB5AE201B52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6" name="Picture 5" descr="A graph of energy width and energy width&#10;&#10;AI-generated content may be incorrect.">
            <a:extLst>
              <a:ext uri="{FF2B5EF4-FFF2-40B4-BE49-F238E27FC236}">
                <a16:creationId xmlns:a16="http://schemas.microsoft.com/office/drawing/2014/main" id="{9BED5684-D488-E1C7-2B55-A85932AE6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5427" y="933726"/>
            <a:ext cx="5744018" cy="496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269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D3B5C-B0CA-686F-11F7-BC084CA1C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AC07B86-A64F-0473-FFF2-2E70D75B6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75695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Matrix Setup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Transitioned to LYSO 4x4 crystal matrix measurements</a:t>
            </a:r>
          </a:p>
          <a:p>
            <a:pPr algn="l">
              <a:buNone/>
            </a:pPr>
            <a:r>
              <a:rPr lang="en-US" dirty="0"/>
              <a:t>• Carefully coupling matrix to </a:t>
            </a:r>
            <a:r>
              <a:rPr lang="en-US" dirty="0" err="1"/>
              <a:t>SiPM</a:t>
            </a:r>
            <a:r>
              <a:rPr lang="en-US" dirty="0"/>
              <a:t> array</a:t>
            </a:r>
          </a:p>
          <a:p>
            <a:pPr algn="l">
              <a:buNone/>
            </a:pPr>
            <a:r>
              <a:rPr lang="en-US" dirty="0"/>
              <a:t>• Alignment is challenging — must ensure full optical contact</a:t>
            </a:r>
          </a:p>
          <a:p>
            <a:pPr algn="l">
              <a:buNone/>
            </a:pPr>
            <a:r>
              <a:rPr lang="en-US" dirty="0"/>
              <a:t>• Precision here is critical for uniform light collection</a:t>
            </a:r>
          </a:p>
          <a:p>
            <a:pPr algn="l"/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222150-46D4-59B3-A5BE-6AB5DED05A96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41FA8E4D-B858-D04D-4C2F-FB26AF2AF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9FFC511-582D-22DE-D757-E45F46A81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11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A2982D-7F9A-3726-76E1-070E9346FADD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7DF609-144F-41EC-009F-F55BC1BD7FCF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FE11CE96-47F6-8F4E-BA19-5717C889D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2F33DD9-BE7F-67A4-1DCA-B36B722A7453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Measurements:</a:t>
            </a:r>
            <a:r>
              <a:rPr lang="en-US" sz="4000" dirty="0">
                <a:solidFill>
                  <a:schemeClr val="bg1"/>
                </a:solidFill>
              </a:rPr>
              <a:t> Matrix Setup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D95FC2A-E7A7-75B6-9C91-EA213F00BE77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6EA9E2-8A5A-963C-8D52-3E919CC59C7D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18" name="Picture 17" descr="A close-up of hands holding a small cube&#10;&#10;AI-generated content may be incorrect.">
            <a:extLst>
              <a:ext uri="{FF2B5EF4-FFF2-40B4-BE49-F238E27FC236}">
                <a16:creationId xmlns:a16="http://schemas.microsoft.com/office/drawing/2014/main" id="{EFE497E8-FBD1-BB43-7DA7-295FE9E33A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3588" y="3064332"/>
            <a:ext cx="3850865" cy="2888148"/>
          </a:xfrm>
          <a:prstGeom prst="rect">
            <a:avLst/>
          </a:prstGeom>
        </p:spPr>
      </p:pic>
      <p:pic>
        <p:nvPicPr>
          <p:cNvPr id="20" name="Picture 19" descr="A green circuit board with gold circles and screws&#10;&#10;AI-generated content may be incorrect.">
            <a:extLst>
              <a:ext uri="{FF2B5EF4-FFF2-40B4-BE49-F238E27FC236}">
                <a16:creationId xmlns:a16="http://schemas.microsoft.com/office/drawing/2014/main" id="{84E83D1B-D20D-B318-876F-E82798036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9132" y="910575"/>
            <a:ext cx="3680177" cy="276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761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A8A54-8532-5E5A-0AE2-95154F6D8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F0CD5C2-4A52-3F7A-3D01-326CBFD59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935133"/>
            <a:ext cx="8381999" cy="5018407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dirty="0"/>
              <a:t>• Setup: 4×4 LYSO crystal matrix on one side, single LYSO crystal (reference) on the other</a:t>
            </a:r>
          </a:p>
          <a:p>
            <a:pPr algn="l">
              <a:buNone/>
            </a:pPr>
            <a:r>
              <a:rPr lang="en-US" sz="2000" dirty="0"/>
              <a:t>• Matrix coupled to </a:t>
            </a:r>
            <a:r>
              <a:rPr lang="en-US" sz="2000" dirty="0" err="1"/>
              <a:t>SiPM</a:t>
            </a:r>
            <a:r>
              <a:rPr lang="en-US" sz="2000" dirty="0"/>
              <a:t> board, carefully aligned</a:t>
            </a:r>
          </a:p>
          <a:p>
            <a:pPr algn="l">
              <a:buNone/>
            </a:pPr>
            <a:r>
              <a:rPr lang="en-US" sz="2000" dirty="0"/>
              <a:t>• Matrix board connected to FastIC+ and mounted in dark box</a:t>
            </a:r>
          </a:p>
          <a:p>
            <a:pPr algn="l">
              <a:buNone/>
            </a:pPr>
            <a:r>
              <a:rPr lang="en-US" sz="2000" dirty="0"/>
              <a:t>• Used handwritten channel map to identify matrix channels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F84EEB-3DC8-E9C9-EB4C-68AB8FA9DD9A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031C6720-2DD7-0A9C-1ADB-ED60CAFD3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89D6E76-3781-1F4D-61E9-14BA2761F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12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8D3590-65BE-D3AC-28CD-39C8624F47A2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1C5C44-29F2-4C4E-B0A6-1A6CD6A29733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39A676A3-21C3-AC2A-95F4-556F40334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C4B5894-4081-164F-810E-A3822AE824E4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Measurements:</a:t>
            </a:r>
            <a:r>
              <a:rPr lang="en-US" sz="4000" dirty="0">
                <a:solidFill>
                  <a:schemeClr val="bg1"/>
                </a:solidFill>
              </a:rPr>
              <a:t> Matrix Setup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86E033-134A-091E-ADA6-F5BF57C5BB6B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313604-C090-6C85-6D86-6363F1799B8C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11" name="Picture 10" descr="A close-up of a machine&#10;&#10;AI-generated content may be incorrect.">
            <a:extLst>
              <a:ext uri="{FF2B5EF4-FFF2-40B4-BE49-F238E27FC236}">
                <a16:creationId xmlns:a16="http://schemas.microsoft.com/office/drawing/2014/main" id="{1E52C643-7000-A22F-B168-6FCDEA2168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253" y="2810290"/>
            <a:ext cx="4191000" cy="3143250"/>
          </a:xfrm>
          <a:prstGeom prst="rect">
            <a:avLst/>
          </a:prstGeom>
        </p:spPr>
      </p:pic>
      <p:pic>
        <p:nvPicPr>
          <p:cNvPr id="16" name="Picture 15" descr="A piece of paper with a pen and a piece of paper with a circuit board&#10;&#10;AI-generated content may be incorrect.">
            <a:extLst>
              <a:ext uri="{FF2B5EF4-FFF2-40B4-BE49-F238E27FC236}">
                <a16:creationId xmlns:a16="http://schemas.microsoft.com/office/drawing/2014/main" id="{25DA6714-22F9-5D41-0DB7-A27D1EFAFC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9565" y="935133"/>
            <a:ext cx="4595814" cy="3446862"/>
          </a:xfrm>
          <a:prstGeom prst="rect">
            <a:avLst/>
          </a:prstGeom>
        </p:spPr>
      </p:pic>
      <p:pic>
        <p:nvPicPr>
          <p:cNvPr id="15" name="Picture 14" descr="A close up of a circuit board&#10;&#10;AI-generated content may be incorrect.">
            <a:extLst>
              <a:ext uri="{FF2B5EF4-FFF2-40B4-BE49-F238E27FC236}">
                <a16:creationId xmlns:a16="http://schemas.microsoft.com/office/drawing/2014/main" id="{B1E6E9C1-7B29-809D-F3EC-B92AFBAD8C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6876" y="2818307"/>
            <a:ext cx="4191000" cy="314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193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9A0D7-4133-A7C1-38F5-2CD9D32CA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B24A03D-9FCA-983B-B618-C65CC6F52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756955"/>
          </a:xfrm>
        </p:spPr>
        <p:txBody>
          <a:bodyPr>
            <a:normAutofit/>
          </a:bodyPr>
          <a:lstStyle/>
          <a:p>
            <a:pPr algn="l"/>
            <a:endParaRPr lang="en-US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2A41F5-54E7-C400-9287-41A504B5450F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B0143F07-C4E6-2ACB-DEC3-D6DD8A5FA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E55B9B-BA3E-45CC-8D43-632FF4974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13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3F19F-593C-A634-9155-2B36AADEE215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6D1AB0-8271-D9AD-E1A6-42AEDCF5CE10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A1D239BD-BE68-6F9F-2A99-77B7BD590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E3A0F9D-090E-23BE-664E-148923CCA355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Measurements:</a:t>
            </a:r>
            <a:r>
              <a:rPr lang="en-US" sz="4000" dirty="0">
                <a:solidFill>
                  <a:schemeClr val="bg1"/>
                </a:solidFill>
              </a:rPr>
              <a:t> Matrix ITH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8EC32E9-0398-9E87-65E1-C4A3B73EDD9B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BCD1E2-7265-6D93-6024-FAAEC506F5F4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11" name="Picture 10" descr="A graph with a line&#10;&#10;AI-generated content may be incorrect.">
            <a:extLst>
              <a:ext uri="{FF2B5EF4-FFF2-40B4-BE49-F238E27FC236}">
                <a16:creationId xmlns:a16="http://schemas.microsoft.com/office/drawing/2014/main" id="{30C3D9E1-574B-C44B-E425-5EA761BD0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253" y="1348602"/>
            <a:ext cx="6109253" cy="4053803"/>
          </a:xfrm>
          <a:prstGeom prst="rect">
            <a:avLst/>
          </a:prstGeom>
        </p:spPr>
      </p:pic>
      <p:pic>
        <p:nvPicPr>
          <p:cNvPr id="16" name="Picture 15" descr="A graph with a line&#10;&#10;AI-generated content may be incorrect.">
            <a:extLst>
              <a:ext uri="{FF2B5EF4-FFF2-40B4-BE49-F238E27FC236}">
                <a16:creationId xmlns:a16="http://schemas.microsoft.com/office/drawing/2014/main" id="{7371C113-EECF-C21F-6671-C1FBF39BD1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399670"/>
            <a:ext cx="6114000" cy="40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230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7ADFE-7CE3-628C-F82B-C6C0A19F7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697C3-4F3F-651B-3844-26DF3721E5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75695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b="1" dirty="0"/>
              <a:t>Preliminary Results</a:t>
            </a:r>
          </a:p>
          <a:p>
            <a:pPr algn="l">
              <a:buNone/>
            </a:pPr>
            <a:endParaRPr lang="en-US" sz="2000" dirty="0"/>
          </a:p>
          <a:p>
            <a:pPr algn="l">
              <a:buNone/>
            </a:pPr>
            <a:r>
              <a:rPr lang="en-US" sz="2000" dirty="0"/>
              <a:t>• Currently no proper way to analyze matrix data</a:t>
            </a:r>
          </a:p>
          <a:p>
            <a:pPr algn="l">
              <a:buNone/>
            </a:pPr>
            <a:r>
              <a:rPr lang="en-US" sz="2000" dirty="0"/>
              <a:t>• FastIC+ has </a:t>
            </a:r>
            <a:r>
              <a:rPr lang="en-US" sz="2000" b="1" dirty="0"/>
              <a:t>16 channels</a:t>
            </a:r>
            <a:r>
              <a:rPr lang="en-US" sz="2000" dirty="0"/>
              <a:t> — split across </a:t>
            </a:r>
            <a:r>
              <a:rPr lang="en-US" sz="2000" b="1" dirty="0"/>
              <a:t>2 ASICs</a:t>
            </a:r>
            <a:r>
              <a:rPr lang="en-US" sz="2000" dirty="0"/>
              <a:t> (8 channels each)</a:t>
            </a:r>
          </a:p>
          <a:p>
            <a:pPr algn="l">
              <a:buNone/>
            </a:pPr>
            <a:r>
              <a:rPr lang="en-US" sz="2000" dirty="0"/>
              <a:t>• Problem: channels are mirrored — e.g., </a:t>
            </a:r>
            <a:r>
              <a:rPr lang="en-US" sz="2000" b="1" dirty="0"/>
              <a:t>channel 5 = ASIC1 CH5 + ASIC2 CH5</a:t>
            </a:r>
            <a:endParaRPr lang="en-US" sz="2000" dirty="0"/>
          </a:p>
          <a:p>
            <a:pPr algn="l">
              <a:buNone/>
            </a:pPr>
            <a:r>
              <a:rPr lang="en-US" sz="2000" dirty="0"/>
              <a:t>• This creates </a:t>
            </a:r>
            <a:r>
              <a:rPr lang="en-US" sz="2000" b="1" dirty="0"/>
              <a:t>overlap/confusion</a:t>
            </a:r>
            <a:r>
              <a:rPr lang="en-US" sz="2000" dirty="0"/>
              <a:t> in the data</a:t>
            </a:r>
          </a:p>
          <a:p>
            <a:pPr algn="l">
              <a:buNone/>
            </a:pPr>
            <a:r>
              <a:rPr lang="en-US" sz="2000" dirty="0"/>
              <a:t>• In the plot, one side appears clear while the other is jumbled</a:t>
            </a:r>
          </a:p>
          <a:p>
            <a:pPr algn="l"/>
            <a:r>
              <a:rPr lang="en-US" sz="2000" dirty="0"/>
              <a:t>• Working on custom analysis to isolate individual ASIC channels</a:t>
            </a:r>
          </a:p>
          <a:p>
            <a:pPr algn="l"/>
            <a:endParaRPr 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45F2F5-4E2B-5EAC-2499-E09660B63227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053C86F1-067B-E955-F9AA-CCDECC3B1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7FE002-C5E0-E3ED-B40F-909AF2910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14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472F82-A73D-1C97-B983-053715457505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80EEA2-F382-996F-BCD6-07C67908D6C3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3B426B07-5189-1ECA-82AC-8897AED45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80C69B3-75EF-C85D-4BA8-A868E6947E48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Measurements:</a:t>
            </a:r>
            <a:r>
              <a:rPr lang="en-US" sz="4000" dirty="0">
                <a:solidFill>
                  <a:schemeClr val="bg1"/>
                </a:solidFill>
              </a:rPr>
              <a:t> Matrix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22A9F66-260E-00F2-0BD1-9088706437BC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03B515-4A89-E71F-3EA6-DFD873B1C264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6" name="Picture 5" descr="A collage of graphs&#10;&#10;AI-generated content may be incorrect.">
            <a:extLst>
              <a:ext uri="{FF2B5EF4-FFF2-40B4-BE49-F238E27FC236}">
                <a16:creationId xmlns:a16="http://schemas.microsoft.com/office/drawing/2014/main" id="{55DE8565-E2CA-277C-36C8-D31FEBF75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0677" y="912722"/>
            <a:ext cx="5744018" cy="496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16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42B89-BFAA-3060-7ECF-1D5F6EFF6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53C8B-5D93-D7F1-1704-96C83D13A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Lower Voltage Reference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740B5C-8AF9-718D-5F66-3326A344DB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308020-2A76-ADC4-310C-D4CBD930CE4D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ABD14ECC-C49F-34F2-8DAA-3D8E824F0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8CD495-1308-4280-393B-9ABFE9C74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15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652BB5-4FC7-7DE4-57C5-5F9852F81973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4DA15E-3BD8-210A-5D52-BB1FB3CBAF6D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A79C7C-6807-563F-CD68-0824B18F1B8E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939C1486-CEBE-51AF-C48B-20F7C8A49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647DEC-7149-ADFA-3542-288A472C9CB3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78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D643D6-E1C6-9C70-A9DD-0B23D5B81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AA22898-2707-2467-B077-7AF584BAF2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75695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b="1" dirty="0"/>
              <a:t>More Reference Measurements</a:t>
            </a:r>
          </a:p>
          <a:p>
            <a:pPr algn="l">
              <a:buNone/>
            </a:pPr>
            <a:endParaRPr lang="en-US" sz="2000" dirty="0"/>
          </a:p>
          <a:p>
            <a:pPr algn="l">
              <a:buNone/>
            </a:pPr>
            <a:r>
              <a:rPr lang="en-US" sz="2000" dirty="0"/>
              <a:t>• FastIC-compatible </a:t>
            </a:r>
            <a:r>
              <a:rPr lang="en-US" sz="2000" dirty="0" err="1"/>
              <a:t>SiPM</a:t>
            </a:r>
            <a:r>
              <a:rPr lang="en-US" sz="2000" dirty="0"/>
              <a:t> saturates above </a:t>
            </a:r>
            <a:r>
              <a:rPr lang="en-US" sz="2000" b="1" dirty="0"/>
              <a:t>42V bias</a:t>
            </a:r>
            <a:endParaRPr lang="en-US" sz="2000" dirty="0"/>
          </a:p>
          <a:p>
            <a:pPr algn="l">
              <a:buNone/>
            </a:pPr>
            <a:r>
              <a:rPr lang="en-US" sz="2000" dirty="0"/>
              <a:t>• Initial reference scans done at </a:t>
            </a:r>
            <a:r>
              <a:rPr lang="en-US" sz="2000" b="1" dirty="0"/>
              <a:t>45–48V</a:t>
            </a:r>
            <a:r>
              <a:rPr lang="en-US" sz="2000" dirty="0"/>
              <a:t> — not usable</a:t>
            </a:r>
          </a:p>
          <a:p>
            <a:pPr algn="l">
              <a:buNone/>
            </a:pPr>
            <a:r>
              <a:rPr lang="en-US" sz="2000" dirty="0"/>
              <a:t>• Need to </a:t>
            </a:r>
            <a:r>
              <a:rPr lang="en-US" sz="2000" b="1" dirty="0"/>
              <a:t>repeat reference measurements</a:t>
            </a:r>
            <a:r>
              <a:rPr lang="en-US" sz="2000" dirty="0"/>
              <a:t> at 40–42V</a:t>
            </a:r>
          </a:p>
          <a:p>
            <a:pPr algn="l">
              <a:buNone/>
            </a:pPr>
            <a:r>
              <a:rPr lang="en-US" sz="2000" dirty="0"/>
              <a:t>• Preparing new runs to match FastIC’s voltage limitations</a:t>
            </a:r>
          </a:p>
          <a:p>
            <a:pPr algn="l"/>
            <a:r>
              <a:rPr lang="en-US" sz="2000" dirty="0"/>
              <a:t>• I'm a pro at coupling single crystals now. </a:t>
            </a:r>
          </a:p>
          <a:p>
            <a:pPr algn="l"/>
            <a:endParaRPr 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6D8B-6DA1-2E8A-9F82-D8FD71BF027F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B8CE895F-5821-65C2-4EF6-5558E1955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4C8A8AA-5CF5-2DDD-47F7-F32B9ED4A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16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9F3F34-E1ED-A238-CE3C-3CAA238F05F4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4D2F60-B74E-CBA0-05B6-E52BB81BB76C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2B9383E9-8E70-7300-9D82-385295E0E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7E1738E-462B-52F8-091C-07B389A47543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Lower Voltage Reference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8F15ED7-B1D8-37A4-EF10-C07A6F593357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59D17E-4A8C-9F94-69F9-56D483FF24DA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11" name="Picture 10" descr="A table with various items on it&#10;&#10;AI-generated content may be incorrect.">
            <a:extLst>
              <a:ext uri="{FF2B5EF4-FFF2-40B4-BE49-F238E27FC236}">
                <a16:creationId xmlns:a16="http://schemas.microsoft.com/office/drawing/2014/main" id="{968E9110-BA02-3632-CCE4-4A3A9E107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875" y="1430689"/>
            <a:ext cx="5328828" cy="399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628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0563B-B7B1-FB75-7D78-9C2738272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22D95-1C39-48B9-A69F-CFEA3D6EB3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Analysis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7E2549-3B64-1FCA-E639-A8D156843E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B9553E-70B1-0FB8-01C4-E5DCCB94C487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833B6DB0-1351-D416-2020-19342E0C7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470C4FD-5AC2-CF0D-03B7-BEB8820E6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17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00E69B-169C-8F2C-DEE2-CEA63FD3EB94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F99D22-FE10-9CE7-401C-8B0D5766C62F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EA7700-E36E-0C88-21E0-3E86E9777745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D490E85E-4ED3-220E-ED8A-D3C633416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671A27D-C200-FCFF-421A-1223746FF692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640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84C0F6-0A29-9149-334F-92F9BC1CF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CD3BC13-8E96-D51E-153C-55BB98C36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ROOT Comeback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Boards must be controlled from </a:t>
            </a:r>
            <a:r>
              <a:rPr lang="en-US" b="1" dirty="0"/>
              <a:t>two separate terminals</a:t>
            </a:r>
            <a:endParaRPr lang="en-US" dirty="0"/>
          </a:p>
          <a:p>
            <a:pPr algn="l">
              <a:buNone/>
            </a:pPr>
            <a:r>
              <a:rPr lang="en-US" dirty="0"/>
              <a:t>• Our computer struggles with </a:t>
            </a:r>
            <a:r>
              <a:rPr lang="en-US" b="1" dirty="0"/>
              <a:t>very large data volumes</a:t>
            </a:r>
            <a:endParaRPr lang="en-US" dirty="0"/>
          </a:p>
          <a:p>
            <a:pPr algn="l">
              <a:buNone/>
            </a:pPr>
            <a:r>
              <a:rPr lang="en-US" dirty="0"/>
              <a:t>• Reference board records </a:t>
            </a:r>
            <a:r>
              <a:rPr lang="en-US" b="1" dirty="0"/>
              <a:t>every event</a:t>
            </a:r>
            <a:r>
              <a:rPr lang="en-US" dirty="0"/>
              <a:t> → ~10⁸ events in 2 hours</a:t>
            </a:r>
          </a:p>
          <a:p>
            <a:pPr algn="l">
              <a:buNone/>
            </a:pPr>
            <a:r>
              <a:rPr lang="en-US" dirty="0"/>
              <a:t>• Storage and processing becoming a bottleneck</a:t>
            </a:r>
          </a:p>
          <a:p>
            <a:pPr algn="l"/>
            <a:r>
              <a:rPr lang="en-US" dirty="0"/>
              <a:t>• Moving forward with </a:t>
            </a:r>
            <a:r>
              <a:rPr lang="en-US" b="1" dirty="0"/>
              <a:t>ROOT-based analysis</a:t>
            </a:r>
            <a:r>
              <a:rPr lang="en-US" dirty="0"/>
              <a:t> for efficiency and scalability</a:t>
            </a:r>
          </a:p>
          <a:p>
            <a:pPr algn="l"/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D89D07-AB74-4058-349B-6FDFB8D0E6B0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9E761FD8-7F1D-6189-7497-C1981F295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EDD1BA5-235A-44E4-AB79-143E3A8FB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18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02EB4B-20D3-3A8D-C6CE-AAA23B008F74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ABAB4D-B842-B9C6-21E8-FD03259B15EE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97EF49F2-B421-37D9-0FC1-8A9D24460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13E592C-064D-14D2-E4B5-1BFC4E00EF68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Analysis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F8FF2A-1090-83E8-1ABF-E2644E9BE29A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3BCE5B-4828-E393-AB72-D318C8CDA635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6" name="Picture 5" descr="A computer screen with a blue graph&#10;&#10;AI-generated content may be incorrect.">
            <a:extLst>
              <a:ext uri="{FF2B5EF4-FFF2-40B4-BE49-F238E27FC236}">
                <a16:creationId xmlns:a16="http://schemas.microsoft.com/office/drawing/2014/main" id="{D5F73983-34FA-9149-E6AB-83474E00A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4638" y="2739403"/>
            <a:ext cx="4277361" cy="3208021"/>
          </a:xfrm>
          <a:prstGeom prst="rect">
            <a:avLst/>
          </a:prstGeom>
        </p:spPr>
      </p:pic>
      <p:pic>
        <p:nvPicPr>
          <p:cNvPr id="21" name="Picture 20" descr="A computer screen with text on it&#10;&#10;AI-generated content may be incorrect.">
            <a:extLst>
              <a:ext uri="{FF2B5EF4-FFF2-40B4-BE49-F238E27FC236}">
                <a16:creationId xmlns:a16="http://schemas.microsoft.com/office/drawing/2014/main" id="{AB40070B-03B5-08F1-9DDB-F396E15769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910575"/>
            <a:ext cx="4277360" cy="320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168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542485-FB1B-6CD5-42CF-9364F4063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F2464-A5AD-616B-CB37-0D657BBF0C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Miscellaneous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01BD92-40F4-E4EF-CC6B-5FF5995FA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225945-E377-CC92-301D-5FAC276CEED1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489EEB87-174D-9112-487B-CAACB7F93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B64109-A3A0-2736-73E8-A29E604FD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19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E7C60F-5B57-5AC1-105D-33E75E419A37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F2FAC4-86AA-7617-69A9-C3DD0B33775A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DE85A8-FE2B-479D-C7E1-2F1358F332D2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65171BE7-4E1E-0516-E548-5F2EFE0E0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67BED3D-5FCE-F0AB-0E81-0DD401BCA8CE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85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EBAE4-3201-ADD2-4AB4-E5BF4831F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E1AD0-5DCC-7C6A-4B52-A8012546F5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FastIC+ ASIC Team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BB3FBC-22F1-8370-A7F0-5223449B3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44E70C-5BDB-6058-3048-BC0A7892964F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9AABE0BE-D492-85B0-0B36-48583F643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9E407A4-3218-9DCA-CF13-10B8CFDEA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B9643E-85FE-6923-E27A-8CAADD765A5F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BBB7BD-587A-C7CE-B431-C678F615A23F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41F31B-5AAC-DF7B-8D4A-0EB071B630BB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0A7985B3-0582-6373-70D0-8306502E04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154622B-6CBD-CB9B-D9AD-9FA71DB84A98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159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09016-F100-90E3-FAAB-922C4E2DF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D0D17BB-5F81-590C-DE08-4BD04D718F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5127017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Poster </a:t>
            </a:r>
            <a:r>
              <a:rPr lang="en-US" b="1" dirty="0" err="1"/>
              <a:t>Reeboot</a:t>
            </a:r>
            <a:endParaRPr lang="en-US" b="1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Tasked with removing old posters from lab hallway walls</a:t>
            </a:r>
          </a:p>
          <a:p>
            <a:pPr algn="l">
              <a:buNone/>
            </a:pPr>
            <a:r>
              <a:rPr lang="en-US" dirty="0"/>
              <a:t>• Carefully scanned and uploaded them to the CERN Box</a:t>
            </a:r>
          </a:p>
          <a:p>
            <a:pPr algn="l">
              <a:buNone/>
            </a:pPr>
            <a:r>
              <a:rPr lang="en-US" dirty="0"/>
              <a:t>• Now digitally immortalized… until a high-energy EM pulse erases history</a:t>
            </a:r>
          </a:p>
          <a:p>
            <a:pPr algn="l">
              <a:buNone/>
            </a:pPr>
            <a:r>
              <a:rPr lang="en-US" dirty="0"/>
              <a:t>• RIP wall posters — your contributions will not be forgotten</a:t>
            </a:r>
          </a:p>
          <a:p>
            <a:pPr algn="l"/>
            <a:r>
              <a:rPr lang="en-US" dirty="0"/>
              <a:t>• (At least not until the next intern clears the Box folder)</a:t>
            </a:r>
          </a:p>
          <a:p>
            <a:pPr algn="l"/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8B65DE-9916-B290-10AE-A83C8FF617A4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B64A1B4E-DC27-1959-19E8-800F3FF33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87BA5F7-8FBC-047A-C9B3-419C77172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20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112B73-4FC2-8884-84CB-2B8FF0E56AAE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F7270A7-57D2-19A0-7112-16041C755452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C823214E-7477-F5C7-108F-E9735DE92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CE7B116-A2AC-4FA1-E60C-DD011B06C4E1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Miscellaneous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10110F-19C0-7190-7033-19E540E2D4D3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E7393A-C8C2-CFE8-6B3D-969B4F4A086D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6" name="Picture 5" descr="A long hallway with a white wall and posters on it&#10;&#10;AI-generated content may be incorrect.">
            <a:extLst>
              <a:ext uri="{FF2B5EF4-FFF2-40B4-BE49-F238E27FC236}">
                <a16:creationId xmlns:a16="http://schemas.microsoft.com/office/drawing/2014/main" id="{8102F3C3-648E-C4E9-FACF-1F1355B55C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7072" y="1004156"/>
            <a:ext cx="6467381" cy="485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89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BD4B1-73A8-D5F1-7D3F-DF40197E63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CC733E-73A7-07A6-5967-16EDF3E3B5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756955"/>
          </a:xfrm>
        </p:spPr>
        <p:txBody>
          <a:bodyPr>
            <a:normAutofit/>
          </a:bodyPr>
          <a:lstStyle/>
          <a:p>
            <a:pPr algn="l"/>
            <a:endParaRPr lang="en-US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9C9E6F-69A3-8482-16A7-8EFB55456311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A3DE4173-78F3-18F6-1B3A-9097D53DC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09B3DC9-97D1-C74A-D870-D5BCF12BA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21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4A3D57-C9A7-046C-3A4F-81365C6460C5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48C13F-A582-BBE8-43D8-9B550A19245D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56A0F70C-7AC7-F3C1-4CFA-6D5390260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37D82EC-AB7E-B9B0-0120-A8167C03DE05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Miscellaneous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9418DB-E448-7AD2-6708-658624A8C422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1DF055-8B1E-0908-A7B7-57C72474B352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11" name="Picture 10" descr="A white styrofoam box with tools on it&#10;&#10;AI-generated content may be incorrect.">
            <a:extLst>
              <a:ext uri="{FF2B5EF4-FFF2-40B4-BE49-F238E27FC236}">
                <a16:creationId xmlns:a16="http://schemas.microsoft.com/office/drawing/2014/main" id="{7AA38D5E-F750-9B94-70FE-44B28C402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777" y="1158933"/>
            <a:ext cx="6109777" cy="4582333"/>
          </a:xfrm>
          <a:prstGeom prst="rect">
            <a:avLst/>
          </a:prstGeom>
        </p:spPr>
      </p:pic>
      <p:pic>
        <p:nvPicPr>
          <p:cNvPr id="16" name="Picture 15" descr="A white cube on a white towel&#10;&#10;AI-generated content may be incorrect.">
            <a:extLst>
              <a:ext uri="{FF2B5EF4-FFF2-40B4-BE49-F238E27FC236}">
                <a16:creationId xmlns:a16="http://schemas.microsoft.com/office/drawing/2014/main" id="{207D2B40-566C-6830-B2A4-21E90DABB5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599" y="1158933"/>
            <a:ext cx="6109777" cy="458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36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741C50-481E-583D-3B66-42FF3EE45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D8FEB7C-DA59-CC33-C863-376230AA4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Edible Radioactivity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Word got out I was Mexican…</a:t>
            </a:r>
          </a:p>
          <a:p>
            <a:pPr algn="l">
              <a:buNone/>
            </a:pPr>
            <a:r>
              <a:rPr lang="en-US" dirty="0"/>
              <a:t>• Naturally, this turned into a lab challenge</a:t>
            </a:r>
          </a:p>
          <a:p>
            <a:pPr algn="l">
              <a:buNone/>
            </a:pPr>
            <a:r>
              <a:rPr lang="en-US" dirty="0"/>
              <a:t>• Tried one drop of a 1,000,000 Scoville hot sauce — </a:t>
            </a:r>
            <a:r>
              <a:rPr lang="en-US" i="1" dirty="0"/>
              <a:t>child’s play</a:t>
            </a:r>
            <a:endParaRPr lang="en-US" dirty="0"/>
          </a:p>
          <a:p>
            <a:pPr algn="l">
              <a:buNone/>
            </a:pPr>
            <a:r>
              <a:rPr lang="en-US" dirty="0"/>
              <a:t>• Confidence was high → added </a:t>
            </a:r>
            <a:r>
              <a:rPr lang="en-US" b="1" dirty="0"/>
              <a:t>three drops</a:t>
            </a:r>
            <a:endParaRPr lang="en-US" dirty="0"/>
          </a:p>
          <a:p>
            <a:pPr algn="l">
              <a:buNone/>
            </a:pPr>
            <a:r>
              <a:rPr lang="en-US" dirty="0"/>
              <a:t>• Regret was… also high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F3FAC8-821A-A53F-838B-C584D7F5882B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72131A4D-02CE-8B21-F724-60EDF0714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273F911-BD70-26EB-AF43-91BCC75E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22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A7F3E1-751B-8046-4F4D-0E6448A6E759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6A88AA-CBC7-4ACE-F1AC-5C206593EB24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A4315F1B-1BBD-73C9-2F5E-0C28447D1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26F8825-5F0A-FF84-F265-35A38D4F8FB3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Miscellaneous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F38453-B2B7-1DC8-6A9B-3F50D4F1F269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77A2A9-5B43-D8E6-40BF-6016C926C8BF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18" name="Picture 17" descr="A hand holding a potato chip with ketchup on it&#10;&#10;AI-generated content may be incorrect.">
            <a:extLst>
              <a:ext uri="{FF2B5EF4-FFF2-40B4-BE49-F238E27FC236}">
                <a16:creationId xmlns:a16="http://schemas.microsoft.com/office/drawing/2014/main" id="{D27E8593-9C6B-4019-E6A2-3DE4F218FB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3876" y="1006283"/>
            <a:ext cx="6460577" cy="484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303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D2D01-FD72-2AE0-1822-57742A25F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82937-8A1A-64EF-D61F-DDEDBA4EC3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949875"/>
          </a:xfrm>
        </p:spPr>
        <p:txBody>
          <a:bodyPr>
            <a:normAutofit/>
          </a:bodyPr>
          <a:lstStyle/>
          <a:p>
            <a:r>
              <a:rPr lang="en-US" b="1" dirty="0"/>
              <a:t>Questions?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30D454-207E-29F4-7B06-236A3B94DB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942AE2-1791-9E1A-577B-697BD131D2F0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89075E23-12F9-6A2B-9114-81899D0A4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A0C6A0-2CEC-F2A7-D536-BEEF98F75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23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9CF7-53F5-B545-890B-C027269D5892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91557F-3E73-BB67-33C7-AD477D49672D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E139C928-716A-2C82-8A8F-3BD0E2179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FAF886A-C8C7-18A4-7997-173C088AEEFD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9EC39F-CB76-CD2F-4CC2-63C210A9406B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11" name="Picture 10" descr="A sign on a metal surface&#10;&#10;AI-generated content may be incorrect.">
            <a:extLst>
              <a:ext uri="{FF2B5EF4-FFF2-40B4-BE49-F238E27FC236}">
                <a16:creationId xmlns:a16="http://schemas.microsoft.com/office/drawing/2014/main" id="{3E2D8749-26D4-5CC6-5E40-CA8256FD48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1911" y="1969979"/>
            <a:ext cx="5194924" cy="389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598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6A18D-1FA0-8F53-CCFF-6E170270F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15A0331-EA00-EC74-3AD1-3447AFCAC4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75695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FastIC+ ASIC Team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Barcelona team (David Mazzanti) visited last week</a:t>
            </a:r>
          </a:p>
          <a:p>
            <a:pPr algn="l">
              <a:buNone/>
            </a:pPr>
            <a:r>
              <a:rPr lang="en-US" dirty="0"/>
              <a:t>• Gave hands-on tutorial on how the FastIC+ board works</a:t>
            </a:r>
          </a:p>
          <a:p>
            <a:pPr algn="l">
              <a:buNone/>
            </a:pPr>
            <a:r>
              <a:rPr lang="en-US" dirty="0"/>
              <a:t>• Explained signal chain and board features</a:t>
            </a:r>
          </a:p>
          <a:p>
            <a:pPr algn="l">
              <a:buNone/>
            </a:pPr>
            <a:r>
              <a:rPr lang="en-US" dirty="0"/>
              <a:t>• Boards had already been tested by them</a:t>
            </a:r>
          </a:p>
          <a:p>
            <a:pPr algn="l"/>
            <a:r>
              <a:rPr lang="en-US" dirty="0"/>
              <a:t>• Now it’s our turn to use and evaluate them</a:t>
            </a:r>
          </a:p>
          <a:p>
            <a:pPr algn="l"/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3E4E16-EBA6-BE42-0BEB-ADD6FE7C2698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6E88E349-02A9-6D6B-8C20-C81320742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4A7B39-1975-6F1B-A887-35B09C35D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3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63A532-F107-1ABB-60EF-6D1447E278F4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C76DF4-8696-CEB1-9845-BF4FA12ED657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DE286834-6F0B-9C54-9129-CF5A6A27DC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EA37701-8F74-455D-C737-C1C57D63E5B1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FastIC+ ASIC Team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8CCA41E-3F81-F35C-889D-2B12AFB986D8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EA91C2-E32D-E3C9-07C5-4AE8C303CAED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19" name="Picture 18" descr="A person holding a circuit board&#10;&#10;AI-generated content may be incorrect.">
            <a:extLst>
              <a:ext uri="{FF2B5EF4-FFF2-40B4-BE49-F238E27FC236}">
                <a16:creationId xmlns:a16="http://schemas.microsoft.com/office/drawing/2014/main" id="{760188CE-00E9-6CCF-6F50-B41259570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408423" y="1443436"/>
            <a:ext cx="4338320" cy="3253740"/>
          </a:xfrm>
          <a:prstGeom prst="rect">
            <a:avLst/>
          </a:prstGeom>
        </p:spPr>
      </p:pic>
      <p:pic>
        <p:nvPicPr>
          <p:cNvPr id="26" name="Picture 25" descr="A close up of a circuit board&#10;&#10;AI-generated content may be incorrect.">
            <a:extLst>
              <a:ext uri="{FF2B5EF4-FFF2-40B4-BE49-F238E27FC236}">
                <a16:creationId xmlns:a16="http://schemas.microsoft.com/office/drawing/2014/main" id="{E90E36A5-4AF4-84D2-3FDE-5AE179C02B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154682" y="2157509"/>
            <a:ext cx="4338321" cy="325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952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A63DC-509E-36F0-06DA-A01F8B85A6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570F6F6-DD25-278A-5906-276BB2498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75695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FastIC+ ASIC Team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Start of hands-on collaboration</a:t>
            </a:r>
          </a:p>
          <a:p>
            <a:pPr algn="l">
              <a:buNone/>
            </a:pPr>
            <a:r>
              <a:rPr lang="en-US" dirty="0"/>
              <a:t>• Our mechanical setup worked perfectly</a:t>
            </a:r>
          </a:p>
          <a:p>
            <a:pPr algn="l"/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92C85C-F7E4-93BA-9F3B-5D3006721E99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0E201B0B-911E-786A-EDB0-70EBA12100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B3FCBBF-8A7C-97FF-A0DD-43585EAE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4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61777C-0BF3-68E2-D8A2-58A89C336432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60615D-40C7-2DEB-00E5-F07C58536855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313F6084-A6EC-3D1C-8C10-C97A58B50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1BDF440-B8DE-59D4-A549-287E7649B0A8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FastIC+ ASIC Team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4AC73E-D44D-93BF-44CA-B211917CDDC3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CBBBB8-090C-D37C-CE60-F29047736DAA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2" name="Picture 1" descr="A group of men working on a machine&#10;&#10;AI-generated content may be incorrect.">
            <a:extLst>
              <a:ext uri="{FF2B5EF4-FFF2-40B4-BE49-F238E27FC236}">
                <a16:creationId xmlns:a16="http://schemas.microsoft.com/office/drawing/2014/main" id="{A33BCF2D-B7C6-0481-B989-A83651CC5B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833" y="1121697"/>
            <a:ext cx="6098620" cy="457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86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EDD5FB-345C-F7F4-111C-18B6483E1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ADD26-8A25-9FB3-89AF-1F1145585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Measurements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56F941-77B9-AAF7-E83A-904E1F6563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A1A440-2C27-8C71-B26D-052E03241A1A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D1F6D9CD-2539-CFCA-EBD6-D90F60D46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47606E-B085-6C95-5680-3A59FDB9F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5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C63B8C-2666-D4A4-2AE1-BF83E745E9F8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682B41-9AB9-D00F-514B-EA24FBA549BA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27934B-F9C6-DFB8-B832-BE1BFEA6F15A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F23F523D-CF49-A01A-A9FD-06892D25E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E0A7F97-AB13-A693-BBF4-340CBA6F5516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63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3B15C2-2F14-3681-ACFD-C7F494B3A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7C2E0B5-5F29-F8B4-922E-9299C7B5FB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75695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Started by calibrating boards using SPTR</a:t>
            </a:r>
          </a:p>
          <a:p>
            <a:pPr algn="l">
              <a:buNone/>
            </a:pPr>
            <a:r>
              <a:rPr lang="en-US" dirty="0"/>
              <a:t>• SPTR = Single Photon Time Resolution — board’s response to single-photon events</a:t>
            </a:r>
          </a:p>
          <a:p>
            <a:pPr algn="l">
              <a:buNone/>
            </a:pPr>
            <a:r>
              <a:rPr lang="en-US" dirty="0"/>
              <a:t>• Used new laser test bench — built in one week</a:t>
            </a:r>
          </a:p>
          <a:p>
            <a:pPr algn="l">
              <a:buNone/>
            </a:pPr>
            <a:r>
              <a:rPr lang="en-US" dirty="0"/>
              <a:t>• Bench lets us simulate single photons with precise timing</a:t>
            </a:r>
          </a:p>
          <a:p>
            <a:pPr algn="l"/>
            <a:r>
              <a:rPr lang="en-US" dirty="0"/>
              <a:t>• Calibration helps us understand ASIC timing performance before full CTR tests</a:t>
            </a:r>
          </a:p>
          <a:p>
            <a:pPr algn="l"/>
            <a:endParaRPr lang="en-US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56AE7-A880-B5AD-6824-8DD36EB8752A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1894353E-A3A9-323C-6C80-EA78E530A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85DE785-366C-B594-F7E5-4B719C9E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6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69EF44-AE43-B580-863E-787FC233D9B1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244FC-8C39-369C-D9FE-53BD98059B08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25209528-B879-CA93-7D70-E10DF0BD5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A9E6BD7-6CA6-4D9E-92A9-108358006EF6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Measurements:</a:t>
            </a:r>
            <a:r>
              <a:rPr lang="en-US" sz="4000" dirty="0">
                <a:solidFill>
                  <a:schemeClr val="bg1"/>
                </a:solidFill>
              </a:rPr>
              <a:t> SPTR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E92EC7D-71EC-31EA-7028-D37CE50DA8F2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9228513-AAAE-6A60-BD15-5FEB20DE3CD2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26" name="Picture 25" descr="A group of men in a room&#10;&#10;AI-generated content may be incorrect.">
            <a:extLst>
              <a:ext uri="{FF2B5EF4-FFF2-40B4-BE49-F238E27FC236}">
                <a16:creationId xmlns:a16="http://schemas.microsoft.com/office/drawing/2014/main" id="{767FACC7-2536-4734-6BF2-F34A8DDCE2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6224" y="2972533"/>
            <a:ext cx="3983509" cy="2987632"/>
          </a:xfrm>
          <a:prstGeom prst="rect">
            <a:avLst/>
          </a:prstGeom>
        </p:spPr>
      </p:pic>
      <p:pic>
        <p:nvPicPr>
          <p:cNvPr id="27" name="Picture 26" descr="A black electronic device with a screen and wires&#10;&#10;AI-generated content may be incorrect.">
            <a:extLst>
              <a:ext uri="{FF2B5EF4-FFF2-40B4-BE49-F238E27FC236}">
                <a16:creationId xmlns:a16="http://schemas.microsoft.com/office/drawing/2014/main" id="{7F6CC752-C981-BAC5-7C81-2F44BE5321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7644" y="901146"/>
            <a:ext cx="3816809" cy="286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517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2C253-C3F9-628B-8E95-5EBD9D677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67FD98F-D27D-B4DC-B18D-4A44FA82F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75695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Setup for Coincidence Time Resolution (CTR) measurements</a:t>
            </a:r>
          </a:p>
          <a:p>
            <a:pPr algn="l">
              <a:buNone/>
            </a:pPr>
            <a:r>
              <a:rPr lang="en-US" dirty="0"/>
              <a:t>• Using two 2×2×3 mm </a:t>
            </a:r>
            <a:r>
              <a:rPr lang="en-US" dirty="0" err="1"/>
              <a:t>LYSO:Ce</a:t>
            </a:r>
            <a:r>
              <a:rPr lang="en-US" dirty="0"/>
              <a:t> </a:t>
            </a:r>
            <a:r>
              <a:rPr lang="en-US" dirty="0" err="1"/>
              <a:t>codoped</a:t>
            </a:r>
            <a:r>
              <a:rPr lang="en-US" dirty="0"/>
              <a:t> crystals (top-grade)</a:t>
            </a:r>
          </a:p>
          <a:p>
            <a:pPr algn="l">
              <a:buNone/>
            </a:pPr>
            <a:r>
              <a:rPr lang="en-US" dirty="0"/>
              <a:t>• Crystals face each other — single bar configuration</a:t>
            </a:r>
          </a:p>
          <a:p>
            <a:pPr algn="l">
              <a:buNone/>
            </a:pPr>
            <a:r>
              <a:rPr lang="en-US" dirty="0"/>
              <a:t>• Goal: measure time difference between photon detections</a:t>
            </a:r>
          </a:p>
          <a:p>
            <a:pPr algn="l"/>
            <a:r>
              <a:rPr lang="en-US" dirty="0"/>
              <a:t>• Setup inside dark box, mechanically stable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08DAC1-69F4-8566-240D-D045843D4942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24B43AB7-33EA-7E73-3C18-1DB7D6921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4D78EE8-F2A8-DDDF-70E8-E013089A4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7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AC660C-B5B0-756E-AC90-11AD4DA59A2B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1A419A-12C0-FD92-72D6-A4BA9CA7269D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3016DE24-DE0D-A09F-59F5-51F3DD141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46BBEF4-320F-1B28-2005-9FD60300DE33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Measurements:</a:t>
            </a:r>
            <a:r>
              <a:rPr lang="en-US" sz="4000" dirty="0">
                <a:solidFill>
                  <a:schemeClr val="bg1"/>
                </a:solidFill>
              </a:rPr>
              <a:t> CTR Bench Setup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F7620B-4BC0-B301-9DC5-225DB122F4FC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6CB25C-A850-7820-A5D2-B9F00445A219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2" name="Picture 1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D1F726A3-E918-F720-5ADC-2A8FF0F31B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2965" y="1070841"/>
            <a:ext cx="6219035" cy="466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08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B78CB-7D4F-E246-5EBE-CFC2920DC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314650-A2AF-CB0E-FA40-8DB0FEBC94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92996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dirty="0"/>
              <a:t>• To set threshold, perform </a:t>
            </a:r>
            <a:r>
              <a:rPr lang="en-US" sz="2000" b="1" dirty="0"/>
              <a:t>ITH* </a:t>
            </a:r>
            <a:r>
              <a:rPr lang="en-US" sz="2000" dirty="0"/>
              <a:t>scan → get staircase-like plot</a:t>
            </a:r>
          </a:p>
          <a:p>
            <a:pPr algn="l">
              <a:buNone/>
            </a:pPr>
            <a:r>
              <a:rPr lang="en-US" sz="2000" dirty="0"/>
              <a:t>• Y-axis: photon count rate | X-axis: internal threshold (ITH)</a:t>
            </a:r>
          </a:p>
          <a:p>
            <a:pPr algn="l">
              <a:buNone/>
            </a:pPr>
            <a:r>
              <a:rPr lang="en-US" sz="2000" dirty="0"/>
              <a:t>• Each step = additional photons triggering detection</a:t>
            </a:r>
          </a:p>
          <a:p>
            <a:pPr algn="l">
              <a:buNone/>
            </a:pPr>
            <a:r>
              <a:rPr lang="en-US" sz="2000" dirty="0"/>
              <a:t>• First step (8–10 mV here) = single-photon detection threshold</a:t>
            </a:r>
          </a:p>
          <a:p>
            <a:pPr algn="l">
              <a:buNone/>
            </a:pPr>
            <a:r>
              <a:rPr lang="en-US" sz="2000" dirty="0"/>
              <a:t>• Set threshold here for best time resolution</a:t>
            </a:r>
          </a:p>
          <a:p>
            <a:pPr algn="l"/>
            <a:r>
              <a:rPr lang="en-US" sz="2000" dirty="0"/>
              <a:t>• Especially critical for BGO due to lower light yield</a:t>
            </a:r>
          </a:p>
          <a:p>
            <a:pPr algn="l"/>
            <a:r>
              <a:rPr lang="en-US" sz="2000" b="1" dirty="0"/>
              <a:t>*</a:t>
            </a:r>
            <a:r>
              <a:rPr lang="en-US" sz="2000" dirty="0"/>
              <a:t>(</a:t>
            </a:r>
            <a:r>
              <a:rPr lang="en-US" sz="1600" b="1" dirty="0"/>
              <a:t>ITH</a:t>
            </a:r>
            <a:r>
              <a:rPr lang="en-US" sz="1600" dirty="0"/>
              <a:t> stands for </a:t>
            </a:r>
            <a:r>
              <a:rPr lang="en-US" sz="1600" b="1" dirty="0"/>
              <a:t>Internal Threshold</a:t>
            </a:r>
            <a:r>
              <a:rPr lang="en-US" sz="1600" dirty="0"/>
              <a:t>. An </a:t>
            </a:r>
            <a:r>
              <a:rPr lang="en-US" sz="1600" b="1" dirty="0"/>
              <a:t>ITH scan</a:t>
            </a:r>
            <a:r>
              <a:rPr lang="en-US" sz="1600" dirty="0"/>
              <a:t> is a procedure where you vary the internal discriminator threshold of the ASIC to determine at what signal level (in mV or LSB) the system starts registering photon events.</a:t>
            </a:r>
            <a:r>
              <a:rPr lang="en-US" sz="2000" dirty="0"/>
              <a:t>)</a:t>
            </a:r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2A8519-6254-71C8-5308-147C5A309911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E199505C-A0DF-6AA7-2FFE-D17BD9F708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8421CDA-BBAC-CC96-A1D8-C770791C5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8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87F965-85A0-46A6-FD98-CE30840F326D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AB109CE-5500-6635-315F-833E386E9EC8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BB80BC58-4A47-EF6A-37CC-9D6D2DF0C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62FBCD9-26A9-A5FD-EDD6-34A77F2AEB50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Measurements:</a:t>
            </a:r>
            <a:r>
              <a:rPr lang="en-US" sz="4000" dirty="0">
                <a:solidFill>
                  <a:schemeClr val="bg1"/>
                </a:solidFill>
              </a:rPr>
              <a:t> Threshold Scan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E3237E4-86D1-5F5F-BA86-4D7F1EB6E137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A49501-B9FB-458E-8D8B-B50E322EEED8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10" name="Picture 9" descr="A graph with red dotted line&#10;&#10;AI-generated content may be incorrect.">
            <a:extLst>
              <a:ext uri="{FF2B5EF4-FFF2-40B4-BE49-F238E27FC236}">
                <a16:creationId xmlns:a16="http://schemas.microsoft.com/office/drawing/2014/main" id="{61E91F34-59D9-0590-CEBE-729A4F17AC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0631" y="1255154"/>
            <a:ext cx="6630668" cy="439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267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0D3E8D-4995-CE6A-56E5-329E45D1A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3E6039A-C5B1-92F5-3394-96EE44B893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787167" cy="475695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b="1" dirty="0"/>
              <a:t>LYSO </a:t>
            </a:r>
            <a:r>
              <a:rPr lang="en-US" sz="2000" b="1" dirty="0" err="1"/>
              <a:t>Ce:Ca</a:t>
            </a:r>
            <a:r>
              <a:rPr lang="en-US" sz="2000" b="1" dirty="0"/>
              <a:t> Preliminary Results</a:t>
            </a:r>
          </a:p>
          <a:p>
            <a:pPr algn="l">
              <a:buNone/>
            </a:pPr>
            <a:endParaRPr lang="en-US" sz="2000" dirty="0"/>
          </a:p>
          <a:p>
            <a:pPr algn="l">
              <a:buNone/>
            </a:pPr>
            <a:r>
              <a:rPr lang="en-US" sz="2000" dirty="0"/>
              <a:t>• Used David’s code for initial CTR extraction — may adapt later</a:t>
            </a:r>
          </a:p>
          <a:p>
            <a:pPr algn="l">
              <a:buNone/>
            </a:pPr>
            <a:r>
              <a:rPr lang="en-US" sz="2000" dirty="0"/>
              <a:t>• FWHM Coincidence Time Resolution (CTR): </a:t>
            </a:r>
            <a:r>
              <a:rPr lang="en-US" sz="2000" b="1" dirty="0"/>
              <a:t>87.6 </a:t>
            </a:r>
            <a:r>
              <a:rPr lang="en-US" sz="2000" b="1" dirty="0" err="1"/>
              <a:t>ps</a:t>
            </a:r>
            <a:endParaRPr lang="en-US" sz="2000" dirty="0"/>
          </a:p>
          <a:p>
            <a:pPr algn="l">
              <a:buNone/>
            </a:pPr>
            <a:r>
              <a:rPr lang="en-US" sz="2000" dirty="0"/>
              <a:t>• Both crystals show good energy resolution</a:t>
            </a:r>
          </a:p>
          <a:p>
            <a:pPr algn="l">
              <a:buNone/>
            </a:pPr>
            <a:r>
              <a:rPr lang="en-US" sz="2000" dirty="0"/>
              <a:t>• Double peaks in spectra likely </a:t>
            </a:r>
            <a:r>
              <a:rPr lang="en-US" sz="2000" b="1" dirty="0"/>
              <a:t>LYSO Lu-176 natural radioactivity</a:t>
            </a:r>
            <a:endParaRPr lang="en-US" sz="2000" dirty="0"/>
          </a:p>
          <a:p>
            <a:pPr algn="l"/>
            <a:r>
              <a:rPr lang="en-US" sz="2000" dirty="0"/>
              <a:t>• Promising start for FastIC+ with </a:t>
            </a:r>
            <a:r>
              <a:rPr lang="en-US" sz="2000" dirty="0" err="1"/>
              <a:t>codoped</a:t>
            </a:r>
            <a:r>
              <a:rPr lang="en-US" sz="2000" dirty="0"/>
              <a:t> LYSO</a:t>
            </a:r>
          </a:p>
          <a:p>
            <a:pPr algn="l"/>
            <a:endParaRPr lang="en-US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EE961B-6CD5-1D16-2A37-6D610DDE4E02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EFC1A747-F210-2833-88B5-3A40ABC45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7B9FEF-D387-54EC-1595-8E8165827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9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79120D-2C0D-6007-67B4-3B1FE78AADBE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B83D5D-C7E0-6CD9-4AB8-369B3D7CD4D6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0F954A0E-B8F2-34E3-203C-8C069E2AD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D5603ED-B463-0076-2CA2-3C505ED759E8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Measurements:</a:t>
            </a:r>
            <a:r>
              <a:rPr lang="en-US" sz="4000" dirty="0">
                <a:solidFill>
                  <a:schemeClr val="bg1"/>
                </a:solidFill>
              </a:rPr>
              <a:t> Preliminary Results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FAC8308-47EA-92F3-920C-D94D3FBCCC4A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9BD68D-A2FA-E0BE-883E-7E15F24C543C}"/>
              </a:ext>
            </a:extLst>
          </p:cNvPr>
          <p:cNvSpPr txBox="1"/>
          <p:nvPr/>
        </p:nvSpPr>
        <p:spPr>
          <a:xfrm>
            <a:off x="7604349" y="6169967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8, 2025</a:t>
            </a:r>
          </a:p>
        </p:txBody>
      </p:sp>
      <p:pic>
        <p:nvPicPr>
          <p:cNvPr id="6" name="Picture 5" descr="A graph of energy width and energy width&#10;&#10;AI-generated content may be incorrect.">
            <a:extLst>
              <a:ext uri="{FF2B5EF4-FFF2-40B4-BE49-F238E27FC236}">
                <a16:creationId xmlns:a16="http://schemas.microsoft.com/office/drawing/2014/main" id="{2FFC1FC3-901B-FF5E-E7CE-93F21AF28F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0319" y="927195"/>
            <a:ext cx="5787168" cy="500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652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1038</Words>
  <Application>Microsoft Macintosh PowerPoint</Application>
  <PresentationFormat>Widescreen</PresentationFormat>
  <Paragraphs>187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Aptos</vt:lpstr>
      <vt:lpstr>Aptos Display</vt:lpstr>
      <vt:lpstr>Arial</vt:lpstr>
      <vt:lpstr>Office Theme</vt:lpstr>
      <vt:lpstr>Performance Evaluation of TOF-PET Readout Electronics: Progress &amp; Contributions #4</vt:lpstr>
      <vt:lpstr>FastIC+ ASIC Team</vt:lpstr>
      <vt:lpstr>PowerPoint Presentation</vt:lpstr>
      <vt:lpstr>PowerPoint Presentation</vt:lpstr>
      <vt:lpstr>Measurements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Lower Voltage Reference</vt:lpstr>
      <vt:lpstr>PowerPoint Presentation</vt:lpstr>
      <vt:lpstr>Analysis</vt:lpstr>
      <vt:lpstr>PowerPoint Presentation</vt:lpstr>
      <vt:lpstr>Miscellaneous</vt:lpstr>
      <vt:lpstr>PowerPoint Presentation</vt:lpstr>
      <vt:lpstr>PowerPoint Presentation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Cesar Luis Cdn Gdn</dc:creator>
  <cp:lastModifiedBy>Cesar Luis Cdn Gdn</cp:lastModifiedBy>
  <cp:revision>2</cp:revision>
  <dcterms:created xsi:type="dcterms:W3CDTF">2025-04-08T07:33:09Z</dcterms:created>
  <dcterms:modified xsi:type="dcterms:W3CDTF">2025-04-08T12:09:39Z</dcterms:modified>
</cp:coreProperties>
</file>