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8250" cx="9144000"/>
  <p:notesSz cx="6858000" cy="9144000"/>
  <p:embeddedFontLst>
    <p:embeddedFont>
      <p:font typeface="Play"/>
      <p:regular r:id="rId32"/>
      <p:bold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4" roundtripDataSignature="AMtx7mjdHrBmj1t4FrYAIq+Pns7h7PxvB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DD1A882-F353-443D-96B7-9F6F3D37D16E}">
  <a:tblStyle styleId="{EDD1A882-F353-443D-96B7-9F6F3D37D16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Play-bold.fntdata"/><Relationship Id="rId10" Type="http://schemas.openxmlformats.org/officeDocument/2006/relationships/slide" Target="slides/slide5.xml"/><Relationship Id="rId32" Type="http://schemas.openxmlformats.org/officeDocument/2006/relationships/font" Target="fonts/Play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customschemas.google.com/relationships/presentationmetadata" Target="meta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5" name="Google Shape;7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3ee9e6b522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0" name="Google Shape;160;g33ee9e6b522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49479c06a8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7" name="Google Shape;167;g349479c06a8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49479c06a8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8" name="Google Shape;178;g349479c06a8_0_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49479c06a8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7" name="Google Shape;187;g349479c06a8_0_1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49479c06a8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7" name="Google Shape;197;g349479c06a8_0_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49479c06a8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7" name="Google Shape;207;g349479c06a8_0_1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49479c06a8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6" name="Google Shape;216;g349479c06a8_0_3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49479c06a8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6" name="Google Shape;226;g349479c06a8_0_19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49479c06a8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6" name="Google Shape;236;g349479c06a8_0_1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49479c06a8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6" name="Google Shape;246;g349479c06a8_0_2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32931dca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5" name="Google Shape;85;g3432931dca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49479c06a8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6" name="Google Shape;256;g349479c06a8_0_2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49479c06a8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6" name="Google Shape;266;g349479c06a8_0_2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49479c06a8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6" name="Google Shape;276;g349479c06a8_0_2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49479c06a8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4" name="Google Shape;284;g349479c06a8_0_16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3ee9e6b522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3" name="Google Shape;293;g33ee9e6b522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349479c06a8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0" name="Google Shape;300;g349479c06a8_0_27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3ee9e6b522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9" name="Google Shape;309;g33ee9e6b522_0_1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9479c06a8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2" name="Google Shape;92;g349479c06a8_0_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49479c06a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3" name="Google Shape;103;g349479c06a8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3ee9e6b522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g33ee9e6b522_0_1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49479c06a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349479c06a8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49479c06a8_0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1" name="Google Shape;131;g349479c06a8_0_29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49479c06a8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3" name="Google Shape;143;g349479c06a8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49479c06a8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2" name="Google Shape;152;g349479c06a8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">
  <p:cSld name="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/>
          <p:nvPr>
            <p:ph type="ctrTitle"/>
          </p:nvPr>
        </p:nvSpPr>
        <p:spPr>
          <a:xfrm>
            <a:off x="1119750" y="1542900"/>
            <a:ext cx="6904500" cy="24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Font typeface="Georgia"/>
              <a:buNone/>
              <a:defRPr sz="6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" name="Google Shape;1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39975" y="3517275"/>
            <a:ext cx="2064040" cy="84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">
  <p:cSld name="10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1"/>
          <p:cNvSpPr txBox="1"/>
          <p:nvPr>
            <p:ph idx="12" type="sldNum"/>
          </p:nvPr>
        </p:nvSpPr>
        <p:spPr>
          <a:xfrm>
            <a:off x="8556784" y="4754237"/>
            <a:ext cx="548700" cy="3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">
  <p:cSld name="9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7" name="Google Shape;17;p20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" name="Google Shape;18;p20"/>
          <p:cNvSpPr txBox="1"/>
          <p:nvPr>
            <p:ph type="title"/>
          </p:nvPr>
        </p:nvSpPr>
        <p:spPr>
          <a:xfrm>
            <a:off x="2465725" y="1626263"/>
            <a:ext cx="46101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  <a:defRPr sz="46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">
  <p:cSld name="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21" name="Google Shape;21;p18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" name="Google Shape;22;p18"/>
          <p:cNvSpPr txBox="1"/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Google Shape;23;p18"/>
          <p:cNvSpPr txBox="1"/>
          <p:nvPr>
            <p:ph idx="2" type="body"/>
          </p:nvPr>
        </p:nvSpPr>
        <p:spPr>
          <a:xfrm>
            <a:off x="1794350" y="3504825"/>
            <a:ext cx="22857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" name="Google Shape;24;p18"/>
          <p:cNvSpPr/>
          <p:nvPr>
            <p:ph idx="3" type="pic"/>
          </p:nvPr>
        </p:nvSpPr>
        <p:spPr>
          <a:xfrm>
            <a:off x="4657375" y="1435325"/>
            <a:ext cx="4486500" cy="2875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">
  <p:cSld name="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4"/>
          <p:cNvSpPr txBox="1"/>
          <p:nvPr>
            <p:ph idx="1" type="body"/>
          </p:nvPr>
        </p:nvSpPr>
        <p:spPr>
          <a:xfrm>
            <a:off x="4645850" y="2345700"/>
            <a:ext cx="16719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7" name="Google Shape;27;p14"/>
          <p:cNvSpPr txBox="1"/>
          <p:nvPr>
            <p:ph idx="2" type="body"/>
          </p:nvPr>
        </p:nvSpPr>
        <p:spPr>
          <a:xfrm>
            <a:off x="6317750" y="2345700"/>
            <a:ext cx="16719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14"/>
          <p:cNvSpPr txBox="1"/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9" name="Google Shape;29;p14"/>
          <p:cNvSpPr txBox="1"/>
          <p:nvPr>
            <p:ph idx="3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30" name="Google Shape;30;p14"/>
          <p:cNvSpPr/>
          <p:nvPr/>
        </p:nvSpPr>
        <p:spPr>
          <a:xfrm>
            <a:off x="4645850" y="2105925"/>
            <a:ext cx="3305100" cy="64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4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">
  <p:cSld name="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3"/>
          <p:cNvSpPr txBox="1"/>
          <p:nvPr>
            <p:ph type="ctrTitle"/>
          </p:nvPr>
        </p:nvSpPr>
        <p:spPr>
          <a:xfrm>
            <a:off x="1038100" y="900650"/>
            <a:ext cx="4730183" cy="24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Font typeface="Georgia"/>
              <a:buNone/>
              <a:defRPr sz="6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4" name="Google Shape;34;p13"/>
          <p:cNvSpPr txBox="1"/>
          <p:nvPr>
            <p:ph idx="1" type="subTitle"/>
          </p:nvPr>
        </p:nvSpPr>
        <p:spPr>
          <a:xfrm>
            <a:off x="1108450" y="3444184"/>
            <a:ext cx="3910800" cy="11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None/>
              <a:defRPr sz="2000">
                <a:solidFill>
                  <a:schemeClr val="accent2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35" name="Google Shape;35;p13"/>
          <p:cNvSpPr txBox="1"/>
          <p:nvPr>
            <p:ph idx="12" type="sldNum"/>
          </p:nvPr>
        </p:nvSpPr>
        <p:spPr>
          <a:xfrm>
            <a:off x="8556784" y="4754237"/>
            <a:ext cx="548700" cy="3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">
  <p:cSld name="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38" name="Google Shape;38;p15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" name="Google Shape;39;p15"/>
          <p:cNvSpPr txBox="1"/>
          <p:nvPr>
            <p:ph type="title"/>
          </p:nvPr>
        </p:nvSpPr>
        <p:spPr>
          <a:xfrm>
            <a:off x="877550" y="1081900"/>
            <a:ext cx="6306600" cy="15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0" name="Google Shape;40;p15"/>
          <p:cNvSpPr txBox="1"/>
          <p:nvPr>
            <p:ph idx="2" type="body"/>
          </p:nvPr>
        </p:nvSpPr>
        <p:spPr>
          <a:xfrm>
            <a:off x="1601850" y="2770900"/>
            <a:ext cx="25983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41" name="Google Shape;41;p15"/>
          <p:cNvCxnSpPr/>
          <p:nvPr/>
        </p:nvCxnSpPr>
        <p:spPr>
          <a:xfrm>
            <a:off x="4572000" y="2734725"/>
            <a:ext cx="0" cy="185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15"/>
          <p:cNvSpPr txBox="1"/>
          <p:nvPr>
            <p:ph idx="3" type="body"/>
          </p:nvPr>
        </p:nvSpPr>
        <p:spPr>
          <a:xfrm>
            <a:off x="4954675" y="2770900"/>
            <a:ext cx="25983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">
  <p:cSld name="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6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45" name="Google Shape;45;p16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6" name="Google Shape;46;p16"/>
          <p:cNvSpPr txBox="1"/>
          <p:nvPr>
            <p:ph idx="2" type="body"/>
          </p:nvPr>
        </p:nvSpPr>
        <p:spPr>
          <a:xfrm>
            <a:off x="4080000" y="2483800"/>
            <a:ext cx="18288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7" name="Google Shape;47;p16"/>
          <p:cNvSpPr txBox="1"/>
          <p:nvPr>
            <p:ph idx="3" type="body"/>
          </p:nvPr>
        </p:nvSpPr>
        <p:spPr>
          <a:xfrm>
            <a:off x="6338850" y="2483800"/>
            <a:ext cx="18288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8" name="Google Shape;48;p16"/>
          <p:cNvSpPr txBox="1"/>
          <p:nvPr>
            <p:ph type="title"/>
          </p:nvPr>
        </p:nvSpPr>
        <p:spPr>
          <a:xfrm>
            <a:off x="686950" y="1081900"/>
            <a:ext cx="2562600" cy="3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49" name="Google Shape;49;p16"/>
          <p:cNvSpPr/>
          <p:nvPr>
            <p:ph idx="4" type="pic"/>
          </p:nvPr>
        </p:nvSpPr>
        <p:spPr>
          <a:xfrm>
            <a:off x="4284525" y="1103600"/>
            <a:ext cx="1107000" cy="1107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50" name="Google Shape;50;p16"/>
          <p:cNvSpPr/>
          <p:nvPr>
            <p:ph idx="5" type="pic"/>
          </p:nvPr>
        </p:nvSpPr>
        <p:spPr>
          <a:xfrm>
            <a:off x="6543375" y="1103600"/>
            <a:ext cx="1107000" cy="11070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">
  <p:cSld name="6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7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53" name="Google Shape;53;p17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4" name="Google Shape;54;p17"/>
          <p:cNvSpPr txBox="1"/>
          <p:nvPr>
            <p:ph idx="2" type="body"/>
          </p:nvPr>
        </p:nvSpPr>
        <p:spPr>
          <a:xfrm>
            <a:off x="4080000" y="2560000"/>
            <a:ext cx="18288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5" name="Google Shape;55;p17"/>
          <p:cNvSpPr txBox="1"/>
          <p:nvPr>
            <p:ph idx="3" type="body"/>
          </p:nvPr>
        </p:nvSpPr>
        <p:spPr>
          <a:xfrm>
            <a:off x="6338850" y="2560000"/>
            <a:ext cx="18288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" name="Google Shape;56;p17"/>
          <p:cNvSpPr/>
          <p:nvPr>
            <p:ph idx="4" type="pic"/>
          </p:nvPr>
        </p:nvSpPr>
        <p:spPr>
          <a:xfrm>
            <a:off x="4049850" y="1080100"/>
            <a:ext cx="1889100" cy="1251300"/>
          </a:xfrm>
          <a:prstGeom prst="rect">
            <a:avLst/>
          </a:prstGeom>
          <a:noFill/>
          <a:ln>
            <a:noFill/>
          </a:ln>
        </p:spPr>
      </p:sp>
      <p:sp>
        <p:nvSpPr>
          <p:cNvPr id="57" name="Google Shape;57;p17"/>
          <p:cNvSpPr/>
          <p:nvPr>
            <p:ph idx="5" type="pic"/>
          </p:nvPr>
        </p:nvSpPr>
        <p:spPr>
          <a:xfrm>
            <a:off x="6308700" y="1080100"/>
            <a:ext cx="1889100" cy="1251300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7"/>
          <p:cNvSpPr txBox="1"/>
          <p:nvPr>
            <p:ph type="title"/>
          </p:nvPr>
        </p:nvSpPr>
        <p:spPr>
          <a:xfrm>
            <a:off x="686950" y="1081900"/>
            <a:ext cx="2562600" cy="3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">
  <p:cSld name="8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9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61" name="Google Shape;61;p19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2" name="Google Shape;62;p19"/>
          <p:cNvSpPr txBox="1"/>
          <p:nvPr>
            <p:ph idx="2" type="body"/>
          </p:nvPr>
        </p:nvSpPr>
        <p:spPr>
          <a:xfrm>
            <a:off x="964175" y="2325650"/>
            <a:ext cx="1936500" cy="20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3" name="Google Shape;63;p19"/>
          <p:cNvSpPr txBox="1"/>
          <p:nvPr>
            <p:ph idx="3" type="body"/>
          </p:nvPr>
        </p:nvSpPr>
        <p:spPr>
          <a:xfrm>
            <a:off x="3328700" y="2325650"/>
            <a:ext cx="1936500" cy="20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" name="Google Shape;64;p19"/>
          <p:cNvSpPr txBox="1"/>
          <p:nvPr>
            <p:ph idx="4" type="body"/>
          </p:nvPr>
        </p:nvSpPr>
        <p:spPr>
          <a:xfrm>
            <a:off x="5693225" y="2325650"/>
            <a:ext cx="1936500" cy="20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5" name="Google Shape;65;p19"/>
          <p:cNvSpPr txBox="1"/>
          <p:nvPr/>
        </p:nvSpPr>
        <p:spPr>
          <a:xfrm>
            <a:off x="1562578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Font typeface="Arial"/>
              <a:buNone/>
            </a:pPr>
            <a:r>
              <a:rPr b="0" i="0" lang="en" sz="7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7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9"/>
          <p:cNvSpPr/>
          <p:nvPr/>
        </p:nvSpPr>
        <p:spPr>
          <a:xfrm>
            <a:off x="1252769" y="1009969"/>
            <a:ext cx="1089212" cy="1089212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9"/>
          <p:cNvSpPr txBox="1"/>
          <p:nvPr/>
        </p:nvSpPr>
        <p:spPr>
          <a:xfrm>
            <a:off x="3913329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Font typeface="Arial"/>
              <a:buNone/>
            </a:pPr>
            <a:r>
              <a:rPr b="0" i="0" lang="en" sz="7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7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9"/>
          <p:cNvSpPr/>
          <p:nvPr/>
        </p:nvSpPr>
        <p:spPr>
          <a:xfrm>
            <a:off x="3603520" y="1009969"/>
            <a:ext cx="1089212" cy="1089212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9"/>
          <p:cNvSpPr txBox="1"/>
          <p:nvPr/>
        </p:nvSpPr>
        <p:spPr>
          <a:xfrm>
            <a:off x="6264081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Font typeface="Arial"/>
              <a:buNone/>
            </a:pPr>
            <a:r>
              <a:rPr b="0" i="0" lang="en" sz="7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7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9"/>
          <p:cNvSpPr/>
          <p:nvPr/>
        </p:nvSpPr>
        <p:spPr>
          <a:xfrm>
            <a:off x="5954272" y="1009969"/>
            <a:ext cx="1089212" cy="1089212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Play"/>
              <a:buNone/>
              <a:defRPr b="0" i="0" sz="33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0" type="dt"/>
          </p:nvPr>
        </p:nvSpPr>
        <p:spPr>
          <a:xfrm>
            <a:off x="628650" y="4771678"/>
            <a:ext cx="2057400" cy="2740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1"/>
          <p:cNvSpPr txBox="1"/>
          <p:nvPr>
            <p:ph idx="11" type="ftr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1"/>
          <p:cNvSpPr txBox="1"/>
          <p:nvPr>
            <p:ph idx="12" type="sldNum"/>
          </p:nvPr>
        </p:nvSpPr>
        <p:spPr>
          <a:xfrm>
            <a:off x="6457950" y="4771678"/>
            <a:ext cx="2057400" cy="2740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18.png"/><Relationship Id="rId5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Relationship Id="rId4" Type="http://schemas.openxmlformats.org/officeDocument/2006/relationships/image" Target="../media/image3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Relationship Id="rId4" Type="http://schemas.openxmlformats.org/officeDocument/2006/relationships/image" Target="../media/image3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Relationship Id="rId4" Type="http://schemas.openxmlformats.org/officeDocument/2006/relationships/image" Target="../media/image3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Relationship Id="rId4" Type="http://schemas.openxmlformats.org/officeDocument/2006/relationships/image" Target="../media/image3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Relationship Id="rId4" Type="http://schemas.openxmlformats.org/officeDocument/2006/relationships/image" Target="../media/image2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png"/><Relationship Id="rId4" Type="http://schemas.openxmlformats.org/officeDocument/2006/relationships/image" Target="../media/image2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2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jpg"/><Relationship Id="rId4" Type="http://schemas.openxmlformats.org/officeDocument/2006/relationships/image" Target="../media/image29.jpg"/><Relationship Id="rId5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9.jpg"/><Relationship Id="rId4" Type="http://schemas.openxmlformats.org/officeDocument/2006/relationships/image" Target="../media/image3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1.jpg"/><Relationship Id="rId4" Type="http://schemas.openxmlformats.org/officeDocument/2006/relationships/image" Target="../media/image2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/>
          <p:nvPr>
            <p:ph type="ctrTitle"/>
          </p:nvPr>
        </p:nvSpPr>
        <p:spPr>
          <a:xfrm>
            <a:off x="916800" y="1215425"/>
            <a:ext cx="73104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80"/>
              <a:buFont typeface="Georgia"/>
              <a:buNone/>
            </a:pPr>
            <a:r>
              <a:rPr lang="en" sz="4180"/>
              <a:t>Characterizing Lead Perovskite Crystals as Radiation Detection Materials</a:t>
            </a:r>
            <a:endParaRPr sz="418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80"/>
              <a:buFont typeface="Georgia"/>
              <a:buNone/>
            </a:pPr>
            <a:r>
              <a:t/>
            </a:r>
            <a:endParaRPr sz="4180"/>
          </a:p>
        </p:txBody>
      </p:sp>
      <p:sp>
        <p:nvSpPr>
          <p:cNvPr id="78" name="Google Shape;78;p1"/>
          <p:cNvSpPr txBox="1"/>
          <p:nvPr>
            <p:ph idx="4294967295" type="subTitle"/>
          </p:nvPr>
        </p:nvSpPr>
        <p:spPr>
          <a:xfrm>
            <a:off x="2616600" y="2991400"/>
            <a:ext cx="3910800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171450" lvl="0" marL="17145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Michael Durant</a:t>
            </a:r>
            <a:endParaRPr b="0" i="0" sz="21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7145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lang="en" sz="1548">
                <a:solidFill>
                  <a:schemeClr val="lt1"/>
                </a:solidFill>
              </a:rPr>
              <a:t>08</a:t>
            </a:r>
            <a:r>
              <a:rPr b="0" i="0" lang="en" sz="1548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/0</a:t>
            </a:r>
            <a:r>
              <a:rPr lang="en" sz="1548">
                <a:solidFill>
                  <a:schemeClr val="lt1"/>
                </a:solidFill>
              </a:rPr>
              <a:t>4</a:t>
            </a:r>
            <a:r>
              <a:rPr b="0" i="0" lang="en" sz="1548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/2025</a:t>
            </a:r>
            <a:endParaRPr b="0" i="0" sz="1548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Google Shape;7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96639" y="3583775"/>
            <a:ext cx="1332311" cy="74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74325" y="3706413"/>
            <a:ext cx="1747062" cy="50415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2" name="Google Shape;8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47102" y="4185150"/>
            <a:ext cx="1449801" cy="80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3ee9e6b522_0_32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63" name="Google Shape;163;g33ee9e6b522_0_32"/>
          <p:cNvSpPr txBox="1"/>
          <p:nvPr>
            <p:ph type="title"/>
          </p:nvPr>
        </p:nvSpPr>
        <p:spPr>
          <a:xfrm>
            <a:off x="2266950" y="2108826"/>
            <a:ext cx="4610100" cy="9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Play"/>
              <a:buNone/>
            </a:pPr>
            <a:r>
              <a:rPr lang="en"/>
              <a:t>Data Analysis Update</a:t>
            </a:r>
            <a:endParaRPr/>
          </a:p>
        </p:txBody>
      </p:sp>
      <p:sp>
        <p:nvSpPr>
          <p:cNvPr id="164" name="Google Shape;164;g33ee9e6b522_0_32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49479c06a8_0_70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70" name="Google Shape;170;g349479c06a8_0_70"/>
          <p:cNvSpPr txBox="1"/>
          <p:nvPr>
            <p:ph type="title"/>
          </p:nvPr>
        </p:nvSpPr>
        <p:spPr>
          <a:xfrm>
            <a:off x="113525" y="732450"/>
            <a:ext cx="55869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Recap From Last Talk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171" name="Google Shape;171;g349479c06a8_0_70"/>
          <p:cNvSpPr txBox="1"/>
          <p:nvPr>
            <p:ph idx="2" type="body"/>
          </p:nvPr>
        </p:nvSpPr>
        <p:spPr>
          <a:xfrm>
            <a:off x="113525" y="1453000"/>
            <a:ext cx="50526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Made plots using sample data taken with the old experimental setup before my arrival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600"/>
              <a:t>CsPbBr3 Crystal with no source, Cs 137 Source, and Am 241 Source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Looked at several metrics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Baseline estimation, peak amplitudes, local integrals around the peak amplitude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Compared </a:t>
            </a:r>
            <a:r>
              <a:rPr lang="en"/>
              <a:t>across</a:t>
            </a:r>
            <a:r>
              <a:rPr lang="en"/>
              <a:t> the three data sets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Point of this exercise was to practice </a:t>
            </a:r>
            <a:r>
              <a:rPr lang="en"/>
              <a:t>developing</a:t>
            </a:r>
            <a:r>
              <a:rPr lang="en"/>
              <a:t> my own analysis code and handling the data files</a:t>
            </a:r>
            <a:endParaRPr/>
          </a:p>
        </p:txBody>
      </p:sp>
      <p:sp>
        <p:nvSpPr>
          <p:cNvPr id="172" name="Google Shape;172;g349479c06a8_0_70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3" name="Google Shape;173;g349479c06a8_0_70" title="Amplitude_Comparis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7676" y="1755388"/>
            <a:ext cx="2313584" cy="166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g349479c06a8_0_70" title="Baseline_Comparison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77675" y="0"/>
            <a:ext cx="2380250" cy="1716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g349479c06a8_0_70" title="Integral_Comparison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77675" y="3462709"/>
            <a:ext cx="2313575" cy="16688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49479c06a8_0_49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81" name="Google Shape;181;g349479c06a8_0_49"/>
          <p:cNvSpPr txBox="1"/>
          <p:nvPr>
            <p:ph type="title"/>
          </p:nvPr>
        </p:nvSpPr>
        <p:spPr>
          <a:xfrm>
            <a:off x="113525" y="732450"/>
            <a:ext cx="50526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Plotting New Data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182" name="Google Shape;182;g349479c06a8_0_49"/>
          <p:cNvSpPr txBox="1"/>
          <p:nvPr>
            <p:ph idx="2" type="body"/>
          </p:nvPr>
        </p:nvSpPr>
        <p:spPr>
          <a:xfrm>
            <a:off x="113525" y="1453000"/>
            <a:ext cx="72834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 radioactive source for </a:t>
            </a:r>
            <a:r>
              <a:rPr lang="en"/>
              <a:t>either</a:t>
            </a:r>
            <a:r>
              <a:rPr lang="en"/>
              <a:t> data set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(old) data sets are from December and January of this past winter</a:t>
            </a:r>
            <a:endParaRPr/>
          </a:p>
        </p:txBody>
      </p:sp>
      <p:sp>
        <p:nvSpPr>
          <p:cNvPr id="183" name="Google Shape;183;g349479c06a8_0_49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84" name="Google Shape;184;g349479c06a8_0_49"/>
          <p:cNvGraphicFramePr/>
          <p:nvPr/>
        </p:nvGraphicFramePr>
        <p:xfrm>
          <a:off x="765075" y="2252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{EDD1A882-F353-443D-96B7-9F6F3D37D16E}</a:tableStyleId>
              </a:tblPr>
              <a:tblGrid>
                <a:gridCol w="1268975"/>
                <a:gridCol w="1268975"/>
                <a:gridCol w="1268975"/>
                <a:gridCol w="1268975"/>
                <a:gridCol w="1268975"/>
                <a:gridCol w="12689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Configuration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Threshold Voltages (mV)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SiPM Bias Voltage (V)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Crystal Bias Voltage (V)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# of Events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Date Data was Taken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CsPbBr3</a:t>
                      </a:r>
                      <a:r>
                        <a:rPr lang="en"/>
                        <a:t> Crystal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1, 3, 5, 7, 10, 15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55.5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10,000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3/28/2025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Just SiPM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1, 3, 5, 7, 10, 15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55.5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10,000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3/28/2025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49479c06a8_0_132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90" name="Google Shape;190;g349479c06a8_0_132"/>
          <p:cNvSpPr txBox="1"/>
          <p:nvPr>
            <p:ph type="title"/>
          </p:nvPr>
        </p:nvSpPr>
        <p:spPr>
          <a:xfrm>
            <a:off x="113525" y="732450"/>
            <a:ext cx="50526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Plotting New Data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191" name="Google Shape;191;g349479c06a8_0_132"/>
          <p:cNvSpPr txBox="1"/>
          <p:nvPr>
            <p:ph idx="2" type="body"/>
          </p:nvPr>
        </p:nvSpPr>
        <p:spPr>
          <a:xfrm>
            <a:off x="113525" y="1453000"/>
            <a:ext cx="41067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Sample waveforms from old (top) and new (bottom) 10 mV threshold runs w/ </a:t>
            </a:r>
            <a:r>
              <a:rPr lang="en"/>
              <a:t>crystal present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Still able to see defined signal peak but other metrics are more difficult to determine due to noise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Using new analysis code with more advanced capabilities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349479c06a8_0_132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3" name="Google Shape;193;g349479c06a8_0_132" title="Screenshot 2025-04-07 at 17.06.04.png"/>
          <p:cNvPicPr preferRelativeResize="0"/>
          <p:nvPr/>
        </p:nvPicPr>
        <p:blipFill rotWithShape="1">
          <a:blip r:embed="rId3">
            <a:alphaModFix/>
          </a:blip>
          <a:srcRect b="24170" l="2687" r="33324" t="14139"/>
          <a:stretch/>
        </p:blipFill>
        <p:spPr>
          <a:xfrm>
            <a:off x="4976375" y="148765"/>
            <a:ext cx="3490350" cy="2185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g349479c06a8_0_132" title="Screenshot 2025-04-08 at 13.37.1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6363" y="2334050"/>
            <a:ext cx="3490361" cy="2310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49479c06a8_0_83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00" name="Google Shape;200;g349479c06a8_0_83"/>
          <p:cNvSpPr txBox="1"/>
          <p:nvPr>
            <p:ph type="title"/>
          </p:nvPr>
        </p:nvSpPr>
        <p:spPr>
          <a:xfrm>
            <a:off x="113525" y="732450"/>
            <a:ext cx="61263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Problems in Data - Noise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201" name="Google Shape;201;g349479c06a8_0_83"/>
          <p:cNvSpPr txBox="1"/>
          <p:nvPr>
            <p:ph idx="2" type="body"/>
          </p:nvPr>
        </p:nvSpPr>
        <p:spPr>
          <a:xfrm>
            <a:off x="113525" y="1453000"/>
            <a:ext cx="50526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Much more noise in the new data set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Baseline estimation is larger which we expect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Integral is in fact slightly smaller, due to larger negative fluctuations</a:t>
            </a:r>
            <a:endParaRPr/>
          </a:p>
        </p:txBody>
      </p:sp>
      <p:sp>
        <p:nvSpPr>
          <p:cNvPr id="202" name="Google Shape;202;g349479c06a8_0_83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3" name="Google Shape;203;g349479c06a8_0_83" title="Screenshot 2025-04-07 at 17.06.26.png"/>
          <p:cNvPicPr preferRelativeResize="0"/>
          <p:nvPr/>
        </p:nvPicPr>
        <p:blipFill rotWithShape="1">
          <a:blip r:embed="rId3">
            <a:alphaModFix/>
          </a:blip>
          <a:srcRect b="21456" l="1616" r="33189" t="14226"/>
          <a:stretch/>
        </p:blipFill>
        <p:spPr>
          <a:xfrm>
            <a:off x="5284650" y="2664869"/>
            <a:ext cx="3039524" cy="1947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g349479c06a8_0_83" title="Screenshot 2025-04-08 at 13.37.1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6850" y="2632500"/>
            <a:ext cx="3039524" cy="201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49479c06a8_0_180"/>
          <p:cNvSpPr txBox="1"/>
          <p:nvPr>
            <p:ph idx="2" type="body"/>
          </p:nvPr>
        </p:nvSpPr>
        <p:spPr>
          <a:xfrm>
            <a:off x="113525" y="1453000"/>
            <a:ext cx="25737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We have our main peak which is followed by some smaller peaks if we have a radioactive source present</a:t>
            </a:r>
            <a:endParaRPr/>
          </a:p>
        </p:txBody>
      </p:sp>
      <p:sp>
        <p:nvSpPr>
          <p:cNvPr id="210" name="Google Shape;210;g349479c06a8_0_180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11" name="Google Shape;211;g349479c06a8_0_180"/>
          <p:cNvSpPr txBox="1"/>
          <p:nvPr>
            <p:ph type="title"/>
          </p:nvPr>
        </p:nvSpPr>
        <p:spPr>
          <a:xfrm>
            <a:off x="113525" y="732450"/>
            <a:ext cx="61263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Problems in Data - Peaks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212" name="Google Shape;212;g349479c06a8_0_180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3" name="Google Shape;213;g349479c06a8_0_180" title="Screenshot 2025-04-07 at 17.06.26.png"/>
          <p:cNvPicPr preferRelativeResize="0"/>
          <p:nvPr/>
        </p:nvPicPr>
        <p:blipFill rotWithShape="1">
          <a:blip r:embed="rId3">
            <a:alphaModFix/>
          </a:blip>
          <a:srcRect b="21456" l="1616" r="33189" t="14226"/>
          <a:stretch/>
        </p:blipFill>
        <p:spPr>
          <a:xfrm>
            <a:off x="3447900" y="1453050"/>
            <a:ext cx="4530524" cy="2902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49479c06a8_0_313"/>
          <p:cNvSpPr txBox="1"/>
          <p:nvPr>
            <p:ph idx="2" type="body"/>
          </p:nvPr>
        </p:nvSpPr>
        <p:spPr>
          <a:xfrm>
            <a:off x="113525" y="1453000"/>
            <a:ext cx="25737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Looking at histogram of positions of peaks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Blue is left of the start of the peak, red is to the right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Huge spike at the end just before new sample ends</a:t>
            </a:r>
            <a:endParaRPr/>
          </a:p>
        </p:txBody>
      </p:sp>
      <p:sp>
        <p:nvSpPr>
          <p:cNvPr id="219" name="Google Shape;219;g349479c06a8_0_313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20" name="Google Shape;220;g349479c06a8_0_313"/>
          <p:cNvSpPr txBox="1"/>
          <p:nvPr>
            <p:ph type="title"/>
          </p:nvPr>
        </p:nvSpPr>
        <p:spPr>
          <a:xfrm>
            <a:off x="113525" y="732450"/>
            <a:ext cx="61263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Problems in Data - Peaks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221" name="Google Shape;221;g349479c06a8_0_313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2" name="Google Shape;222;g349479c06a8_0_313" title="Screenshot 2025-04-08 at 01.26.2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6050" y="1409701"/>
            <a:ext cx="2966499" cy="2815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g349479c06a8_0_313" title="Screenshot 2025-04-08 at 13.58.20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0450" y="1409700"/>
            <a:ext cx="2933310" cy="281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49479c06a8_0_191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29" name="Google Shape;229;g349479c06a8_0_191"/>
          <p:cNvSpPr txBox="1"/>
          <p:nvPr>
            <p:ph type="title"/>
          </p:nvPr>
        </p:nvSpPr>
        <p:spPr>
          <a:xfrm>
            <a:off x="113525" y="732450"/>
            <a:ext cx="61263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Problems in Data - Peaks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230" name="Google Shape;230;g349479c06a8_0_191"/>
          <p:cNvSpPr txBox="1"/>
          <p:nvPr>
            <p:ph idx="2" type="body"/>
          </p:nvPr>
        </p:nvSpPr>
        <p:spPr>
          <a:xfrm>
            <a:off x="113525" y="1453000"/>
            <a:ext cx="50526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Looking at waveforms, we can see where we have spikes at the end of the new data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Peak finding algorithm is not well adapted to this much noise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Running average over sample to smooth out data is also causing problems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Too large of a step is making the late peaks even more exaggerated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Too small of a step flattens the late peak but causes program to identify more false peaks by exaggerating the noise </a:t>
            </a:r>
            <a:endParaRPr/>
          </a:p>
        </p:txBody>
      </p:sp>
      <p:sp>
        <p:nvSpPr>
          <p:cNvPr id="231" name="Google Shape;231;g349479c06a8_0_191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2" name="Google Shape;232;g349479c06a8_0_191" title="Screenshot 2025-04-07 at 17.06.26.png"/>
          <p:cNvPicPr preferRelativeResize="0"/>
          <p:nvPr/>
        </p:nvPicPr>
        <p:blipFill rotWithShape="1">
          <a:blip r:embed="rId3">
            <a:alphaModFix/>
          </a:blip>
          <a:srcRect b="21456" l="1616" r="33189" t="14226"/>
          <a:stretch/>
        </p:blipFill>
        <p:spPr>
          <a:xfrm>
            <a:off x="6104480" y="665674"/>
            <a:ext cx="2962519" cy="1898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g349479c06a8_0_191" title="Screenshot 2025-04-08 at 13.37.1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04475" y="2632500"/>
            <a:ext cx="3039524" cy="201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49479c06a8_0_151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39" name="Google Shape;239;g349479c06a8_0_151"/>
          <p:cNvSpPr txBox="1"/>
          <p:nvPr>
            <p:ph type="title"/>
          </p:nvPr>
        </p:nvSpPr>
        <p:spPr>
          <a:xfrm>
            <a:off x="113525" y="732450"/>
            <a:ext cx="50526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Fixes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240" name="Google Shape;240;g349479c06a8_0_151"/>
          <p:cNvSpPr txBox="1"/>
          <p:nvPr>
            <p:ph idx="2" type="body"/>
          </p:nvPr>
        </p:nvSpPr>
        <p:spPr>
          <a:xfrm>
            <a:off x="113525" y="1453000"/>
            <a:ext cx="41067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can we learn from this?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Shows some glaring errors in our peak finding algorithm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Need to focus on wider peaks if we can’t get rid of the noise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Also underscores importance of eliminating noise as much as possible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Light tightness and cabling in new box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349479c06a8_0_151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2" name="Google Shape;242;g349479c06a8_0_151" title="Screenshot 2025-04-07 at 17.06.04.png"/>
          <p:cNvPicPr preferRelativeResize="0"/>
          <p:nvPr/>
        </p:nvPicPr>
        <p:blipFill rotWithShape="1">
          <a:blip r:embed="rId3">
            <a:alphaModFix/>
          </a:blip>
          <a:srcRect b="24170" l="2687" r="33324" t="14139"/>
          <a:stretch/>
        </p:blipFill>
        <p:spPr>
          <a:xfrm>
            <a:off x="5228554" y="306650"/>
            <a:ext cx="3238170" cy="202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g349479c06a8_0_151" title="Screenshot 2025-04-08 at 13.37.1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8550" y="2500991"/>
            <a:ext cx="3238177" cy="2143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49479c06a8_0_239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49" name="Google Shape;249;g349479c06a8_0_239"/>
          <p:cNvSpPr txBox="1"/>
          <p:nvPr>
            <p:ph type="title"/>
          </p:nvPr>
        </p:nvSpPr>
        <p:spPr>
          <a:xfrm>
            <a:off x="113525" y="732450"/>
            <a:ext cx="57447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Radioactive Sources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250" name="Google Shape;250;g349479c06a8_0_239"/>
          <p:cNvSpPr txBox="1"/>
          <p:nvPr>
            <p:ph idx="2" type="body"/>
          </p:nvPr>
        </p:nvSpPr>
        <p:spPr>
          <a:xfrm>
            <a:off x="113525" y="1453000"/>
            <a:ext cx="50526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349479c06a8_0_239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2" name="Google Shape;252;g349479c06a8_0_239" title="Amplitude_Comparis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9375" y="2071125"/>
            <a:ext cx="1897650" cy="1368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g349479c06a8_0_2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812271"/>
            <a:ext cx="9143999" cy="24731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432931dcaa_0_0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88" name="Google Shape;88;g3432931dcaa_0_0"/>
          <p:cNvSpPr txBox="1"/>
          <p:nvPr>
            <p:ph type="title"/>
          </p:nvPr>
        </p:nvSpPr>
        <p:spPr>
          <a:xfrm>
            <a:off x="2465725" y="1626263"/>
            <a:ext cx="46101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Experimental Set-Up Update</a:t>
            </a:r>
            <a:endParaRPr/>
          </a:p>
        </p:txBody>
      </p:sp>
      <p:sp>
        <p:nvSpPr>
          <p:cNvPr id="89" name="Google Shape;89;g3432931dcaa_0_0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49479c06a8_0_288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59" name="Google Shape;259;g349479c06a8_0_288"/>
          <p:cNvSpPr txBox="1"/>
          <p:nvPr>
            <p:ph type="title"/>
          </p:nvPr>
        </p:nvSpPr>
        <p:spPr>
          <a:xfrm>
            <a:off x="113525" y="732450"/>
            <a:ext cx="79845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Potential Problem in Data - Rate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260" name="Google Shape;260;g349479c06a8_0_288"/>
          <p:cNvSpPr txBox="1"/>
          <p:nvPr>
            <p:ph idx="2" type="body"/>
          </p:nvPr>
        </p:nvSpPr>
        <p:spPr>
          <a:xfrm>
            <a:off x="113525" y="1453000"/>
            <a:ext cx="68028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CsPbBr3 - CS104-A - threshold @ 10mV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10,000 events</a:t>
            </a:r>
            <a:endParaRPr/>
          </a:p>
        </p:txBody>
      </p:sp>
      <p:sp>
        <p:nvSpPr>
          <p:cNvPr id="261" name="Google Shape;261;g349479c06a8_0_288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2" name="Google Shape;262;g349479c06a8_0_288" title="Amplitude_Comparis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9375" y="2071125"/>
            <a:ext cx="1897650" cy="1368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g349479c06a8_0_288" title="Screenshot 2025-04-08 at 01.33.43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053953"/>
            <a:ext cx="9143998" cy="21538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49479c06a8_0_227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69" name="Google Shape;269;g349479c06a8_0_227"/>
          <p:cNvSpPr txBox="1"/>
          <p:nvPr>
            <p:ph type="title"/>
          </p:nvPr>
        </p:nvSpPr>
        <p:spPr>
          <a:xfrm>
            <a:off x="113525" y="732450"/>
            <a:ext cx="57447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Problems in Data - Rate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270" name="Google Shape;270;g349479c06a8_0_227"/>
          <p:cNvSpPr txBox="1"/>
          <p:nvPr>
            <p:ph idx="2" type="body"/>
          </p:nvPr>
        </p:nvSpPr>
        <p:spPr>
          <a:xfrm>
            <a:off x="113525" y="1453000"/>
            <a:ext cx="5559300" cy="3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CsPbBr3 - CS104-A - threshold @ 10mV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10,000 events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*source inside the box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g349479c06a8_0_227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2" name="Google Shape;272;g349479c06a8_0_227" title="Amplitude_Comparis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9375" y="2071125"/>
            <a:ext cx="1897650" cy="1368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g349479c06a8_0_2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945583"/>
            <a:ext cx="9144002" cy="24921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49479c06a8_0_270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79" name="Google Shape;279;g349479c06a8_0_270"/>
          <p:cNvSpPr txBox="1"/>
          <p:nvPr>
            <p:ph type="title"/>
          </p:nvPr>
        </p:nvSpPr>
        <p:spPr>
          <a:xfrm>
            <a:off x="113525" y="732450"/>
            <a:ext cx="50526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Fixes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280" name="Google Shape;280;g349479c06a8_0_270"/>
          <p:cNvSpPr txBox="1"/>
          <p:nvPr>
            <p:ph idx="2" type="body"/>
          </p:nvPr>
        </p:nvSpPr>
        <p:spPr>
          <a:xfrm>
            <a:off x="113525" y="1453000"/>
            <a:ext cx="5874000" cy="36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can we learn from this?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Once again, need to limit noise as much as possible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Eliminating noise will make rate of data taking cleaner, so slower rate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Need to look at how much noise we are actually getting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Should try to calculate the rate of data intake that is coming from noise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Then we can find the rate of data intake </a:t>
            </a:r>
            <a:r>
              <a:rPr lang="en"/>
              <a:t>from</a:t>
            </a:r>
            <a:r>
              <a:rPr lang="en"/>
              <a:t> the signal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Ideally, this rate would be constant across the experiments, independent of the noise present, but there are other factors which affect this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g349479c06a8_0_270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49479c06a8_0_168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87" name="Google Shape;287;g349479c06a8_0_168"/>
          <p:cNvSpPr txBox="1"/>
          <p:nvPr>
            <p:ph type="title"/>
          </p:nvPr>
        </p:nvSpPr>
        <p:spPr>
          <a:xfrm>
            <a:off x="113525" y="732450"/>
            <a:ext cx="50526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Causes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288" name="Google Shape;288;g349479c06a8_0_168"/>
          <p:cNvSpPr txBox="1"/>
          <p:nvPr>
            <p:ph idx="2" type="body"/>
          </p:nvPr>
        </p:nvSpPr>
        <p:spPr>
          <a:xfrm>
            <a:off x="113525" y="1453000"/>
            <a:ext cx="41067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Several potential issues leading to observed problems in new data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Damage to crystals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Deterioration</a:t>
            </a:r>
            <a:r>
              <a:rPr lang="en"/>
              <a:t> over time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Highly sensitive to </a:t>
            </a:r>
            <a:r>
              <a:rPr lang="en"/>
              <a:t>moisture</a:t>
            </a:r>
            <a:r>
              <a:rPr lang="en"/>
              <a:t> &amp; temperature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Damage during previous runs with the old experiment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Damage to SiPMs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Similarly to crystals, could be damage from lack of space in box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Poor cable management and damage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Failure to find optimal arrangement of cables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Problems with analysis code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Peak finding and smoothing of waveform need to be adjusted for noise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349479c06a8_0_168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0" name="Google Shape;290;g349479c06a8_0_168" title="IMG_4998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8750" y="992200"/>
            <a:ext cx="4520535" cy="3390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33ee9e6b522_0_60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96" name="Google Shape;296;g33ee9e6b522_0_60"/>
          <p:cNvSpPr txBox="1"/>
          <p:nvPr>
            <p:ph type="title"/>
          </p:nvPr>
        </p:nvSpPr>
        <p:spPr>
          <a:xfrm>
            <a:off x="2465725" y="2034268"/>
            <a:ext cx="4610100" cy="10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Looking Forward </a:t>
            </a:r>
            <a:endParaRPr/>
          </a:p>
        </p:txBody>
      </p:sp>
      <p:sp>
        <p:nvSpPr>
          <p:cNvPr id="297" name="Google Shape;297;g33ee9e6b522_0_60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349479c06a8_0_279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303" name="Google Shape;303;g349479c06a8_0_279"/>
          <p:cNvSpPr txBox="1"/>
          <p:nvPr>
            <p:ph type="title"/>
          </p:nvPr>
        </p:nvSpPr>
        <p:spPr>
          <a:xfrm>
            <a:off x="113525" y="732450"/>
            <a:ext cx="50526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Next Steps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304" name="Google Shape;304;g349479c06a8_0_279"/>
          <p:cNvSpPr txBox="1"/>
          <p:nvPr>
            <p:ph idx="2" type="body"/>
          </p:nvPr>
        </p:nvSpPr>
        <p:spPr>
          <a:xfrm>
            <a:off x="113525" y="1453000"/>
            <a:ext cx="5052600" cy="34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Finish new box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Delays waiting for parts have pushed back the expected finish date to Easter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Test old and new boxes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Transferring the CPMs from the old box to the new will enable preliminary testing on the new box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Continued testing of the old box at UniGe site with new radioactive sources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Simulate crystal stopping power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Want to gain a more complete </a:t>
            </a:r>
            <a:r>
              <a:rPr lang="en"/>
              <a:t>understanding</a:t>
            </a:r>
            <a:r>
              <a:rPr lang="en"/>
              <a:t> of how crystal thickness and type of radiation affect crystal performance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How big of a factor is self-absorption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Look into rate problem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Can we </a:t>
            </a:r>
            <a:r>
              <a:rPr lang="en"/>
              <a:t>effectively</a:t>
            </a:r>
            <a:r>
              <a:rPr lang="en"/>
              <a:t> separate the sources of our data into signal and noise to estimate the signal rate?</a:t>
            </a:r>
            <a:endParaRPr/>
          </a:p>
        </p:txBody>
      </p:sp>
      <p:sp>
        <p:nvSpPr>
          <p:cNvPr id="305" name="Google Shape;305;g349479c06a8_0_279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6" name="Google Shape;306;g349479c06a8_0_279" title="IMG_6075.jpe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66125" y="1248024"/>
            <a:ext cx="3673073" cy="2754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3ee9e6b522_0_134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312" name="Google Shape;312;g33ee9e6b522_0_134"/>
          <p:cNvSpPr txBox="1"/>
          <p:nvPr>
            <p:ph type="title"/>
          </p:nvPr>
        </p:nvSpPr>
        <p:spPr>
          <a:xfrm>
            <a:off x="2465725" y="1626263"/>
            <a:ext cx="46101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313" name="Google Shape;313;g33ee9e6b522_0_134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49479c06a8_0_59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95" name="Google Shape;95;g349479c06a8_0_59"/>
          <p:cNvSpPr txBox="1"/>
          <p:nvPr>
            <p:ph type="title"/>
          </p:nvPr>
        </p:nvSpPr>
        <p:spPr>
          <a:xfrm>
            <a:off x="113525" y="732450"/>
            <a:ext cx="55869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Recap From Last Talk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96" name="Google Shape;96;g349479c06a8_0_59"/>
          <p:cNvSpPr txBox="1"/>
          <p:nvPr>
            <p:ph idx="2" type="body"/>
          </p:nvPr>
        </p:nvSpPr>
        <p:spPr>
          <a:xfrm>
            <a:off x="113525" y="1453000"/>
            <a:ext cx="50526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Sealed new box lid with metal gasket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Conducted </a:t>
            </a:r>
            <a:r>
              <a:rPr lang="en"/>
              <a:t>successful tests to ensure electrical continuity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Patch panel holes were drilled and metal gasket was applied</a:t>
            </a:r>
            <a:endParaRPr/>
          </a:p>
        </p:txBody>
      </p:sp>
      <p:sp>
        <p:nvSpPr>
          <p:cNvPr id="97" name="Google Shape;97;g349479c06a8_0_59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8" name="Google Shape;98;g349479c06a8_0_59" title="IMG_5625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124" y="3114126"/>
            <a:ext cx="1865073" cy="139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g349479c06a8_0_59" title="IMG_6071.jpeg"/>
          <p:cNvPicPr preferRelativeResize="0"/>
          <p:nvPr/>
        </p:nvPicPr>
        <p:blipFill rotWithShape="1">
          <a:blip r:embed="rId4">
            <a:alphaModFix/>
          </a:blip>
          <a:srcRect b="0" l="0" r="0" t="29562"/>
          <a:stretch/>
        </p:blipFill>
        <p:spPr>
          <a:xfrm>
            <a:off x="3211075" y="2761372"/>
            <a:ext cx="1865076" cy="1751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g349479c06a8_0_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65375" y="1005950"/>
            <a:ext cx="2690374" cy="2690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49479c06a8_0_10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06" name="Google Shape;106;g349479c06a8_0_10"/>
          <p:cNvSpPr txBox="1"/>
          <p:nvPr>
            <p:ph type="title"/>
          </p:nvPr>
        </p:nvSpPr>
        <p:spPr>
          <a:xfrm>
            <a:off x="113525" y="732450"/>
            <a:ext cx="50526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Taking Data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107" name="Google Shape;107;g349479c06a8_0_10"/>
          <p:cNvSpPr txBox="1"/>
          <p:nvPr>
            <p:ph idx="2" type="body"/>
          </p:nvPr>
        </p:nvSpPr>
        <p:spPr>
          <a:xfrm>
            <a:off x="113525" y="1453000"/>
            <a:ext cx="50526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While waiting for the new setup, started taking data </a:t>
            </a:r>
            <a:r>
              <a:rPr lang="en"/>
              <a:t>with</a:t>
            </a:r>
            <a:r>
              <a:rPr lang="en"/>
              <a:t> the old setup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Goal is to familiarize myself with the data taking methods so that we will be ready to use the new setup when construction is complete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Did threshold voltage sweeps for two different </a:t>
            </a:r>
            <a:r>
              <a:rPr lang="en"/>
              <a:t>experimental</a:t>
            </a:r>
            <a:r>
              <a:rPr lang="en"/>
              <a:t> configurations: 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Cs104A crystal with no source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No </a:t>
            </a:r>
            <a:r>
              <a:rPr lang="en"/>
              <a:t>crystal (just SiPM) with no source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Several problems arose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Late peaks at the end of the data taking window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Large amounts of noise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Recording time</a:t>
            </a:r>
            <a:endParaRPr/>
          </a:p>
        </p:txBody>
      </p:sp>
      <p:sp>
        <p:nvSpPr>
          <p:cNvPr id="108" name="Google Shape;108;g349479c06a8_0_10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9" name="Google Shape;109;g349479c06a8_0_10" title="IMG_3985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5615937" y="248162"/>
            <a:ext cx="2905751" cy="3874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3ee9e6b522_0_152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15" name="Google Shape;115;g33ee9e6b522_0_152"/>
          <p:cNvSpPr txBox="1"/>
          <p:nvPr>
            <p:ph type="title"/>
          </p:nvPr>
        </p:nvSpPr>
        <p:spPr>
          <a:xfrm>
            <a:off x="113525" y="732450"/>
            <a:ext cx="50526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Status of New Box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116" name="Google Shape;116;g33ee9e6b522_0_152"/>
          <p:cNvSpPr txBox="1"/>
          <p:nvPr>
            <p:ph idx="2" type="body"/>
          </p:nvPr>
        </p:nvSpPr>
        <p:spPr>
          <a:xfrm>
            <a:off x="113525" y="1453000"/>
            <a:ext cx="50526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Base has been installed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Without it</a:t>
            </a:r>
            <a:r>
              <a:rPr lang="en"/>
              <a:t> we would have to drill holes in the box every time we want to adjust the configuration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Now we can just drill holes in the base/swap to a new base without </a:t>
            </a:r>
            <a:r>
              <a:rPr lang="en"/>
              <a:t>impinging</a:t>
            </a:r>
            <a:r>
              <a:rPr lang="en"/>
              <a:t> on the faraday cage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Still waiting on 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New PCBs 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Includes new boards from KEP with fresh crystals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3D Printed source holder</a:t>
            </a:r>
            <a:endParaRPr/>
          </a:p>
        </p:txBody>
      </p:sp>
      <p:sp>
        <p:nvSpPr>
          <p:cNvPr id="117" name="Google Shape;117;g33ee9e6b522_0_152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8" name="Google Shape;118;g33ee9e6b522_0_152" title="IMG_6071.jpeg"/>
          <p:cNvPicPr preferRelativeResize="0"/>
          <p:nvPr/>
        </p:nvPicPr>
        <p:blipFill rotWithShape="1">
          <a:blip r:embed="rId3">
            <a:alphaModFix/>
          </a:blip>
          <a:srcRect b="0" l="0" r="0" t="29562"/>
          <a:stretch/>
        </p:blipFill>
        <p:spPr>
          <a:xfrm>
            <a:off x="6730675" y="690025"/>
            <a:ext cx="2141149" cy="2010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33ee9e6b522_0_152" title="IMG_5646.JPG"/>
          <p:cNvPicPr preferRelativeResize="0"/>
          <p:nvPr/>
        </p:nvPicPr>
        <p:blipFill rotWithShape="1">
          <a:blip r:embed="rId4">
            <a:alphaModFix/>
          </a:blip>
          <a:srcRect b="8071" l="0" r="0" t="0"/>
          <a:stretch/>
        </p:blipFill>
        <p:spPr>
          <a:xfrm>
            <a:off x="5056000" y="2801400"/>
            <a:ext cx="1850200" cy="22678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49479c06a8_0_1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25" name="Google Shape;125;g349479c06a8_0_1"/>
          <p:cNvSpPr txBox="1"/>
          <p:nvPr>
            <p:ph type="title"/>
          </p:nvPr>
        </p:nvSpPr>
        <p:spPr>
          <a:xfrm>
            <a:off x="113525" y="732450"/>
            <a:ext cx="71265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New Ideas - Noise Reduction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126" name="Google Shape;126;g349479c06a8_0_1"/>
          <p:cNvSpPr txBox="1"/>
          <p:nvPr>
            <p:ph idx="2" type="body"/>
          </p:nvPr>
        </p:nvSpPr>
        <p:spPr>
          <a:xfrm>
            <a:off x="113525" y="1453000"/>
            <a:ext cx="50526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Running on </a:t>
            </a:r>
            <a:r>
              <a:rPr lang="en"/>
              <a:t>old</a:t>
            </a:r>
            <a:r>
              <a:rPr lang="en"/>
              <a:t> setup made clear the importance of noise reduction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Jumbled and crossed wires cause lots of unwanted noise in data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Should try to eliminate unnecessary adapters, connections, and long wires from new setup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Board from KEP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Was previously connected to other board with wires running across the box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Instead we can just connect them directly</a:t>
            </a:r>
            <a:endParaRPr/>
          </a:p>
        </p:txBody>
      </p:sp>
      <p:sp>
        <p:nvSpPr>
          <p:cNvPr id="127" name="Google Shape;127;g349479c06a8_0_1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8" name="Google Shape;128;g349479c06a8_0_1" title="IMG_3985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5531887" y="1111687"/>
            <a:ext cx="2905751" cy="3874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49479c06a8_0_298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4" name="Google Shape;134;g349479c06a8_0_298"/>
          <p:cNvSpPr txBox="1"/>
          <p:nvPr>
            <p:ph type="title"/>
          </p:nvPr>
        </p:nvSpPr>
        <p:spPr>
          <a:xfrm>
            <a:off x="113525" y="732450"/>
            <a:ext cx="71265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New Ideas - Noise Reduction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135" name="Google Shape;135;g349479c06a8_0_298"/>
          <p:cNvSpPr txBox="1"/>
          <p:nvPr>
            <p:ph idx="2" type="body"/>
          </p:nvPr>
        </p:nvSpPr>
        <p:spPr>
          <a:xfrm>
            <a:off x="113525" y="1453000"/>
            <a:ext cx="50526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Running on old setup made clear the importance of noise reduction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Jumbled and crossed wires cause lots of unwanted noise in data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Should try to eliminate unnecessary adapters, connections, and long wires from new setup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Board from KEP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Was previously connected to other board with wires running across the box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Instead we can just connect them directly</a:t>
            </a:r>
            <a:endParaRPr/>
          </a:p>
        </p:txBody>
      </p:sp>
      <p:sp>
        <p:nvSpPr>
          <p:cNvPr id="136" name="Google Shape;136;g349479c06a8_0_298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7" name="Google Shape;137;g349479c06a8_0_298" title="IMG_568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7019812" y="1054014"/>
            <a:ext cx="1820724" cy="242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g349479c06a8_0_298" title="IMG_5683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7120673" y="2755875"/>
            <a:ext cx="1619002" cy="2158648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g349479c06a8_0_298"/>
          <p:cNvSpPr txBox="1"/>
          <p:nvPr/>
        </p:nvSpPr>
        <p:spPr>
          <a:xfrm>
            <a:off x="5166125" y="1746350"/>
            <a:ext cx="38565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Old Board: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40" name="Google Shape;140;g349479c06a8_0_298"/>
          <p:cNvSpPr txBox="1"/>
          <p:nvPr/>
        </p:nvSpPr>
        <p:spPr>
          <a:xfrm>
            <a:off x="5287500" y="3438925"/>
            <a:ext cx="3856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Proposed 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Solution: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49479c06a8_0_20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46" name="Google Shape;146;g349479c06a8_0_20"/>
          <p:cNvSpPr txBox="1"/>
          <p:nvPr>
            <p:ph type="title"/>
          </p:nvPr>
        </p:nvSpPr>
        <p:spPr>
          <a:xfrm>
            <a:off x="113525" y="732450"/>
            <a:ext cx="82542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New Ideas - Crystal Bias Voltage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147" name="Google Shape;147;g349479c06a8_0_20"/>
          <p:cNvSpPr txBox="1"/>
          <p:nvPr>
            <p:ph idx="2" type="body"/>
          </p:nvPr>
        </p:nvSpPr>
        <p:spPr>
          <a:xfrm>
            <a:off x="113525" y="1453000"/>
            <a:ext cx="50526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Struggled to collect data on </a:t>
            </a:r>
            <a:r>
              <a:rPr lang="en"/>
              <a:t>crystal bias voltage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Every attempt to connect the board to the power source introduced tremendous </a:t>
            </a:r>
            <a:r>
              <a:rPr lang="en"/>
              <a:t>amounts</a:t>
            </a:r>
            <a:r>
              <a:rPr lang="en"/>
              <a:t> of noise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This was the case in spite of trouble shooting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Different power </a:t>
            </a:r>
            <a:r>
              <a:rPr lang="en"/>
              <a:t>sources, adjustments to internal configuration, and changing input voltage (even to 0)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Believed to be a grounding problem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Solutions - want to avoid redesign of board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Add capacitor, shunt if that doesn’t work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Complications</a:t>
            </a:r>
            <a:endParaRPr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Modifications</a:t>
            </a:r>
            <a:r>
              <a:rPr lang="en"/>
              <a:t> will have to be made to a board with SiPM and crystal already mounted</a:t>
            </a:r>
            <a:endParaRPr/>
          </a:p>
        </p:txBody>
      </p:sp>
      <p:sp>
        <p:nvSpPr>
          <p:cNvPr id="148" name="Google Shape;148;g349479c06a8_0_20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9" name="Google Shape;149;g349479c06a8_0_20" title="IMG_5681.JPG"/>
          <p:cNvPicPr preferRelativeResize="0"/>
          <p:nvPr/>
        </p:nvPicPr>
        <p:blipFill rotWithShape="1">
          <a:blip r:embed="rId3">
            <a:alphaModFix/>
          </a:blip>
          <a:srcRect b="31188" l="40620" r="40127" t="50582"/>
          <a:stretch/>
        </p:blipFill>
        <p:spPr>
          <a:xfrm>
            <a:off x="6423800" y="1526375"/>
            <a:ext cx="2215799" cy="27975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49479c06a8_0_118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55" name="Google Shape;155;g349479c06a8_0_118"/>
          <p:cNvSpPr txBox="1"/>
          <p:nvPr>
            <p:ph type="title"/>
          </p:nvPr>
        </p:nvSpPr>
        <p:spPr>
          <a:xfrm>
            <a:off x="113525" y="732450"/>
            <a:ext cx="82542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None/>
            </a:pPr>
            <a:r>
              <a:rPr lang="en"/>
              <a:t>New Ideas - New Box Testing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3333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156" name="Google Shape;156;g349479c06a8_0_118"/>
          <p:cNvSpPr txBox="1"/>
          <p:nvPr>
            <p:ph idx="2" type="body"/>
          </p:nvPr>
        </p:nvSpPr>
        <p:spPr>
          <a:xfrm>
            <a:off x="113525" y="1453000"/>
            <a:ext cx="5052600" cy="31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Trying to make use of dead time due to waiting for PCBs, bread board, and source holder</a:t>
            </a:r>
            <a:endParaRPr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Considering taking old setup and transferring internals to new box in order to run some preliminary experiments and evaluate the fidelity of the new faraday cage</a:t>
            </a:r>
            <a:endParaRPr/>
          </a:p>
        </p:txBody>
      </p:sp>
      <p:sp>
        <p:nvSpPr>
          <p:cNvPr id="157" name="Google Shape;157;g349479c06a8_0_118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Notre Dame">
      <a:dk1>
        <a:srgbClr val="0C2340"/>
      </a:dk1>
      <a:lt1>
        <a:srgbClr val="FFFFFF"/>
      </a:lt1>
      <a:dk2>
        <a:srgbClr val="AE9141"/>
      </a:dk2>
      <a:lt2>
        <a:srgbClr val="EFE9D9"/>
      </a:lt2>
      <a:accent1>
        <a:srgbClr val="143865"/>
      </a:accent1>
      <a:accent2>
        <a:srgbClr val="AE9141"/>
      </a:accent2>
      <a:accent3>
        <a:srgbClr val="0A833C"/>
      </a:accent3>
      <a:accent4>
        <a:srgbClr val="1C4F8F"/>
      </a:accent4>
      <a:accent5>
        <a:srgbClr val="C1CDDD"/>
      </a:accent5>
      <a:accent6>
        <a:srgbClr val="B3DAC5"/>
      </a:accent6>
      <a:hlink>
        <a:srgbClr val="8C7534"/>
      </a:hlink>
      <a:folHlink>
        <a:srgbClr val="1C4F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2024-10-11T14:50:24Z</dcterms:created>
  <dc:creator>Becky Rogers</dc:creator>
</cp:coreProperties>
</file>