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89" r:id="rId3"/>
    <p:sldId id="287" r:id="rId4"/>
    <p:sldId id="290" r:id="rId5"/>
    <p:sldId id="286" r:id="rId6"/>
    <p:sldId id="288" r:id="rId7"/>
    <p:sldId id="284" r:id="rId8"/>
    <p:sldId id="26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00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68"/>
    <p:restoredTop sz="90916"/>
  </p:normalViewPr>
  <p:slideViewPr>
    <p:cSldViewPr snapToGrid="0">
      <p:cViewPr>
        <p:scale>
          <a:sx n="78" d="100"/>
          <a:sy n="78" d="100"/>
        </p:scale>
        <p:origin x="752" y="576"/>
      </p:cViewPr>
      <p:guideLst/>
    </p:cSldViewPr>
  </p:slideViewPr>
  <p:notesTextViewPr>
    <p:cViewPr>
      <p:scale>
        <a:sx n="165" d="100"/>
        <a:sy n="165" d="100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99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D07A4E0-88B4-6E9F-9683-D2F678D1B1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BB5FD5-D8EC-69A0-0E42-981B87390CB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FEB0C4-6B4F-414D-9226-891595B9871E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6C0BAB-52A4-DB14-8073-233E514DCC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6207C2-EAEB-DDF9-D682-6695456117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F7AFB7-E8A6-8B42-BAE5-F005457FC0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59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4-08T12:43:02.014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18,'51'0,"-4"0,-15 0,-1 0,-1 0,0 0,2 0,-6 0,-7 0,-5 0,4 0,-3 0,11 0,-7 0,0 0,1 0,-3 0,-3-3,3 2,-3-2,9 2,3 1,5 0,1 0,-5 0,-6 0,-6 0,1 0,-2 0,4 0,5 0,-2 0,-3 0,-1 0,-3 0,8 0,1 0,-1 0,2 0,3 0,3-2,0-1,-5 1,-8 0,-2 2,0 0,4 0,7 0,2 0,-3 0,-12 0,-6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4-08T12:43:10.248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0 23,'44'0,"-9"0,-25 0,0 0,19 0,-6 0,14 0,-14 0,-6 0,-4 0,14 0,-7 0,12 0,-10 0,-7 0,2 0,-2 0,1 0,1 0,-2 0,5 0,4 0,2 0,1 0,-5 0,-6 0,-1 0,7 0,-6 0,5 0,-8 0,1 0,5 0,-5 0,5 0,1 0,-2 0,7 0,-8 0,-3 0,3 0,1-3,7-1,1-2,2 1,-5 2,-5 1,-5 2,7 0,-4 0,9 0,-10 0,-2 0,4 0,-2 0,8 0,-6 0,-2 0,4 0,-3 0,5 0,-2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4-08T12:43:14.981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0,'53'0,"-10"0,-26 0,-5 0,-1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4-08T12:43:17.148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0 0,'43'0,"-7"0,-21 0,-3 0,-4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4-08T12:43:19.648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 1,'39'0,"-5"0,-22 0,0 0,0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4-08T12:43:35.148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1347 0,'-50'0,"6"0,26 0,3 0,1 0,-7 0,1 0,-4 0,5 0,3 0,2 0,-1 0,-3 0,4 0,-9 0,8 0,-5 0,6 0,0 0,-3 0,-1 0,-4 0,3 0,1 0,4 0,-7 0,4 0,-4 0,6 0,2 0,-4 0,-3 0,-5 0,-5 0,4 0,4 0,5 0,4 0,-1 0,-3 0,-2 0,4 0,-6 0,10 0,-11 0,9 0,-3 0,-1 0,2 0,-2 0,3 0,-1 0,-1 0,1 0,-2 0,-3 2,6 1,-3-1,-1 0,8-2,-10 0,5 0,2 0,-6 3,6-2,-2 3,-5-1,10 1,-9 0,5-1,-1-3,-3 0,3 3,-3-2,2 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B7253-BE9F-2A40-916F-9ACD0CF87095}" type="datetimeFigureOut">
              <a:rPr lang="en-US" smtClean="0"/>
              <a:t>4/8/25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E18AD-1268-6541-9B2A-0975D75214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9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3FC326-118E-ACF0-0A43-37176C0655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B66348D-3601-161B-1289-43834114F46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30EBCF9-1D3F-0B8D-AF6A-1509A51D72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BF0B6B-A647-1156-6D89-59BD34C3C9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996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5154BB-0027-FAE6-E276-0C9FB2E825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E063D5-9DE8-AF32-7349-47C8F154EA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EFF1D8-0B20-7BEC-9C9A-47EBA05CD5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CEECA-07F2-1359-868D-EE1A952A64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708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94EEF-8C6D-5C28-3F24-CF5BA8172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181846-ACC7-1E21-B016-F1466A5884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AF5A770-BA7E-C2CF-0422-D14ACD8F77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CEDDAF-9909-AF69-0B49-0C84FE5063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9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92875-90EA-3DA3-CB6B-DAA8565D49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28671A8-2D49-50AB-E331-037EBC94DD1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F918D6-EA4A-28D2-E26B-9A57FBAA55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94B06-F867-48E8-7E6E-5EC1198835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430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89951-FC55-1224-88DC-9F2989E483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71F93AF-4A04-070E-D722-50B877DEC8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F313BC-E493-6C45-FDE9-37871B37CE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705905-1D53-2671-BF7D-33634A9674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936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0E18AD-1268-6541-9B2A-0975D75214F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6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E46C9E-84E2-0106-EBD4-5B8124746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1135D1-6C05-4237-2AB5-43E1701F94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40961-65D6-A411-52B9-F3B767F34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421A0-0220-C546-B09A-8863006B8006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1FEF5-CBC5-45C0-176F-FD49F2EE5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AE877A-4BCC-2752-8E12-79EF9AA4C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81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F94CB-96ED-5A83-330A-88A2FE2E8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A0C054-FDF1-A371-B648-AD70C4B5EA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31865-D138-8F57-96AD-5285BC68BC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B2241-A461-C746-8373-549A2B0D659D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DB8D71-4C43-AF96-2644-0C334E70F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A0E737-8BC6-E72C-8315-3A56987DE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62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852A89-6816-59DA-154C-DFD75581E7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609D2C-782F-EFEE-0512-07E2AB0A46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3399A-2765-2B2D-833A-78FD3DC5B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4E729-5F54-F34A-BF86-71161494663E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8530D-0D77-8C4C-3560-0FE38650F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F5E7D3-F42C-63F3-79C0-28CA246CA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34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786FA-CE14-F5D3-0B42-538482865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325E41-054E-8500-DE19-0612733C0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429D96-9FC9-6284-5CFD-1949F2401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470A4-D595-E54F-BA77-BD816938AE70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CAEFB4-D4F7-40AD-83D4-B545B97BE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6C7F7-3CE7-C5B3-4839-E22C95726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871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D1DA-24D3-9A95-BF40-BDC97C887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254679-0998-AEDD-F3D0-1C59852AE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D7624D-6032-9AB1-3EA6-71340CE19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CB62-2BB5-6343-81B9-AF4AAA782DC9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874FA-FA55-396C-BAB1-C9B507DAE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BD4F88-6C86-361F-980D-3B1C21ED7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545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6D7D0-3C02-4BA7-57AE-46384E846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4FAFB-6C7D-07C6-B1CE-47062ED05D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0A20D7-E654-3A50-3B52-C50149FAFC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F9DCDF-BD58-848C-FFF6-E03F712F91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1BCFB-C545-5440-AA47-A2B2EBC04265}" type="datetime1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B6AE9D-B4AC-3EE5-96A0-12DF0F8EA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AD9BD5-E12B-82E9-1741-BF675773E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5984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79348-2BD4-DC8C-D7EB-351190D7A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1C414-8E16-7AB8-D159-CB72E878F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FF3839-2F9B-0E1F-7A2B-A05ECB5E5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F449A2-ABAC-C512-D56C-C720964EB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9EB0CE4-6CCA-2083-2F0F-E744B2C72D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5CE42C1-5CEA-64C8-0535-CBCA3376FB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3FD56-23B9-FB43-A6D4-C83CA94CD224}" type="datetime1">
              <a:rPr lang="en-US" smtClean="0"/>
              <a:t>4/8/25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3CADF9-0003-980B-DD44-8F2F29B61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A46D0E-88A0-024C-B74F-FE48ED68A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257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C80F7C-CEEB-0559-BDF1-955023EA7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993FD1-0D78-036F-EA84-F04297931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C4206-7E57-E04D-A876-81E16DF09B6B}" type="datetime1">
              <a:rPr lang="en-US" smtClean="0"/>
              <a:t>4/8/25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B10AD-F8E5-BA68-779C-96F60326F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E12A8B-A7AB-DFC1-B243-C4C29055B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674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37779F3-F3BC-4618-7363-A6557B7B1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3B3CA-335A-BF43-B6A5-4E9A97FBCB08}" type="datetime1">
              <a:rPr lang="en-US" smtClean="0"/>
              <a:t>4/8/25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245283B-D103-64BF-F6E6-EE2975BFC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0E430-E9A4-F8DE-FA04-0CBA1A65C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37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99866-97D2-2B86-E5B4-339AA6F12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2DAEF-56AB-C6A5-E505-6D4B52D84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C369C5-D2E2-DF48-2CE5-E16CD6F11E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01B2B-96AD-DE91-15C6-5ECAB7B49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8FB61-27F0-5648-A521-CF948558820A}" type="datetime1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A9CE9D-9F49-E569-2444-1832F4013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4DFA86-AAE4-A764-E2F1-A03151BBF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617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3097D-C7E1-773C-A385-F503EB5C8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433685-EFB0-0A7E-6937-E761C1F8A3B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5F618D-C68E-E812-D766-D51A1EFC3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50F37-5DFF-CB3E-187E-351C7277C5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E55EB-DE15-154A-9099-1D7E074BB5E3}" type="datetime1">
              <a:rPr lang="en-US" smtClean="0"/>
              <a:t>4/8/25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744072-6C4B-DAB4-F8D6-4714C374E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84DF9-F4DC-FBC7-4895-EAA983915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037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02AFD2-F73D-16BA-7DBA-9877BEBFE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55234-8D68-8230-3750-60AE674319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0A6C2-23F4-5FA8-E604-D38C4FBD77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BB61C0B-2910-BB42-AC6C-FDD9C2640B17}" type="datetime1">
              <a:rPr lang="en-US" smtClean="0"/>
              <a:t>4/8/25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C087-91D6-6046-A147-11F43FDCBF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5169E-DA8E-90E3-8995-ADB3D31857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FDB6CD-246B-2F44-9CD9-AB2123EF0A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048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customXml" Target="../ink/ink5.xml"/><Relationship Id="rId1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customXml" Target="../ink/ink2.xml"/><Relationship Id="rId12" Type="http://schemas.openxmlformats.org/officeDocument/2006/relationships/image" Target="../media/image11.png"/><Relationship Id="rId17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customXml" Target="../ink/ink4.xml"/><Relationship Id="rId5" Type="http://schemas.openxmlformats.org/officeDocument/2006/relationships/customXml" Target="../ink/ink1.xml"/><Relationship Id="rId15" Type="http://schemas.openxmlformats.org/officeDocument/2006/relationships/customXml" Target="../ink/ink6.xml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openxmlformats.org/officeDocument/2006/relationships/customXml" Target="../ink/ink3.xml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041B431-3AC8-8812-9370-BAD72DEBE0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42E8CB-D6A4-0A1A-634F-0D4F71E3F3B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04/08/2025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99EB9C2D-2D96-1B04-FADB-F9B309045A7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3573795F-5CA8-B784-1D64-563D9667CA9C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282ACC-85CA-7BFB-D942-C59C71554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" y="737499"/>
            <a:ext cx="5250873" cy="5250873"/>
          </a:xfrm>
          <a:prstGeom prst="rect">
            <a:avLst/>
          </a:prstGeom>
        </p:spPr>
      </p:pic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FA3AC450-A7EB-EDF0-0BB4-64CC215536E4}"/>
              </a:ext>
            </a:extLst>
          </p:cNvPr>
          <p:cNvSpPr txBox="1">
            <a:spLocks/>
          </p:cNvSpPr>
          <p:nvPr/>
        </p:nvSpPr>
        <p:spPr>
          <a:xfrm>
            <a:off x="7057054" y="1929862"/>
            <a:ext cx="4549158" cy="26872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8000" dirty="0">
                <a:latin typeface="Cambria" panose="02040503050406030204" pitchFamily="18" charset="0"/>
              </a:rPr>
              <a:t>Weekly Updates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584C274-92F4-F03B-9A1F-E8D73FAA6DB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49AD165-9E60-9E1C-99FA-6C5F6034D3D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9" name="Picture 2" descr="CERN Logo and symbol, meaning, history, PNG, brand">
            <a:extLst>
              <a:ext uri="{FF2B5EF4-FFF2-40B4-BE49-F238E27FC236}">
                <a16:creationId xmlns:a16="http://schemas.microsoft.com/office/drawing/2014/main" id="{7ADE7CA9-3183-C0A8-8B85-95308EAD9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349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C9EA65-1611-D2DF-1F86-F785EA793D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44B649E-26A4-7ED7-223F-7BAB002EE85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5121D9-F1F8-8D8A-4C6B-9C75088072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04/08/2025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430A65C1-8273-A8CA-78B5-6D731A23390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F6CDDDB0-64DD-EA65-1075-2F0A4B5710B9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D2C3E4-4738-E765-3218-A16ED950F5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D8DC935-83A0-694F-9D5F-F599EA4C41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Quick Updates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A021C64-B4F0-D771-F0F4-99754A8CB732}"/>
              </a:ext>
            </a:extLst>
          </p:cNvPr>
          <p:cNvSpPr txBox="1">
            <a:spLocks/>
          </p:cNvSpPr>
          <p:nvPr/>
        </p:nvSpPr>
        <p:spPr>
          <a:xfrm>
            <a:off x="366745" y="1569873"/>
            <a:ext cx="11458510" cy="342938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I didn’t have a lot of free time during the weekend and the beginning of last week since I was studying for my Quantum exam.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My supervisor and I used Monday of the previous week to polish and submit the summer extension application.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I worked on Thursday and Friday of last week, and yesterday. I will discuss my progress in the next slides.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Cambria" panose="020405030504060302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6E6982-5854-B498-1281-9FD38A6AC001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1" name="Picture 2" descr="CERN Logo and symbol, meaning, history, PNG, brand">
            <a:extLst>
              <a:ext uri="{FF2B5EF4-FFF2-40B4-BE49-F238E27FC236}">
                <a16:creationId xmlns:a16="http://schemas.microsoft.com/office/drawing/2014/main" id="{240408B6-B1C9-4C6D-8129-B07904AD5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408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19263-72B4-2136-0DEA-6A9986FFB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99009515-8D8A-E381-B7F2-232361597819}"/>
              </a:ext>
            </a:extLst>
          </p:cNvPr>
          <p:cNvSpPr/>
          <p:nvPr/>
        </p:nvSpPr>
        <p:spPr>
          <a:xfrm>
            <a:off x="5624945" y="2091963"/>
            <a:ext cx="5785000" cy="353456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3BEB53E-4E30-CAE4-FDDA-276D7C0E4D98}"/>
              </a:ext>
            </a:extLst>
          </p:cNvPr>
          <p:cNvSpPr/>
          <p:nvPr/>
        </p:nvSpPr>
        <p:spPr>
          <a:xfrm>
            <a:off x="207819" y="2078182"/>
            <a:ext cx="4959926" cy="353456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B48ED1-4D76-EA1F-F988-6350215A82E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FDABC4-D17E-3600-ECBD-01AE161957C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04/08/2025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52F4D3C6-90FC-8141-D765-8F82DCBF52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5018F2D0-9B0E-66EA-DCE2-788596B1C6F6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759242-B5E0-B06B-2DDF-FBEA9F2F12E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B44C20-46A2-46EF-BDA6-63C6AE26F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Progress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8334876-DE95-9E77-9204-9A1A6C6234AF}"/>
              </a:ext>
            </a:extLst>
          </p:cNvPr>
          <p:cNvSpPr txBox="1">
            <a:spLocks/>
          </p:cNvSpPr>
          <p:nvPr/>
        </p:nvSpPr>
        <p:spPr>
          <a:xfrm>
            <a:off x="147702" y="832373"/>
            <a:ext cx="11836479" cy="12458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Mu Filter Point and </a:t>
            </a:r>
            <a:r>
              <a:rPr lang="en-US" sz="2200" dirty="0" err="1">
                <a:latin typeface="Cambria" panose="02040503050406030204" pitchFamily="18" charset="0"/>
              </a:rPr>
              <a:t>SciFi</a:t>
            </a:r>
            <a:r>
              <a:rPr lang="en-US" sz="2200" dirty="0">
                <a:latin typeface="Cambria" panose="02040503050406030204" pitchFamily="18" charset="0"/>
              </a:rPr>
              <a:t> Point data from the original file and their subbranches, as well as the content are properly stored in 25ns chunks.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Cambria" panose="020405030504060302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2CCA5BD-AC7E-FB65-344F-840556177E8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3" name="Picture 2" descr="CERN Logo and symbol, meaning, history, PNG, brand">
            <a:extLst>
              <a:ext uri="{FF2B5EF4-FFF2-40B4-BE49-F238E27FC236}">
                <a16:creationId xmlns:a16="http://schemas.microsoft.com/office/drawing/2014/main" id="{E3666E66-12AF-1892-0BDF-505B0804EA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BBA610-09D9-1892-2CB5-71F6A6372F02}"/>
              </a:ext>
            </a:extLst>
          </p:cNvPr>
          <p:cNvSpPr txBox="1"/>
          <p:nvPr/>
        </p:nvSpPr>
        <p:spPr>
          <a:xfrm>
            <a:off x="587396" y="2155084"/>
            <a:ext cx="4182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0ne event original file for Mu Filter Point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E36FE7-BDC4-4DCC-C591-1244694A5179}"/>
              </a:ext>
            </a:extLst>
          </p:cNvPr>
          <p:cNvSpPr txBox="1"/>
          <p:nvPr/>
        </p:nvSpPr>
        <p:spPr>
          <a:xfrm>
            <a:off x="6095999" y="2155084"/>
            <a:ext cx="4445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mbria" panose="02040503050406030204" pitchFamily="18" charset="0"/>
              </a:rPr>
              <a:t>Multiple events new file  for Mu Filter Point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59E8334-5252-B8C2-4A57-6CB5CC1124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623" y="2524416"/>
            <a:ext cx="4688230" cy="29260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AB08766-4FA2-C08D-3FDC-B354ABE98F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9957" y="2556308"/>
            <a:ext cx="5462472" cy="292608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91DF537-E533-BA4A-8A67-AC06BB923291}"/>
              </a:ext>
            </a:extLst>
          </p:cNvPr>
          <p:cNvSpPr txBox="1"/>
          <p:nvPr/>
        </p:nvSpPr>
        <p:spPr>
          <a:xfrm>
            <a:off x="3995715" y="5715092"/>
            <a:ext cx="42005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Cambria" panose="02040503050406030204" pitchFamily="18" charset="0"/>
              </a:rPr>
              <a:t>There are more entries in the final file!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5339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A35756-74D1-B867-3FF8-B6E3752C43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C0FA43D-D9C1-C611-C9AC-C141CF35F16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EF07F-7857-882D-D32A-4B7A9E13587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04/08/2025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422D55EE-5057-2AD8-B932-7B080939D22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9EFDAB66-A674-39DE-C5FA-3A8F0A9CC56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D6906B-F1AF-E42E-9853-39616098BFF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4C6518-783A-341C-5EAB-D67797F0B9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Progress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44025C0-A8F8-6EC8-FECA-27DFD6C0275D}"/>
              </a:ext>
            </a:extLst>
          </p:cNvPr>
          <p:cNvSpPr txBox="1">
            <a:spLocks/>
          </p:cNvSpPr>
          <p:nvPr/>
        </p:nvSpPr>
        <p:spPr>
          <a:xfrm>
            <a:off x="147702" y="832373"/>
            <a:ext cx="5698916" cy="49112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Started working with the </a:t>
            </a:r>
            <a:r>
              <a:rPr lang="en-US" sz="2200" dirty="0" err="1">
                <a:latin typeface="Cambria" panose="02040503050406030204" pitchFamily="18" charset="0"/>
              </a:rPr>
              <a:t>MCTrack</a:t>
            </a:r>
            <a:r>
              <a:rPr lang="en-US" sz="2200" dirty="0">
                <a:latin typeface="Cambria" panose="02040503050406030204" pitchFamily="18" charset="0"/>
              </a:rPr>
              <a:t> branch.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It contains all the information of the track that produced those points in the detector’s Mu and </a:t>
            </a:r>
            <a:r>
              <a:rPr lang="en-US" sz="2200" dirty="0" err="1">
                <a:latin typeface="Cambria" panose="02040503050406030204" pitchFamily="18" charset="0"/>
              </a:rPr>
              <a:t>SciFi</a:t>
            </a:r>
            <a:r>
              <a:rPr lang="en-US" sz="2200" dirty="0">
                <a:latin typeface="Cambria" panose="02040503050406030204" pitchFamily="18" charset="0"/>
              </a:rPr>
              <a:t> Planes (i.e. </a:t>
            </a:r>
            <a:r>
              <a:rPr lang="en-US" sz="2200" dirty="0" err="1">
                <a:latin typeface="Cambria" panose="02040503050406030204" pitchFamily="18" charset="0"/>
              </a:rPr>
              <a:t>pdg</a:t>
            </a:r>
            <a:r>
              <a:rPr lang="en-US" sz="2200" dirty="0">
                <a:latin typeface="Cambria" panose="02040503050406030204" pitchFamily="18" charset="0"/>
              </a:rPr>
              <a:t> code, starting coordinates, momentum).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dirty="0">
                <a:latin typeface="Cambria" panose="02040503050406030204" pitchFamily="18" charset="0"/>
              </a:rPr>
              <a:t>For each entry, the Mu Filter and </a:t>
            </a:r>
            <a:r>
              <a:rPr lang="en-US" sz="2200" dirty="0" err="1">
                <a:latin typeface="Cambria" panose="02040503050406030204" pitchFamily="18" charset="0"/>
              </a:rPr>
              <a:t>SciFi</a:t>
            </a:r>
            <a:r>
              <a:rPr lang="en-US" sz="2200" dirty="0">
                <a:latin typeface="Cambria" panose="02040503050406030204" pitchFamily="18" charset="0"/>
              </a:rPr>
              <a:t> Points have a subbranch called </a:t>
            </a:r>
            <a:r>
              <a:rPr lang="en-US" sz="2200" i="1" dirty="0" err="1">
                <a:latin typeface="Cambria" panose="02040503050406030204" pitchFamily="18" charset="0"/>
              </a:rPr>
              <a:t>TrackID</a:t>
            </a:r>
            <a:r>
              <a:rPr lang="en-US" sz="2200" dirty="0">
                <a:latin typeface="Cambria" panose="02040503050406030204" pitchFamily="18" charset="0"/>
              </a:rPr>
              <a:t>, it corresponds to the index of the </a:t>
            </a:r>
            <a:r>
              <a:rPr lang="en-US" sz="2200" dirty="0" err="1">
                <a:latin typeface="Cambria" panose="02040503050406030204" pitchFamily="18" charset="0"/>
              </a:rPr>
              <a:t>MCTrack</a:t>
            </a:r>
            <a:r>
              <a:rPr lang="en-US" sz="2200" dirty="0">
                <a:latin typeface="Cambria" panose="02040503050406030204" pitchFamily="18" charset="0"/>
              </a:rPr>
              <a:t> class points.   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latin typeface="Cambria" panose="020405030504060302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749873F-24CC-9F10-785A-5F1FE04E79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306" y="772667"/>
            <a:ext cx="5247525" cy="524752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78BC307B-499C-6754-1BEA-CAA978D529B5}"/>
                  </a:ext>
                </a:extLst>
              </p14:cNvPr>
              <p14:cNvContentPartPr/>
              <p14:nvPr/>
            </p14:nvContentPartPr>
            <p14:xfrm>
              <a:off x="6931537" y="937662"/>
              <a:ext cx="423720" cy="648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78BC307B-499C-6754-1BEA-CAA978D529B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877897" y="830022"/>
                <a:ext cx="531360" cy="222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D5DCF6FB-068C-484C-FE68-DF91B6AF66E5}"/>
                  </a:ext>
                </a:extLst>
              </p14:cNvPr>
              <p14:cNvContentPartPr/>
              <p14:nvPr/>
            </p14:nvContentPartPr>
            <p14:xfrm>
              <a:off x="7478737" y="2486742"/>
              <a:ext cx="446040" cy="8280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D5DCF6FB-068C-484C-FE68-DF91B6AF66E5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424737" y="2378742"/>
                <a:ext cx="55368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F34673A1-8CF4-A02A-0FC6-616D0015C16E}"/>
                  </a:ext>
                </a:extLst>
              </p14:cNvPr>
              <p14:cNvContentPartPr/>
              <p14:nvPr/>
            </p14:nvContentPartPr>
            <p14:xfrm>
              <a:off x="7549657" y="3525895"/>
              <a:ext cx="49320" cy="36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F34673A1-8CF4-A02A-0FC6-616D0015C16E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496017" y="3417895"/>
                <a:ext cx="15696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1FF4C30E-2991-68D6-6645-018EEDDC2283}"/>
                  </a:ext>
                </a:extLst>
              </p14:cNvPr>
              <p14:cNvContentPartPr/>
              <p14:nvPr/>
            </p14:nvContentPartPr>
            <p14:xfrm>
              <a:off x="7552897" y="4046815"/>
              <a:ext cx="41400" cy="36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1FF4C30E-2991-68D6-6645-018EEDDC2283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7498897" y="3938815"/>
                <a:ext cx="14904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C5AC0251-0744-F9AE-9086-56C9499F9DDA}"/>
                  </a:ext>
                </a:extLst>
              </p14:cNvPr>
              <p14:cNvContentPartPr/>
              <p14:nvPr/>
            </p14:nvContentPartPr>
            <p14:xfrm>
              <a:off x="7557577" y="4539655"/>
              <a:ext cx="39600" cy="360"/>
            </p14:xfrm>
          </p:contentPart>
        </mc:Choice>
        <mc:Fallback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C5AC0251-0744-F9AE-9086-56C9499F9DDA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7503937" y="4432015"/>
                <a:ext cx="14724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10653EB7-F476-22D5-812B-3163F90EF3CE}"/>
                  </a:ext>
                </a:extLst>
              </p14:cNvPr>
              <p14:cNvContentPartPr/>
              <p14:nvPr/>
            </p14:nvContentPartPr>
            <p14:xfrm>
              <a:off x="7465417" y="5573215"/>
              <a:ext cx="485280" cy="14040"/>
            </p14:xfrm>
          </p:contentPart>
        </mc:Choice>
        <mc:Fallback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10653EB7-F476-22D5-812B-3163F90EF3CE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411777" y="5465215"/>
                <a:ext cx="592920" cy="229680"/>
              </a:xfrm>
              <a:prstGeom prst="rect">
                <a:avLst/>
              </a:prstGeom>
            </p:spPr>
          </p:pic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84CCD733-746B-6E75-6B6B-3ED734836549}"/>
              </a:ext>
            </a:extLst>
          </p:cNvPr>
          <p:cNvPicPr>
            <a:picLocks noChangeAspect="1"/>
          </p:cNvPicPr>
          <p:nvPr/>
        </p:nvPicPr>
        <p:blipFill>
          <a:blip r:embed="rId17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21" name="Picture 2" descr="CERN Logo and symbol, meaning, history, PNG, brand">
            <a:extLst>
              <a:ext uri="{FF2B5EF4-FFF2-40B4-BE49-F238E27FC236}">
                <a16:creationId xmlns:a16="http://schemas.microsoft.com/office/drawing/2014/main" id="{9434C743-F09E-67BF-0EA5-5FD1B87E0C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123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E7F67B-E174-FFB2-2D32-0BBCE94985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F6B7E8-C930-C33F-0C45-11C5E5E661F0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4E1FF1-1649-01B7-0F51-A118EDFE5A89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04/08/2025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39317E3C-B097-3C4E-348F-B76015ED45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9FFB9049-2C23-E8E7-5A1A-7C3EDDE940B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A33F1F6-C10B-7D79-1422-69387D199D8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9356182-76C8-DD49-F02C-D010545D23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Main Issues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3BF4C1E-5922-64D7-E57B-02D6262C96F4}"/>
              </a:ext>
            </a:extLst>
          </p:cNvPr>
          <p:cNvSpPr txBox="1">
            <a:spLocks/>
          </p:cNvSpPr>
          <p:nvPr/>
        </p:nvSpPr>
        <p:spPr>
          <a:xfrm>
            <a:off x="0" y="869240"/>
            <a:ext cx="5685061" cy="48689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Not as complex as the previous ones.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Organizing my code and writing comments as it’s becoming too long (~400 lines).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Improving run-time efficiency by cutting/simplifying unnecessary code that I wrote initially to make sure I was doing the right thing (</a:t>
            </a:r>
            <a:r>
              <a:rPr lang="en-US" i="1" dirty="0">
                <a:latin typeface="Cambria" panose="02040503050406030204" pitchFamily="18" charset="0"/>
              </a:rPr>
              <a:t>i.e.</a:t>
            </a:r>
            <a:r>
              <a:rPr lang="en-US" dirty="0">
                <a:latin typeface="Cambria" panose="02040503050406030204" pitchFamily="18" charset="0"/>
              </a:rPr>
              <a:t> </a:t>
            </a:r>
            <a:r>
              <a:rPr lang="en-US" i="1" dirty="0">
                <a:latin typeface="Cambria" panose="02040503050406030204" pitchFamily="18" charset="0"/>
              </a:rPr>
              <a:t>for loops</a:t>
            </a:r>
            <a:r>
              <a:rPr lang="en-US" dirty="0">
                <a:latin typeface="Cambria" panose="02040503050406030204" pitchFamily="18" charset="0"/>
              </a:rPr>
              <a:t>)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EA7C97-DB97-638A-E1CD-B4A2B826D45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615" r="7932"/>
          <a:stretch/>
        </p:blipFill>
        <p:spPr>
          <a:xfrm>
            <a:off x="5680365" y="869240"/>
            <a:ext cx="6132215" cy="48689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6E7B22-9BC3-6E3C-2F00-77CF80AFFF7D}"/>
              </a:ext>
            </a:extLst>
          </p:cNvPr>
          <p:cNvSpPr txBox="1"/>
          <p:nvPr/>
        </p:nvSpPr>
        <p:spPr>
          <a:xfrm>
            <a:off x="10032205" y="4648419"/>
            <a:ext cx="18669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0" dirty="0"/>
              <a:t>🤠👍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E198EEB-790E-2BC6-8D01-F512998EBB8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0" name="Picture 2" descr="CERN Logo and symbol, meaning, history, PNG, brand">
            <a:extLst>
              <a:ext uri="{FF2B5EF4-FFF2-40B4-BE49-F238E27FC236}">
                <a16:creationId xmlns:a16="http://schemas.microsoft.com/office/drawing/2014/main" id="{5B2B1164-0CF9-3C2E-B938-7DCB0AB7D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916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0BC6A3-180E-6A79-25C6-6F3681311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6914FFC-0A08-0ACB-2A56-5E45605E12F8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4D34F9-0023-76CE-FD9B-3A02D758A1F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04/08/2025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C857F9C4-54E8-D8CD-2A87-A3D02260173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FA9C47FB-0193-E6B6-C48B-A8676B6E2880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6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43B3E3A-CBD0-67B4-C15C-892029AF140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CBFAD86-34B2-CA54-37BD-51C42E5F7B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Next Steps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6A8D551-0A50-8B80-9FA8-800E117755FF}"/>
              </a:ext>
            </a:extLst>
          </p:cNvPr>
          <p:cNvSpPr txBox="1">
            <a:spLocks/>
          </p:cNvSpPr>
          <p:nvPr/>
        </p:nvSpPr>
        <p:spPr>
          <a:xfrm>
            <a:off x="147702" y="781049"/>
            <a:ext cx="11837469" cy="51932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 will finish documenting my code soon.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I’m currently fixing some small errors in my code, but they do not affect the final output, it’s just a matter of time efficiency.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 will start soon working on building the Event Header, which has all the information regarding each event. Since what I do is split events in the original file into 25ns chunks in the new file, I need to duplicate and assign those Event Headers to the newly created events. The class format is a bit different, but I’m learning how to deal with it.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FB3E40-D6DE-04D7-8C29-AF96BF2BC00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4" name="Picture 2" descr="CERN Logo and symbol, meaning, history, PNG, brand">
            <a:extLst>
              <a:ext uri="{FF2B5EF4-FFF2-40B4-BE49-F238E27FC236}">
                <a16:creationId xmlns:a16="http://schemas.microsoft.com/office/drawing/2014/main" id="{3D5D574E-B140-EBC3-E633-6BA1920E9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3253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2B06D9-A972-2D36-5626-45309CBF41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785EB3E-FF2D-15CD-1FBB-149A38BFA7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6106043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6D64AD-0310-9D59-B91D-B6FA40DF4B1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1629555" y="6237784"/>
            <a:ext cx="4632701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04/08/2025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E0ADCFE2-C6FA-D8CD-B4E0-001B30359390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02" y="6149593"/>
            <a:ext cx="1334150" cy="65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6694B382-F748-9933-DB4F-8BD1ED2DDAD4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237784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7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FE2DC8B-B41D-AB2E-BF53-903D1C754E9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0"/>
            <a:ext cx="12192000" cy="73749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7B4ECA1-4A33-3A8A-7B13-C4F005AC26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6581"/>
            <a:ext cx="4475018" cy="70433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>
                <a:solidFill>
                  <a:schemeClr val="bg2"/>
                </a:solidFill>
                <a:latin typeface="Cambria" panose="02040503050406030204" pitchFamily="18" charset="0"/>
              </a:rPr>
              <a:t>Other Updates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20A14BF-5CC9-9E53-7085-E4974F61E215}"/>
              </a:ext>
            </a:extLst>
          </p:cNvPr>
          <p:cNvSpPr txBox="1">
            <a:spLocks/>
          </p:cNvSpPr>
          <p:nvPr/>
        </p:nvSpPr>
        <p:spPr>
          <a:xfrm>
            <a:off x="1" y="816853"/>
            <a:ext cx="5583381" cy="52009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I’m feeling alive.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Looking forward testing my code in a real simulation file as the first draft of what it is my Event-Building code should be ready soon.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Cambria" panose="02040503050406030204" pitchFamily="18" charset="0"/>
              </a:rPr>
              <a:t>One of our group member’s contract ended so he’s not with us anymore at CERN. </a:t>
            </a:r>
          </a:p>
        </p:txBody>
      </p:sp>
      <p:pic>
        <p:nvPicPr>
          <p:cNvPr id="10" name="Picture 9" descr="A person giving thumbs up in front of a bookshelf&#10;&#10;AI-generated content may be incorrect.">
            <a:extLst>
              <a:ext uri="{FF2B5EF4-FFF2-40B4-BE49-F238E27FC236}">
                <a16:creationId xmlns:a16="http://schemas.microsoft.com/office/drawing/2014/main" id="{559E3A32-4A6F-CB44-3141-9DA85128B1D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383" t="5869" r="12675"/>
          <a:stretch/>
        </p:blipFill>
        <p:spPr>
          <a:xfrm>
            <a:off x="7307285" y="1809831"/>
            <a:ext cx="3983501" cy="3207297"/>
          </a:xfrm>
          <a:prstGeom prst="rect">
            <a:avLst/>
          </a:prstGeom>
        </p:spPr>
      </p:pic>
      <p:sp>
        <p:nvSpPr>
          <p:cNvPr id="15" name="Right Arrow 14">
            <a:extLst>
              <a:ext uri="{FF2B5EF4-FFF2-40B4-BE49-F238E27FC236}">
                <a16:creationId xmlns:a16="http://schemas.microsoft.com/office/drawing/2014/main" id="{B39E2792-E476-4C07-16F6-3CEFD7992233}"/>
              </a:ext>
            </a:extLst>
          </p:cNvPr>
          <p:cNvSpPr/>
          <p:nvPr/>
        </p:nvSpPr>
        <p:spPr>
          <a:xfrm rot="369687">
            <a:off x="2597675" y="1332859"/>
            <a:ext cx="4720439" cy="44087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5BAC1BA-8F8E-D85C-3085-51EC6274A54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70000" contrast="-70000"/>
          </a:blip>
          <a:srcRect b="21508"/>
          <a:stretch/>
        </p:blipFill>
        <p:spPr>
          <a:xfrm>
            <a:off x="11242429" y="-7838"/>
            <a:ext cx="949570" cy="745337"/>
          </a:xfrm>
          <a:prstGeom prst="rect">
            <a:avLst/>
          </a:prstGeom>
        </p:spPr>
      </p:pic>
      <p:pic>
        <p:nvPicPr>
          <p:cNvPr id="17" name="Picture 2" descr="CERN Logo and symbol, meaning, history, PNG, brand">
            <a:extLst>
              <a:ext uri="{FF2B5EF4-FFF2-40B4-BE49-F238E27FC236}">
                <a16:creationId xmlns:a16="http://schemas.microsoft.com/office/drawing/2014/main" id="{895850FD-42C8-C0D7-1DBC-D62F7FF9E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142" y="45673"/>
            <a:ext cx="782054" cy="6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495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F50A5-45EE-DAEF-62B3-2C5221050C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493ABD8-44A3-6701-C0BB-7DDEE8F7F076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-1" y="5735637"/>
            <a:ext cx="12192000" cy="11079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5DEAF6-955A-5C30-07B0-863C6A9D997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0" y="-1"/>
            <a:ext cx="12192000" cy="110790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1953CE-5C6E-44D9-0755-AF1D9D0B3F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66653" y="1319573"/>
            <a:ext cx="5458692" cy="1020127"/>
          </a:xfrm>
        </p:spPr>
        <p:txBody>
          <a:bodyPr>
            <a:normAutofit/>
          </a:bodyPr>
          <a:lstStyle/>
          <a:p>
            <a:r>
              <a:rPr lang="en-US" b="1" dirty="0">
                <a:latin typeface="Cambria" panose="02040503050406030204" pitchFamily="18" charset="0"/>
              </a:rPr>
              <a:t>Thank you!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F76E4D-2788-27FC-AFE3-28C2107D52A4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ubTitle" idx="1"/>
          </p:nvPr>
        </p:nvSpPr>
        <p:spPr>
          <a:xfrm>
            <a:off x="2101032" y="6052580"/>
            <a:ext cx="7571605" cy="474016"/>
          </a:xfrm>
        </p:spPr>
        <p:txBody>
          <a:bodyPr/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Cambria" panose="02040503050406030204" pitchFamily="18" charset="0"/>
              </a:rPr>
              <a:t>Pedro Baculima – </a:t>
            </a:r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04/08/2025</a:t>
            </a:r>
          </a:p>
        </p:txBody>
      </p:sp>
      <p:pic>
        <p:nvPicPr>
          <p:cNvPr id="1026" name="Picture 2" descr="Boston University — Assistant Professor of Film &amp; Television, Television  Writing (Drama) | Writers Guild of America East">
            <a:extLst>
              <a:ext uri="{FF2B5EF4-FFF2-40B4-BE49-F238E27FC236}">
                <a16:creationId xmlns:a16="http://schemas.microsoft.com/office/drawing/2014/main" id="{C524060D-2BD8-1C12-EA43-A951B70D921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" y="5822734"/>
            <a:ext cx="1915296" cy="933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>
            <a:extLst>
              <a:ext uri="{FF2B5EF4-FFF2-40B4-BE49-F238E27FC236}">
                <a16:creationId xmlns:a16="http://schemas.microsoft.com/office/drawing/2014/main" id="{22059A16-CF4D-E1C7-1ABB-CE31B82876B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11606212" y="6052580"/>
            <a:ext cx="585787" cy="4740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Cambria" panose="02040503050406030204" pitchFamily="18" charset="0"/>
              </a:rPr>
              <a:t>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A308AA-A961-31ED-B979-D9FA686E3F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371" t="2885" r="1493" b="3560"/>
          <a:stretch/>
        </p:blipFill>
        <p:spPr>
          <a:xfrm>
            <a:off x="4570207" y="2522011"/>
            <a:ext cx="3051583" cy="289668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62FFC1E-1D8A-D7F2-E37C-6104955AE09B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70000" contrast="-70000"/>
          </a:blip>
          <a:srcRect b="21508"/>
          <a:stretch/>
        </p:blipFill>
        <p:spPr>
          <a:xfrm>
            <a:off x="10773246" y="-7838"/>
            <a:ext cx="1418753" cy="1113608"/>
          </a:xfrm>
          <a:prstGeom prst="rect">
            <a:avLst/>
          </a:prstGeom>
        </p:spPr>
      </p:pic>
      <p:pic>
        <p:nvPicPr>
          <p:cNvPr id="9" name="Picture 2" descr="CERN Logo and symbol, meaning, history, PNG, brand">
            <a:extLst>
              <a:ext uri="{FF2B5EF4-FFF2-40B4-BE49-F238E27FC236}">
                <a16:creationId xmlns:a16="http://schemas.microsoft.com/office/drawing/2014/main" id="{B2FC06B8-C704-1915-99E3-E0396E7BA7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493" y="45673"/>
            <a:ext cx="1168467" cy="98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8667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4727</TotalTime>
  <Words>453</Words>
  <Application>Microsoft Macintosh PowerPoint</Application>
  <PresentationFormat>Widescreen</PresentationFormat>
  <Paragraphs>50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Aptos</vt:lpstr>
      <vt:lpstr>Aptos Display</vt:lpstr>
      <vt:lpstr>Arial</vt:lpstr>
      <vt:lpstr>Cambria</vt:lpstr>
      <vt:lpstr>Office Theme</vt:lpstr>
      <vt:lpstr>PowerPoint Presentation</vt:lpstr>
      <vt:lpstr>Quick Updates</vt:lpstr>
      <vt:lpstr>Progress</vt:lpstr>
      <vt:lpstr>Progress</vt:lpstr>
      <vt:lpstr>Main Issues</vt:lpstr>
      <vt:lpstr>Next Steps</vt:lpstr>
      <vt:lpstr>Other Updates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Baculima, Pedro</dc:creator>
  <cp:lastModifiedBy>Baculima, Pedro</cp:lastModifiedBy>
  <cp:revision>125</cp:revision>
  <dcterms:created xsi:type="dcterms:W3CDTF">2024-11-19T21:09:22Z</dcterms:created>
  <dcterms:modified xsi:type="dcterms:W3CDTF">2025-04-08T12:54:53Z</dcterms:modified>
</cp:coreProperties>
</file>