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  <p:sldMasterId id="2147483677" r:id="rId5"/>
  </p:sldMasterIdLst>
  <p:notesMasterIdLst>
    <p:notesMasterId r:id="rId16"/>
  </p:notesMasterIdLst>
  <p:sldIdLst>
    <p:sldId id="938" r:id="rId6"/>
    <p:sldId id="939" r:id="rId7"/>
    <p:sldId id="983" r:id="rId8"/>
    <p:sldId id="1098" r:id="rId9"/>
    <p:sldId id="1103" r:id="rId10"/>
    <p:sldId id="975" r:id="rId11"/>
    <p:sldId id="1099" r:id="rId12"/>
    <p:sldId id="1097" r:id="rId13"/>
    <p:sldId id="1101" r:id="rId14"/>
    <p:sldId id="1102" r:id="rId15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  <p:cmAuthor id="2" name="Carla Martins" initials="CM" lastIdx="1" clrIdx="1">
    <p:extLst>
      <p:ext uri="{19B8F6BF-5375-455C-9EA6-DF929625EA0E}">
        <p15:presenceInfo xmlns:p15="http://schemas.microsoft.com/office/powerpoint/2012/main" userId="Carla Martin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09E18"/>
    <a:srgbClr val="8E04FF"/>
    <a:srgbClr val="C04D4A"/>
    <a:srgbClr val="1F497D"/>
    <a:srgbClr val="49739B"/>
    <a:srgbClr val="528BD4"/>
    <a:srgbClr val="DB9390"/>
    <a:srgbClr val="6695E8"/>
    <a:srgbClr val="0016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14" autoAdjust="0"/>
    <p:restoredTop sz="97156" autoAdjust="0"/>
  </p:normalViewPr>
  <p:slideViewPr>
    <p:cSldViewPr snapToGrid="0" snapToObjects="1">
      <p:cViewPr varScale="1">
        <p:scale>
          <a:sx n="114" d="100"/>
          <a:sy n="114" d="100"/>
        </p:scale>
        <p:origin x="582" y="9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4/3/2025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939C8A7C-D643-41D5-83FD-85BB4E2DBA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62000"/>
            <a:ext cx="12192001" cy="7020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11755" y="2216426"/>
            <a:ext cx="2928732" cy="25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6085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9937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322832"/>
            <a:ext cx="10969139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A76A2B72-61D3-4DD5-8514-A6095F7E9C14}" type="datetime1">
              <a:rPr lang="en-US" smtClean="0"/>
              <a:pPr/>
              <a:t>4/3/2025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5782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4955" y="744678"/>
            <a:ext cx="11021312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77067" y="3461966"/>
            <a:ext cx="88392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74542023-2AFA-43C8-AEC4-A3156F77A3DB}" type="datetime1">
              <a:rPr lang="en-US" smtClean="0"/>
              <a:pPr/>
              <a:t>4/3/2025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353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2853" y="130498"/>
            <a:ext cx="10959548" cy="936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42707D55-AE5C-4A54-B913-632126E8553C}" type="datetime1">
              <a:rPr lang="en-US" smtClean="0"/>
              <a:pPr/>
              <a:t>4/3/2025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9903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46002"/>
            <a:ext cx="10972800" cy="936000"/>
          </a:xfr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597" y="1172214"/>
            <a:ext cx="5424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8741" y="1172214"/>
            <a:ext cx="5424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317A68CD-A36D-445C-A70C-9B1A61DFC4F7}" type="datetime1">
              <a:rPr lang="en-US" smtClean="0"/>
              <a:pPr/>
              <a:t>4/3/2025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629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6573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114181"/>
            <a:ext cx="5386917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121688"/>
            <a:ext cx="5389033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9FFC1-2A8B-4A54-B80A-74226F7668EB}" type="datetime1">
              <a:rPr lang="en-US" smtClean="0"/>
              <a:t>4/3/2025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928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EF2454A6-A51C-454D-8957-B55DF8AB894B}" type="datetime1">
              <a:rPr lang="en-US" smtClean="0"/>
              <a:pPr/>
              <a:t>4/3/2025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873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000500" y="1946681"/>
            <a:ext cx="4191000" cy="296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9937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322832"/>
            <a:ext cx="10969139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s-ES"/>
              <a:t>11th February 2025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4955" y="744678"/>
            <a:ext cx="11021312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77067" y="3461966"/>
            <a:ext cx="88392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s-ES"/>
              <a:t>11th February 2025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2853" y="130498"/>
            <a:ext cx="10959548" cy="936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s-ES"/>
              <a:t>11th February 2025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46002"/>
            <a:ext cx="10972800" cy="936000"/>
          </a:xfr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597" y="1172214"/>
            <a:ext cx="5424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8741" y="1172214"/>
            <a:ext cx="5424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s-ES"/>
              <a:t>11th February 2025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6573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114181"/>
            <a:ext cx="5386917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121688"/>
            <a:ext cx="5389033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/>
              <a:t>11th February 2025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s-ES"/>
              <a:t>11th February 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7561433E-798B-5F49-9757-E375052C7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88" r="2888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8429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12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5"/>
            <a:ext cx="12192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13261" y="226755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13261" y="1335024"/>
            <a:ext cx="10969139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s-ES"/>
              <a:t>11th February 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2048" y="6263877"/>
            <a:ext cx="501172" cy="576000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6017"/>
          <a:stretch/>
        </p:blipFill>
        <p:spPr bwMode="auto">
          <a:xfrm>
            <a:off x="685914" y="6378616"/>
            <a:ext cx="921740" cy="360000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579725" y="6256904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  <p:sldLayoutId id="2147483664" r:id="rId6"/>
    <p:sldLayoutId id="2147483665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5"/>
            <a:ext cx="12192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13261" y="226755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13261" y="1335024"/>
            <a:ext cx="10969139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E98F79E-FBDA-48F7-81CB-C46BD64DE615}" type="datetime1">
              <a:rPr lang="en-US" smtClean="0"/>
              <a:pPr/>
              <a:t>4/3/2025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6557"/>
          <a:stretch/>
        </p:blipFill>
        <p:spPr bwMode="auto">
          <a:xfrm>
            <a:off x="8442" y="6272585"/>
            <a:ext cx="991891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2024"/>
          <a:stretch/>
        </p:blipFill>
        <p:spPr bwMode="auto">
          <a:xfrm>
            <a:off x="1040913" y="6375400"/>
            <a:ext cx="991891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979775" y="6199323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0554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5711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A730E6-D50E-5AA1-CDFC-6CD3B8E99F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D614F49-E9E8-E59E-DD04-DF1CCF4875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3D085B5-3F53-C6AC-9BF2-14C5FCE7A2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1780" y="4095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CE3AAB00-6411-3B34-4783-38174E90A1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3049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6B43464-612A-970C-2960-0CA651D0BD43}"/>
              </a:ext>
            </a:extLst>
          </p:cNvPr>
          <p:cNvSpPr txBox="1">
            <a:spLocks/>
          </p:cNvSpPr>
          <p:nvPr/>
        </p:nvSpPr>
        <p:spPr>
          <a:xfrm>
            <a:off x="531780" y="0"/>
            <a:ext cx="10969139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Why do we need ISAAC?</a:t>
            </a:r>
          </a:p>
        </p:txBody>
      </p:sp>
      <p:sp>
        <p:nvSpPr>
          <p:cNvPr id="13" name="Rectangle 5">
            <a:extLst>
              <a:ext uri="{FF2B5EF4-FFF2-40B4-BE49-F238E27FC236}">
                <a16:creationId xmlns:a16="http://schemas.microsoft.com/office/drawing/2014/main" id="{AB3F38A9-D94F-E498-DBF3-1CB1378979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091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4" name="Rectangle 9">
            <a:extLst>
              <a:ext uri="{FF2B5EF4-FFF2-40B4-BE49-F238E27FC236}">
                <a16:creationId xmlns:a16="http://schemas.microsoft.com/office/drawing/2014/main" id="{0BAD2B86-19AD-BE14-A07D-09FCBE67F4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331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6" name="Rectangle 11">
            <a:extLst>
              <a:ext uri="{FF2B5EF4-FFF2-40B4-BE49-F238E27FC236}">
                <a16:creationId xmlns:a16="http://schemas.microsoft.com/office/drawing/2014/main" id="{93D81F5F-2018-AFB0-E2DB-D4090695AD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5" name="3 Marcador de contenido">
            <a:extLst>
              <a:ext uri="{FF2B5EF4-FFF2-40B4-BE49-F238E27FC236}">
                <a16:creationId xmlns:a16="http://schemas.microsoft.com/office/drawing/2014/main" id="{8DB84D8E-C113-4EA5-BF3E-59EAD8B3C761}"/>
              </a:ext>
            </a:extLst>
          </p:cNvPr>
          <p:cNvSpPr txBox="1">
            <a:spLocks/>
          </p:cNvSpPr>
          <p:nvPr/>
        </p:nvSpPr>
        <p:spPr>
          <a:xfrm>
            <a:off x="609600" y="948327"/>
            <a:ext cx="10800000" cy="51508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dream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magnet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</a:t>
            </a:r>
            <a:r>
              <a:rPr lang="es-E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</a:t>
            </a:r>
            <a:r>
              <a:rPr lang="es-E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topology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layout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deeply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explored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…. And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last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twenty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years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Previous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studies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needed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before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addressing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prototype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magnet.</a:t>
            </a:r>
          </a:p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accumulated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delays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ready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yet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produce a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Nb</a:t>
            </a:r>
            <a:r>
              <a:rPr lang="es-ES" sz="2000" baseline="-2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ISAAC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existing</a:t>
            </a:r>
            <a:r>
              <a:rPr lang="es-E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coils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want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explore a </a:t>
            </a:r>
            <a:r>
              <a:rPr lang="es-E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lang="es-ES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mechanical</a:t>
            </a:r>
            <a:r>
              <a:rPr lang="es-E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concept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rigid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structure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preload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Let’s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feature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ISAAC!</a:t>
            </a:r>
          </a:p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endParaRPr lang="es-ES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endParaRPr lang="es-ES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Marcador de fecha 3">
            <a:extLst>
              <a:ext uri="{FF2B5EF4-FFF2-40B4-BE49-F238E27FC236}">
                <a16:creationId xmlns:a16="http://schemas.microsoft.com/office/drawing/2014/main" id="{4499C747-247C-4582-AA41-25350CB787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s-ES" dirty="0"/>
              <a:t>3rd April 2025</a:t>
            </a:r>
            <a:endParaRPr lang="en-US" dirty="0"/>
          </a:p>
        </p:txBody>
      </p:sp>
      <p:sp>
        <p:nvSpPr>
          <p:cNvPr id="19" name="Marcador de pie de página 7">
            <a:extLst>
              <a:ext uri="{FF2B5EF4-FFF2-40B4-BE49-F238E27FC236}">
                <a16:creationId xmlns:a16="http://schemas.microsoft.com/office/drawing/2014/main" id="{C3511666-0521-4630-9D07-AC2C859E69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dirty="0"/>
              <a:t>ISAAC Review Meeting</a:t>
            </a:r>
          </a:p>
        </p:txBody>
      </p:sp>
    </p:spTree>
    <p:extLst>
      <p:ext uri="{BB962C8B-B14F-4D97-AF65-F5344CB8AC3E}">
        <p14:creationId xmlns:p14="http://schemas.microsoft.com/office/powerpoint/2010/main" val="1391879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uiExpand="1" build="p" bldLvl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0ABEC-A5AB-47E3-836E-713E97551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8735" y="1333144"/>
            <a:ext cx="8554529" cy="3161944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Motivation for ISAAC model magnet</a:t>
            </a:r>
            <a:br>
              <a:rPr lang="en-GB" dirty="0"/>
            </a:b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9CC10B-9637-4445-8682-1F86FB51F6C4}"/>
              </a:ext>
            </a:extLst>
          </p:cNvPr>
          <p:cNvSpPr txBox="1"/>
          <p:nvPr/>
        </p:nvSpPr>
        <p:spPr>
          <a:xfrm>
            <a:off x="3667449" y="4657591"/>
            <a:ext cx="49340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J. García Matos, C. Martins, </a:t>
            </a:r>
            <a:r>
              <a:rPr lang="es-ES" u="sng" dirty="0"/>
              <a:t>F. Toral </a:t>
            </a:r>
            <a:r>
              <a:rPr lang="es-ES" dirty="0"/>
              <a:t>(CIEMAT)</a:t>
            </a:r>
          </a:p>
          <a:p>
            <a:r>
              <a:rPr lang="es-ES" dirty="0"/>
              <a:t>J.C. Pérez, E. Todesco (CERN)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71A340C-B8CC-44C5-8578-FD9957B48F5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 dirty="0"/>
              <a:t>3rd April 2025</a:t>
            </a:r>
            <a:endParaRPr lang="en-US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79BE6DE-F574-4E5D-93DD-76EAF72268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ISAAC Review Meeting</a:t>
            </a:r>
          </a:p>
        </p:txBody>
      </p:sp>
    </p:spTree>
    <p:extLst>
      <p:ext uri="{BB962C8B-B14F-4D97-AF65-F5344CB8AC3E}">
        <p14:creationId xmlns:p14="http://schemas.microsoft.com/office/powerpoint/2010/main" val="1688350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Outline</a:t>
            </a:r>
            <a:endParaRPr lang="it-IT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F0ECB-2A39-4D01-8B01-8D247ECA4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754144"/>
            <a:ext cx="10969139" cy="5354425"/>
          </a:xfrm>
        </p:spPr>
        <p:txBody>
          <a:bodyPr>
            <a:normAutofit/>
          </a:bodyPr>
          <a:lstStyle/>
          <a:p>
            <a:r>
              <a:rPr lang="en-GB" dirty="0"/>
              <a:t>HFM plans at CIEMAT</a:t>
            </a:r>
          </a:p>
          <a:p>
            <a:r>
              <a:rPr lang="en-GB" dirty="0"/>
              <a:t>High field magnets based on common coil topology</a:t>
            </a:r>
          </a:p>
          <a:p>
            <a:r>
              <a:rPr lang="en-GB" dirty="0"/>
              <a:t>Conclusions: why do we need ISAAC?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Marcador de fecha 3">
            <a:extLst>
              <a:ext uri="{FF2B5EF4-FFF2-40B4-BE49-F238E27FC236}">
                <a16:creationId xmlns:a16="http://schemas.microsoft.com/office/drawing/2014/main" id="{284F790D-381B-4018-82C7-E7E26A1F16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s-ES" dirty="0"/>
              <a:t>3rd April 2025</a:t>
            </a:r>
            <a:endParaRPr lang="en-US" dirty="0"/>
          </a:p>
        </p:txBody>
      </p:sp>
      <p:sp>
        <p:nvSpPr>
          <p:cNvPr id="12" name="Marcador de pie de página 7">
            <a:extLst>
              <a:ext uri="{FF2B5EF4-FFF2-40B4-BE49-F238E27FC236}">
                <a16:creationId xmlns:a16="http://schemas.microsoft.com/office/drawing/2014/main" id="{B95DDCF8-3906-4869-A2E0-61C3C0D99E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dirty="0"/>
              <a:t>ISAAC Review Meeting</a:t>
            </a:r>
          </a:p>
        </p:txBody>
      </p:sp>
    </p:spTree>
    <p:extLst>
      <p:ext uri="{BB962C8B-B14F-4D97-AF65-F5344CB8AC3E}">
        <p14:creationId xmlns:p14="http://schemas.microsoft.com/office/powerpoint/2010/main" val="133669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A730E6-D50E-5AA1-CDFC-6CD3B8E99F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D614F49-E9E8-E59E-DD04-DF1CCF4875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3D085B5-3F53-C6AC-9BF2-14C5FCE7A2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1780" y="4095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CE3AAB00-6411-3B34-4783-38174E90A1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3049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3" name="Rectangle 5">
            <a:extLst>
              <a:ext uri="{FF2B5EF4-FFF2-40B4-BE49-F238E27FC236}">
                <a16:creationId xmlns:a16="http://schemas.microsoft.com/office/drawing/2014/main" id="{AB3F38A9-D94F-E498-DBF3-1CB1378979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091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4" name="Rectangle 9">
            <a:extLst>
              <a:ext uri="{FF2B5EF4-FFF2-40B4-BE49-F238E27FC236}">
                <a16:creationId xmlns:a16="http://schemas.microsoft.com/office/drawing/2014/main" id="{0BAD2B86-19AD-BE14-A07D-09FCBE67F4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331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6" name="Rectangle 11">
            <a:extLst>
              <a:ext uri="{FF2B5EF4-FFF2-40B4-BE49-F238E27FC236}">
                <a16:creationId xmlns:a16="http://schemas.microsoft.com/office/drawing/2014/main" id="{93D81F5F-2018-AFB0-E2DB-D4090695AD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7" name="Marcador de fecha 3">
            <a:extLst>
              <a:ext uri="{FF2B5EF4-FFF2-40B4-BE49-F238E27FC236}">
                <a16:creationId xmlns:a16="http://schemas.microsoft.com/office/drawing/2014/main" id="{A14C5403-45F1-498C-95D6-295A146C65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s-ES" dirty="0"/>
              <a:t>3rd April 2025</a:t>
            </a:r>
            <a:endParaRPr lang="en-US" dirty="0"/>
          </a:p>
        </p:txBody>
      </p:sp>
      <p:sp>
        <p:nvSpPr>
          <p:cNvPr id="20" name="Marcador de pie de página 7">
            <a:extLst>
              <a:ext uri="{FF2B5EF4-FFF2-40B4-BE49-F238E27FC236}">
                <a16:creationId xmlns:a16="http://schemas.microsoft.com/office/drawing/2014/main" id="{A09E611B-AE27-445A-AFCA-90AB952A9D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dirty="0"/>
              <a:t>ISAAC Review Meeting</a:t>
            </a:r>
          </a:p>
        </p:txBody>
      </p:sp>
      <p:sp>
        <p:nvSpPr>
          <p:cNvPr id="27" name="Slide Number Placeholder 4">
            <a:extLst>
              <a:ext uri="{FF2B5EF4-FFF2-40B4-BE49-F238E27FC236}">
                <a16:creationId xmlns:a16="http://schemas.microsoft.com/office/drawing/2014/main" id="{845F0248-78AE-4A3C-8E8D-3A5317ADD938}"/>
              </a:ext>
            </a:extLst>
          </p:cNvPr>
          <p:cNvSpPr txBox="1">
            <a:spLocks/>
          </p:cNvSpPr>
          <p:nvPr/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3 Marcador de contenido">
            <a:extLst>
              <a:ext uri="{FF2B5EF4-FFF2-40B4-BE49-F238E27FC236}">
                <a16:creationId xmlns:a16="http://schemas.microsoft.com/office/drawing/2014/main" id="{C953702F-F902-4D96-83B4-BC8A8562C6E3}"/>
              </a:ext>
            </a:extLst>
          </p:cNvPr>
          <p:cNvSpPr txBox="1">
            <a:spLocks/>
          </p:cNvSpPr>
          <p:nvPr/>
        </p:nvSpPr>
        <p:spPr>
          <a:xfrm>
            <a:off x="1292206" y="742343"/>
            <a:ext cx="9946245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CIEMAT is contributing to the High Field Magnet (HFM) program led by CERN. There is a Collaboration Agreement (KE3920) finishing at Feb’27. A Spanish funding agency (CDTI) is also contributing to this effort.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Initial constraints for the research on high field magnets at CIEMAT: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Some delay to start the activity due to the workload driven by MCBXF magnets.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new laboratory will not be fully operational till the end of 2023.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Previous work was focused on common coil layout (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EuroCirCol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Our proposal is based on the following steps: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Model magnet using RMC coils in common coil configuration.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Revisit the existing design of 16T common coil dipole magnet.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Research on fabrication techniques: hybrid magnets, react-and-wind coils.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Prototype of a high field magnet in common coil configuration.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+mj-lt"/>
              <a:buAutoNum type="arabicPeriod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+mj-lt"/>
              <a:buAutoNum type="arabicPeriod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A03DD7CD-E8A6-4563-A7D2-603A95FF6728}"/>
              </a:ext>
            </a:extLst>
          </p:cNvPr>
          <p:cNvSpPr txBox="1">
            <a:spLocks/>
          </p:cNvSpPr>
          <p:nvPr/>
        </p:nvSpPr>
        <p:spPr>
          <a:xfrm>
            <a:off x="152400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High Field Magnet Program at CIEMAT (as 2021)</a:t>
            </a: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B8AA2EE3-B931-454C-A850-7D18A0286F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528" y="4507910"/>
            <a:ext cx="8413946" cy="1733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065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A730E6-D50E-5AA1-CDFC-6CD3B8E99F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D614F49-E9E8-E59E-DD04-DF1CCF4875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3D085B5-3F53-C6AC-9BF2-14C5FCE7A2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1780" y="4095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CE3AAB00-6411-3B34-4783-38174E90A1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3049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6B43464-612A-970C-2960-0CA651D0BD43}"/>
              </a:ext>
            </a:extLst>
          </p:cNvPr>
          <p:cNvSpPr txBox="1">
            <a:spLocks/>
          </p:cNvSpPr>
          <p:nvPr/>
        </p:nvSpPr>
        <p:spPr>
          <a:xfrm>
            <a:off x="531780" y="0"/>
            <a:ext cx="10969139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High Field Magnet Program at CIEMAT (as today)</a:t>
            </a:r>
          </a:p>
        </p:txBody>
      </p:sp>
      <p:sp>
        <p:nvSpPr>
          <p:cNvPr id="13" name="Rectangle 5">
            <a:extLst>
              <a:ext uri="{FF2B5EF4-FFF2-40B4-BE49-F238E27FC236}">
                <a16:creationId xmlns:a16="http://schemas.microsoft.com/office/drawing/2014/main" id="{AB3F38A9-D94F-E498-DBF3-1CB1378979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091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4" name="Rectangle 9">
            <a:extLst>
              <a:ext uri="{FF2B5EF4-FFF2-40B4-BE49-F238E27FC236}">
                <a16:creationId xmlns:a16="http://schemas.microsoft.com/office/drawing/2014/main" id="{0BAD2B86-19AD-BE14-A07D-09FCBE67F4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331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6" name="Rectangle 11">
            <a:extLst>
              <a:ext uri="{FF2B5EF4-FFF2-40B4-BE49-F238E27FC236}">
                <a16:creationId xmlns:a16="http://schemas.microsoft.com/office/drawing/2014/main" id="{93D81F5F-2018-AFB0-E2DB-D4090695AD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5" name="3 Marcador de contenido">
            <a:extLst>
              <a:ext uri="{FF2B5EF4-FFF2-40B4-BE49-F238E27FC236}">
                <a16:creationId xmlns:a16="http://schemas.microsoft.com/office/drawing/2014/main" id="{8DB84D8E-C113-4EA5-BF3E-59EAD8B3C761}"/>
              </a:ext>
            </a:extLst>
          </p:cNvPr>
          <p:cNvSpPr txBox="1">
            <a:spLocks/>
          </p:cNvSpPr>
          <p:nvPr/>
        </p:nvSpPr>
        <p:spPr>
          <a:xfrm>
            <a:off x="609600" y="948327"/>
            <a:ext cx="11216226" cy="49819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r>
              <a:rPr lang="es-ES" sz="22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</a:t>
            </a:r>
            <a:r>
              <a:rPr lang="es-ES" sz="22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amendment</a:t>
            </a:r>
            <a:r>
              <a:rPr lang="es-ES" sz="22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</a:t>
            </a:r>
            <a:r>
              <a:rPr lang="es-ES" sz="22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Collaboration</a:t>
            </a:r>
            <a:r>
              <a:rPr lang="es-ES" sz="22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2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Agreement</a:t>
            </a:r>
            <a:r>
              <a:rPr lang="es-ES" sz="22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the </a:t>
            </a:r>
            <a:r>
              <a:rPr lang="es-ES" sz="22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</a:t>
            </a:r>
            <a:r>
              <a:rPr lang="es-ES" sz="22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target for the </a:t>
            </a:r>
            <a:r>
              <a:rPr lang="es-ES" sz="22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demonstrator</a:t>
            </a:r>
            <a:r>
              <a:rPr lang="es-ES" sz="22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magnet </a:t>
            </a:r>
            <a:r>
              <a:rPr lang="es-ES" sz="22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s-ES" sz="22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2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reduced</a:t>
            </a:r>
            <a:r>
              <a:rPr lang="es-ES" sz="22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2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es-ES" sz="22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16 </a:t>
            </a:r>
            <a:r>
              <a:rPr lang="es-ES" sz="22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s-ES" sz="22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14 T.</a:t>
            </a:r>
          </a:p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r>
              <a:rPr lang="es-ES" sz="22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status of the </a:t>
            </a:r>
            <a:r>
              <a:rPr lang="es-ES" sz="22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ongoing</a:t>
            </a:r>
            <a:r>
              <a:rPr lang="es-ES" sz="22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2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activities</a:t>
            </a:r>
            <a:r>
              <a:rPr lang="es-ES" sz="22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2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allow</a:t>
            </a:r>
            <a:r>
              <a:rPr lang="es-ES" sz="22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2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es-ES" sz="22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2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s-ES" sz="22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2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</a:t>
            </a:r>
            <a:r>
              <a:rPr lang="es-ES" sz="22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2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lang="es-ES" sz="22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new </a:t>
            </a:r>
            <a:r>
              <a:rPr lang="es-ES" sz="22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schedule</a:t>
            </a:r>
            <a:r>
              <a:rPr lang="es-ES" sz="22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es-ES" sz="16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endParaRPr lang="es-ES" sz="20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DF68CB37-86F6-4A49-822F-E4109BAE22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9079" y="2438304"/>
            <a:ext cx="8554540" cy="1818738"/>
          </a:xfrm>
          <a:prstGeom prst="rect">
            <a:avLst/>
          </a:prstGeom>
        </p:spPr>
      </p:pic>
      <p:sp>
        <p:nvSpPr>
          <p:cNvPr id="17" name="Marcador de fecha 3">
            <a:extLst>
              <a:ext uri="{FF2B5EF4-FFF2-40B4-BE49-F238E27FC236}">
                <a16:creationId xmlns:a16="http://schemas.microsoft.com/office/drawing/2014/main" id="{A14C5403-45F1-498C-95D6-295A146C65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s-ES" dirty="0"/>
              <a:t>3rd April 2025</a:t>
            </a:r>
            <a:endParaRPr lang="en-US" dirty="0"/>
          </a:p>
        </p:txBody>
      </p:sp>
      <p:sp>
        <p:nvSpPr>
          <p:cNvPr id="20" name="Marcador de pie de página 7">
            <a:extLst>
              <a:ext uri="{FF2B5EF4-FFF2-40B4-BE49-F238E27FC236}">
                <a16:creationId xmlns:a16="http://schemas.microsoft.com/office/drawing/2014/main" id="{A09E611B-AE27-445A-AFCA-90AB952A9D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dirty="0"/>
              <a:t>ISAAC Review Meeting</a:t>
            </a:r>
          </a:p>
        </p:txBody>
      </p:sp>
    </p:spTree>
    <p:extLst>
      <p:ext uri="{BB962C8B-B14F-4D97-AF65-F5344CB8AC3E}">
        <p14:creationId xmlns:p14="http://schemas.microsoft.com/office/powerpoint/2010/main" val="139667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58B12-998B-44CE-97F9-EA9A50A9D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5"/>
            <a:ext cx="10969139" cy="940443"/>
          </a:xfrm>
        </p:spPr>
        <p:txBody>
          <a:bodyPr vert="horz" lIns="45720" rIns="45720" anchor="ctr">
            <a:normAutofit/>
          </a:bodyPr>
          <a:lstStyle/>
          <a:p>
            <a:r>
              <a:rPr lang="en-US" sz="4000" b="1" dirty="0"/>
              <a:t>First High Field Magnets at CIEMAT</a:t>
            </a:r>
            <a:endParaRPr lang="it-IT" sz="4000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A6C95-5CA6-4463-B388-A447F9E7B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3 Marcador de contenido">
            <a:extLst>
              <a:ext uri="{FF2B5EF4-FFF2-40B4-BE49-F238E27FC236}">
                <a16:creationId xmlns:a16="http://schemas.microsoft.com/office/drawing/2014/main" id="{007C1C45-E6EB-4E62-ADD5-8B6B65113FC5}"/>
              </a:ext>
            </a:extLst>
          </p:cNvPr>
          <p:cNvSpPr txBox="1">
            <a:spLocks/>
          </p:cNvSpPr>
          <p:nvPr/>
        </p:nvSpPr>
        <p:spPr>
          <a:xfrm>
            <a:off x="609600" y="948327"/>
            <a:ext cx="10800000" cy="4981955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CIEMAT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contributing to the 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Field Magnet (HFM) 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 led by 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CIEMAT is working on high field magnets based on 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 coil 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topology, profiting from the lessons learned from </a:t>
            </a:r>
            <a:r>
              <a:rPr lang="en-U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EuroCirCol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collaboration.</a:t>
            </a:r>
          </a:p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target is to develop a prototype magnet able to provide 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 T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the aperture. </a:t>
            </a:r>
          </a:p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a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step, CIEMAT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magnet (</a:t>
            </a:r>
            <a:r>
              <a:rPr lang="es-E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ISAAC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existing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produced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CERN. The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mechanics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configuration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ISAAC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means 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nvestigating 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uperconducting 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ssembly to 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ddress 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ommon coil mechanics.</a:t>
            </a:r>
          </a:p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a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step,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developing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DAISY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emonstrator for 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ssembly 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nnovations in 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uperconducting common coil </a:t>
            </a:r>
            <a:r>
              <a:rPr lang="en-U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</a:t>
            </a:r>
            <a:r>
              <a:rPr lang="en-US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It </a:t>
            </a:r>
            <a:r>
              <a:rPr lang="en-U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honours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Margarita Salas, an outstanding Spanish biologist (</a:t>
            </a:r>
            <a:r>
              <a:rPr lang="en-US" sz="2000" i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daisy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translated into Spanish as </a:t>
            </a:r>
            <a:r>
              <a:rPr lang="en-US" sz="2000" i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margarita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DAISY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 the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made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Nb</a:t>
            </a:r>
            <a:r>
              <a:rPr lang="en-US" sz="2000" baseline="-25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 cable in the new CIEMAT magnet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laboratory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s-E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SMART-</a:t>
            </a:r>
            <a:r>
              <a:rPr lang="es-ES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uperconducting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gnet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esearch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s-E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echnology </a:t>
            </a:r>
            <a:r>
              <a:rPr lang="es-ES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oratory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9" name="Marcador de fecha 3">
            <a:extLst>
              <a:ext uri="{FF2B5EF4-FFF2-40B4-BE49-F238E27FC236}">
                <a16:creationId xmlns:a16="http://schemas.microsoft.com/office/drawing/2014/main" id="{010DAFCE-AC4B-45DC-B1B2-1164F994F3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s-ES" dirty="0"/>
              <a:t>3rd April 2025</a:t>
            </a:r>
            <a:endParaRPr lang="en-US" dirty="0"/>
          </a:p>
        </p:txBody>
      </p:sp>
      <p:sp>
        <p:nvSpPr>
          <p:cNvPr id="10" name="Marcador de pie de página 7">
            <a:extLst>
              <a:ext uri="{FF2B5EF4-FFF2-40B4-BE49-F238E27FC236}">
                <a16:creationId xmlns:a16="http://schemas.microsoft.com/office/drawing/2014/main" id="{557EE506-41F0-4084-B2CA-9E329C38E7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dirty="0"/>
              <a:t>ISAAC Review Meeting</a:t>
            </a:r>
          </a:p>
        </p:txBody>
      </p:sp>
    </p:spTree>
    <p:extLst>
      <p:ext uri="{BB962C8B-B14F-4D97-AF65-F5344CB8AC3E}">
        <p14:creationId xmlns:p14="http://schemas.microsoft.com/office/powerpoint/2010/main" val="3754149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58B12-998B-44CE-97F9-EA9A50A9D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5"/>
            <a:ext cx="10969139" cy="940443"/>
          </a:xfrm>
        </p:spPr>
        <p:txBody>
          <a:bodyPr vert="horz" lIns="45720" rIns="45720" anchor="ctr">
            <a:normAutofit/>
          </a:bodyPr>
          <a:lstStyle/>
          <a:p>
            <a:r>
              <a:rPr lang="es-ES" sz="4000" b="1" dirty="0"/>
              <a:t>SMART-</a:t>
            </a:r>
            <a:r>
              <a:rPr lang="es-ES" sz="4000" b="1" dirty="0" err="1"/>
              <a:t>Lab</a:t>
            </a:r>
            <a:r>
              <a:rPr lang="es-ES" sz="4000" b="1" dirty="0"/>
              <a:t> </a:t>
            </a:r>
            <a:r>
              <a:rPr lang="es-ES" sz="4000" b="1" dirty="0" err="1"/>
              <a:t>commissioning</a:t>
            </a:r>
            <a:endParaRPr lang="it-IT" sz="4000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A6C95-5CA6-4463-B388-A447F9E7B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2" name="3 Marcador de contenido">
            <a:extLst>
              <a:ext uri="{FF2B5EF4-FFF2-40B4-BE49-F238E27FC236}">
                <a16:creationId xmlns:a16="http://schemas.microsoft.com/office/drawing/2014/main" id="{007C1C45-E6EB-4E62-ADD5-8B6B65113FC5}"/>
              </a:ext>
            </a:extLst>
          </p:cNvPr>
          <p:cNvSpPr txBox="1">
            <a:spLocks/>
          </p:cNvSpPr>
          <p:nvPr/>
        </p:nvSpPr>
        <p:spPr>
          <a:xfrm>
            <a:off x="609600" y="1308683"/>
            <a:ext cx="5170415" cy="462159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large reaction furnace is being commissioned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suitable for </a:t>
            </a:r>
            <a:r>
              <a:rPr lang="en-U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moulds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up to 2.5 m length.</a:t>
            </a:r>
          </a:p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reaction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furnace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also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available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cable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The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commissioning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ongoing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parallel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equipment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procured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Agreement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KE-3920.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very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much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Juan Carlos for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dedication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0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51A2376D-E632-4229-8D67-B523442727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2378" y="383631"/>
            <a:ext cx="3148418" cy="5597188"/>
          </a:xfrm>
          <a:prstGeom prst="rect">
            <a:avLst/>
          </a:prstGeom>
        </p:spPr>
      </p:pic>
      <p:sp>
        <p:nvSpPr>
          <p:cNvPr id="9" name="Marcador de fecha 3">
            <a:extLst>
              <a:ext uri="{FF2B5EF4-FFF2-40B4-BE49-F238E27FC236}">
                <a16:creationId xmlns:a16="http://schemas.microsoft.com/office/drawing/2014/main" id="{C57319AC-6E46-4836-962C-5F53B43438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s-ES" dirty="0"/>
              <a:t>3rd April 2025</a:t>
            </a:r>
            <a:endParaRPr lang="en-US" dirty="0"/>
          </a:p>
        </p:txBody>
      </p:sp>
      <p:sp>
        <p:nvSpPr>
          <p:cNvPr id="10" name="Marcador de pie de página 7">
            <a:extLst>
              <a:ext uri="{FF2B5EF4-FFF2-40B4-BE49-F238E27FC236}">
                <a16:creationId xmlns:a16="http://schemas.microsoft.com/office/drawing/2014/main" id="{440AC969-0683-48D6-97A0-F6CC1086E2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dirty="0"/>
              <a:t>ISAAC Review Meeting</a:t>
            </a:r>
          </a:p>
        </p:txBody>
      </p:sp>
    </p:spTree>
    <p:extLst>
      <p:ext uri="{BB962C8B-B14F-4D97-AF65-F5344CB8AC3E}">
        <p14:creationId xmlns:p14="http://schemas.microsoft.com/office/powerpoint/2010/main" val="1338291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 bldLvl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A730E6-D50E-5AA1-CDFC-6CD3B8E99F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D614F49-E9E8-E59E-DD04-DF1CCF4875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3D085B5-3F53-C6AC-9BF2-14C5FCE7A2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1780" y="4095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CE3AAB00-6411-3B34-4783-38174E90A1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3049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6B43464-612A-970C-2960-0CA651D0BD43}"/>
              </a:ext>
            </a:extLst>
          </p:cNvPr>
          <p:cNvSpPr txBox="1">
            <a:spLocks/>
          </p:cNvSpPr>
          <p:nvPr/>
        </p:nvSpPr>
        <p:spPr>
          <a:xfrm>
            <a:off x="531780" y="0"/>
            <a:ext cx="10969139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High field magnets (personal view)</a:t>
            </a:r>
          </a:p>
        </p:txBody>
      </p:sp>
      <p:sp>
        <p:nvSpPr>
          <p:cNvPr id="13" name="Rectangle 5">
            <a:extLst>
              <a:ext uri="{FF2B5EF4-FFF2-40B4-BE49-F238E27FC236}">
                <a16:creationId xmlns:a16="http://schemas.microsoft.com/office/drawing/2014/main" id="{AB3F38A9-D94F-E498-DBF3-1CB1378979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091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4" name="Rectangle 9">
            <a:extLst>
              <a:ext uri="{FF2B5EF4-FFF2-40B4-BE49-F238E27FC236}">
                <a16:creationId xmlns:a16="http://schemas.microsoft.com/office/drawing/2014/main" id="{0BAD2B86-19AD-BE14-A07D-09FCBE67F4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331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6" name="Rectangle 11">
            <a:extLst>
              <a:ext uri="{FF2B5EF4-FFF2-40B4-BE49-F238E27FC236}">
                <a16:creationId xmlns:a16="http://schemas.microsoft.com/office/drawing/2014/main" id="{93D81F5F-2018-AFB0-E2DB-D4090695AD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5" name="3 Marcador de contenido">
            <a:extLst>
              <a:ext uri="{FF2B5EF4-FFF2-40B4-BE49-F238E27FC236}">
                <a16:creationId xmlns:a16="http://schemas.microsoft.com/office/drawing/2014/main" id="{8DB84D8E-C113-4EA5-BF3E-59EAD8B3C761}"/>
              </a:ext>
            </a:extLst>
          </p:cNvPr>
          <p:cNvSpPr txBox="1">
            <a:spLocks/>
          </p:cNvSpPr>
          <p:nvPr/>
        </p:nvSpPr>
        <p:spPr>
          <a:xfrm>
            <a:off x="609600" y="948327"/>
            <a:ext cx="10800000" cy="51508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actual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proposal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FCC-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hh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14 T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dipole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Nowadays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the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convenient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superconductor for a 14 T magnet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</a:t>
            </a:r>
            <a:r>
              <a:rPr lang="es-ES" sz="2000" b="1" baseline="-25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s-E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strain-sensitive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14 T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dipole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features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2.5 times the </a:t>
            </a:r>
            <a:r>
              <a:rPr lang="es-ES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forces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9 T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dipole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difficult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task for a magnet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designer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find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solution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the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given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input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parameters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a 14 T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dipole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50 mm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double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aperture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Up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now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dipoles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circular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colliders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cos-theta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layouts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s-E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 mm </a:t>
            </a:r>
            <a:r>
              <a:rPr lang="es-ES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aperture</a:t>
            </a:r>
            <a:r>
              <a:rPr lang="es-E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limiting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performance of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curved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geometries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1">
              <a:spcAft>
                <a:spcPts val="1200"/>
              </a:spcAft>
              <a:buClr>
                <a:srgbClr val="FB963C"/>
              </a:buClr>
              <a:defRPr/>
            </a:pPr>
            <a:r>
              <a:rPr lang="es-E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Cos-theta </a:t>
            </a:r>
            <a:r>
              <a:rPr lang="es-ES" sz="16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s-E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canted</a:t>
            </a:r>
            <a:r>
              <a:rPr lang="es-E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cos-theta </a:t>
            </a:r>
            <a:r>
              <a:rPr lang="es-ES" sz="16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coils</a:t>
            </a:r>
            <a:r>
              <a:rPr lang="es-E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es-ES" sz="16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difficult</a:t>
            </a:r>
            <a:r>
              <a:rPr lang="es-E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s-E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</a:t>
            </a:r>
            <a:r>
              <a:rPr lang="es-E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16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due</a:t>
            </a:r>
            <a:r>
              <a:rPr lang="es-E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s-E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es-ES" sz="16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</a:t>
            </a:r>
            <a:r>
              <a:rPr lang="es-E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bending</a:t>
            </a:r>
            <a:r>
              <a:rPr lang="es-E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radius</a:t>
            </a:r>
            <a:r>
              <a:rPr lang="es-E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the </a:t>
            </a:r>
            <a:r>
              <a:rPr lang="es-ES" sz="16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</a:t>
            </a:r>
            <a:r>
              <a:rPr lang="es-E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ends</a:t>
            </a:r>
            <a:r>
              <a:rPr lang="es-E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1">
              <a:spcAft>
                <a:spcPts val="1200"/>
              </a:spcAft>
              <a:buClr>
                <a:srgbClr val="FB963C"/>
              </a:buClr>
              <a:defRPr/>
            </a:pPr>
            <a:r>
              <a:rPr lang="es-E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Block </a:t>
            </a:r>
            <a:r>
              <a:rPr lang="es-ES" sz="16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coils</a:t>
            </a:r>
            <a:r>
              <a:rPr lang="es-E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</a:t>
            </a:r>
            <a:r>
              <a:rPr lang="es-E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flared</a:t>
            </a:r>
            <a:r>
              <a:rPr lang="es-E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ends</a:t>
            </a:r>
            <a:r>
              <a:rPr lang="es-E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r>
              <a:rPr lang="es-ES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</a:t>
            </a:r>
            <a:r>
              <a:rPr lang="es-E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</a:t>
            </a:r>
            <a:r>
              <a:rPr lang="es-E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topology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valid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double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aperture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dipoles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simple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coils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and the 50-mm-aperture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diameter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limiting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factor.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es-ES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challenges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solved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12" name="Marcador de fecha 3">
            <a:extLst>
              <a:ext uri="{FF2B5EF4-FFF2-40B4-BE49-F238E27FC236}">
                <a16:creationId xmlns:a16="http://schemas.microsoft.com/office/drawing/2014/main" id="{52475C5E-0C98-43AF-BD65-7E34ED9BCE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s-ES" dirty="0"/>
              <a:t>3rd April 2025</a:t>
            </a:r>
            <a:endParaRPr lang="en-US" dirty="0"/>
          </a:p>
        </p:txBody>
      </p:sp>
      <p:sp>
        <p:nvSpPr>
          <p:cNvPr id="19" name="Marcador de pie de página 7">
            <a:extLst>
              <a:ext uri="{FF2B5EF4-FFF2-40B4-BE49-F238E27FC236}">
                <a16:creationId xmlns:a16="http://schemas.microsoft.com/office/drawing/2014/main" id="{AAD733DA-8078-4F73-9A0C-914A2E0743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dirty="0"/>
              <a:t>ISAAC Review Meeting</a:t>
            </a:r>
          </a:p>
        </p:txBody>
      </p:sp>
    </p:spTree>
    <p:extLst>
      <p:ext uri="{BB962C8B-B14F-4D97-AF65-F5344CB8AC3E}">
        <p14:creationId xmlns:p14="http://schemas.microsoft.com/office/powerpoint/2010/main" val="638091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uiExpand="1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A730E6-D50E-5AA1-CDFC-6CD3B8E99F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D614F49-E9E8-E59E-DD04-DF1CCF4875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3D085B5-3F53-C6AC-9BF2-14C5FCE7A2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1780" y="4095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CE3AAB00-6411-3B34-4783-38174E90A1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3049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6B43464-612A-970C-2960-0CA651D0BD43}"/>
              </a:ext>
            </a:extLst>
          </p:cNvPr>
          <p:cNvSpPr txBox="1">
            <a:spLocks/>
          </p:cNvSpPr>
          <p:nvPr/>
        </p:nvSpPr>
        <p:spPr>
          <a:xfrm>
            <a:off x="531780" y="0"/>
            <a:ext cx="10969139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Considerations about common coil high field magnets</a:t>
            </a:r>
          </a:p>
        </p:txBody>
      </p:sp>
      <p:sp>
        <p:nvSpPr>
          <p:cNvPr id="13" name="Rectangle 5">
            <a:extLst>
              <a:ext uri="{FF2B5EF4-FFF2-40B4-BE49-F238E27FC236}">
                <a16:creationId xmlns:a16="http://schemas.microsoft.com/office/drawing/2014/main" id="{AB3F38A9-D94F-E498-DBF3-1CB1378979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091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4" name="Rectangle 9">
            <a:extLst>
              <a:ext uri="{FF2B5EF4-FFF2-40B4-BE49-F238E27FC236}">
                <a16:creationId xmlns:a16="http://schemas.microsoft.com/office/drawing/2014/main" id="{0BAD2B86-19AD-BE14-A07D-09FCBE67F4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331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6" name="Rectangle 11">
            <a:extLst>
              <a:ext uri="{FF2B5EF4-FFF2-40B4-BE49-F238E27FC236}">
                <a16:creationId xmlns:a16="http://schemas.microsoft.com/office/drawing/2014/main" id="{93D81F5F-2018-AFB0-E2DB-D4090695AD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5" name="3 Marcador de contenido">
            <a:extLst>
              <a:ext uri="{FF2B5EF4-FFF2-40B4-BE49-F238E27FC236}">
                <a16:creationId xmlns:a16="http://schemas.microsoft.com/office/drawing/2014/main" id="{8DB84D8E-C113-4EA5-BF3E-59EAD8B3C761}"/>
              </a:ext>
            </a:extLst>
          </p:cNvPr>
          <p:cNvSpPr txBox="1">
            <a:spLocks/>
          </p:cNvSpPr>
          <p:nvPr/>
        </p:nvSpPr>
        <p:spPr>
          <a:xfrm>
            <a:off x="609600" y="948327"/>
            <a:ext cx="10800000" cy="51508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a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given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aperture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the </a:t>
            </a:r>
            <a:r>
              <a:rPr lang="es-ES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stored</a:t>
            </a:r>
            <a:r>
              <a:rPr lang="es-E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r>
              <a:rPr lang="es-E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the </a:t>
            </a:r>
            <a:r>
              <a:rPr lang="es-ES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electromagnetic</a:t>
            </a:r>
            <a:r>
              <a:rPr lang="es-E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forces</a:t>
            </a:r>
            <a:r>
              <a:rPr lang="es-E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higher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a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magnet.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Solving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magnet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protection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mechanics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success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a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magnet.</a:t>
            </a:r>
          </a:p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Horizontal </a:t>
            </a:r>
            <a:r>
              <a:rPr lang="es-ES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preload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cannot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applied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without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structure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around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aperture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decreases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magnet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efficiency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preloading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superconducting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coils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limit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training and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achieve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good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quality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Can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fulfil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objectives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very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rigid</a:t>
            </a:r>
            <a:r>
              <a:rPr lang="es-E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</a:t>
            </a:r>
            <a:r>
              <a:rPr lang="es-E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structure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shell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necessary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configuration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intrinsically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suited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grading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NbTi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A </a:t>
            </a:r>
            <a:r>
              <a:rPr lang="es-ES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hybrid</a:t>
            </a:r>
            <a:r>
              <a:rPr lang="es-E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magnet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potentially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cheaper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feature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lower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losses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better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stability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fields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standard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coils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achieve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good</a:t>
            </a:r>
            <a:r>
              <a:rPr lang="es-E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</a:t>
            </a:r>
            <a:r>
              <a:rPr lang="es-E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quality</a:t>
            </a:r>
            <a:r>
              <a:rPr lang="es-E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curved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Asymmetric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configuration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proposed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PSI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very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promising</a:t>
            </a:r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2" name="Marcador de fecha 3">
            <a:extLst>
              <a:ext uri="{FF2B5EF4-FFF2-40B4-BE49-F238E27FC236}">
                <a16:creationId xmlns:a16="http://schemas.microsoft.com/office/drawing/2014/main" id="{98D0DF7B-9825-46E5-8063-1D6195D537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s-ES" dirty="0"/>
              <a:t>3rd April 2025</a:t>
            </a:r>
            <a:endParaRPr lang="en-US" dirty="0"/>
          </a:p>
        </p:txBody>
      </p:sp>
      <p:sp>
        <p:nvSpPr>
          <p:cNvPr id="19" name="Marcador de pie de página 7">
            <a:extLst>
              <a:ext uri="{FF2B5EF4-FFF2-40B4-BE49-F238E27FC236}">
                <a16:creationId xmlns:a16="http://schemas.microsoft.com/office/drawing/2014/main" id="{B9501C46-1FA7-4D7B-99EA-048A157C5A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dirty="0"/>
              <a:t>ISAAC Review Meeting</a:t>
            </a:r>
          </a:p>
        </p:txBody>
      </p:sp>
    </p:spTree>
    <p:extLst>
      <p:ext uri="{BB962C8B-B14F-4D97-AF65-F5344CB8AC3E}">
        <p14:creationId xmlns:p14="http://schemas.microsoft.com/office/powerpoint/2010/main" val="4115553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uiExpand="1" build="p" bldLvl="2"/>
    </p:bldLst>
  </p:timing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9" ma:contentTypeDescription="Create a new document." ma:contentTypeScope="" ma:versionID="1c448f8c160ef6a27deaa23b3da9cdbb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3b3876825c329fdc3e849de296cdb56a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49F46D0-D22B-4A79-B6E1-793E4DA25814}">
  <ds:schemaRefs>
    <ds:schemaRef ds:uri="http://schemas.microsoft.com/office/2006/metadata/properties"/>
    <ds:schemaRef ds:uri="http://schemas.microsoft.com/office/2006/documentManagement/types"/>
    <ds:schemaRef ds:uri="http://www.w3.org/XML/1998/namespace"/>
    <ds:schemaRef ds:uri="e24f2763-0e71-4812-94ad-3b15b8174d77"/>
    <ds:schemaRef ds:uri="http://schemas.microsoft.com/office/infopath/2007/PartnerControls"/>
    <ds:schemaRef ds:uri="http://purl.org/dc/terms/"/>
    <ds:schemaRef ds:uri="http://purl.org/dc/elements/1.1/"/>
    <ds:schemaRef ds:uri="http://schemas.openxmlformats.org/package/2006/metadata/core-properties"/>
    <ds:schemaRef ds:uri="a6163950-ed7b-45ff-a88b-85d0d03db3bc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E9FEF36-01D7-482D-9C42-221685A781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163950-ed7b-45ff-a88b-85d0d03db3bc"/>
    <ds:schemaRef ds:uri="e24f2763-0e71-4812-94ad-3b15b8174d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70994</TotalTime>
  <Words>1015</Words>
  <Application>Microsoft Office PowerPoint</Application>
  <PresentationFormat>Panorámica</PresentationFormat>
  <Paragraphs>108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10</vt:i4>
      </vt:variant>
    </vt:vector>
  </HeadingPairs>
  <TitlesOfParts>
    <vt:vector size="15" baseType="lpstr">
      <vt:lpstr>Arial</vt:lpstr>
      <vt:lpstr>Calibri</vt:lpstr>
      <vt:lpstr>Wingdings</vt:lpstr>
      <vt:lpstr>HFM(4-3)</vt:lpstr>
      <vt:lpstr>1_HFM(4-3)</vt:lpstr>
      <vt:lpstr>Presentación de PowerPoint</vt:lpstr>
      <vt:lpstr>Motivation for ISAAC model magnet </vt:lpstr>
      <vt:lpstr>Outline</vt:lpstr>
      <vt:lpstr>Presentación de PowerPoint</vt:lpstr>
      <vt:lpstr>Presentación de PowerPoint</vt:lpstr>
      <vt:lpstr>First High Field Magnets at CIEMAT</vt:lpstr>
      <vt:lpstr>SMART-Lab commissioning</vt:lpstr>
      <vt:lpstr>Presentación de PowerPoint</vt:lpstr>
      <vt:lpstr>Presentación de PowerPoint</vt:lpstr>
      <vt:lpstr>Presentación de PowerPoint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Carla Martins Jardim</dc:creator>
  <cp:keywords/>
  <dc:description/>
  <cp:lastModifiedBy>Administrator</cp:lastModifiedBy>
  <cp:revision>1542</cp:revision>
  <cp:lastPrinted>2022-04-29T08:24:36Z</cp:lastPrinted>
  <dcterms:created xsi:type="dcterms:W3CDTF">2012-11-30T11:04:26Z</dcterms:created>
  <dcterms:modified xsi:type="dcterms:W3CDTF">2025-04-03T14:06:38Z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</Properties>
</file>