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5"/>
  </p:notesMasterIdLst>
  <p:sldIdLst>
    <p:sldId id="938" r:id="rId5"/>
    <p:sldId id="939" r:id="rId6"/>
    <p:sldId id="983" r:id="rId7"/>
    <p:sldId id="1132" r:id="rId8"/>
    <p:sldId id="994" r:id="rId9"/>
    <p:sldId id="1133" r:id="rId10"/>
    <p:sldId id="954" r:id="rId11"/>
    <p:sldId id="957" r:id="rId12"/>
    <p:sldId id="1092" r:id="rId13"/>
    <p:sldId id="1135" r:id="rId14"/>
    <p:sldId id="966" r:id="rId15"/>
    <p:sldId id="1053" r:id="rId16"/>
    <p:sldId id="1129" r:id="rId17"/>
    <p:sldId id="1102" r:id="rId18"/>
    <p:sldId id="1121" r:id="rId19"/>
    <p:sldId id="1124" r:id="rId20"/>
    <p:sldId id="1136" r:id="rId21"/>
    <p:sldId id="1091" r:id="rId22"/>
    <p:sldId id="1113" r:id="rId23"/>
    <p:sldId id="1137" r:id="rId24"/>
    <p:sldId id="1128" r:id="rId25"/>
    <p:sldId id="1138" r:id="rId26"/>
    <p:sldId id="1140" r:id="rId27"/>
    <p:sldId id="1142" r:id="rId28"/>
    <p:sldId id="1145" r:id="rId29"/>
    <p:sldId id="1143" r:id="rId30"/>
    <p:sldId id="1139" r:id="rId31"/>
    <p:sldId id="1097" r:id="rId32"/>
    <p:sldId id="1112" r:id="rId33"/>
    <p:sldId id="1096" r:id="rId34"/>
    <p:sldId id="1134" r:id="rId35"/>
    <p:sldId id="996" r:id="rId36"/>
    <p:sldId id="1001" r:id="rId37"/>
    <p:sldId id="1117" r:id="rId38"/>
    <p:sldId id="1118" r:id="rId39"/>
    <p:sldId id="1115" r:id="rId40"/>
    <p:sldId id="1125" r:id="rId41"/>
    <p:sldId id="1126" r:id="rId42"/>
    <p:sldId id="1141" r:id="rId43"/>
    <p:sldId id="1144" r:id="rId44"/>
  </p:sldIdLst>
  <p:sldSz cx="12192000" cy="6858000"/>
  <p:notesSz cx="9906000" cy="676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8E04FF"/>
    <a:srgbClr val="C04D4A"/>
    <a:srgbClr val="1F497D"/>
    <a:srgbClr val="49739B"/>
    <a:srgbClr val="528BD4"/>
    <a:srgbClr val="DB9390"/>
    <a:srgbClr val="6695E8"/>
    <a:srgbClr val="001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 autoAdjust="0"/>
    <p:restoredTop sz="97156" autoAdjust="0"/>
  </p:normalViewPr>
  <p:slideViewPr>
    <p:cSldViewPr snapToGrid="0" snapToObjects="1">
      <p:cViewPr varScale="1">
        <p:scale>
          <a:sx n="68" d="100"/>
          <a:sy n="68" d="100"/>
        </p:scale>
        <p:origin x="168" y="1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92600" cy="338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11108" y="0"/>
            <a:ext cx="4292600" cy="338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8000"/>
            <a:ext cx="4511675" cy="2538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0601" y="3215322"/>
            <a:ext cx="7924800" cy="3046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29470"/>
            <a:ext cx="4292600" cy="338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1108" y="6429470"/>
            <a:ext cx="4292600" cy="338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17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0.032401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17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58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15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17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56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2031/contributions/5509750/attachments/2744136/4774359/20231101_HFM_AnnualMeeting_CommonCoil_CIEMAT.pdf" TargetMode="External"/><Relationship Id="rId7" Type="http://schemas.openxmlformats.org/officeDocument/2006/relationships/hyperlink" Target="https://ieeexplore.ieee.org/document/10859159/" TargetMode="External"/><Relationship Id="rId2" Type="http://schemas.openxmlformats.org/officeDocument/2006/relationships/hyperlink" Target="https://ieeexplore.ieee.org/document/10050867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eeexplore.ieee.org/document/10330691/" TargetMode="External"/><Relationship Id="rId5" Type="http://schemas.openxmlformats.org/officeDocument/2006/relationships/hyperlink" Target="https://indico.cern.ch/event/1429571/contributions/6013759/attachments/2880894/5091408/20240619_Progress_on_ISAAC-CIEMAT_v1.pdf" TargetMode="External"/><Relationship Id="rId4" Type="http://schemas.openxmlformats.org/officeDocument/2006/relationships/hyperlink" Target="https://indico.cern.ch/event/1389304/contributions/5840874/attachments/2824286/4949229/20240321_HFM_ForumMeeting_CommonCoil_CIEMAT_v1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emf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2.emf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75.png"/><Relationship Id="rId10" Type="http://schemas.openxmlformats.org/officeDocument/2006/relationships/image" Target="../media/image79.emf"/><Relationship Id="rId4" Type="http://schemas.openxmlformats.org/officeDocument/2006/relationships/image" Target="../media/image74.png"/><Relationship Id="rId9" Type="http://schemas.openxmlformats.org/officeDocument/2006/relationships/image" Target="../media/image78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83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17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/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660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o 49">
            <a:extLst>
              <a:ext uri="{FF2B5EF4-FFF2-40B4-BE49-F238E27FC236}">
                <a16:creationId xmlns:a16="http://schemas.microsoft.com/office/drawing/2014/main" id="{26C164A0-81DC-4078-9F3F-6C62718DBAAF}"/>
              </a:ext>
            </a:extLst>
          </p:cNvPr>
          <p:cNvGrpSpPr/>
          <p:nvPr/>
        </p:nvGrpSpPr>
        <p:grpSpPr>
          <a:xfrm>
            <a:off x="8807285" y="130497"/>
            <a:ext cx="3220064" cy="3144920"/>
            <a:chOff x="8807285" y="130497"/>
            <a:chExt cx="3220064" cy="314492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1F5D24B1-4A57-40AB-88EE-CA07F6E36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07285" y="130497"/>
              <a:ext cx="3201971" cy="3144920"/>
            </a:xfrm>
            <a:prstGeom prst="rect">
              <a:avLst/>
            </a:prstGeom>
          </p:spPr>
        </p:pic>
        <p:sp>
          <p:nvSpPr>
            <p:cNvPr id="49" name="3 Marcador de contenido">
              <a:extLst>
                <a:ext uri="{FF2B5EF4-FFF2-40B4-BE49-F238E27FC236}">
                  <a16:creationId xmlns:a16="http://schemas.microsoft.com/office/drawing/2014/main" id="{BCCD16A8-C893-46F9-86DA-35CA567EDD58}"/>
                </a:ext>
              </a:extLst>
            </p:cNvPr>
            <p:cNvSpPr txBox="1">
              <a:spLocks/>
            </p:cNvSpPr>
            <p:nvPr/>
          </p:nvSpPr>
          <p:spPr>
            <a:xfrm>
              <a:off x="9932241" y="153311"/>
              <a:ext cx="2095108" cy="420289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indent="0" algn="ctr">
                <a:buClr>
                  <a:srgbClr val="FB963C"/>
                </a:buClr>
                <a:buNone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34 mm aperture</a:t>
              </a:r>
            </a:p>
            <a:p>
              <a:pPr indent="-285750">
                <a:buClr>
                  <a:srgbClr val="FB963C"/>
                </a:buClr>
                <a:defRPr/>
              </a:pPr>
              <a:endPara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314359" y="712035"/>
            <a:ext cx="8173668" cy="28332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of the stainless steel yoke as 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structure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 Pad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shell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help to hold the large horizontal EMF.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will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lose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the iron spacer during cooling down: move horizontally without friction.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and keys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modeled.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Slight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just to keep contact between parts at RT: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contact 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btw. Yoke and Pad, also in contact at cold.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contact 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btw. Yoke and Coil, gap at cold.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8B4FD33-8979-459B-B9D3-7937F21E44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E578435-3139-48A2-803B-255B91048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953F230-8BD1-48DF-9EF6-05484769A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first model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08FB505C-B364-4DEE-BC2A-BDE8E8766EB6}"/>
              </a:ext>
            </a:extLst>
          </p:cNvPr>
          <p:cNvCxnSpPr>
            <a:cxnSpLocks/>
          </p:cNvCxnSpPr>
          <p:nvPr/>
        </p:nvCxnSpPr>
        <p:spPr>
          <a:xfrm flipV="1">
            <a:off x="6391373" y="687644"/>
            <a:ext cx="2793724" cy="245611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A7874EF-C9AF-4D14-BCDE-9D1AB0B33606}"/>
              </a:ext>
            </a:extLst>
          </p:cNvPr>
          <p:cNvCxnSpPr>
            <a:cxnSpLocks/>
          </p:cNvCxnSpPr>
          <p:nvPr/>
        </p:nvCxnSpPr>
        <p:spPr>
          <a:xfrm flipV="1">
            <a:off x="7788235" y="1086838"/>
            <a:ext cx="3045907" cy="15795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FEBB03F9-1806-4E68-B565-0BCB01A147BC}"/>
              </a:ext>
            </a:extLst>
          </p:cNvPr>
          <p:cNvCxnSpPr>
            <a:cxnSpLocks/>
          </p:cNvCxnSpPr>
          <p:nvPr/>
        </p:nvCxnSpPr>
        <p:spPr>
          <a:xfrm>
            <a:off x="7471665" y="1756570"/>
            <a:ext cx="1606347" cy="1133022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ángulo 50">
            <a:extLst>
              <a:ext uri="{FF2B5EF4-FFF2-40B4-BE49-F238E27FC236}">
                <a16:creationId xmlns:a16="http://schemas.microsoft.com/office/drawing/2014/main" id="{110B8B96-1C4E-49BA-BD9E-D8C50664BC0A}"/>
              </a:ext>
            </a:extLst>
          </p:cNvPr>
          <p:cNvSpPr/>
          <p:nvPr/>
        </p:nvSpPr>
        <p:spPr>
          <a:xfrm>
            <a:off x="9555024" y="3275417"/>
            <a:ext cx="2558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Contacts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btw components: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Coil: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bonded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Magnet: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frictionless</a:t>
            </a:r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483C4FB0-7270-47B5-8533-3D90C6997F87}"/>
              </a:ext>
            </a:extLst>
          </p:cNvPr>
          <p:cNvCxnSpPr>
            <a:cxnSpLocks/>
          </p:cNvCxnSpPr>
          <p:nvPr/>
        </p:nvCxnSpPr>
        <p:spPr>
          <a:xfrm>
            <a:off x="7788235" y="1244791"/>
            <a:ext cx="2851646" cy="132535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04619AF9-FD86-4884-B92C-2B7351DDE3AB}"/>
              </a:ext>
            </a:extLst>
          </p:cNvPr>
          <p:cNvSpPr/>
          <p:nvPr/>
        </p:nvSpPr>
        <p:spPr>
          <a:xfrm>
            <a:off x="9658146" y="1578511"/>
            <a:ext cx="503180" cy="24889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11BA9659-BAD5-4087-B454-F414D642088C}"/>
              </a:ext>
            </a:extLst>
          </p:cNvPr>
          <p:cNvSpPr/>
          <p:nvPr/>
        </p:nvSpPr>
        <p:spPr>
          <a:xfrm>
            <a:off x="9133284" y="1643985"/>
            <a:ext cx="355807" cy="22193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E85BCB68-094A-4B7C-82BA-182C0A7B4FAD}"/>
              </a:ext>
            </a:extLst>
          </p:cNvPr>
          <p:cNvGrpSpPr/>
          <p:nvPr/>
        </p:nvGrpSpPr>
        <p:grpSpPr>
          <a:xfrm>
            <a:off x="302294" y="3540271"/>
            <a:ext cx="4229931" cy="2561314"/>
            <a:chOff x="6189803" y="3577774"/>
            <a:chExt cx="4229931" cy="2561314"/>
          </a:xfrm>
        </p:grpSpPr>
        <p:grpSp>
          <p:nvGrpSpPr>
            <p:cNvPr id="46" name="Grupo 45">
              <a:extLst>
                <a:ext uri="{FF2B5EF4-FFF2-40B4-BE49-F238E27FC236}">
                  <a16:creationId xmlns:a16="http://schemas.microsoft.com/office/drawing/2014/main" id="{4214CC83-8351-4054-A8CB-3CFA2A0248E7}"/>
                </a:ext>
              </a:extLst>
            </p:cNvPr>
            <p:cNvGrpSpPr/>
            <p:nvPr/>
          </p:nvGrpSpPr>
          <p:grpSpPr>
            <a:xfrm>
              <a:off x="6189803" y="3577774"/>
              <a:ext cx="2095108" cy="2160000"/>
              <a:chOff x="7487017" y="3808409"/>
              <a:chExt cx="2095108" cy="2160000"/>
            </a:xfrm>
          </p:grpSpPr>
          <p:pic>
            <p:nvPicPr>
              <p:cNvPr id="54" name="Imagen 53">
                <a:extLst>
                  <a:ext uri="{FF2B5EF4-FFF2-40B4-BE49-F238E27FC236}">
                    <a16:creationId xmlns:a16="http://schemas.microsoft.com/office/drawing/2014/main" id="{A0D732D8-7D88-40F5-9F54-61FCD0E1E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87017" y="3808409"/>
                <a:ext cx="2095108" cy="2160000"/>
              </a:xfrm>
              <a:prstGeom prst="rect">
                <a:avLst/>
              </a:prstGeom>
            </p:spPr>
          </p:pic>
          <p:pic>
            <p:nvPicPr>
              <p:cNvPr id="55" name="Imagen 54">
                <a:extLst>
                  <a:ext uri="{FF2B5EF4-FFF2-40B4-BE49-F238E27FC236}">
                    <a16:creationId xmlns:a16="http://schemas.microsoft.com/office/drawing/2014/main" id="{FFC3F813-43EF-4BFC-BE48-F5BCB06E2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01982" y="4846725"/>
                <a:ext cx="497673" cy="504000"/>
              </a:xfrm>
              <a:prstGeom prst="rect">
                <a:avLst/>
              </a:prstGeom>
            </p:spPr>
          </p:pic>
        </p:grpSp>
        <p:grpSp>
          <p:nvGrpSpPr>
            <p:cNvPr id="47" name="Grupo 46">
              <a:extLst>
                <a:ext uri="{FF2B5EF4-FFF2-40B4-BE49-F238E27FC236}">
                  <a16:creationId xmlns:a16="http://schemas.microsoft.com/office/drawing/2014/main" id="{9D3C76E7-26A9-49BA-B978-60BF06F4C9AB}"/>
                </a:ext>
              </a:extLst>
            </p:cNvPr>
            <p:cNvGrpSpPr/>
            <p:nvPr/>
          </p:nvGrpSpPr>
          <p:grpSpPr>
            <a:xfrm>
              <a:off x="8364765" y="3577774"/>
              <a:ext cx="2054969" cy="2160000"/>
              <a:chOff x="9777723" y="3808409"/>
              <a:chExt cx="2054969" cy="2160000"/>
            </a:xfrm>
          </p:grpSpPr>
          <p:pic>
            <p:nvPicPr>
              <p:cNvPr id="52" name="Imagen 51">
                <a:extLst>
                  <a:ext uri="{FF2B5EF4-FFF2-40B4-BE49-F238E27FC236}">
                    <a16:creationId xmlns:a16="http://schemas.microsoft.com/office/drawing/2014/main" id="{DAF93560-64A6-4AA8-BC43-FFE35AB262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77723" y="3808409"/>
                <a:ext cx="2054969" cy="2160000"/>
              </a:xfrm>
              <a:prstGeom prst="rect">
                <a:avLst/>
              </a:prstGeom>
            </p:spPr>
          </p:pic>
          <p:pic>
            <p:nvPicPr>
              <p:cNvPr id="53" name="Imagen 52">
                <a:extLst>
                  <a:ext uri="{FF2B5EF4-FFF2-40B4-BE49-F238E27FC236}">
                    <a16:creationId xmlns:a16="http://schemas.microsoft.com/office/drawing/2014/main" id="{B886EBB4-C17E-4387-9C56-FC52FB5F5E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79877" y="4846725"/>
                <a:ext cx="388521" cy="504000"/>
              </a:xfrm>
              <a:prstGeom prst="rect">
                <a:avLst/>
              </a:prstGeom>
            </p:spPr>
          </p:pic>
        </p:grpSp>
        <p:sp>
          <p:nvSpPr>
            <p:cNvPr id="48" name="3 Marcador de contenido">
              <a:extLst>
                <a:ext uri="{FF2B5EF4-FFF2-40B4-BE49-F238E27FC236}">
                  <a16:creationId xmlns:a16="http://schemas.microsoft.com/office/drawing/2014/main" id="{E87CAEE0-94EA-4946-8370-03CF58F5CF2F}"/>
                </a:ext>
              </a:extLst>
            </p:cNvPr>
            <p:cNvSpPr txBox="1">
              <a:spLocks/>
            </p:cNvSpPr>
            <p:nvPr/>
          </p:nvSpPr>
          <p:spPr>
            <a:xfrm>
              <a:off x="6555430" y="5773963"/>
              <a:ext cx="3550933" cy="365125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indent="0" algn="ctr">
                <a:buClr>
                  <a:srgbClr val="FB963C"/>
                </a:buClr>
                <a:buNone/>
                <a:defRPr/>
              </a:pPr>
              <a:r>
                <a:rPr lang="en-US" sz="2000" dirty="0">
                  <a:solidFill>
                    <a:sysClr val="windowText" lastClr="000000"/>
                  </a:solidFill>
                </a:rPr>
                <a:t>Coil stress </a:t>
              </a:r>
              <a:r>
                <a:rPr lang="en-US" sz="2000" b="1" dirty="0">
                  <a:solidFill>
                    <a:srgbClr val="FF0000"/>
                  </a:solidFill>
                </a:rPr>
                <a:t>below 95 MPa</a:t>
              </a:r>
              <a:r>
                <a:rPr lang="en-US" sz="2000" dirty="0">
                  <a:solidFill>
                    <a:sysClr val="windowText" lastClr="000000"/>
                  </a:solidFill>
                </a:rPr>
                <a:t>!!</a:t>
              </a: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52199FAA-BC53-417C-AEFB-9301D95CB6E9}"/>
              </a:ext>
            </a:extLst>
          </p:cNvPr>
          <p:cNvGrpSpPr/>
          <p:nvPr/>
        </p:nvGrpSpPr>
        <p:grpSpPr>
          <a:xfrm>
            <a:off x="4881986" y="3476108"/>
            <a:ext cx="5507328" cy="2943169"/>
            <a:chOff x="4731154" y="3513816"/>
            <a:chExt cx="5507328" cy="2943169"/>
          </a:xfrm>
        </p:grpSpPr>
        <p:grpSp>
          <p:nvGrpSpPr>
            <p:cNvPr id="44" name="Grupo 43">
              <a:extLst>
                <a:ext uri="{FF2B5EF4-FFF2-40B4-BE49-F238E27FC236}">
                  <a16:creationId xmlns:a16="http://schemas.microsoft.com/office/drawing/2014/main" id="{A9135126-6BB9-40DB-905E-2035346F0892}"/>
                </a:ext>
              </a:extLst>
            </p:cNvPr>
            <p:cNvGrpSpPr/>
            <p:nvPr/>
          </p:nvGrpSpPr>
          <p:grpSpPr>
            <a:xfrm>
              <a:off x="4731154" y="3514329"/>
              <a:ext cx="5507328" cy="2942656"/>
              <a:chOff x="542990" y="3405904"/>
              <a:chExt cx="5507328" cy="2942656"/>
            </a:xfrm>
          </p:grpSpPr>
          <p:grpSp>
            <p:nvGrpSpPr>
              <p:cNvPr id="37" name="Grupo 36">
                <a:extLst>
                  <a:ext uri="{FF2B5EF4-FFF2-40B4-BE49-F238E27FC236}">
                    <a16:creationId xmlns:a16="http://schemas.microsoft.com/office/drawing/2014/main" id="{686D1893-5200-42C4-98EE-12F62E1553EC}"/>
                  </a:ext>
                </a:extLst>
              </p:cNvPr>
              <p:cNvGrpSpPr/>
              <p:nvPr/>
            </p:nvGrpSpPr>
            <p:grpSpPr>
              <a:xfrm>
                <a:off x="620236" y="3405904"/>
                <a:ext cx="2086000" cy="2160000"/>
                <a:chOff x="325693" y="3952098"/>
                <a:chExt cx="2086000" cy="2160000"/>
              </a:xfrm>
            </p:grpSpPr>
            <p:pic>
              <p:nvPicPr>
                <p:cNvPr id="14" name="Imagen 13">
                  <a:extLst>
                    <a:ext uri="{FF2B5EF4-FFF2-40B4-BE49-F238E27FC236}">
                      <a16:creationId xmlns:a16="http://schemas.microsoft.com/office/drawing/2014/main" id="{170F7D38-8A37-4FF3-9806-9228D687E3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25693" y="3952098"/>
                  <a:ext cx="2086000" cy="2160000"/>
                </a:xfrm>
                <a:prstGeom prst="rect">
                  <a:avLst/>
                </a:prstGeom>
              </p:spPr>
            </p:pic>
            <p:pic>
              <p:nvPicPr>
                <p:cNvPr id="24" name="Imagen 23">
                  <a:extLst>
                    <a:ext uri="{FF2B5EF4-FFF2-40B4-BE49-F238E27FC236}">
                      <a16:creationId xmlns:a16="http://schemas.microsoft.com/office/drawing/2014/main" id="{8F6CD2F4-298C-446C-9E09-C10BDD7CC3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64715" y="5023631"/>
                  <a:ext cx="497673" cy="504000"/>
                </a:xfrm>
                <a:prstGeom prst="rect">
                  <a:avLst/>
                </a:prstGeom>
              </p:spPr>
            </p:pic>
          </p:grpSp>
          <p:sp>
            <p:nvSpPr>
              <p:cNvPr id="36" name="3 Marcador de contenido">
                <a:extLst>
                  <a:ext uri="{FF2B5EF4-FFF2-40B4-BE49-F238E27FC236}">
                    <a16:creationId xmlns:a16="http://schemas.microsoft.com/office/drawing/2014/main" id="{9809E8DE-A75A-4FB2-913D-3297373852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2990" y="5522276"/>
                <a:ext cx="5507328" cy="826284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7150" indent="0">
                  <a:buClr>
                    <a:srgbClr val="FB963C"/>
                  </a:buClr>
                  <a:buNone/>
                  <a:defRPr/>
                </a:pPr>
                <a:r>
                  <a:rPr lang="en-US" sz="200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Horizontal displacement due to EMF below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0.5 mm 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(inner face: 0.41 mm / outer face 0.33 mm)</a:t>
                </a:r>
              </a:p>
              <a:p>
                <a:pPr indent="-285750">
                  <a:buClr>
                    <a:srgbClr val="FB963C"/>
                  </a:buClr>
                  <a:defRPr/>
                </a:pPr>
                <a:endParaRPr lang="en-US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57" name="Imagen 56">
              <a:extLst>
                <a:ext uri="{FF2B5EF4-FFF2-40B4-BE49-F238E27FC236}">
                  <a16:creationId xmlns:a16="http://schemas.microsoft.com/office/drawing/2014/main" id="{9620A7C2-1999-456F-B02F-08622D498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12092" y="3513816"/>
              <a:ext cx="2145946" cy="2160000"/>
            </a:xfrm>
            <a:prstGeom prst="rect">
              <a:avLst/>
            </a:prstGeom>
          </p:spPr>
        </p:pic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941ABF7D-ECA2-44F2-AE73-8169AD3C2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83228" y="5042956"/>
              <a:ext cx="388521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02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51" grpId="0"/>
      <p:bldP spid="8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second model (I)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49BFE76-4BB6-4125-BCAA-44680BFF1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4778DE1-CDD3-4188-B1CD-6603F58767F9}"/>
              </a:ext>
            </a:extLst>
          </p:cNvPr>
          <p:cNvSpPr/>
          <p:nvPr/>
        </p:nvSpPr>
        <p:spPr>
          <a:xfrm>
            <a:off x="148573" y="734174"/>
            <a:ext cx="8523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Ø31 (M30) mm Rod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quadrant.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dimensions: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 Outer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650 mm</a:t>
            </a:r>
            <a:r>
              <a:rPr lang="en-GB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Thickness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30 mm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(Ø Inner: 590 mm).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Bladders and keys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preload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room temperature (keys in contact).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horizontal dimension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(no impact in aperture field).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Stiffer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stainless steel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(Horizontally-split).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90FBC8A-C211-4F81-8F8C-5E5B8143881D}"/>
              </a:ext>
            </a:extLst>
          </p:cNvPr>
          <p:cNvGrpSpPr/>
          <p:nvPr/>
        </p:nvGrpSpPr>
        <p:grpSpPr>
          <a:xfrm>
            <a:off x="9465703" y="136524"/>
            <a:ext cx="2610875" cy="2606058"/>
            <a:chOff x="9266766" y="140807"/>
            <a:chExt cx="2610875" cy="2606058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33C79BA2-7BA5-40D6-A5C6-BCD42BD2E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66766" y="140807"/>
              <a:ext cx="2610875" cy="2606058"/>
            </a:xfrm>
            <a:prstGeom prst="rect">
              <a:avLst/>
            </a:prstGeom>
          </p:spPr>
        </p:pic>
        <p:sp>
          <p:nvSpPr>
            <p:cNvPr id="21" name="3 Marcador de contenido">
              <a:extLst>
                <a:ext uri="{FF2B5EF4-FFF2-40B4-BE49-F238E27FC236}">
                  <a16:creationId xmlns:a16="http://schemas.microsoft.com/office/drawing/2014/main" id="{9EC02E9A-3808-41B7-8500-848302C12E96}"/>
                </a:ext>
              </a:extLst>
            </p:cNvPr>
            <p:cNvSpPr txBox="1">
              <a:spLocks/>
            </p:cNvSpPr>
            <p:nvPr/>
          </p:nvSpPr>
          <p:spPr>
            <a:xfrm>
              <a:off x="9988494" y="154493"/>
              <a:ext cx="1889147" cy="420289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indent="0" algn="r">
                <a:buClr>
                  <a:srgbClr val="FB963C"/>
                </a:buClr>
                <a:buNone/>
                <a:defRPr/>
              </a:pPr>
              <a:r>
                <a:rPr lang="en-US" sz="1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34 mm aperture</a:t>
              </a:r>
            </a:p>
            <a:p>
              <a:pPr indent="-285750" algn="r">
                <a:buClr>
                  <a:srgbClr val="FB963C"/>
                </a:buClr>
                <a:defRPr/>
              </a:pPr>
              <a:endPara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86ED250E-182A-4624-9DBB-3097DE6351DC}"/>
              </a:ext>
            </a:extLst>
          </p:cNvPr>
          <p:cNvGrpSpPr/>
          <p:nvPr/>
        </p:nvGrpSpPr>
        <p:grpSpPr>
          <a:xfrm>
            <a:off x="6803913" y="3152447"/>
            <a:ext cx="4397487" cy="2880000"/>
            <a:chOff x="6803913" y="3152447"/>
            <a:chExt cx="4397487" cy="288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1DF415AF-535E-42CE-974F-8F88728EC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03913" y="3152447"/>
              <a:ext cx="2531101" cy="2880000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24125B6D-EB3F-4DEF-B37D-44A11307601B}"/>
                </a:ext>
              </a:extLst>
            </p:cNvPr>
            <p:cNvSpPr/>
            <p:nvPr/>
          </p:nvSpPr>
          <p:spPr>
            <a:xfrm>
              <a:off x="9449172" y="3806873"/>
              <a:ext cx="17522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" indent="0">
                <a:buClr>
                  <a:srgbClr val="FB963C"/>
                </a:buClr>
                <a:buNone/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Horizontal displacement due to EMF below </a:t>
              </a: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0.2 mm</a:t>
              </a:r>
              <a:endPara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EC4CD25B-3C2D-4B2C-AF6B-60FF4A5BB3F8}"/>
              </a:ext>
            </a:extLst>
          </p:cNvPr>
          <p:cNvSpPr/>
          <p:nvPr/>
        </p:nvSpPr>
        <p:spPr>
          <a:xfrm>
            <a:off x="5730963" y="4361137"/>
            <a:ext cx="964200" cy="571248"/>
          </a:xfrm>
          <a:prstGeom prst="rightArrow">
            <a:avLst>
              <a:gd name="adj1" fmla="val 39920"/>
              <a:gd name="adj2" fmla="val 533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97FE4232-63D0-4649-A752-89898DD81BA7}"/>
              </a:ext>
            </a:extLst>
          </p:cNvPr>
          <p:cNvGrpSpPr/>
          <p:nvPr/>
        </p:nvGrpSpPr>
        <p:grpSpPr>
          <a:xfrm>
            <a:off x="314359" y="3152447"/>
            <a:ext cx="5221197" cy="2880000"/>
            <a:chOff x="314359" y="3152447"/>
            <a:chExt cx="5221197" cy="2880000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259BB57E-35F1-4B92-A9D7-A5466050054D}"/>
                </a:ext>
              </a:extLst>
            </p:cNvPr>
            <p:cNvGrpSpPr/>
            <p:nvPr/>
          </p:nvGrpSpPr>
          <p:grpSpPr>
            <a:xfrm>
              <a:off x="314359" y="3152447"/>
              <a:ext cx="5221197" cy="2880000"/>
              <a:chOff x="749323" y="2980943"/>
              <a:chExt cx="5221197" cy="2880000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396264CF-A128-4EF6-810B-DF6871BE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9323" y="2980943"/>
                <a:ext cx="2545996" cy="2880000"/>
              </a:xfrm>
              <a:prstGeom prst="rect">
                <a:avLst/>
              </a:prstGeom>
            </p:spPr>
          </p:pic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1AF40A21-0525-4316-801D-67C172C814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48891" y="2980943"/>
                <a:ext cx="2521629" cy="2880000"/>
              </a:xfrm>
              <a:prstGeom prst="rect">
                <a:avLst/>
              </a:prstGeom>
            </p:spPr>
          </p:pic>
          <p:pic>
            <p:nvPicPr>
              <p:cNvPr id="29" name="Imagen 28">
                <a:extLst>
                  <a:ext uri="{FF2B5EF4-FFF2-40B4-BE49-F238E27FC236}">
                    <a16:creationId xmlns:a16="http://schemas.microsoft.com/office/drawing/2014/main" id="{76E53FB6-625D-4402-9641-6EE00BCDA9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49096" y="4792356"/>
                <a:ext cx="497673" cy="504000"/>
              </a:xfrm>
              <a:prstGeom prst="rect">
                <a:avLst/>
              </a:prstGeom>
            </p:spPr>
          </p:pic>
        </p:grpSp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BFA18D67-08F0-49D1-8152-830F6AE52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86220" y="5143382"/>
              <a:ext cx="388521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341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second model (II)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C1352A4-8E89-43D7-A877-3427F79EEB50}"/>
              </a:ext>
            </a:extLst>
          </p:cNvPr>
          <p:cNvSpPr txBox="1"/>
          <p:nvPr/>
        </p:nvSpPr>
        <p:spPr>
          <a:xfrm>
            <a:off x="1821495" y="2441447"/>
            <a:ext cx="700193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concern: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turn detaching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(Y)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Shear Stress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49BFE76-4BB6-4125-BCAA-44680BFF1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90FBC8A-C211-4F81-8F8C-5E5B8143881D}"/>
              </a:ext>
            </a:extLst>
          </p:cNvPr>
          <p:cNvGrpSpPr/>
          <p:nvPr/>
        </p:nvGrpSpPr>
        <p:grpSpPr>
          <a:xfrm>
            <a:off x="9465703" y="136524"/>
            <a:ext cx="2610875" cy="2606058"/>
            <a:chOff x="9266766" y="140807"/>
            <a:chExt cx="2610875" cy="2606058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33C79BA2-7BA5-40D6-A5C6-BCD42BD2E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66766" y="140807"/>
              <a:ext cx="2610875" cy="2606058"/>
            </a:xfrm>
            <a:prstGeom prst="rect">
              <a:avLst/>
            </a:prstGeom>
          </p:spPr>
        </p:pic>
        <p:sp>
          <p:nvSpPr>
            <p:cNvPr id="21" name="3 Marcador de contenido">
              <a:extLst>
                <a:ext uri="{FF2B5EF4-FFF2-40B4-BE49-F238E27FC236}">
                  <a16:creationId xmlns:a16="http://schemas.microsoft.com/office/drawing/2014/main" id="{9EC02E9A-3808-41B7-8500-848302C12E96}"/>
                </a:ext>
              </a:extLst>
            </p:cNvPr>
            <p:cNvSpPr txBox="1">
              <a:spLocks/>
            </p:cNvSpPr>
            <p:nvPr/>
          </p:nvSpPr>
          <p:spPr>
            <a:xfrm>
              <a:off x="9988494" y="154493"/>
              <a:ext cx="1889147" cy="420289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indent="0" algn="r">
                <a:buClr>
                  <a:srgbClr val="FB963C"/>
                </a:buClr>
                <a:buNone/>
                <a:defRPr/>
              </a:pPr>
              <a:r>
                <a:rPr lang="en-US" sz="1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34 mm aperture</a:t>
              </a:r>
            </a:p>
            <a:p>
              <a:pPr indent="-285750" algn="r">
                <a:buClr>
                  <a:srgbClr val="FB963C"/>
                </a:buClr>
                <a:defRPr/>
              </a:pPr>
              <a:endPara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6884E20-0962-42E0-B4A4-257926E88829}"/>
              </a:ext>
            </a:extLst>
          </p:cNvPr>
          <p:cNvSpPr txBox="1"/>
          <p:nvPr/>
        </p:nvSpPr>
        <p:spPr>
          <a:xfrm>
            <a:off x="5748640" y="1303691"/>
            <a:ext cx="2253901" cy="107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Compression/Tension: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@RT: -120 MPa &lt;-&gt; 20 MPa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@Cold: -150 MPa &lt;-&gt; 20 MPa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@RT &amp; Cold: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-45 MPa &lt;-&gt; 45 MPa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0DFCD4D-D815-47B4-B3D0-A36FB7B3C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59" y="848102"/>
            <a:ext cx="5419960" cy="1451775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6CFAF8FB-380C-41C9-AAF7-BA71FA449CED}"/>
              </a:ext>
            </a:extLst>
          </p:cNvPr>
          <p:cNvGrpSpPr/>
          <p:nvPr/>
        </p:nvGrpSpPr>
        <p:grpSpPr>
          <a:xfrm>
            <a:off x="319278" y="3017404"/>
            <a:ext cx="10006367" cy="2340000"/>
            <a:chOff x="2070211" y="3772384"/>
            <a:chExt cx="10006367" cy="2340000"/>
          </a:xfrm>
        </p:grpSpPr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2C9B5889-C4CA-4BA7-9FB4-A0A18039107D}"/>
                </a:ext>
              </a:extLst>
            </p:cNvPr>
            <p:cNvGrpSpPr/>
            <p:nvPr/>
          </p:nvGrpSpPr>
          <p:grpSpPr>
            <a:xfrm>
              <a:off x="2070211" y="3772384"/>
              <a:ext cx="10006367" cy="2340000"/>
              <a:chOff x="181064" y="2888113"/>
              <a:chExt cx="10006367" cy="2340000"/>
            </a:xfrm>
          </p:grpSpPr>
          <p:pic>
            <p:nvPicPr>
              <p:cNvPr id="33" name="Imagen 32">
                <a:extLst>
                  <a:ext uri="{FF2B5EF4-FFF2-40B4-BE49-F238E27FC236}">
                    <a16:creationId xmlns:a16="http://schemas.microsoft.com/office/drawing/2014/main" id="{5FE4F72D-6464-43D4-8C62-573E5EA3CC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1064" y="2888113"/>
                <a:ext cx="2555178" cy="2340000"/>
              </a:xfrm>
              <a:prstGeom prst="rect">
                <a:avLst/>
              </a:prstGeom>
            </p:spPr>
          </p:pic>
          <p:pic>
            <p:nvPicPr>
              <p:cNvPr id="34" name="Imagen 33">
                <a:extLst>
                  <a:ext uri="{FF2B5EF4-FFF2-40B4-BE49-F238E27FC236}">
                    <a16:creationId xmlns:a16="http://schemas.microsoft.com/office/drawing/2014/main" id="{002B375A-FBAB-467C-834B-20E052DFFB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93814" y="2888113"/>
                <a:ext cx="2574000" cy="2340000"/>
              </a:xfrm>
              <a:prstGeom prst="rect">
                <a:avLst/>
              </a:prstGeom>
            </p:spPr>
          </p:pic>
          <p:pic>
            <p:nvPicPr>
              <p:cNvPr id="39" name="Imagen 38">
                <a:extLst>
                  <a:ext uri="{FF2B5EF4-FFF2-40B4-BE49-F238E27FC236}">
                    <a16:creationId xmlns:a16="http://schemas.microsoft.com/office/drawing/2014/main" id="{AE8F9BE0-19B6-45C5-BDAE-FF27AF2353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20736"/>
              <a:stretch/>
            </p:blipFill>
            <p:spPr>
              <a:xfrm>
                <a:off x="5425386" y="2888113"/>
                <a:ext cx="2283808" cy="2340000"/>
              </a:xfrm>
              <a:prstGeom prst="rect">
                <a:avLst/>
              </a:prstGeom>
            </p:spPr>
          </p:pic>
          <p:pic>
            <p:nvPicPr>
              <p:cNvPr id="40" name="Imagen 39">
                <a:extLst>
                  <a:ext uri="{FF2B5EF4-FFF2-40B4-BE49-F238E27FC236}">
                    <a16:creationId xmlns:a16="http://schemas.microsoft.com/office/drawing/2014/main" id="{E2652D9A-3579-4ABB-BF12-0CF3B42190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15239"/>
              <a:stretch/>
            </p:blipFill>
            <p:spPr>
              <a:xfrm>
                <a:off x="7766767" y="2888113"/>
                <a:ext cx="2420664" cy="2340000"/>
              </a:xfrm>
              <a:prstGeom prst="rect">
                <a:avLst/>
              </a:prstGeom>
            </p:spPr>
          </p:pic>
        </p:grp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914140F-F97C-459D-8204-43EF25010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09523" y="5272987"/>
              <a:ext cx="388521" cy="504000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2CA4CC01-645F-421A-BDB1-CBD3854E6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57835" y="5266523"/>
              <a:ext cx="388521" cy="504000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CF0955EE-D797-4465-B9C5-A14ED9FD5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082386" y="5266523"/>
              <a:ext cx="388521" cy="504000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B44BB71F-6679-4A9F-B2C3-9DACC50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515814" y="5272987"/>
              <a:ext cx="388521" cy="504000"/>
            </a:xfrm>
            <a:prstGeom prst="rect">
              <a:avLst/>
            </a:prstGeom>
          </p:spPr>
        </p:pic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2DC185D7-B0E6-4541-A0D8-B7D60ADC5788}"/>
              </a:ext>
            </a:extLst>
          </p:cNvPr>
          <p:cNvSpPr/>
          <p:nvPr/>
        </p:nvSpPr>
        <p:spPr>
          <a:xfrm>
            <a:off x="321446" y="5499921"/>
            <a:ext cx="108404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distance induces repulsive vertical forces, that is,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tensile stress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pole turn.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But… what is causing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stress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E794F2AE-20B1-4A2D-9F9C-28547D88CC32}"/>
              </a:ext>
            </a:extLst>
          </p:cNvPr>
          <p:cNvGrpSpPr/>
          <p:nvPr/>
        </p:nvGrpSpPr>
        <p:grpSpPr>
          <a:xfrm>
            <a:off x="10625692" y="2880084"/>
            <a:ext cx="1315611" cy="2657730"/>
            <a:chOff x="10625692" y="2880084"/>
            <a:chExt cx="1315611" cy="2657730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EC16F907-867C-4EC2-B055-218A565CAC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55988" t="12706" b="26232"/>
            <a:stretch/>
          </p:blipFill>
          <p:spPr>
            <a:xfrm>
              <a:off x="10625692" y="3197814"/>
              <a:ext cx="1315611" cy="2340000"/>
            </a:xfrm>
            <a:prstGeom prst="rect">
              <a:avLst/>
            </a:prstGeom>
          </p:spPr>
        </p:pic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E96BE8EB-F18E-4A57-AA55-513B919516DC}"/>
                </a:ext>
              </a:extLst>
            </p:cNvPr>
            <p:cNvSpPr/>
            <p:nvPr/>
          </p:nvSpPr>
          <p:spPr>
            <a:xfrm>
              <a:off x="10959630" y="2880084"/>
              <a:ext cx="85165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EMF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537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F54F050-3F63-44F2-A2D3-04F58369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8" y="-1417"/>
            <a:ext cx="11877641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Only-Coil model (shear stress)</a:t>
            </a:r>
          </a:p>
        </p:txBody>
      </p:sp>
      <p:sp>
        <p:nvSpPr>
          <p:cNvPr id="27" name="3 Marcador de contenido">
            <a:extLst>
              <a:ext uri="{FF2B5EF4-FFF2-40B4-BE49-F238E27FC236}">
                <a16:creationId xmlns:a16="http://schemas.microsoft.com/office/drawing/2014/main" id="{516CBF20-81B0-4167-90DF-E7897D12F1EC}"/>
              </a:ext>
            </a:extLst>
          </p:cNvPr>
          <p:cNvSpPr txBox="1">
            <a:spLocks/>
          </p:cNvSpPr>
          <p:nvPr/>
        </p:nvSpPr>
        <p:spPr>
          <a:xfrm>
            <a:off x="308312" y="726241"/>
            <a:ext cx="11138621" cy="6890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boundary conditions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replace the magnet components.</a:t>
            </a:r>
          </a:p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point at the center of the pole symmetry line is considered.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393A0F7-BD29-4006-AD3E-F1FB5A58C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94" y="2213825"/>
            <a:ext cx="2378028" cy="2520000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85A8E2B7-8F0E-4727-9462-3D0C8EBE9B54}"/>
              </a:ext>
            </a:extLst>
          </p:cNvPr>
          <p:cNvGrpSpPr/>
          <p:nvPr/>
        </p:nvGrpSpPr>
        <p:grpSpPr>
          <a:xfrm>
            <a:off x="272994" y="3921794"/>
            <a:ext cx="5484780" cy="2280996"/>
            <a:chOff x="1163440" y="4049082"/>
            <a:chExt cx="5484780" cy="2280996"/>
          </a:xfrm>
        </p:grpSpPr>
        <p:sp>
          <p:nvSpPr>
            <p:cNvPr id="35" name="Rectángulo 34">
              <a:extLst>
                <a:ext uri="{FF2B5EF4-FFF2-40B4-BE49-F238E27FC236}">
                  <a16:creationId xmlns:a16="http://schemas.microsoft.com/office/drawing/2014/main" id="{AF0E46CB-AC97-47D0-9773-D18B9B196329}"/>
                </a:ext>
              </a:extLst>
            </p:cNvPr>
            <p:cNvSpPr/>
            <p:nvPr/>
          </p:nvSpPr>
          <p:spPr>
            <a:xfrm>
              <a:off x="3791413" y="4049082"/>
              <a:ext cx="2631824" cy="9664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Thermal contraction:</a:t>
              </a:r>
            </a:p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Pole (Titanium): 1.7 mm/m</a:t>
              </a:r>
            </a:p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Coil (Nb</a:t>
              </a:r>
              <a:r>
                <a:rPr lang="en-GB" sz="1600" baseline="-25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Sn): 3~4 mm/m</a:t>
              </a:r>
            </a:p>
          </p:txBody>
        </p:sp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9FA5B9CD-CFEF-4733-86BE-4FD978E9677F}"/>
                </a:ext>
              </a:extLst>
            </p:cNvPr>
            <p:cNvSpPr/>
            <p:nvPr/>
          </p:nvSpPr>
          <p:spPr>
            <a:xfrm>
              <a:off x="1163440" y="5006639"/>
              <a:ext cx="548478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Shear stress 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after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cooldown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is about 38 MPa -&gt; Most of the shear stress appearing in ISAAC (47.8 MPa in powering) is due to the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different thermal contraction 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between the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cables 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the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pole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US" sz="2000" dirty="0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963F12DF-BBCB-4C3E-990B-D6C72A959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818" y="2208452"/>
            <a:ext cx="2848188" cy="25200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570D1F4-EBB6-4A2C-BF72-B8AA4CD0D7B2}"/>
              </a:ext>
            </a:extLst>
          </p:cNvPr>
          <p:cNvSpPr/>
          <p:nvPr/>
        </p:nvSpPr>
        <p:spPr>
          <a:xfrm>
            <a:off x="1448488" y="1611882"/>
            <a:ext cx="3333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with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no external loads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6BB5F8F-0CC1-42F0-B04B-AE3A5CB0A4A2}"/>
              </a:ext>
            </a:extLst>
          </p:cNvPr>
          <p:cNvSpPr/>
          <p:nvPr/>
        </p:nvSpPr>
        <p:spPr>
          <a:xfrm>
            <a:off x="6504533" y="5027539"/>
            <a:ext cx="494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 MPa (A &amp; B) during cooldown compensate for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thermal contractions between cables - pole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DB85ADF-D088-4402-8CAE-8E89B5D6EC86}"/>
              </a:ext>
            </a:extLst>
          </p:cNvPr>
          <p:cNvSpPr/>
          <p:nvPr/>
        </p:nvSpPr>
        <p:spPr>
          <a:xfrm>
            <a:off x="6314302" y="1611822"/>
            <a:ext cx="5629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indent="0" algn="ctr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with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external loads: minimum shear stress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4B2D20D7-84E6-48F7-AE39-2BEF99597054}"/>
              </a:ext>
            </a:extLst>
          </p:cNvPr>
          <p:cNvGrpSpPr/>
          <p:nvPr/>
        </p:nvGrpSpPr>
        <p:grpSpPr>
          <a:xfrm>
            <a:off x="2765382" y="2054564"/>
            <a:ext cx="2929803" cy="1808401"/>
            <a:chOff x="2765382" y="2054564"/>
            <a:chExt cx="2929803" cy="1808401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B5D8055D-873C-4329-9345-F9CEB818BF03}"/>
                </a:ext>
              </a:extLst>
            </p:cNvPr>
            <p:cNvGrpSpPr/>
            <p:nvPr/>
          </p:nvGrpSpPr>
          <p:grpSpPr>
            <a:xfrm>
              <a:off x="2765382" y="2054564"/>
              <a:ext cx="2929803" cy="1808401"/>
              <a:chOff x="3183894" y="2385399"/>
              <a:chExt cx="2929803" cy="1808401"/>
            </a:xfrm>
          </p:grpSpPr>
          <p:pic>
            <p:nvPicPr>
              <p:cNvPr id="23" name="Imagen 22">
                <a:extLst>
                  <a:ext uri="{FF2B5EF4-FFF2-40B4-BE49-F238E27FC236}">
                    <a16:creationId xmlns:a16="http://schemas.microsoft.com/office/drawing/2014/main" id="{33DAB3A7-FCF3-410B-B922-E4A47B3930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684"/>
              <a:stretch/>
            </p:blipFill>
            <p:spPr>
              <a:xfrm>
                <a:off x="3216769" y="2645800"/>
                <a:ext cx="2837245" cy="1548000"/>
              </a:xfrm>
              <a:prstGeom prst="rect">
                <a:avLst/>
              </a:prstGeom>
            </p:spPr>
          </p:pic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569A214F-BB9E-4911-99E7-544324B8BA29}"/>
                  </a:ext>
                </a:extLst>
              </p:cNvPr>
              <p:cNvSpPr/>
              <p:nvPr/>
            </p:nvSpPr>
            <p:spPr>
              <a:xfrm>
                <a:off x="3183894" y="2385399"/>
                <a:ext cx="2929803" cy="30777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lvl="1" defTabSz="457200">
                  <a:spcBef>
                    <a:spcPct val="20000"/>
                  </a:spcBef>
                  <a:buClr>
                    <a:srgbClr val="FB963C"/>
                  </a:buClr>
                  <a:defRPr/>
                </a:pPr>
                <a:r>
                  <a:rPr lang="en-GB" sz="1400" b="1" i="1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Shear Stress @ Pole-Cables transition</a:t>
                </a:r>
              </a:p>
            </p:txBody>
          </p:sp>
          <p:pic>
            <p:nvPicPr>
              <p:cNvPr id="36" name="Imagen 35">
                <a:extLst>
                  <a:ext uri="{FF2B5EF4-FFF2-40B4-BE49-F238E27FC236}">
                    <a16:creationId xmlns:a16="http://schemas.microsoft.com/office/drawing/2014/main" id="{5E63FA7C-706E-437A-8006-043C4EE4AC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51188" y="3663840"/>
                <a:ext cx="497673" cy="504000"/>
              </a:xfrm>
              <a:prstGeom prst="rect">
                <a:avLst/>
              </a:prstGeom>
            </p:spPr>
          </p:pic>
        </p:grp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D312BD18-5253-44B1-B600-106848C61F91}"/>
                </a:ext>
              </a:extLst>
            </p:cNvPr>
            <p:cNvSpPr/>
            <p:nvPr/>
          </p:nvSpPr>
          <p:spPr>
            <a:xfrm>
              <a:off x="3830299" y="2311408"/>
              <a:ext cx="7731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(MPa)</a:t>
              </a:r>
              <a:endParaRPr lang="en-US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33311947-9951-49B1-908D-DF900A3CEF5D}"/>
              </a:ext>
            </a:extLst>
          </p:cNvPr>
          <p:cNvGrpSpPr/>
          <p:nvPr/>
        </p:nvGrpSpPr>
        <p:grpSpPr>
          <a:xfrm>
            <a:off x="9153986" y="2579380"/>
            <a:ext cx="2929803" cy="1796661"/>
            <a:chOff x="9153986" y="2579380"/>
            <a:chExt cx="2929803" cy="1796661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8D948643-1DAE-4B53-9DD8-279C1313E139}"/>
                </a:ext>
              </a:extLst>
            </p:cNvPr>
            <p:cNvGrpSpPr/>
            <p:nvPr/>
          </p:nvGrpSpPr>
          <p:grpSpPr>
            <a:xfrm>
              <a:off x="9219185" y="2828041"/>
              <a:ext cx="2781407" cy="1548000"/>
              <a:chOff x="9219185" y="2828041"/>
              <a:chExt cx="2781407" cy="1548000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6E4265B5-CF3A-4889-A9E7-262583B6B6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23"/>
              <a:stretch/>
            </p:blipFill>
            <p:spPr>
              <a:xfrm>
                <a:off x="9219185" y="2828041"/>
                <a:ext cx="2781407" cy="1548000"/>
              </a:xfrm>
              <a:prstGeom prst="rect">
                <a:avLst/>
              </a:prstGeom>
            </p:spPr>
          </p:pic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51014DFD-4EB8-4D15-9A73-B8CEDDC8DF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46933" y="3837005"/>
                <a:ext cx="497673" cy="504000"/>
              </a:xfrm>
              <a:prstGeom prst="rect">
                <a:avLst/>
              </a:prstGeom>
            </p:spPr>
          </p:pic>
        </p:grp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9DF1ECFC-8521-43D0-805C-7EB691DD9BE0}"/>
                </a:ext>
              </a:extLst>
            </p:cNvPr>
            <p:cNvSpPr/>
            <p:nvPr/>
          </p:nvSpPr>
          <p:spPr>
            <a:xfrm>
              <a:off x="9153986" y="2579380"/>
              <a:ext cx="2929803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lvl="1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400" b="1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Shear Stress @ Pole-Cables transition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E81356B9-9B0A-4A81-835A-39ED9BB0D823}"/>
                </a:ext>
              </a:extLst>
            </p:cNvPr>
            <p:cNvSpPr/>
            <p:nvPr/>
          </p:nvSpPr>
          <p:spPr>
            <a:xfrm>
              <a:off x="10218903" y="2836224"/>
              <a:ext cx="7731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(MPa)</a:t>
              </a:r>
              <a:endParaRPr lang="en-US" dirty="0"/>
            </a:p>
          </p:txBody>
        </p:sp>
      </p:grp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232156E8-472E-4E49-9785-97797FA09BE4}"/>
              </a:ext>
            </a:extLst>
          </p:cNvPr>
          <p:cNvCxnSpPr/>
          <p:nvPr/>
        </p:nvCxnSpPr>
        <p:spPr>
          <a:xfrm>
            <a:off x="5936614" y="1694256"/>
            <a:ext cx="0" cy="42113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28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F54F050-3F63-44F2-A2D3-04F58369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Only-Coil model for ISAAC</a:t>
            </a:r>
          </a:p>
        </p:txBody>
      </p:sp>
      <p:sp>
        <p:nvSpPr>
          <p:cNvPr id="27" name="3 Marcador de contenido">
            <a:extLst>
              <a:ext uri="{FF2B5EF4-FFF2-40B4-BE49-F238E27FC236}">
                <a16:creationId xmlns:a16="http://schemas.microsoft.com/office/drawing/2014/main" id="{516CBF20-81B0-4167-90DF-E7897D12F1EC}"/>
              </a:ext>
            </a:extLst>
          </p:cNvPr>
          <p:cNvSpPr txBox="1">
            <a:spLocks/>
          </p:cNvSpPr>
          <p:nvPr/>
        </p:nvSpPr>
        <p:spPr>
          <a:xfrm>
            <a:off x="308312" y="726242"/>
            <a:ext cx="11327308" cy="929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Moderate preload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 Nb3Sn stress limits (120 MPa at RT).</a:t>
            </a: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on the right side of the coil: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(no horizontal displacement, free in vertical).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667FE64-13DE-45B0-B8F0-3B77403EA443}"/>
              </a:ext>
            </a:extLst>
          </p:cNvPr>
          <p:cNvGrpSpPr/>
          <p:nvPr/>
        </p:nvGrpSpPr>
        <p:grpSpPr>
          <a:xfrm>
            <a:off x="3963708" y="1606400"/>
            <a:ext cx="2946633" cy="3163112"/>
            <a:chOff x="4838068" y="2898057"/>
            <a:chExt cx="2946633" cy="3163112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7458E686-EE7F-4B22-A2EF-634DFFEC77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210"/>
            <a:stretch/>
          </p:blipFill>
          <p:spPr>
            <a:xfrm>
              <a:off x="4902634" y="2898057"/>
              <a:ext cx="2817500" cy="1531895"/>
            </a:xfrm>
            <a:prstGeom prst="rect">
              <a:avLst/>
            </a:prstGeom>
          </p:spPr>
        </p:pic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F75BAF33-7554-4746-B3B5-82EE33B3FDA6}"/>
                </a:ext>
              </a:extLst>
            </p:cNvPr>
            <p:cNvGrpSpPr/>
            <p:nvPr/>
          </p:nvGrpSpPr>
          <p:grpSpPr>
            <a:xfrm>
              <a:off x="4838068" y="3883205"/>
              <a:ext cx="2946633" cy="2177964"/>
              <a:chOff x="4619076" y="3730805"/>
              <a:chExt cx="2946633" cy="2177964"/>
            </a:xfrm>
          </p:grpSpPr>
          <p:pic>
            <p:nvPicPr>
              <p:cNvPr id="28" name="Imagen 27">
                <a:extLst>
                  <a:ext uri="{FF2B5EF4-FFF2-40B4-BE49-F238E27FC236}">
                    <a16:creationId xmlns:a16="http://schemas.microsoft.com/office/drawing/2014/main" id="{42B4957F-D685-4BF0-A200-5304C3AE9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73963" y="3730805"/>
                <a:ext cx="497673" cy="504000"/>
              </a:xfrm>
              <a:prstGeom prst="rect">
                <a:avLst/>
              </a:prstGeom>
            </p:spPr>
          </p:pic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690A7495-3ACD-4BF7-BE8B-59C41172F8F2}"/>
                  </a:ext>
                </a:extLst>
              </p:cNvPr>
              <p:cNvSpPr/>
              <p:nvPr/>
            </p:nvSpPr>
            <p:spPr>
              <a:xfrm>
                <a:off x="4619076" y="4277553"/>
                <a:ext cx="2946633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100 MPa (A, B &amp; C) during cooldown compensate for the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different thermal contractions between cables - pole</a:t>
                </a:r>
              </a:p>
            </p:txBody>
          </p:sp>
        </p:grpSp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E091419B-8B8D-4AE3-B8E2-E8DCD55AA8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0" y="1777789"/>
            <a:ext cx="2977580" cy="2520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366D5180-5925-4A20-84CB-491284CE9D20}"/>
              </a:ext>
            </a:extLst>
          </p:cNvPr>
          <p:cNvGrpSpPr/>
          <p:nvPr/>
        </p:nvGrpSpPr>
        <p:grpSpPr>
          <a:xfrm>
            <a:off x="7829745" y="1636077"/>
            <a:ext cx="2814771" cy="2870879"/>
            <a:chOff x="8533384" y="2517057"/>
            <a:chExt cx="2814771" cy="2870879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04856D81-ACB3-4D91-A21D-EE41AA19BE3E}"/>
                </a:ext>
              </a:extLst>
            </p:cNvPr>
            <p:cNvGrpSpPr/>
            <p:nvPr/>
          </p:nvGrpSpPr>
          <p:grpSpPr>
            <a:xfrm>
              <a:off x="8533384" y="2517057"/>
              <a:ext cx="2814771" cy="2870879"/>
              <a:chOff x="8533384" y="2898057"/>
              <a:chExt cx="2814771" cy="2870879"/>
            </a:xfrm>
          </p:grpSpPr>
          <p:pic>
            <p:nvPicPr>
              <p:cNvPr id="35" name="Imagen 34">
                <a:extLst>
                  <a:ext uri="{FF2B5EF4-FFF2-40B4-BE49-F238E27FC236}">
                    <a16:creationId xmlns:a16="http://schemas.microsoft.com/office/drawing/2014/main" id="{97A002E8-1218-48F7-944E-3D62EFB171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210"/>
              <a:stretch/>
            </p:blipFill>
            <p:spPr>
              <a:xfrm>
                <a:off x="8533384" y="2898057"/>
                <a:ext cx="2814771" cy="1531896"/>
              </a:xfrm>
              <a:prstGeom prst="rect">
                <a:avLst/>
              </a:prstGeom>
            </p:spPr>
          </p:pic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F7176BEC-7480-4118-98F4-29BD4DBF4362}"/>
                  </a:ext>
                </a:extLst>
              </p:cNvPr>
              <p:cNvSpPr/>
              <p:nvPr/>
            </p:nvSpPr>
            <p:spPr>
              <a:xfrm>
                <a:off x="8548602" y="4445497"/>
                <a:ext cx="2784336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7150" indent="0" algn="ctr">
                  <a:buClr>
                    <a:srgbClr val="FB963C"/>
                  </a:buClr>
                  <a:buNone/>
                  <a:defRPr/>
                </a:pPr>
                <a: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Horizontal support (D) during powering to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balance out the EMF</a:t>
                </a:r>
                <a: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arising over the coil</a:t>
                </a:r>
                <a:endParaRPr lang="en-US" sz="2000" dirty="0"/>
              </a:p>
            </p:txBody>
          </p:sp>
        </p:grpSp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7E1F4E99-BC7F-4CCA-A869-3B6D7412D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13835" y="3502205"/>
              <a:ext cx="388521" cy="504000"/>
            </a:xfrm>
            <a:prstGeom prst="rect">
              <a:avLst/>
            </a:prstGeom>
          </p:spPr>
        </p:pic>
      </p:grpSp>
      <p:sp>
        <p:nvSpPr>
          <p:cNvPr id="29" name="Rectángulo 28">
            <a:extLst>
              <a:ext uri="{FF2B5EF4-FFF2-40B4-BE49-F238E27FC236}">
                <a16:creationId xmlns:a16="http://schemas.microsoft.com/office/drawing/2014/main" id="{79FD7011-DAB5-45C3-8CA3-2A05BE6D409D}"/>
              </a:ext>
            </a:extLst>
          </p:cNvPr>
          <p:cNvSpPr/>
          <p:nvPr/>
        </p:nvSpPr>
        <p:spPr>
          <a:xfrm>
            <a:off x="314359" y="4818940"/>
            <a:ext cx="10727267" cy="11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significant shear stress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induced at the pole turn due to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titanium pole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00050" indent="-34290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reduced by applying horizontal preload only to the pole (both sides).</a:t>
            </a:r>
          </a:p>
          <a:p>
            <a:pPr marL="400050" indent="-34290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preload applied to the coil also helps to reduce shear stress (Poisson effect).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B0F552-1127-40BA-9FE1-0AF324253658}"/>
              </a:ext>
            </a:extLst>
          </p:cNvPr>
          <p:cNvSpPr txBox="1"/>
          <p:nvPr/>
        </p:nvSpPr>
        <p:spPr>
          <a:xfrm>
            <a:off x="7060218" y="3491293"/>
            <a:ext cx="634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88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Vertical preload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49BFE76-4BB6-4125-BCAA-44680BFF1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0F8FF25-8E91-4FB4-9E80-4EA7198E0BFC}"/>
              </a:ext>
            </a:extLst>
          </p:cNvPr>
          <p:cNvSpPr/>
          <p:nvPr/>
        </p:nvSpPr>
        <p:spPr>
          <a:xfrm>
            <a:off x="157562" y="751359"/>
            <a:ext cx="9614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reduce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stress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pole turn due to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titanium pole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ISAAC: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0A877A5-A1C9-46BB-AB2A-E000CB9E4FB6}"/>
              </a:ext>
            </a:extLst>
          </p:cNvPr>
          <p:cNvSpPr/>
          <p:nvPr/>
        </p:nvSpPr>
        <p:spPr>
          <a:xfrm>
            <a:off x="157562" y="4737562"/>
            <a:ext cx="7135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200"/>
              </a:spcBef>
              <a:spcAft>
                <a:spcPts val="200"/>
              </a:spcAft>
              <a:buClr>
                <a:srgbClr val="F09E18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Only compressive vertical stress 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(no tension).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Clr>
                <a:srgbClr val="F09E18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Maximum shear stress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is slightly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reduced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Clr>
                <a:srgbClr val="F09E18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Horizontal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tension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stress</a:t>
            </a:r>
            <a:r>
              <a:rPr lang="en-US" sz="2000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400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2000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reduced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Clr>
                <a:srgbClr val="F09E18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VM equivalent stress 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133 MPa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below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limit of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150 MPa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2B3BAA4E-4A62-4743-A0ED-EB4E8DBE8FAA}"/>
              </a:ext>
            </a:extLst>
          </p:cNvPr>
          <p:cNvGrpSpPr>
            <a:grpSpLocks noChangeAspect="1"/>
          </p:cNvGrpSpPr>
          <p:nvPr/>
        </p:nvGrpSpPr>
        <p:grpSpPr>
          <a:xfrm>
            <a:off x="10590244" y="0"/>
            <a:ext cx="1387902" cy="1409446"/>
            <a:chOff x="9541839" y="148957"/>
            <a:chExt cx="2502430" cy="2486614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5F78DD5-4CDF-4406-8B35-4ED566754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1839" y="148957"/>
              <a:ext cx="2502430" cy="2486614"/>
            </a:xfrm>
            <a:prstGeom prst="rect">
              <a:avLst/>
            </a:prstGeom>
          </p:spPr>
        </p:pic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12126F35-BD26-434A-9227-A0A8F72D6E08}"/>
                </a:ext>
              </a:extLst>
            </p:cNvPr>
            <p:cNvSpPr/>
            <p:nvPr/>
          </p:nvSpPr>
          <p:spPr>
            <a:xfrm>
              <a:off x="9668719" y="1580420"/>
              <a:ext cx="404622" cy="24703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5BA36382-A1C2-4B90-8584-3CBFC2DEC0D8}"/>
              </a:ext>
            </a:extLst>
          </p:cNvPr>
          <p:cNvGrpSpPr/>
          <p:nvPr/>
        </p:nvGrpSpPr>
        <p:grpSpPr>
          <a:xfrm>
            <a:off x="7593866" y="3853365"/>
            <a:ext cx="4493273" cy="2340000"/>
            <a:chOff x="4910873" y="3694746"/>
            <a:chExt cx="4493273" cy="2340000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87DDB0C9-C8A8-4668-B11D-5DAA0F2DD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5231" y="3694746"/>
              <a:ext cx="2168915" cy="2340000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A34C3B66-EBE7-47EC-ACEE-DE079F32D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0873" y="3694746"/>
              <a:ext cx="2178248" cy="234000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A1849175-36A1-4DE1-A9A0-79D4465AB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9037" y="5250993"/>
              <a:ext cx="388521" cy="504000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103594A1-1462-428A-B8D1-3A9F997C6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7795" y="5257457"/>
              <a:ext cx="388521" cy="504000"/>
            </a:xfrm>
            <a:prstGeom prst="rect">
              <a:avLst/>
            </a:prstGeom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5FA5BD31-655F-47EF-B709-66C5EA674BEA}"/>
              </a:ext>
            </a:extLst>
          </p:cNvPr>
          <p:cNvGrpSpPr/>
          <p:nvPr/>
        </p:nvGrpSpPr>
        <p:grpSpPr>
          <a:xfrm>
            <a:off x="7625854" y="1444165"/>
            <a:ext cx="4450404" cy="2340000"/>
            <a:chOff x="165504" y="3894457"/>
            <a:chExt cx="4450404" cy="2340000"/>
          </a:xfrm>
        </p:grpSpPr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0FBF49BD-C243-4E79-92C9-01AF440D0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504" y="3894457"/>
              <a:ext cx="2198841" cy="2340000"/>
            </a:xfrm>
            <a:prstGeom prst="rect">
              <a:avLst/>
            </a:prstGeom>
          </p:spPr>
        </p:pic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6C7B258F-29D3-4E95-8652-9F375ED48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0455" y="3894457"/>
              <a:ext cx="2105453" cy="2340000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3B7CBF76-EF7F-4C57-9BEB-5CEB02D7A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9255" y="5457168"/>
              <a:ext cx="388521" cy="504000"/>
            </a:xfrm>
            <a:prstGeom prst="rect">
              <a:avLst/>
            </a:prstGeom>
          </p:spPr>
        </p:pic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35A1AE1A-F951-47A3-80CD-71BCC634D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8162" y="5450704"/>
              <a:ext cx="388521" cy="504000"/>
            </a:xfrm>
            <a:prstGeom prst="rect">
              <a:avLst/>
            </a:prstGeom>
          </p:spPr>
        </p:pic>
      </p:grpSp>
      <p:sp>
        <p:nvSpPr>
          <p:cNvPr id="44" name="Rectángulo 43">
            <a:extLst>
              <a:ext uri="{FF2B5EF4-FFF2-40B4-BE49-F238E27FC236}">
                <a16:creationId xmlns:a16="http://schemas.microsoft.com/office/drawing/2014/main" id="{613BE37C-E815-40CE-A068-1C72C52474BD}"/>
              </a:ext>
            </a:extLst>
          </p:cNvPr>
          <p:cNvSpPr/>
          <p:nvPr/>
        </p:nvSpPr>
        <p:spPr>
          <a:xfrm>
            <a:off x="157562" y="1204084"/>
            <a:ext cx="744613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34290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easy way to apply horizontal preload only to the pole.</a:t>
            </a:r>
          </a:p>
          <a:p>
            <a:pPr marL="400050" indent="-34290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vertical preload can be applied to the coil (Poisson effect). It also helps to reduce vertical stress.</a:t>
            </a:r>
          </a:p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interference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Coil - Yoke at RT of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 mm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GB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This is </a:t>
            </a:r>
            <a:r>
              <a:rPr lang="en-GB" sz="2000" b="1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</a:t>
            </a:r>
            <a:r>
              <a:rPr lang="en-GB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our</a:t>
            </a:r>
            <a:r>
              <a:rPr lang="en-GB" sz="2000" b="1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original target</a:t>
            </a:r>
            <a:r>
              <a:rPr lang="en-GB" sz="20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free horizontal movement of the coil.</a:t>
            </a:r>
            <a:endParaRPr lang="es-ES" sz="2000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1A2502A-9778-4987-B298-E679DD0F6AA1}"/>
              </a:ext>
            </a:extLst>
          </p:cNvPr>
          <p:cNvSpPr txBox="1"/>
          <p:nvPr/>
        </p:nvSpPr>
        <p:spPr>
          <a:xfrm>
            <a:off x="5298898" y="3589678"/>
            <a:ext cx="2253901" cy="107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Compression/Tension: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@RT: -120 MPa &lt;-&gt; 20 MPa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@Cold: -150 MPa &lt;-&gt; 20 MPa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@RT &amp; Cold: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-45 MPa &lt;-&gt; 45 MPa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E7F28AE-D9FB-498B-B605-622EE4CFFA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949" y="3212664"/>
            <a:ext cx="5147755" cy="13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18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/>
              <a:t>ISAAC 3D design</a:t>
            </a:r>
          </a:p>
          <a:p>
            <a:pPr lvl="1"/>
            <a:r>
              <a:rPr lang="en-GB" dirty="0"/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43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67173" y="691486"/>
            <a:ext cx="6341111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spacer and the pad can be made of iron.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length?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integral Field in all cases.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Field lower with no iron in pad and spacer in coil heads.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Ratio lower when the Peak Field is in the straight section.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efficiency generating the field is better with more iron.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more iron to reinforce the field the margin is higher.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stored magnetic energy decreases with more iron volume (easier protection).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mechanical structure is subjected to less horizontal load with more iron.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full iron pad provides better support to the large outwards horizontal EMF.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EA6D0F-CDF7-479D-9CA6-9BB0EF802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33DD123-625D-4011-A9CD-242CAF6ECFA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86484"/>
            <a:ext cx="12192000" cy="1387272"/>
          </a:xfrm>
          <a:prstGeom prst="rect">
            <a:avLst/>
          </a:prstGeom>
        </p:spPr>
      </p:pic>
      <p:sp>
        <p:nvSpPr>
          <p:cNvPr id="392" name="Rectángulo: esquinas redondeadas 391">
            <a:extLst>
              <a:ext uri="{FF2B5EF4-FFF2-40B4-BE49-F238E27FC236}">
                <a16:creationId xmlns:a16="http://schemas.microsoft.com/office/drawing/2014/main" id="{32C34409-92FF-446A-BEC4-42BC79D2B7C8}"/>
              </a:ext>
            </a:extLst>
          </p:cNvPr>
          <p:cNvSpPr/>
          <p:nvPr/>
        </p:nvSpPr>
        <p:spPr>
          <a:xfrm>
            <a:off x="3605349" y="4941272"/>
            <a:ext cx="696685" cy="1286834"/>
          </a:xfrm>
          <a:prstGeom prst="roundRect">
            <a:avLst>
              <a:gd name="adj" fmla="val 11207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4" name="Imagen 393">
            <a:extLst>
              <a:ext uri="{FF2B5EF4-FFF2-40B4-BE49-F238E27FC236}">
                <a16:creationId xmlns:a16="http://schemas.microsoft.com/office/drawing/2014/main" id="{97B03C15-444A-4194-A64B-A0B7218CB59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731" y="1756478"/>
            <a:ext cx="4967300" cy="2783816"/>
          </a:xfrm>
          <a:prstGeom prst="rect">
            <a:avLst/>
          </a:prstGeom>
        </p:spPr>
      </p:pic>
      <p:pic>
        <p:nvPicPr>
          <p:cNvPr id="395" name="Imagen 394">
            <a:extLst>
              <a:ext uri="{FF2B5EF4-FFF2-40B4-BE49-F238E27FC236}">
                <a16:creationId xmlns:a16="http://schemas.microsoft.com/office/drawing/2014/main" id="{58D3082A-2DAA-4E35-8160-1A798641A38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70" y="57584"/>
            <a:ext cx="5354906" cy="165771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B785A28-2CE6-49DA-B37A-A39C0D0AC1D5}"/>
              </a:ext>
            </a:extLst>
          </p:cNvPr>
          <p:cNvSpPr/>
          <p:nvPr/>
        </p:nvSpPr>
        <p:spPr>
          <a:xfrm>
            <a:off x="707923" y="4530403"/>
            <a:ext cx="10874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best-balanced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Case #6: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entirely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made of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(820 mm) and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iron Spacer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SS+S1 (central part: 420 mm)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4ACCD36-CF4B-41C6-9C8A-A7D481516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5660313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3D Design: Iron length</a:t>
            </a:r>
          </a:p>
        </p:txBody>
      </p:sp>
    </p:spTree>
    <p:extLst>
      <p:ext uri="{BB962C8B-B14F-4D97-AF65-F5344CB8AC3E}">
        <p14:creationId xmlns:p14="http://schemas.microsoft.com/office/powerpoint/2010/main" val="428171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AFC087-5928-4DDD-BA7E-626AD639F7A1}"/>
              </a:ext>
            </a:extLst>
          </p:cNvPr>
          <p:cNvSpPr txBox="1"/>
          <p:nvPr/>
        </p:nvSpPr>
        <p:spPr>
          <a:xfrm>
            <a:off x="314359" y="629893"/>
            <a:ext cx="39088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14.069 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EMF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296 </a:t>
            </a:r>
            <a:r>
              <a:rPr lang="en-GB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quadrant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145BEF2-FC29-47B8-80BD-4C0373AEA1C7}"/>
              </a:ext>
            </a:extLst>
          </p:cNvPr>
          <p:cNvGrpSpPr/>
          <p:nvPr/>
        </p:nvGrpSpPr>
        <p:grpSpPr>
          <a:xfrm>
            <a:off x="367353" y="1700104"/>
            <a:ext cx="11517037" cy="4279135"/>
            <a:chOff x="367353" y="1700104"/>
            <a:chExt cx="11517037" cy="4279135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E3B618B1-80B8-4DEC-9807-EC7B10894857}"/>
                </a:ext>
              </a:extLst>
            </p:cNvPr>
            <p:cNvGrpSpPr/>
            <p:nvPr/>
          </p:nvGrpSpPr>
          <p:grpSpPr>
            <a:xfrm>
              <a:off x="663097" y="1700104"/>
              <a:ext cx="11221293" cy="372002"/>
              <a:chOff x="-1266973" y="1724737"/>
              <a:chExt cx="11221293" cy="372002"/>
            </a:xfrm>
          </p:grpSpPr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A102428-755C-4A99-8A60-F9A8F0416941}"/>
                  </a:ext>
                </a:extLst>
              </p:cNvPr>
              <p:cNvSpPr txBox="1"/>
              <p:nvPr/>
            </p:nvSpPr>
            <p:spPr>
              <a:xfrm>
                <a:off x="-1266973" y="172740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XZ</a:t>
                </a:r>
              </a:p>
            </p:txBody>
          </p:sp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618C5A8A-91B1-439F-A193-4F824096B78E}"/>
                  </a:ext>
                </a:extLst>
              </p:cNvPr>
              <p:cNvSpPr txBox="1"/>
              <p:nvPr/>
            </p:nvSpPr>
            <p:spPr>
              <a:xfrm>
                <a:off x="2703497" y="172473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XY</a:t>
                </a: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D7C8764-B16A-487A-9DCA-54BE40A79C64}"/>
                  </a:ext>
                </a:extLst>
              </p:cNvPr>
              <p:cNvSpPr txBox="1"/>
              <p:nvPr/>
            </p:nvSpPr>
            <p:spPr>
              <a:xfrm>
                <a:off x="6857084" y="172473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YZ</a:t>
                </a:r>
              </a:p>
            </p:txBody>
          </p:sp>
        </p:grp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86AB8C35-29E4-454B-8743-32F741980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1173" y="2019239"/>
              <a:ext cx="3772421" cy="3960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7BA71C63-75B0-4008-9789-2561BCC85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353" y="2019239"/>
              <a:ext cx="3333237" cy="396000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C976E063-0CFC-40EB-8E2B-682A8B332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54177" y="2019239"/>
              <a:ext cx="4030213" cy="3960000"/>
            </a:xfrm>
            <a:prstGeom prst="rect">
              <a:avLst/>
            </a:prstGeom>
          </p:spPr>
        </p:pic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CD0DE896-F9A7-40F5-A76C-89250C5B474E}"/>
              </a:ext>
            </a:extLst>
          </p:cNvPr>
          <p:cNvSpPr txBox="1">
            <a:spLocks/>
          </p:cNvSpPr>
          <p:nvPr/>
        </p:nvSpPr>
        <p:spPr>
          <a:xfrm>
            <a:off x="314359" y="-1417"/>
            <a:ext cx="560116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Magnetic Design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1E7D6C6A-7312-4B31-8E84-3077DC72D3FE}"/>
              </a:ext>
            </a:extLst>
          </p:cNvPr>
          <p:cNvGrpSpPr/>
          <p:nvPr/>
        </p:nvGrpSpPr>
        <p:grpSpPr>
          <a:xfrm>
            <a:off x="4651495" y="694485"/>
            <a:ext cx="7335538" cy="755650"/>
            <a:chOff x="4651495" y="694485"/>
            <a:chExt cx="7335538" cy="755650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F2FBDA8C-87CF-467C-8FDF-55CD8B30A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51495" y="694485"/>
              <a:ext cx="2406650" cy="755650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DA518ADD-BB89-469F-8534-B0F41C957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20855" y="694485"/>
              <a:ext cx="2406650" cy="755650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41E18E63-89F6-4280-9272-4C8445796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80383" y="694485"/>
              <a:ext cx="2406650" cy="755650"/>
            </a:xfrm>
            <a:prstGeom prst="rect">
              <a:avLst/>
            </a:prstGeom>
          </p:spPr>
        </p:pic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AB558A6-9B88-4396-B0AA-F211905716C8}"/>
              </a:ext>
            </a:extLst>
          </p:cNvPr>
          <p:cNvSpPr txBox="1"/>
          <p:nvPr/>
        </p:nvSpPr>
        <p:spPr>
          <a:xfrm>
            <a:off x="9702312" y="426299"/>
            <a:ext cx="2333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4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 per quadrant</a:t>
            </a:r>
            <a:endParaRPr lang="en-GB" sz="14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331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ISAAC </a:t>
            </a:r>
            <a:r>
              <a:rPr lang="es-ES" dirty="0" err="1"/>
              <a:t>Magnetic</a:t>
            </a:r>
            <a:r>
              <a:rPr lang="es-ES" dirty="0"/>
              <a:t> and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97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</a:t>
            </a:r>
            <a:r>
              <a:rPr lang="es-ES" u="sng" dirty="0"/>
              <a:t>C. Martins</a:t>
            </a:r>
            <a:r>
              <a:rPr lang="es-ES" dirty="0"/>
              <a:t>, F. Toral (CIEMAT)</a:t>
            </a:r>
          </a:p>
          <a:p>
            <a:r>
              <a:rPr lang="es-ES" dirty="0"/>
              <a:t>J.C. Pérez, E. Todesco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/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/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20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9CB76-5B7A-AE7F-7D62-E0C499F95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D437209-3AD6-9BC1-5587-4C4E9F29B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Quench protection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6DA3C-AF2D-DDF7-B8BC-CED21F88F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8E7CFE-D79F-A50A-1D5E-1E28B42099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19CBA2F-0756-2976-8103-31C4317013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</a:p>
        </p:txBody>
      </p:sp>
      <p:sp>
        <p:nvSpPr>
          <p:cNvPr id="2" name="3 Marcador de contenido">
            <a:extLst>
              <a:ext uri="{FF2B5EF4-FFF2-40B4-BE49-F238E27FC236}">
                <a16:creationId xmlns:a16="http://schemas.microsoft.com/office/drawing/2014/main" id="{AD1A2898-4AB4-BA57-0091-903CC294F47B}"/>
              </a:ext>
            </a:extLst>
          </p:cNvPr>
          <p:cNvSpPr txBox="1">
            <a:spLocks/>
          </p:cNvSpPr>
          <p:nvPr/>
        </p:nvSpPr>
        <p:spPr>
          <a:xfrm>
            <a:off x="151050" y="835228"/>
            <a:ext cx="6987766" cy="4582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14313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3D Roxie model provided 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length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close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0.55 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using different 3D iron configurations, so this is the value used on all quench computations. </a:t>
            </a:r>
          </a:p>
          <a:p>
            <a:pPr indent="-214313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Comparing 2D and 3D Roxie computations,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field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value is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slightly higher on 2D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so 2D data have been used for all quench computations.</a:t>
            </a:r>
          </a:p>
          <a:p>
            <a:pPr indent="-214313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computation has been performed using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QP-sheet </a:t>
            </a:r>
            <a:r>
              <a:rPr lang="en-US" sz="20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fast feedback on the worst-case hot spot temperature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adiabatic assumption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US" sz="20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Roxie23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used for the calculation of the magnetic field distribution and the differential inductance.</a:t>
            </a:r>
          </a:p>
          <a:p>
            <a:pPr indent="-214313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Protection strategy consist in an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dump resistor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1kV maximum voltage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indent="-214313">
              <a:buClr>
                <a:srgbClr val="FB963C"/>
              </a:buClr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14313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149EC450-AA0E-1398-8801-B70632CE8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873257"/>
              </p:ext>
            </p:extLst>
          </p:nvPr>
        </p:nvGraphicFramePr>
        <p:xfrm>
          <a:off x="7560091" y="276787"/>
          <a:ext cx="408908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880">
                  <a:extLst>
                    <a:ext uri="{9D8B030D-6E8A-4147-A177-3AD203B41FA5}">
                      <a16:colId xmlns:a16="http://schemas.microsoft.com/office/drawing/2014/main" val="2908162794"/>
                    </a:ext>
                  </a:extLst>
                </a:gridCol>
                <a:gridCol w="760730">
                  <a:extLst>
                    <a:ext uri="{9D8B030D-6E8A-4147-A177-3AD203B41FA5}">
                      <a16:colId xmlns:a16="http://schemas.microsoft.com/office/drawing/2014/main" val="1791712315"/>
                    </a:ext>
                  </a:extLst>
                </a:gridCol>
                <a:gridCol w="828993">
                  <a:extLst>
                    <a:ext uri="{9D8B030D-6E8A-4147-A177-3AD203B41FA5}">
                      <a16:colId xmlns:a16="http://schemas.microsoft.com/office/drawing/2014/main" val="2275140688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2777606813"/>
                    </a:ext>
                  </a:extLst>
                </a:gridCol>
              </a:tblGrid>
              <a:tr h="265804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iron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SS only 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Complete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335264"/>
                  </a:ext>
                </a:extLst>
              </a:tr>
              <a:tr h="265804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Integrated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field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[Tm]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13.81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13.9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316886"/>
                  </a:ext>
                </a:extLst>
              </a:tr>
              <a:tr h="265804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[m]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0.554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0.536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293702"/>
                  </a:ext>
                </a:extLst>
              </a:tr>
            </a:tbl>
          </a:graphicData>
        </a:graphic>
      </p:graphicFrame>
      <p:pic>
        <p:nvPicPr>
          <p:cNvPr id="21" name="Imagen 20">
            <a:extLst>
              <a:ext uri="{FF2B5EF4-FFF2-40B4-BE49-F238E27FC236}">
                <a16:creationId xmlns:a16="http://schemas.microsoft.com/office/drawing/2014/main" id="{6EEB2F2C-0E17-973B-2B5F-313C14714C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847769">
            <a:off x="7946400" y="1041481"/>
            <a:ext cx="3316468" cy="2288413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EA4B5F4D-887F-C4F9-345D-A1473DCE14B6}"/>
              </a:ext>
            </a:extLst>
          </p:cNvPr>
          <p:cNvSpPr txBox="1"/>
          <p:nvPr/>
        </p:nvSpPr>
        <p:spPr>
          <a:xfrm>
            <a:off x="211060" y="5953586"/>
            <a:ext cx="11600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</a:t>
            </a:r>
            <a:r>
              <a:rPr lang="en-US" sz="14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T.Salmi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“Quench protection analysis integrated in the design of dipoles for the Future Circular Collider”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Mar. 2017</a:t>
            </a:r>
            <a:endParaRPr lang="es-ES" sz="1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6" name="Tabla 25">
            <a:extLst>
              <a:ext uri="{FF2B5EF4-FFF2-40B4-BE49-F238E27FC236}">
                <a16:creationId xmlns:a16="http://schemas.microsoft.com/office/drawing/2014/main" id="{28ED7C36-70EB-B9F7-3C27-069CCDD05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855923"/>
              </p:ext>
            </p:extLst>
          </p:nvPr>
        </p:nvGraphicFramePr>
        <p:xfrm>
          <a:off x="7331627" y="3215233"/>
          <a:ext cx="4546013" cy="260614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319721">
                  <a:extLst>
                    <a:ext uri="{9D8B030D-6E8A-4147-A177-3AD203B41FA5}">
                      <a16:colId xmlns:a16="http://schemas.microsoft.com/office/drawing/2014/main" val="1169198993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1804288956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736818308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664101397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3328972053"/>
                    </a:ext>
                  </a:extLst>
                </a:gridCol>
                <a:gridCol w="552944">
                  <a:extLst>
                    <a:ext uri="{9D8B030D-6E8A-4147-A177-3AD203B41FA5}">
                      <a16:colId xmlns:a16="http://schemas.microsoft.com/office/drawing/2014/main" val="3967773466"/>
                    </a:ext>
                  </a:extLst>
                </a:gridCol>
              </a:tblGrid>
              <a:tr h="285577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b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T)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b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T)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73114395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n-US" sz="14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6885584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19340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20728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16264</a:t>
                      </a:r>
                      <a:endParaRPr lang="en-US" sz="14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19410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7849991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Field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713302594"/>
                  </a:ext>
                </a:extLst>
              </a:tr>
              <a:tr h="281789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Stored energy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1049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1357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754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1196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kJ/m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936538742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Differential</a:t>
                      </a: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L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mh</a:t>
                      </a: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/m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132398527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marL="0" algn="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</a:t>
                      </a:r>
                      <a:r>
                        <a:rPr kumimoji="0" lang="es-ES" sz="1400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density</a:t>
                      </a:r>
                      <a:endParaRPr kumimoji="0" lang="es-ES" sz="14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116.4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J/cm</a:t>
                      </a:r>
                      <a:r>
                        <a:rPr kumimoji="0" lang="es-ES" sz="1400" kern="12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863097700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marL="0" algn="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Detection</a:t>
                      </a: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s-ES" sz="1400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delay</a:t>
                      </a:r>
                      <a:endParaRPr kumimoji="0" lang="es-ES" sz="14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ms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81281806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marL="0" algn="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 </a:t>
                      </a:r>
                      <a:r>
                        <a:rPr kumimoji="0" lang="es-ES" sz="1400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dump</a:t>
                      </a:r>
                      <a:endParaRPr kumimoji="0" lang="es-ES" sz="14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l-GR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endParaRPr kumimoji="0" lang="es-ES" sz="14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41511996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marL="0" algn="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Hot Spot T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s-ES" sz="14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46187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75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/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302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behavior (no preload)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A9C8B0-A8DF-4B5C-A141-B8C11E76CDE1}"/>
              </a:ext>
            </a:extLst>
          </p:cNvPr>
          <p:cNvSpPr txBox="1"/>
          <p:nvPr/>
        </p:nvSpPr>
        <p:spPr>
          <a:xfrm>
            <a:off x="253455" y="687644"/>
            <a:ext cx="7494364" cy="263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pole turn is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to the titanium pole.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the magnet is cooled down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as the cables contract more than the pole,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cables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tensile stress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under compression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99600" lvl="1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pressure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with pole/spacers mostly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positive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Closer.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the magnet is powered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axial EMF (296kN per quadrant) try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detach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cables from the pole:</a:t>
            </a:r>
          </a:p>
          <a:p>
            <a:pPr marL="39960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pressure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with pole/spacers turns to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the coil heads: Separation. 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74F1D790-B12A-46CC-B1FC-ED919D5D22A2}"/>
              </a:ext>
            </a:extLst>
          </p:cNvPr>
          <p:cNvGrpSpPr/>
          <p:nvPr/>
        </p:nvGrpSpPr>
        <p:grpSpPr>
          <a:xfrm>
            <a:off x="7638406" y="944361"/>
            <a:ext cx="4428000" cy="2543873"/>
            <a:chOff x="7638406" y="944361"/>
            <a:chExt cx="4428000" cy="2543873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9D8261C2-32A8-4F0B-9890-5BE1D547A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38406" y="944361"/>
              <a:ext cx="4428000" cy="2543873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6E2D83AC-2E40-479A-A58C-84426214C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00996" y="1366966"/>
              <a:ext cx="497673" cy="504000"/>
            </a:xfrm>
            <a:prstGeom prst="rect">
              <a:avLst/>
            </a:prstGeom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99DAB282-8CAF-43E8-9F1C-77448F419722}"/>
              </a:ext>
            </a:extLst>
          </p:cNvPr>
          <p:cNvGrpSpPr/>
          <p:nvPr/>
        </p:nvGrpSpPr>
        <p:grpSpPr>
          <a:xfrm>
            <a:off x="7306996" y="3559586"/>
            <a:ext cx="4788000" cy="2488812"/>
            <a:chOff x="7306996" y="3559586"/>
            <a:chExt cx="4788000" cy="248881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F06FE6E4-F9A3-40FF-B57E-429FAAC59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06996" y="3559586"/>
              <a:ext cx="4788000" cy="2488812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D784BC68-9931-4B13-A145-B1F64D7AC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18089" y="4072961"/>
              <a:ext cx="388521" cy="504000"/>
            </a:xfrm>
            <a:prstGeom prst="rect">
              <a:avLst/>
            </a:prstGeom>
          </p:spPr>
        </p:pic>
      </p:grp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D455BF3-3CA9-49CA-B9F5-CE2CC224C485}"/>
              </a:ext>
            </a:extLst>
          </p:cNvPr>
          <p:cNvSpPr/>
          <p:nvPr/>
        </p:nvSpPr>
        <p:spPr>
          <a:xfrm>
            <a:off x="133442" y="5203938"/>
            <a:ext cx="2631824" cy="9664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Thermal contraction: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(Titanium): 1.7 mm/m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(Nb</a:t>
            </a:r>
            <a:r>
              <a:rPr lang="en-GB" sz="1600" baseline="-25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Sn): 3~4 mm/m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8AB7217-D28B-4D29-9FBE-7537BE5182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150" y="3713563"/>
            <a:ext cx="3703031" cy="248881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866CCFD8-9C40-403F-8DCC-A329E0D7ABDB}"/>
              </a:ext>
            </a:extLst>
          </p:cNvPr>
          <p:cNvSpPr/>
          <p:nvPr/>
        </p:nvSpPr>
        <p:spPr>
          <a:xfrm>
            <a:off x="313372" y="3236420"/>
            <a:ext cx="8981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displacement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due to the EMF due to glued pole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0.21mm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487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behavior (preload)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A9C8B0-A8DF-4B5C-A141-B8C11E76CDE1}"/>
              </a:ext>
            </a:extLst>
          </p:cNvPr>
          <p:cNvSpPr txBox="1"/>
          <p:nvPr/>
        </p:nvSpPr>
        <p:spPr>
          <a:xfrm>
            <a:off x="253455" y="687644"/>
            <a:ext cx="7641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preload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Ø31 (M30)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rod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(quadrant):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148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the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cooled down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when it is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pressure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with pole/spacers is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positive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than without preload: More contact (closer).</a:t>
            </a: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axial displacement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due to the EMF than without preload: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0.21 mm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845B8109-24F5-4314-92C4-9F3C6FE36AAB}"/>
              </a:ext>
            </a:extLst>
          </p:cNvPr>
          <p:cNvGrpSpPr/>
          <p:nvPr/>
        </p:nvGrpSpPr>
        <p:grpSpPr>
          <a:xfrm>
            <a:off x="7919209" y="3719770"/>
            <a:ext cx="4051064" cy="2520000"/>
            <a:chOff x="7919209" y="3672635"/>
            <a:chExt cx="4051064" cy="2520000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D76C5A60-020D-4032-9C97-1EF3E3B64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19209" y="3672635"/>
              <a:ext cx="4051064" cy="2520000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694FA573-0B69-4BE6-8512-FA4A880DB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16716" y="4283421"/>
              <a:ext cx="388521" cy="504000"/>
            </a:xfrm>
            <a:prstGeom prst="rect">
              <a:avLst/>
            </a:prstGeom>
          </p:spPr>
        </p:pic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704CE231-FFCF-4F6B-9FB4-B73202AAD4EE}"/>
              </a:ext>
            </a:extLst>
          </p:cNvPr>
          <p:cNvGrpSpPr/>
          <p:nvPr/>
        </p:nvGrpSpPr>
        <p:grpSpPr>
          <a:xfrm>
            <a:off x="7863158" y="964410"/>
            <a:ext cx="4107115" cy="2520000"/>
            <a:chOff x="7863158" y="964410"/>
            <a:chExt cx="4107115" cy="2520000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06B7D4F7-368C-49F7-B197-0C5C1DFD5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3158" y="964410"/>
              <a:ext cx="4107115" cy="2520000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7A6B6138-18CC-48C8-8A5C-46422C1E1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05170" y="1674052"/>
              <a:ext cx="497673" cy="504000"/>
            </a:xfrm>
            <a:prstGeom prst="rect">
              <a:avLst/>
            </a:prstGeom>
          </p:spPr>
        </p:pic>
      </p:grpSp>
      <p:sp>
        <p:nvSpPr>
          <p:cNvPr id="9" name="Rectángulo 8">
            <a:extLst>
              <a:ext uri="{FF2B5EF4-FFF2-40B4-BE49-F238E27FC236}">
                <a16:creationId xmlns:a16="http://schemas.microsoft.com/office/drawing/2014/main" id="{DFCEAEA1-2E77-4009-8CE7-D4FAEB2D73A3}"/>
              </a:ext>
            </a:extLst>
          </p:cNvPr>
          <p:cNvSpPr/>
          <p:nvPr/>
        </p:nvSpPr>
        <p:spPr>
          <a:xfrm>
            <a:off x="231460" y="2767280"/>
            <a:ext cx="6572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preload changes stress distribution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displacements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(coil components bonded)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E35D08C-A0F9-4659-839E-FF15FDC309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455" y="3590474"/>
            <a:ext cx="3679070" cy="252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2329454-3002-42EC-B111-F797036444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0650" y="2691865"/>
            <a:ext cx="2295017" cy="99208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22236A7-FD9C-4A14-AED6-966FB6B5B400}"/>
              </a:ext>
            </a:extLst>
          </p:cNvPr>
          <p:cNvSpPr/>
          <p:nvPr/>
        </p:nvSpPr>
        <p:spPr>
          <a:xfrm>
            <a:off x="9126686" y="608322"/>
            <a:ext cx="2898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EMF: 296kN (per quadrant)</a:t>
            </a:r>
            <a:endParaRPr lang="en-US" sz="1600" i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2E010FA-D486-415B-9FBD-567DC71E5697}"/>
              </a:ext>
            </a:extLst>
          </p:cNvPr>
          <p:cNvSpPr/>
          <p:nvPr/>
        </p:nvSpPr>
        <p:spPr>
          <a:xfrm>
            <a:off x="3236581" y="5069130"/>
            <a:ext cx="51127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pressure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still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(cable detach), but these results are for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</a:t>
            </a:r>
            <a:r>
              <a:rPr lang="en-US" sz="2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loadline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(14T in the aperture)….</a:t>
            </a: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behavior (12T)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22236A7-FD9C-4A14-AED6-966FB6B5B400}"/>
              </a:ext>
            </a:extLst>
          </p:cNvPr>
          <p:cNvSpPr/>
          <p:nvPr/>
        </p:nvSpPr>
        <p:spPr>
          <a:xfrm>
            <a:off x="9126686" y="608322"/>
            <a:ext cx="2898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EMF: 296kN (per quadrant)</a:t>
            </a:r>
            <a:endParaRPr lang="en-US" sz="1600" i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2E010FA-D486-415B-9FBD-567DC71E5697}"/>
              </a:ext>
            </a:extLst>
          </p:cNvPr>
          <p:cNvSpPr/>
          <p:nvPr/>
        </p:nvSpPr>
        <p:spPr>
          <a:xfrm>
            <a:off x="8298048" y="1126333"/>
            <a:ext cx="36571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results are for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</a:t>
            </a:r>
            <a:r>
              <a:rPr lang="en-US" sz="2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loadline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(14T in the aperture).</a:t>
            </a: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12T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(85,5%), the EMF are 27% lower and the tensional stress is lower.</a:t>
            </a: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0A66437-B796-4E6F-9E77-DABBBEC4CF2B}"/>
              </a:ext>
            </a:extLst>
          </p:cNvPr>
          <p:cNvGrpSpPr/>
          <p:nvPr/>
        </p:nvGrpSpPr>
        <p:grpSpPr>
          <a:xfrm>
            <a:off x="4254158" y="641286"/>
            <a:ext cx="4051064" cy="2520000"/>
            <a:chOff x="7826578" y="946876"/>
            <a:chExt cx="4051064" cy="252000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845B8109-24F5-4314-92C4-9F3C6FE36AAB}"/>
                </a:ext>
              </a:extLst>
            </p:cNvPr>
            <p:cNvGrpSpPr/>
            <p:nvPr/>
          </p:nvGrpSpPr>
          <p:grpSpPr>
            <a:xfrm>
              <a:off x="7826578" y="946876"/>
              <a:ext cx="4051064" cy="2520000"/>
              <a:chOff x="7919209" y="3672635"/>
              <a:chExt cx="4051064" cy="2520000"/>
            </a:xfrm>
          </p:grpSpPr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76C5A60-020D-4032-9C97-1EF3E3B647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19209" y="3672635"/>
                <a:ext cx="4051064" cy="2520000"/>
              </a:xfrm>
              <a:prstGeom prst="rect">
                <a:avLst/>
              </a:prstGeom>
            </p:spPr>
          </p:pic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694FA573-0B69-4BE6-8512-FA4A880DB1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16716" y="4283421"/>
                <a:ext cx="388521" cy="504000"/>
              </a:xfrm>
              <a:prstGeom prst="rect">
                <a:avLst/>
              </a:prstGeom>
            </p:spPr>
          </p:pic>
        </p:grp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B62C8074-B0D8-4CBE-8D53-E2B929B78DEF}"/>
                </a:ext>
              </a:extLst>
            </p:cNvPr>
            <p:cNvSpPr/>
            <p:nvPr/>
          </p:nvSpPr>
          <p:spPr>
            <a:xfrm>
              <a:off x="10181530" y="1931896"/>
              <a:ext cx="7884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14T</a:t>
              </a:r>
              <a:endParaRPr lang="en-US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109A94E2-A18B-44B3-B467-2D2C9278535C}"/>
              </a:ext>
            </a:extLst>
          </p:cNvPr>
          <p:cNvGrpSpPr/>
          <p:nvPr/>
        </p:nvGrpSpPr>
        <p:grpSpPr>
          <a:xfrm>
            <a:off x="4323265" y="3476999"/>
            <a:ext cx="3974783" cy="2520000"/>
            <a:chOff x="7933382" y="3691137"/>
            <a:chExt cx="3974783" cy="252000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14F0E79-9F72-486C-88DE-C1361E324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33382" y="3691137"/>
              <a:ext cx="3974783" cy="252000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5A154B63-9250-46AF-951B-0CF47F44E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76485" y="4330556"/>
              <a:ext cx="388521" cy="504000"/>
            </a:xfrm>
            <a:prstGeom prst="rect">
              <a:avLst/>
            </a:prstGeom>
          </p:spPr>
        </p:pic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DD753192-371F-4BAC-9B63-0B3A375A41F5}"/>
                </a:ext>
              </a:extLst>
            </p:cNvPr>
            <p:cNvSpPr/>
            <p:nvPr/>
          </p:nvSpPr>
          <p:spPr>
            <a:xfrm>
              <a:off x="10170745" y="4582556"/>
              <a:ext cx="7884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12T</a:t>
              </a:r>
              <a:endParaRPr lang="en-US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0EF720E5-B858-48DB-81A8-ACDD5CC3CA20}"/>
              </a:ext>
            </a:extLst>
          </p:cNvPr>
          <p:cNvGrpSpPr/>
          <p:nvPr/>
        </p:nvGrpSpPr>
        <p:grpSpPr>
          <a:xfrm>
            <a:off x="115571" y="641286"/>
            <a:ext cx="4107115" cy="2520000"/>
            <a:chOff x="434836" y="3574556"/>
            <a:chExt cx="4107115" cy="2520000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704CE231-FFCF-4F6B-9FB4-B73202AAD4EE}"/>
                </a:ext>
              </a:extLst>
            </p:cNvPr>
            <p:cNvGrpSpPr/>
            <p:nvPr/>
          </p:nvGrpSpPr>
          <p:grpSpPr>
            <a:xfrm>
              <a:off x="434836" y="3574556"/>
              <a:ext cx="4107115" cy="2520000"/>
              <a:chOff x="7863158" y="964410"/>
              <a:chExt cx="4107115" cy="2520000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06B7D4F7-368C-49F7-B197-0C5C1DFD52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63158" y="964410"/>
                <a:ext cx="4107115" cy="2520000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7A6B6138-18CC-48C8-8A5C-46422C1E18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05170" y="1674052"/>
                <a:ext cx="497673" cy="504000"/>
              </a:xfrm>
              <a:prstGeom prst="rect">
                <a:avLst/>
              </a:prstGeom>
            </p:spPr>
          </p:pic>
        </p:grp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F7D16270-8E4A-44B6-99C1-87F7F67B5C07}"/>
                </a:ext>
              </a:extLst>
            </p:cNvPr>
            <p:cNvSpPr/>
            <p:nvPr/>
          </p:nvSpPr>
          <p:spPr>
            <a:xfrm>
              <a:off x="2925684" y="4650678"/>
              <a:ext cx="7884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14T</a:t>
              </a:r>
              <a:endParaRPr lang="en-US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2716AC61-2E57-4909-ACCC-B402A67D6CF4}"/>
              </a:ext>
            </a:extLst>
          </p:cNvPr>
          <p:cNvGrpSpPr/>
          <p:nvPr/>
        </p:nvGrpSpPr>
        <p:grpSpPr>
          <a:xfrm>
            <a:off x="341692" y="3429000"/>
            <a:ext cx="3918000" cy="2520000"/>
            <a:chOff x="3319922" y="1513268"/>
            <a:chExt cx="3918000" cy="2520000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F35E5B18-94B4-49E0-8D07-E02B1C067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19922" y="1513268"/>
              <a:ext cx="3918000" cy="2520000"/>
            </a:xfrm>
            <a:prstGeom prst="rect">
              <a:avLst/>
            </a:prstGeom>
          </p:spPr>
        </p:pic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E899586E-23C8-459B-AB32-AFFF4D1EE2D0}"/>
                </a:ext>
              </a:extLst>
            </p:cNvPr>
            <p:cNvSpPr/>
            <p:nvPr/>
          </p:nvSpPr>
          <p:spPr>
            <a:xfrm>
              <a:off x="5515475" y="2467817"/>
              <a:ext cx="7884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12T</a:t>
              </a:r>
              <a:endParaRPr lang="en-US" sz="20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A1890F8E-2532-422C-BB07-4A78CCBF3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66638" y="2114757"/>
              <a:ext cx="497673" cy="504000"/>
            </a:xfrm>
            <a:prstGeom prst="rect">
              <a:avLst/>
            </a:prstGeom>
          </p:spPr>
        </p:pic>
      </p:grpSp>
      <p:pic>
        <p:nvPicPr>
          <p:cNvPr id="31" name="Imagen 30">
            <a:extLst>
              <a:ext uri="{FF2B5EF4-FFF2-40B4-BE49-F238E27FC236}">
                <a16:creationId xmlns:a16="http://schemas.microsoft.com/office/drawing/2014/main" id="{7BEA0679-2932-44D1-B81F-712403D57D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1950" y="4540967"/>
            <a:ext cx="2953399" cy="154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5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support structure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A9C8B0-A8DF-4B5C-A141-B8C11E76CDE1}"/>
              </a:ext>
            </a:extLst>
          </p:cNvPr>
          <p:cNvSpPr txBox="1"/>
          <p:nvPr/>
        </p:nvSpPr>
        <p:spPr>
          <a:xfrm>
            <a:off x="253455" y="621655"/>
            <a:ext cx="82514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pole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coil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148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axial preload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Ø31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rod):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displacements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than with glued pole (from 0.2mm to 0.3mm).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cables bonded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titanium pole,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displacements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limited.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has a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transversal preload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that is, low friction between magnet components. It is better to have an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rigid structure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avoid “stick-slip” due to low friction:</a:t>
            </a:r>
          </a:p>
          <a:p>
            <a:pPr marL="857250" lvl="1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of the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rods: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(instead of aluminium). 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lvl="1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Diameter of the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rods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increased from Ø31 (M30) to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Ø34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(M33).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A0AF875-D854-46BE-956D-F15DA56D2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982" y="687644"/>
            <a:ext cx="3443773" cy="25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774BBEE-4804-459B-8A31-29B1192B3930}"/>
              </a:ext>
            </a:extLst>
          </p:cNvPr>
          <p:cNvSpPr txBox="1"/>
          <p:nvPr/>
        </p:nvSpPr>
        <p:spPr>
          <a:xfrm>
            <a:off x="253455" y="3746505"/>
            <a:ext cx="115017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with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components bonded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(impregnated coil) -&gt; the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EMF seen by the rods is low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71550" lvl="1" indent="-457200" defTabSz="457200">
              <a:spcBef>
                <a:spcPct val="20000"/>
              </a:spcBef>
              <a:buClr>
                <a:srgbClr val="FB963C"/>
              </a:buClr>
              <a:buFont typeface="+mj-lt"/>
              <a:buAutoNum type="arabicParenR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aluminium rods, Ø31 (M30), 148kN preload:</a:t>
            </a:r>
          </a:p>
          <a:p>
            <a:pPr marL="971550" lvl="2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of the EMF(z) seen by the rod: 28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(9%)</a:t>
            </a:r>
          </a:p>
          <a:p>
            <a:pPr marL="971550" lvl="1" indent="-457200" defTabSz="457200">
              <a:spcBef>
                <a:spcPct val="20000"/>
              </a:spcBef>
              <a:buClr>
                <a:srgbClr val="FB963C"/>
              </a:buClr>
              <a:buFont typeface="+mj-lt"/>
              <a:buAutoNum type="arabicParenR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stainless steel rods, Ø31 (M30), 148kN preload:</a:t>
            </a:r>
          </a:p>
          <a:p>
            <a:pPr marL="971550" lvl="2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of the EMF(z) seen by the rod: 41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(14%)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with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bonded contacts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btw. cables and pole/spacers to understand the behavior of detached cables on going.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060350C0-1E3A-42D1-80DC-9AB4E1111E66}"/>
              </a:ext>
            </a:extLst>
          </p:cNvPr>
          <p:cNvSpPr/>
          <p:nvPr/>
        </p:nvSpPr>
        <p:spPr>
          <a:xfrm>
            <a:off x="9187589" y="3152661"/>
            <a:ext cx="2898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EMF: 296kN (per quadrant)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9593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27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1EFF16FC-0515-4CEF-8660-6F3C1294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8243715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Conclusions &amp; Learned lessons</a:t>
            </a:r>
          </a:p>
        </p:txBody>
      </p:sp>
      <p:sp>
        <p:nvSpPr>
          <p:cNvPr id="9" name="3 Marcador de contenido">
            <a:extLst>
              <a:ext uri="{FF2B5EF4-FFF2-40B4-BE49-F238E27FC236}">
                <a16:creationId xmlns:a16="http://schemas.microsoft.com/office/drawing/2014/main" id="{411A8211-7076-4565-A0D1-F90D1B729539}"/>
              </a:ext>
            </a:extLst>
          </p:cNvPr>
          <p:cNvSpPr txBox="1">
            <a:spLocks/>
          </p:cNvSpPr>
          <p:nvPr/>
        </p:nvSpPr>
        <p:spPr>
          <a:xfrm>
            <a:off x="314357" y="733573"/>
            <a:ext cx="9463614" cy="54032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RMC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mostly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and 3D magnetic and mechanical analysis done show coherent results.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titanium pole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induces large shear and horizontal stresses at pole turn. No simple way to reduce them.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distance contributes to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tensile stress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pole turn.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concept: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preload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the coil is difficult to apply, but a rigid support structure allows small coil displacements.</a:t>
            </a:r>
          </a:p>
          <a:p>
            <a:pPr lvl="1"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vertical preload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 mm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interference with yoke) to reduce vertical and shear stress (avoid cable detaching from pole).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displacement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cables due to the EMF is limited due to the glued pole.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preload changes stress distribution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displacements.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Rigid axial support with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Ø34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(M33)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rods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preload level under study.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with not bonded contacts btw. cables and pole/spacers to understand the behavior of detached cables on going.</a:t>
            </a:r>
          </a:p>
          <a:p>
            <a:pPr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for 12T (85.5% load-line) on going .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F244823-0D34-4058-BFF2-559E45E61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77971" y="940967"/>
            <a:ext cx="2271728" cy="227942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84354CF-2BC7-490B-B84E-7BFE063C21E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4697" y="3637611"/>
            <a:ext cx="2046467" cy="166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9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CDA7EFC-274C-49DB-92C3-CBE61DBA779B}"/>
              </a:ext>
            </a:extLst>
          </p:cNvPr>
          <p:cNvSpPr/>
          <p:nvPr/>
        </p:nvSpPr>
        <p:spPr>
          <a:xfrm>
            <a:off x="314359" y="498501"/>
            <a:ext cx="112142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Vallone et al.,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"A Review of the Mechanical Properties of Materials Used in Nb3Sn Magnets for Particle Accelerators"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IEEE Transactions on Applied Superconductivity, vol. 33, no. 5, pp. 1-6, Aug. 2023, Art no. 4002806,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10.1109/TASC.2023.3248544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Toral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“WP3.7 - Nb3Sn ultimate performance common coil dipole demonstrator – CIEMAT”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HFM Annual Meeting 2023, CERN, Geneva, Switzerland, Nov. 2023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Toral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“ISAAC, a first common coil with RMC coils: Features and plans”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HFM Forum Meeting -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CIEMAT and PSI Common Coils, CERN, Geneva, Switzerland, Mar. 2024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Martins et al.,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“Progress on the mechanics of ISAAC magnet”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7th Common-Coils Joint Meeting, CERN, Geneva,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Switzerland, Mar. 2024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A. García-Matos et al.,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"Design of a Common Coil Magnet Using Existing Racetrack Model Coils (RMC)“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 IEEE Transactions on Applied Superconductivity, vol. 34, no. 5, pp. 1-5, Aug. 2024, Art no. 4300105,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10.1109/TASC.2023.3336624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Martins Jardim et al.,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"Mechanical Design of a Common Coil Magnet With RMC Coils (ISAAC)“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 IEEE Transactions on Applied Superconductivity, vol. 35, no. 5, pp. 1-5, Aug. 2025, Art no. 4002705,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10.1109/TASC.2025.3537063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46C529-A876-485E-A1B0-4FD41887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506250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ISAAC design baselines</a:t>
            </a:r>
          </a:p>
          <a:p>
            <a:r>
              <a:rPr lang="en-GB" dirty="0"/>
              <a:t>ISAAC 2D design</a:t>
            </a:r>
          </a:p>
          <a:p>
            <a:pPr lvl="1"/>
            <a:r>
              <a:rPr lang="en-GB" dirty="0"/>
              <a:t>Magnetic design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/>
              <a:t>ISAAC 3D design</a:t>
            </a:r>
          </a:p>
          <a:p>
            <a:pPr lvl="1"/>
            <a:r>
              <a:rPr lang="en-GB" dirty="0"/>
              <a:t>Magnetic design</a:t>
            </a:r>
          </a:p>
          <a:p>
            <a:pPr lvl="1"/>
            <a:r>
              <a:rPr lang="en-GB" dirty="0"/>
              <a:t>Quench protection</a:t>
            </a:r>
          </a:p>
          <a:p>
            <a:pPr lvl="1"/>
            <a:r>
              <a:rPr lang="en-GB" dirty="0"/>
              <a:t>Mechanical design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639F4BE-B478-48B5-827A-F5DE15313D73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Thanks</a:t>
            </a: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for</a:t>
            </a: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your</a:t>
            </a: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attention</a:t>
            </a:r>
            <a:endParaRPr kumimoji="0" lang="it-IT" sz="41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070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639F4BE-B478-48B5-827A-F5DE15313D73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Extra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slides</a:t>
            </a:r>
            <a:endParaRPr kumimoji="0" lang="it-IT" sz="41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331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Maxwell 2D - 34mm aperture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CF21A0E-C28D-4F57-9436-BF1A4661408D}"/>
              </a:ext>
            </a:extLst>
          </p:cNvPr>
          <p:cNvSpPr/>
          <p:nvPr/>
        </p:nvSpPr>
        <p:spPr>
          <a:xfrm>
            <a:off x="240614" y="1874507"/>
            <a:ext cx="1997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a2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optimization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B9E3093-D20F-4679-8570-DDBDB4F38668}"/>
              </a:ext>
            </a:extLst>
          </p:cNvPr>
          <p:cNvSpPr/>
          <p:nvPr/>
        </p:nvSpPr>
        <p:spPr>
          <a:xfrm>
            <a:off x="192288" y="714978"/>
            <a:ext cx="30480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GB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149.6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Field: 14.74 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63814DA-499E-4D37-B532-FA08BA2FAFC9}"/>
              </a:ext>
            </a:extLst>
          </p:cNvPr>
          <p:cNvSpPr/>
          <p:nvPr/>
        </p:nvSpPr>
        <p:spPr>
          <a:xfrm>
            <a:off x="3608301" y="714978"/>
            <a:ext cx="38388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13.99 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Middle Yoke height (Q1): 57.3 mm (0.5mm to aperture)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C5DC1DE-0C54-49C7-928F-73E6B0EE7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24" y="2311982"/>
            <a:ext cx="4963314" cy="36000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E218DE42-0FAB-49E8-AFAE-D222A231F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235" y="3391982"/>
            <a:ext cx="2285879" cy="2520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75A18F61-464D-41D8-95A7-AB1CFBD05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250" y="163707"/>
            <a:ext cx="4257391" cy="3060000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53473D6-A3C6-4DAE-9936-9C24E4E4AD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5349470-458A-4618-A7E1-9EF737731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7045" y="3571982"/>
            <a:ext cx="287458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502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Maxwell 2D - 50mm aperture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CF21A0E-C28D-4F57-9436-BF1A4661408D}"/>
              </a:ext>
            </a:extLst>
          </p:cNvPr>
          <p:cNvSpPr/>
          <p:nvPr/>
        </p:nvSpPr>
        <p:spPr>
          <a:xfrm>
            <a:off x="240614" y="1874507"/>
            <a:ext cx="1997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a2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optimization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B9E3093-D20F-4679-8570-DDBDB4F38668}"/>
              </a:ext>
            </a:extLst>
          </p:cNvPr>
          <p:cNvSpPr/>
          <p:nvPr/>
        </p:nvSpPr>
        <p:spPr>
          <a:xfrm>
            <a:off x="192288" y="714978"/>
            <a:ext cx="30480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GB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149.6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20728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Field: 14.32 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63814DA-499E-4D37-B532-FA08BA2FAFC9}"/>
              </a:ext>
            </a:extLst>
          </p:cNvPr>
          <p:cNvSpPr/>
          <p:nvPr/>
        </p:nvSpPr>
        <p:spPr>
          <a:xfrm>
            <a:off x="3608301" y="714978"/>
            <a:ext cx="38388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12.70 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Middle Yoke height (Q1): 49.3 mm (0.5mm to aperture)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963F85A-3BA8-4148-99C1-3876F7934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114" y="3420575"/>
            <a:ext cx="2256330" cy="2520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E60C765-1AC2-4B9E-9031-3DAC9EF4B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59" y="2362936"/>
            <a:ext cx="5118320" cy="3600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784DCCC8-397C-4399-BB9B-FD546B0A5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859" y="136525"/>
            <a:ext cx="4358891" cy="3060000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9B8A08-85E6-4FDB-88FB-BEA8DB7E0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F42D084-266B-4CE3-B300-CE052CE8E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3055" y="3600575"/>
            <a:ext cx="287458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85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856605" y="986517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Horizontal coil displacement below </a:t>
            </a:r>
            <a:r>
              <a:rPr lang="en-US" sz="2000" b="1" dirty="0">
                <a:solidFill>
                  <a:srgbClr val="FF0000"/>
                </a:solidFill>
              </a:rPr>
              <a:t>0.5 mm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EE815D1-D209-428E-95C5-1ACFB4F145F3}"/>
              </a:ext>
            </a:extLst>
          </p:cNvPr>
          <p:cNvSpPr txBox="1"/>
          <p:nvPr/>
        </p:nvSpPr>
        <p:spPr>
          <a:xfrm>
            <a:off x="1294006" y="3466634"/>
            <a:ext cx="161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displacement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046DA88-09ED-46B4-90E4-FA507542D20B}"/>
              </a:ext>
            </a:extLst>
          </p:cNvPr>
          <p:cNvSpPr txBox="1"/>
          <p:nvPr/>
        </p:nvSpPr>
        <p:spPr>
          <a:xfrm>
            <a:off x="4222722" y="3466634"/>
            <a:ext cx="16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displacement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F4D4CB6-D0D1-4226-BA63-53CF4807219A}"/>
              </a:ext>
            </a:extLst>
          </p:cNvPr>
          <p:cNvSpPr/>
          <p:nvPr/>
        </p:nvSpPr>
        <p:spPr>
          <a:xfrm>
            <a:off x="9545718" y="2249538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5305560-C260-4F71-BEEA-D2BD6491F68E}"/>
              </a:ext>
            </a:extLst>
          </p:cNvPr>
          <p:cNvSpPr/>
          <p:nvPr/>
        </p:nvSpPr>
        <p:spPr>
          <a:xfrm>
            <a:off x="9250596" y="4905575"/>
            <a:ext cx="1974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0A9FE7E-EAED-4A09-8C34-AE4787DFD271}"/>
              </a:ext>
            </a:extLst>
          </p:cNvPr>
          <p:cNvSpPr txBox="1"/>
          <p:nvPr/>
        </p:nvSpPr>
        <p:spPr>
          <a:xfrm>
            <a:off x="6920850" y="3488628"/>
            <a:ext cx="194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displacement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057EA1A-D569-4D6A-9D39-09D7C6E27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007" y="1524721"/>
            <a:ext cx="1789728" cy="185322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EEA6C3D-37D4-4826-8446-EF938313B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422" y="1510043"/>
            <a:ext cx="1768372" cy="183942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02A1042-EB7C-4C3F-AC67-04A3F7FDA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5001" y="1486755"/>
            <a:ext cx="1789729" cy="189118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409689C-253C-4DD1-8525-46908E377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70" y="4096781"/>
            <a:ext cx="2014137" cy="200552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7E6AFE1-78CC-42F2-80FC-D59C192B6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301" y="4117085"/>
            <a:ext cx="1923259" cy="193585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2196A36-18ED-480A-B310-182EC4EBA8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5592" y="4110365"/>
            <a:ext cx="1923259" cy="199194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8AD5447-0F6D-4B18-B042-C115986DA3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4248" y="1682859"/>
            <a:ext cx="1524000" cy="5588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6E8863A-0CC5-4AEE-B69B-F3E4CAEA96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98323" y="5274907"/>
            <a:ext cx="1524000" cy="5588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A4ADC8F-DAAA-48A3-9E3C-4DC3FF19F8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63808" y="3237991"/>
            <a:ext cx="1974475" cy="723974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748CB92E-C473-41AE-855B-1F2EEF5865B9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10076248" y="2618870"/>
            <a:ext cx="374798" cy="619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B80FA576-2D8D-434E-A064-FE54A8A5510B}"/>
              </a:ext>
            </a:extLst>
          </p:cNvPr>
          <p:cNvCxnSpPr>
            <a:cxnSpLocks/>
            <a:stCxn id="11" idx="0"/>
            <a:endCxn id="23" idx="2"/>
          </p:cNvCxnSpPr>
          <p:nvPr/>
        </p:nvCxnSpPr>
        <p:spPr>
          <a:xfrm flipV="1">
            <a:off x="10237833" y="3961965"/>
            <a:ext cx="213213" cy="943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9F4D4C-9C93-4DCC-AF5E-A5E62E0072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E4DB666-AF8D-4580-A9A5-7E6873E15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34BF9F0-9DE5-4879-9519-5622BBBC6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first model results</a:t>
            </a:r>
          </a:p>
        </p:txBody>
      </p:sp>
    </p:spTree>
    <p:extLst>
      <p:ext uri="{BB962C8B-B14F-4D97-AF65-F5344CB8AC3E}">
        <p14:creationId xmlns:p14="http://schemas.microsoft.com/office/powerpoint/2010/main" val="38107410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257080" y="799574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Coil stress </a:t>
            </a:r>
            <a:r>
              <a:rPr lang="en-US" sz="2000" b="1" dirty="0">
                <a:solidFill>
                  <a:srgbClr val="FF0000"/>
                </a:solidFill>
              </a:rPr>
              <a:t>below 95 MPa</a:t>
            </a:r>
            <a:r>
              <a:rPr lang="en-US" sz="2000" dirty="0">
                <a:solidFill>
                  <a:sysClr val="windowText" lastClr="000000"/>
                </a:solidFill>
              </a:rPr>
              <a:t>!!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No significant problems for the structural parts.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73660D5-9EE1-462E-8D52-AB7B2F9C0A72}"/>
              </a:ext>
            </a:extLst>
          </p:cNvPr>
          <p:cNvSpPr/>
          <p:nvPr/>
        </p:nvSpPr>
        <p:spPr>
          <a:xfrm>
            <a:off x="7130912" y="3651232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963B16E8-8725-48E8-933B-4A3A5EF1F1E2}"/>
              </a:ext>
            </a:extLst>
          </p:cNvPr>
          <p:cNvSpPr/>
          <p:nvPr/>
        </p:nvSpPr>
        <p:spPr>
          <a:xfrm>
            <a:off x="9616038" y="3651232"/>
            <a:ext cx="2595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126D770-7D35-4083-BE96-6516C333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121" y="647563"/>
            <a:ext cx="2863314" cy="2952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5B1FED-36E3-4180-B9B2-001F336AB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3828" y="647563"/>
            <a:ext cx="2808457" cy="2952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807B6D8B-F191-49A4-BFD2-4BAB8592A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039" y="4021855"/>
            <a:ext cx="3777601" cy="2160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42B83C3-9862-4A4A-998A-98B8E7370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59" y="1743196"/>
            <a:ext cx="3271898" cy="21600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D29A4CD-F528-4BA5-B439-BC27DEB4FA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832" y="4052787"/>
            <a:ext cx="3568235" cy="2160000"/>
          </a:xfrm>
          <a:prstGeom prst="rect">
            <a:avLst/>
          </a:prstGeom>
        </p:spPr>
      </p:pic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E281ADA-7ED9-4C3B-A3B9-62256F728F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DA44C67-5490-4955-A5D2-FE8C1CA993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1719011-99CD-4E10-9262-C7EB41957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first model results</a:t>
            </a:r>
          </a:p>
        </p:txBody>
      </p:sp>
    </p:spTree>
    <p:extLst>
      <p:ext uri="{BB962C8B-B14F-4D97-AF65-F5344CB8AC3E}">
        <p14:creationId xmlns:p14="http://schemas.microsoft.com/office/powerpoint/2010/main" val="16393334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8CF0B00-1266-463B-9D0D-BDDC86F4FE7F}"/>
              </a:ext>
            </a:extLst>
          </p:cNvPr>
          <p:cNvSpPr txBox="1"/>
          <p:nvPr/>
        </p:nvSpPr>
        <p:spPr>
          <a:xfrm>
            <a:off x="73361" y="697341"/>
            <a:ext cx="948550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keys in contact @ room temperature (20ºC). Cooling up to 1.9K.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34mm aperture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Horizontal Coil Displacement (X) due to EMF: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Stress @ Coil (Cooling + EMF):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X Stress @ Coil: 95.2 MPa (-101.3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Y Stress @ Coil: 45.7 MPa (-90.0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113.9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47.8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(located @ Pole – Coil transition)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C3593-8AD5-4DFB-9FCE-E5279EAFF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second model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49FB134-6F1D-44AA-9A5C-14EBA67618FA}"/>
              </a:ext>
            </a:extLst>
          </p:cNvPr>
          <p:cNvSpPr txBox="1"/>
          <p:nvPr/>
        </p:nvSpPr>
        <p:spPr>
          <a:xfrm>
            <a:off x="9021402" y="2631578"/>
            <a:ext cx="309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due to EMF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643FF22-9DBB-4D7C-A3A1-D6D063206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15" y="3379092"/>
            <a:ext cx="2948278" cy="27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091A122-2E66-48B6-9B83-B70AF7532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997" y="3379092"/>
            <a:ext cx="2970000" cy="27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3FADC72-8589-4E6A-B4B6-96DD287192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736"/>
          <a:stretch/>
        </p:blipFill>
        <p:spPr>
          <a:xfrm>
            <a:off x="6333201" y="3379092"/>
            <a:ext cx="2635163" cy="270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A71F9C0-F367-4509-A3BD-555C2ED20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6497" y="136524"/>
            <a:ext cx="2629565" cy="252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E1A31CE-F38A-4813-9A2C-3B2E507136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5239"/>
          <a:stretch/>
        </p:blipFill>
        <p:spPr>
          <a:xfrm>
            <a:off x="9084567" y="3379092"/>
            <a:ext cx="2793074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830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C3593-8AD5-4DFB-9FCE-E5279EAFF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second model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49FB134-6F1D-44AA-9A5C-14EBA67618FA}"/>
              </a:ext>
            </a:extLst>
          </p:cNvPr>
          <p:cNvSpPr txBox="1"/>
          <p:nvPr/>
        </p:nvSpPr>
        <p:spPr>
          <a:xfrm>
            <a:off x="9021402" y="2631578"/>
            <a:ext cx="309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due to EMF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7CFDC35-A8E6-4F63-AE6A-7C2CBF34776E}"/>
              </a:ext>
            </a:extLst>
          </p:cNvPr>
          <p:cNvSpPr txBox="1"/>
          <p:nvPr/>
        </p:nvSpPr>
        <p:spPr>
          <a:xfrm>
            <a:off x="91387" y="686455"/>
            <a:ext cx="942514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keys in contact @ room temperature (20ºC). Cooling up to 1.9K.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50mm aperture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Horizontal Coil Displacement (X) due to EMF: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0.16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Stress @ Coil (Cooling + EMF):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X Stress @ Coil: 94.2 MPa (-101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Y Stress @ Coil: 52.7 MPa (-99.4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113.9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48.4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(located @ Pole – Coil transition)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B8BDC44F-ED0E-4E18-BECB-4B8D52556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390" y="136524"/>
            <a:ext cx="2526462" cy="2520000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69ED9E6E-FE07-490C-8454-08502D938661}"/>
              </a:ext>
            </a:extLst>
          </p:cNvPr>
          <p:cNvGrpSpPr/>
          <p:nvPr/>
        </p:nvGrpSpPr>
        <p:grpSpPr>
          <a:xfrm>
            <a:off x="540818" y="3344396"/>
            <a:ext cx="11292433" cy="2700000"/>
            <a:chOff x="540818" y="3344396"/>
            <a:chExt cx="11292433" cy="2700000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1F542EFC-0581-47D9-8E32-773E1E7B95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9090"/>
            <a:stretch/>
          </p:blipFill>
          <p:spPr>
            <a:xfrm>
              <a:off x="6613978" y="3344396"/>
              <a:ext cx="2488034" cy="2700000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6362F699-87C3-44E6-A252-3073334CB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818" y="3344396"/>
              <a:ext cx="2855309" cy="270000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5AE4BA67-284C-49C4-88D8-D3514C434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71239" y="3344396"/>
              <a:ext cx="2867627" cy="2700000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6AFE52DC-0FB7-4669-B1C4-8C744DBF37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899"/>
            <a:stretch/>
          </p:blipFill>
          <p:spPr>
            <a:xfrm>
              <a:off x="9277123" y="3344396"/>
              <a:ext cx="2556128" cy="27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53337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FD96C9-D119-4AC5-907D-00E6092294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EE76F1-4539-4DE9-880E-123821D0F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17F7F-120A-495A-B2E4-4E162C3A2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9684021-473A-4510-BF13-3939F61C1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Mechanical design: vertical preload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A696111-C99D-42FA-BD5C-1C0E3484C5C4}"/>
              </a:ext>
            </a:extLst>
          </p:cNvPr>
          <p:cNvSpPr txBox="1"/>
          <p:nvPr/>
        </p:nvSpPr>
        <p:spPr>
          <a:xfrm>
            <a:off x="314359" y="686455"/>
            <a:ext cx="819932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Horizontal Coil Displacement (X) due to EMF: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0.23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Stress @ Coil (Cooling + EMF):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X Stress @ Coil: 56.2 MPa (-98.2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Y Stress @ Coil: -1.7 MPa (-136.3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43.3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(located @ Pole – Coil transition)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132.7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00CBEA1-160E-4426-B3B9-A8389EEA8D07}"/>
              </a:ext>
            </a:extLst>
          </p:cNvPr>
          <p:cNvSpPr txBox="1"/>
          <p:nvPr/>
        </p:nvSpPr>
        <p:spPr>
          <a:xfrm>
            <a:off x="9021402" y="2631578"/>
            <a:ext cx="309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due to EMF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B2549E0-0909-4ED3-8823-0ABAC28BA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517" y="111578"/>
            <a:ext cx="2630698" cy="252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129E4DA-E63A-45C9-8559-60C244DB4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82" y="3319450"/>
            <a:ext cx="2706261" cy="288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1C2A207-9D5D-4A27-8290-B51FA330E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602" y="3319450"/>
            <a:ext cx="2591333" cy="288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EFB3217-119F-4AD9-8668-ED0468F0B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1780" y="3319450"/>
            <a:ext cx="2669435" cy="288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F6118F2-C067-49C2-B53A-3DD079D872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394" y="3319450"/>
            <a:ext cx="268092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160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behavior (no preload)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A9C8B0-A8DF-4B5C-A141-B8C11E76CDE1}"/>
              </a:ext>
            </a:extLst>
          </p:cNvPr>
          <p:cNvSpPr txBox="1"/>
          <p:nvPr/>
        </p:nvSpPr>
        <p:spPr>
          <a:xfrm>
            <a:off x="253456" y="687644"/>
            <a:ext cx="8290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pole turn is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to the titanium pole. When the magnet cools down: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D455BF3-3CA9-49CA-B9F5-CE2CC224C485}"/>
              </a:ext>
            </a:extLst>
          </p:cNvPr>
          <p:cNvSpPr/>
          <p:nvPr/>
        </p:nvSpPr>
        <p:spPr>
          <a:xfrm>
            <a:off x="8755233" y="1501956"/>
            <a:ext cx="2631824" cy="9664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Thermal contraction: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(Titanium): 1.7 mm/m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(Nb</a:t>
            </a:r>
            <a:r>
              <a:rPr lang="en-GB" sz="1600" baseline="-25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Sn): 3~4 mm/m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5525AA58-957D-44C6-A5FD-25635AD63881}"/>
              </a:ext>
            </a:extLst>
          </p:cNvPr>
          <p:cNvGrpSpPr/>
          <p:nvPr/>
        </p:nvGrpSpPr>
        <p:grpSpPr>
          <a:xfrm>
            <a:off x="314358" y="1087754"/>
            <a:ext cx="6745692" cy="2487175"/>
            <a:chOff x="1017004" y="1157544"/>
            <a:chExt cx="6745692" cy="2487175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7A9A7A4-1D3F-4EF9-AC48-BDF38AB49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7004" y="1484719"/>
              <a:ext cx="3180000" cy="2160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E7CC12A-08E3-49A0-98D4-DC47A95A4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4323" y="1463079"/>
              <a:ext cx="2815714" cy="21600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8F8905B9-577D-499B-9A71-AF7151E53445}"/>
                </a:ext>
              </a:extLst>
            </p:cNvPr>
            <p:cNvSpPr/>
            <p:nvPr/>
          </p:nvSpPr>
          <p:spPr>
            <a:xfrm>
              <a:off x="1085208" y="1157544"/>
              <a:ext cx="29531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Pole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under axial </a:t>
              </a: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compression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3CE6917-FEAE-4C35-B93C-91CAEE8A6DB1}"/>
                </a:ext>
              </a:extLst>
            </p:cNvPr>
            <p:cNvSpPr/>
            <p:nvPr/>
          </p:nvSpPr>
          <p:spPr>
            <a:xfrm>
              <a:off x="4577657" y="1157544"/>
              <a:ext cx="31850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Cables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under axial </a:t>
              </a: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tensile stress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8A2BB8B8-4509-4443-941B-312C5788A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7004" y="2925138"/>
              <a:ext cx="497673" cy="504000"/>
            </a:xfrm>
            <a:prstGeom prst="rect">
              <a:avLst/>
            </a:prstGeom>
          </p:spPr>
        </p:pic>
      </p:grp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D20C866-33EF-444B-81ED-59C7333222F5}"/>
              </a:ext>
            </a:extLst>
          </p:cNvPr>
          <p:cNvSpPr/>
          <p:nvPr/>
        </p:nvSpPr>
        <p:spPr>
          <a:xfrm>
            <a:off x="8547679" y="2517875"/>
            <a:ext cx="290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without axial preload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8994D01-178E-43A8-A2FB-095594D896EE}"/>
              </a:ext>
            </a:extLst>
          </p:cNvPr>
          <p:cNvGrpSpPr/>
          <p:nvPr/>
        </p:nvGrpSpPr>
        <p:grpSpPr>
          <a:xfrm>
            <a:off x="360068" y="3889344"/>
            <a:ext cx="6443845" cy="2179689"/>
            <a:chOff x="4669256" y="3595764"/>
            <a:chExt cx="6443845" cy="2179689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ECCCE6C7-7981-4115-9EB4-AF6CB4CF7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6792" y="3595764"/>
              <a:ext cx="2986309" cy="216000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0ECBF21-7A84-48F5-9DDE-05E151EC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69256" y="3615453"/>
              <a:ext cx="2808499" cy="216000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8C243CE1-FF2B-4836-878C-FD9864A8E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39005" y="4795048"/>
              <a:ext cx="388521" cy="504000"/>
            </a:xfrm>
            <a:prstGeom prst="rect">
              <a:avLst/>
            </a:prstGeom>
          </p:spPr>
        </p:pic>
      </p:grp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48EF51D-DDAF-43E1-A219-A670924A4981}"/>
              </a:ext>
            </a:extLst>
          </p:cNvPr>
          <p:cNvSpPr/>
          <p:nvPr/>
        </p:nvSpPr>
        <p:spPr>
          <a:xfrm>
            <a:off x="360068" y="3539701"/>
            <a:ext cx="2977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axial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tensile stress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C76B524-AE2A-4238-A7DB-B8535AC69B98}"/>
              </a:ext>
            </a:extLst>
          </p:cNvPr>
          <p:cNvSpPr/>
          <p:nvPr/>
        </p:nvSpPr>
        <p:spPr>
          <a:xfrm>
            <a:off x="3513181" y="3550791"/>
            <a:ext cx="3736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Cables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more axial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tensile stress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5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ISAAC design baselines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2D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63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8" y="-1417"/>
            <a:ext cx="11710494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3D Mechanical Design: Axial behavior (preload)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5525AA58-957D-44C6-A5FD-25635AD63881}"/>
              </a:ext>
            </a:extLst>
          </p:cNvPr>
          <p:cNvGrpSpPr/>
          <p:nvPr/>
        </p:nvGrpSpPr>
        <p:grpSpPr>
          <a:xfrm>
            <a:off x="382562" y="975550"/>
            <a:ext cx="6553738" cy="2271594"/>
            <a:chOff x="1085208" y="1157544"/>
            <a:chExt cx="6553738" cy="2271594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8F8905B9-577D-499B-9A71-AF7151E53445}"/>
                </a:ext>
              </a:extLst>
            </p:cNvPr>
            <p:cNvSpPr/>
            <p:nvPr/>
          </p:nvSpPr>
          <p:spPr>
            <a:xfrm>
              <a:off x="1085208" y="1157544"/>
              <a:ext cx="25560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Higher 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axial </a:t>
              </a: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compression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3CE6917-FEAE-4C35-B93C-91CAEE8A6DB1}"/>
                </a:ext>
              </a:extLst>
            </p:cNvPr>
            <p:cNvSpPr/>
            <p:nvPr/>
          </p:nvSpPr>
          <p:spPr>
            <a:xfrm>
              <a:off x="4701411" y="1157544"/>
              <a:ext cx="29375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Lower </a:t>
              </a: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less axial </a:t>
              </a: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tensile stress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8A2BB8B8-4509-4443-941B-312C5788A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7004" y="2925138"/>
              <a:ext cx="497673" cy="504000"/>
            </a:xfrm>
            <a:prstGeom prst="rect">
              <a:avLst/>
            </a:prstGeom>
          </p:spPr>
        </p:pic>
      </p:grp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D20C866-33EF-444B-81ED-59C7333222F5}"/>
              </a:ext>
            </a:extLst>
          </p:cNvPr>
          <p:cNvSpPr/>
          <p:nvPr/>
        </p:nvSpPr>
        <p:spPr>
          <a:xfrm>
            <a:off x="8547679" y="2517874"/>
            <a:ext cx="2085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with 148 </a:t>
            </a:r>
            <a:r>
              <a:rPr lang="en-US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axial preload per stainless steel rod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C243CE1-FF2B-4836-878C-FD9864A8E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817" y="5088628"/>
            <a:ext cx="388521" cy="5040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E48EF51D-DDAF-43E1-A219-A670924A4981}"/>
              </a:ext>
            </a:extLst>
          </p:cNvPr>
          <p:cNvSpPr/>
          <p:nvPr/>
        </p:nvSpPr>
        <p:spPr>
          <a:xfrm>
            <a:off x="360068" y="3539701"/>
            <a:ext cx="2536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tensile stress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C76B524-AE2A-4238-A7DB-B8535AC69B98}"/>
              </a:ext>
            </a:extLst>
          </p:cNvPr>
          <p:cNvSpPr/>
          <p:nvPr/>
        </p:nvSpPr>
        <p:spPr>
          <a:xfrm>
            <a:off x="4113121" y="3550791"/>
            <a:ext cx="2536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axial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tensile stress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B4CDA73-85F3-460C-B4CF-3A857D5388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51"/>
          <a:stretch/>
        </p:blipFill>
        <p:spPr>
          <a:xfrm>
            <a:off x="4094994" y="1328041"/>
            <a:ext cx="2821495" cy="216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6351093-65A8-4A7E-B10F-EF6A5353F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5441" y="3909033"/>
            <a:ext cx="2912143" cy="2160000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B62DE4FB-0B9C-4436-84CF-293CCF75CB64}"/>
              </a:ext>
            </a:extLst>
          </p:cNvPr>
          <p:cNvSpPr/>
          <p:nvPr/>
        </p:nvSpPr>
        <p:spPr>
          <a:xfrm>
            <a:off x="2126936" y="630090"/>
            <a:ext cx="2982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Compared to no preload case</a:t>
            </a:r>
            <a:endParaRPr lang="en-US" b="1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34381366-CA27-4DDB-B5B8-DEB0551B4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266" y="3885161"/>
            <a:ext cx="2560000" cy="2160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C9664C9-7CED-4C75-985D-7DE0598C04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366" y="1437874"/>
            <a:ext cx="250919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3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1543A25-F7D1-4F56-9851-B0CD858AF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12" y="1766461"/>
            <a:ext cx="5124166" cy="421446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design baselines</a:t>
            </a:r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314358" y="1138054"/>
            <a:ext cx="6922183" cy="505776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Learn for the 14 T demonstrator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coils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mostly on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RMC coils made at CERN with MQXF strand.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≈14 T in the 34-mm aperture (100% load). 50-mm aperture is possible to test insert HTS coils (also HFM aperture).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horizontal preload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no coil mechanical support in aperture side.</a:t>
            </a:r>
          </a:p>
          <a:p>
            <a:pPr indent="-214313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Free horizontal movement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the coil.</a:t>
            </a:r>
          </a:p>
          <a:p>
            <a:pPr indent="-214313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Horizontally-split yoke to hold large horizontal EM forces: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rigid structure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limit coil horizontal displacement.</a:t>
            </a:r>
          </a:p>
          <a:p>
            <a:pPr indent="-214313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and keys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room temperature just to keep contact between parts.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 step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we could not use any shell.</a:t>
            </a:r>
          </a:p>
          <a:p>
            <a:pPr indent="-214313">
              <a:spcAft>
                <a:spcPts val="600"/>
              </a:spcAft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Yoke and Shell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different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apertures (34 mm &amp; 50 mm): Pad &amp; Spacer change. </a:t>
            </a:r>
          </a:p>
          <a:p>
            <a:pPr indent="-214313">
              <a:spcAft>
                <a:spcPts val="600"/>
              </a:spcAft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focused on the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 mm aperture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configuration and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14T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aperture (higher horizontal EMF).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5418E9E-34BF-45EE-A26C-5018B2C3A5AB}"/>
              </a:ext>
            </a:extLst>
          </p:cNvPr>
          <p:cNvSpPr/>
          <p:nvPr/>
        </p:nvSpPr>
        <p:spPr>
          <a:xfrm>
            <a:off x="613261" y="662180"/>
            <a:ext cx="10969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>
                <a:srgbClr val="FB963C"/>
              </a:buClr>
              <a:defRPr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nvestigating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uperconducting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ssembly to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ddress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ommon coil mechanics</a:t>
            </a:r>
          </a:p>
        </p:txBody>
      </p:sp>
    </p:spTree>
    <p:extLst>
      <p:ext uri="{BB962C8B-B14F-4D97-AF65-F5344CB8AC3E}">
        <p14:creationId xmlns:p14="http://schemas.microsoft.com/office/powerpoint/2010/main" val="22858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design baselines</a:t>
            </a:r>
          </a:p>
          <a:p>
            <a:r>
              <a:rPr lang="en-GB" dirty="0"/>
              <a:t>ISAAC 2D design</a:t>
            </a:r>
          </a:p>
          <a:p>
            <a:pPr lvl="1"/>
            <a:r>
              <a:rPr lang="en-GB" dirty="0"/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ISAAC 3D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Magnetic 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Quench protection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Mechanical design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501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3 Marcador de contenido">
            <a:extLst>
              <a:ext uri="{FF2B5EF4-FFF2-40B4-BE49-F238E27FC236}">
                <a16:creationId xmlns:a16="http://schemas.microsoft.com/office/drawing/2014/main" id="{F20F919A-7BFB-4B8D-A34E-82268440939C}"/>
              </a:ext>
            </a:extLst>
          </p:cNvPr>
          <p:cNvSpPr txBox="1">
            <a:spLocks/>
          </p:cNvSpPr>
          <p:nvPr/>
        </p:nvSpPr>
        <p:spPr>
          <a:xfrm>
            <a:off x="314359" y="693822"/>
            <a:ext cx="10969139" cy="21197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14313"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Vertical EMF towards the pole to allow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free horizontal movement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(without friction) of the coil.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 Pad near the midplane of the magnet pulls the field lines in the desired direction. To provide good horizontal support the Iron Pad must be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truncated above the coil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EMF reduced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but still pulls the cables up from the pole.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 Spacer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helps to decrease vertical EMF significantly and enhances the aperture field. Having an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 Pole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coils will also be helpful (not possible with the existing RMC coils).</a:t>
            </a: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56CD57E-4659-4663-A719-514810A3CB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" t="16058"/>
          <a:stretch/>
        </p:blipFill>
        <p:spPr>
          <a:xfrm>
            <a:off x="1259255" y="5020572"/>
            <a:ext cx="9079345" cy="1075543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AD76489F-E4A4-4769-BCCE-30B28D1DF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Magnetic design: vertical EMF</a:t>
            </a: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6E55F403-7A01-4497-88EE-2916FFEADD41}"/>
              </a:ext>
            </a:extLst>
          </p:cNvPr>
          <p:cNvGrpSpPr/>
          <p:nvPr/>
        </p:nvGrpSpPr>
        <p:grpSpPr>
          <a:xfrm>
            <a:off x="5094811" y="2759050"/>
            <a:ext cx="5155527" cy="2077395"/>
            <a:chOff x="5094811" y="2759050"/>
            <a:chExt cx="5155527" cy="2077395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86F14AD6-60F3-4CA1-A647-4FD77F67F779}"/>
                </a:ext>
              </a:extLst>
            </p:cNvPr>
            <p:cNvGrpSpPr/>
            <p:nvPr/>
          </p:nvGrpSpPr>
          <p:grpSpPr>
            <a:xfrm>
              <a:off x="5094811" y="3499834"/>
              <a:ext cx="1766253" cy="1034666"/>
              <a:chOff x="5540286" y="3536830"/>
              <a:chExt cx="1766253" cy="1034666"/>
            </a:xfrm>
          </p:grpSpPr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B9D1AF8D-42EF-4598-B293-24252B39942C}"/>
                  </a:ext>
                </a:extLst>
              </p:cNvPr>
              <p:cNvSpPr/>
              <p:nvPr/>
            </p:nvSpPr>
            <p:spPr>
              <a:xfrm>
                <a:off x="5540286" y="3536830"/>
                <a:ext cx="17662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Truncated yoke</a:t>
                </a:r>
                <a:endParaRPr lang="es-ES" dirty="0"/>
              </a:p>
            </p:txBody>
          </p:sp>
          <p:sp>
            <p:nvSpPr>
              <p:cNvPr id="16" name="Flecha: a la derecha 15">
                <a:extLst>
                  <a:ext uri="{FF2B5EF4-FFF2-40B4-BE49-F238E27FC236}">
                    <a16:creationId xmlns:a16="http://schemas.microsoft.com/office/drawing/2014/main" id="{12BA06E6-ECE8-4E5A-ABD4-916F94BAFA9F}"/>
                  </a:ext>
                </a:extLst>
              </p:cNvPr>
              <p:cNvSpPr/>
              <p:nvPr/>
            </p:nvSpPr>
            <p:spPr>
              <a:xfrm>
                <a:off x="5854643" y="4000248"/>
                <a:ext cx="964200" cy="571248"/>
              </a:xfrm>
              <a:prstGeom prst="rightArrow">
                <a:avLst>
                  <a:gd name="adj1" fmla="val 39920"/>
                  <a:gd name="adj2" fmla="val 53300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D51E5D59-1BC1-4B1D-A515-A7266EA483E0}"/>
                </a:ext>
              </a:extLst>
            </p:cNvPr>
            <p:cNvGrpSpPr/>
            <p:nvPr/>
          </p:nvGrpSpPr>
          <p:grpSpPr>
            <a:xfrm>
              <a:off x="6983140" y="2759050"/>
              <a:ext cx="3267198" cy="2077395"/>
              <a:chOff x="7794236" y="2611755"/>
              <a:chExt cx="3267198" cy="2077395"/>
            </a:xfrm>
          </p:grpSpPr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BF8794C9-DAE0-488B-87ED-DDE85DD55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94236" y="3554143"/>
                <a:ext cx="2052057" cy="1098796"/>
              </a:xfrm>
              <a:prstGeom prst="rect">
                <a:avLst/>
              </a:prstGeom>
            </p:spPr>
          </p:pic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F4E32CD5-5F76-47DA-851C-1BBD171C75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1026" t="18902" r="36250" b="27198"/>
              <a:stretch/>
            </p:blipFill>
            <p:spPr>
              <a:xfrm>
                <a:off x="10007048" y="3086812"/>
                <a:ext cx="1054386" cy="1602338"/>
              </a:xfrm>
              <a:prstGeom prst="rect">
                <a:avLst/>
              </a:prstGeom>
            </p:spPr>
          </p:pic>
          <p:sp>
            <p:nvSpPr>
              <p:cNvPr id="17" name="Flecha: curvada hacia la derecha 16">
                <a:extLst>
                  <a:ext uri="{FF2B5EF4-FFF2-40B4-BE49-F238E27FC236}">
                    <a16:creationId xmlns:a16="http://schemas.microsoft.com/office/drawing/2014/main" id="{AAE3C4B6-0AE7-4DA1-9193-A11032A6A5DA}"/>
                  </a:ext>
                </a:extLst>
              </p:cNvPr>
              <p:cNvSpPr/>
              <p:nvPr/>
            </p:nvSpPr>
            <p:spPr>
              <a:xfrm rot="15333513" flipH="1">
                <a:off x="9010853" y="1706302"/>
                <a:ext cx="689879" cy="2500786"/>
              </a:xfrm>
              <a:prstGeom prst="curved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E754B42C-D94D-4225-87EF-502C84983343}"/>
              </a:ext>
            </a:extLst>
          </p:cNvPr>
          <p:cNvGrpSpPr/>
          <p:nvPr/>
        </p:nvGrpSpPr>
        <p:grpSpPr>
          <a:xfrm>
            <a:off x="908502" y="2935995"/>
            <a:ext cx="3630100" cy="1909653"/>
            <a:chOff x="908502" y="2935995"/>
            <a:chExt cx="3630100" cy="190965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AC8B758-2464-44D9-8B06-CB37401C0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8513" b="50000"/>
            <a:stretch/>
          </p:blipFill>
          <p:spPr>
            <a:xfrm>
              <a:off x="2486546" y="2947350"/>
              <a:ext cx="2052056" cy="1898298"/>
            </a:xfrm>
            <a:prstGeom prst="rect">
              <a:avLst/>
            </a:prstGeom>
          </p:spPr>
        </p:pic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8F49ADEB-DBAE-4997-AEC2-CBD8C1AD2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8502" y="2935995"/>
              <a:ext cx="1238423" cy="1038370"/>
            </a:xfrm>
            <a:prstGeom prst="rect">
              <a:avLst/>
            </a:prstGeom>
          </p:spPr>
        </p:pic>
      </p:grpSp>
      <p:sp>
        <p:nvSpPr>
          <p:cNvPr id="8" name="Elipse 7">
            <a:extLst>
              <a:ext uri="{FF2B5EF4-FFF2-40B4-BE49-F238E27FC236}">
                <a16:creationId xmlns:a16="http://schemas.microsoft.com/office/drawing/2014/main" id="{70DC7A7D-F8A4-4B60-AAC0-3E1AF47CF174}"/>
              </a:ext>
            </a:extLst>
          </p:cNvPr>
          <p:cNvSpPr/>
          <p:nvPr/>
        </p:nvSpPr>
        <p:spPr>
          <a:xfrm>
            <a:off x="6859769" y="4217164"/>
            <a:ext cx="568645" cy="64504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5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314359" y="801500"/>
            <a:ext cx="11582268" cy="27321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14313">
              <a:lnSpc>
                <a:spcPct val="90000"/>
              </a:lnSpc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decreased from 50 mm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 mm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reach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aperture.</a:t>
            </a:r>
          </a:p>
          <a:p>
            <a:pPr indent="-214313">
              <a:lnSpc>
                <a:spcPct val="90000"/>
              </a:lnSpc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Intra-beam distance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tuned to decrease a2: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149.6 mm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FA9A7AC-789B-4006-B731-DCF4EBE30F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41275"/>
              </p:ext>
            </p:extLst>
          </p:nvPr>
        </p:nvGraphicFramePr>
        <p:xfrm>
          <a:off x="1260301" y="1700396"/>
          <a:ext cx="9294531" cy="1566144"/>
        </p:xfrm>
        <a:graphic>
          <a:graphicData uri="http://schemas.openxmlformats.org/drawingml/2006/table">
            <a:tbl>
              <a:tblPr firstRow="1" firstCol="1" bandRow="1"/>
              <a:tblGrid>
                <a:gridCol w="822525">
                  <a:extLst>
                    <a:ext uri="{9D8B030D-6E8A-4147-A177-3AD203B41FA5}">
                      <a16:colId xmlns:a16="http://schemas.microsoft.com/office/drawing/2014/main" val="2631819607"/>
                    </a:ext>
                  </a:extLst>
                </a:gridCol>
                <a:gridCol w="1069281">
                  <a:extLst>
                    <a:ext uri="{9D8B030D-6E8A-4147-A177-3AD203B41FA5}">
                      <a16:colId xmlns:a16="http://schemas.microsoft.com/office/drawing/2014/main" val="1420721844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37677120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269131510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107654999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783657518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1710116389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98164922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533772257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031864014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849661856"/>
                    </a:ext>
                  </a:extLst>
                </a:gridCol>
              </a:tblGrid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mm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350293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Displ</a:t>
                      </a:r>
                      <a:r>
                        <a:rPr lang="es-E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X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</a:t>
                      </a:r>
                      <a:r>
                        <a:rPr lang="es-E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field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b3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b5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b7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b9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a2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a4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a6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a8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 B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93966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13.999139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297.12975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0.74637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2.18884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-0.52826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3.02079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-25.65207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-1.53509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1.44829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59413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13.863671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297.03506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1.08324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2.19718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-0.53572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1.49924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-25.94459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-1.55069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1.46195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-0.96768808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413579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13.729701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296.82646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1.42133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2.20147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-0.5382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-0.00928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-26.23901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-1.56249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1.47012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-1.92467551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704097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13.597258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296.50431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1.75736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2.20814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-0.54216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-1.50665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-26.53531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-1.57543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1.4797</a:t>
                      </a:r>
                      <a:endParaRPr lang="es-E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-2.87075512</a:t>
                      </a:r>
                      <a:endParaRPr lang="es-E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1709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FB1D1463-F6C8-4C4E-94EC-4AA4993BD3B6}"/>
              </a:ext>
            </a:extLst>
          </p:cNvPr>
          <p:cNvSpPr txBox="1">
            <a:spLocks/>
          </p:cNvSpPr>
          <p:nvPr/>
        </p:nvSpPr>
        <p:spPr>
          <a:xfrm>
            <a:off x="314359" y="-1417"/>
            <a:ext cx="11877641" cy="689061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2D Magnetic design: field quality </a:t>
            </a:r>
            <a:r>
              <a:rPr lang="en-US" b="1" i="1" dirty="0"/>
              <a:t>vs</a:t>
            </a:r>
            <a:r>
              <a:rPr lang="en-US" b="1" dirty="0"/>
              <a:t> coil position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2A7C32B-1134-4D99-98C7-AA54BFC14A12}"/>
              </a:ext>
            </a:extLst>
          </p:cNvPr>
          <p:cNvSpPr/>
          <p:nvPr/>
        </p:nvSpPr>
        <p:spPr>
          <a:xfrm>
            <a:off x="314360" y="3501179"/>
            <a:ext cx="8227540" cy="254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14313" defTabSz="457200">
              <a:lnSpc>
                <a:spcPct val="90000"/>
              </a:lnSpc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 coil horizontal displacement of 0.5 mm:</a:t>
            </a:r>
          </a:p>
          <a:p>
            <a:pPr marL="800100" lvl="1" indent="-214313" defTabSz="457200">
              <a:lnSpc>
                <a:spcPct val="90000"/>
              </a:lnSpc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decreases only by about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214313" defTabSz="457200">
              <a:lnSpc>
                <a:spcPct val="90000"/>
              </a:lnSpc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Multipoles variation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 units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except for a2 (1.5 units).</a:t>
            </a:r>
          </a:p>
          <a:p>
            <a:pPr marL="800100" lvl="1" indent="-214313" defTabSz="4572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the possibility of sudden coil movements: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 quenches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214313" defTabSz="4572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limit 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horizontal displacement below 0.5 mm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214313" defTabSz="457200">
              <a:lnSpc>
                <a:spcPct val="90000"/>
              </a:lnSpc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Outer Iron Pad diameter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be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without significant impact on the aperture field.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27535145-E1FD-4B72-86AB-AFF3915862EE}"/>
              </a:ext>
            </a:extLst>
          </p:cNvPr>
          <p:cNvGrpSpPr/>
          <p:nvPr/>
        </p:nvGrpSpPr>
        <p:grpSpPr>
          <a:xfrm>
            <a:off x="8541899" y="3919707"/>
            <a:ext cx="3040501" cy="1705773"/>
            <a:chOff x="8541899" y="3919707"/>
            <a:chExt cx="3040501" cy="1705773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DE2D80F8-EB3C-47A9-90BA-51B3B0B6E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1899" y="3919707"/>
              <a:ext cx="3040501" cy="1628069"/>
            </a:xfrm>
            <a:prstGeom prst="rect">
              <a:avLst/>
            </a:prstGeom>
          </p:spPr>
        </p:pic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2867E2BD-71D7-4C5A-B9B6-FD9500EA4D97}"/>
                </a:ext>
              </a:extLst>
            </p:cNvPr>
            <p:cNvSpPr/>
            <p:nvPr/>
          </p:nvSpPr>
          <p:spPr>
            <a:xfrm>
              <a:off x="10208684" y="3997411"/>
              <a:ext cx="1373716" cy="162806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1312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Magnetic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B5727B-ED93-41A0-BC2C-70ACD2CC1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90BEDC-9557-4745-9FE2-0417963CD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Design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AC3C16F-4235-45F0-BCE6-C632C9D70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868351"/>
              </p:ext>
            </p:extLst>
          </p:nvPr>
        </p:nvGraphicFramePr>
        <p:xfrm>
          <a:off x="297414" y="1063533"/>
          <a:ext cx="5779800" cy="290040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2762">
                  <a:extLst>
                    <a:ext uri="{9D8B030D-6E8A-4147-A177-3AD203B41FA5}">
                      <a16:colId xmlns:a16="http://schemas.microsoft.com/office/drawing/2014/main" val="1169198993"/>
                    </a:ext>
                  </a:extLst>
                </a:gridCol>
                <a:gridCol w="685165">
                  <a:extLst>
                    <a:ext uri="{9D8B030D-6E8A-4147-A177-3AD203B41FA5}">
                      <a16:colId xmlns:a16="http://schemas.microsoft.com/office/drawing/2014/main" val="1804288956"/>
                    </a:ext>
                  </a:extLst>
                </a:gridCol>
                <a:gridCol w="811657">
                  <a:extLst>
                    <a:ext uri="{9D8B030D-6E8A-4147-A177-3AD203B41FA5}">
                      <a16:colId xmlns:a16="http://schemas.microsoft.com/office/drawing/2014/main" val="1802658005"/>
                    </a:ext>
                  </a:extLst>
                </a:gridCol>
                <a:gridCol w="685165">
                  <a:extLst>
                    <a:ext uri="{9D8B030D-6E8A-4147-A177-3AD203B41FA5}">
                      <a16:colId xmlns:a16="http://schemas.microsoft.com/office/drawing/2014/main" val="736818308"/>
                    </a:ext>
                  </a:extLst>
                </a:gridCol>
                <a:gridCol w="811657">
                  <a:extLst>
                    <a:ext uri="{9D8B030D-6E8A-4147-A177-3AD203B41FA5}">
                      <a16:colId xmlns:a16="http://schemas.microsoft.com/office/drawing/2014/main" val="681705561"/>
                    </a:ext>
                  </a:extLst>
                </a:gridCol>
                <a:gridCol w="753394">
                  <a:extLst>
                    <a:ext uri="{9D8B030D-6E8A-4147-A177-3AD203B41FA5}">
                      <a16:colId xmlns:a16="http://schemas.microsoft.com/office/drawing/2014/main" val="664101397"/>
                    </a:ext>
                  </a:extLst>
                </a:gridCol>
              </a:tblGrid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73114395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6885584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19340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20728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7849991"/>
                  </a:ext>
                </a:extLst>
              </a:tr>
              <a:tr h="2465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Roxie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Maxwell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Roxie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Maxwell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08285158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length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713302594"/>
                  </a:ext>
                </a:extLst>
              </a:tr>
              <a:tr h="2817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WorkPoint on LoadLine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936538742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Stored energy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1049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1357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kJ/m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132398527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Field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14.04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13.99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750090520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Field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14.85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14.74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14.45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14.32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863097700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Field ratio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81281806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(Q1)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6.56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5.98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MN/m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751268791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1400" baseline="-25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(Q1)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0.45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MN/m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46187328"/>
                  </a:ext>
                </a:extLst>
              </a:tr>
            </a:tbl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DE01F4AF-E7A3-4A28-90F1-230822C49E81}"/>
              </a:ext>
            </a:extLst>
          </p:cNvPr>
          <p:cNvGrpSpPr/>
          <p:nvPr/>
        </p:nvGrpSpPr>
        <p:grpSpPr>
          <a:xfrm>
            <a:off x="6657018" y="284188"/>
            <a:ext cx="5244661" cy="2775357"/>
            <a:chOff x="6657018" y="284188"/>
            <a:chExt cx="5244661" cy="2775357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5B2B211-62DA-4F48-8338-EF79DCF52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7018" y="284188"/>
              <a:ext cx="3580494" cy="2775357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F47BD6C0-60AE-4DE3-B26D-1D8DF1111F29}"/>
                </a:ext>
              </a:extLst>
            </p:cNvPr>
            <p:cNvSpPr txBox="1"/>
            <p:nvPr/>
          </p:nvSpPr>
          <p:spPr>
            <a:xfrm>
              <a:off x="10237512" y="289884"/>
              <a:ext cx="1664167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16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Field (B)</a:t>
              </a:r>
            </a:p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16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34mm aperture</a:t>
              </a: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9958975B-0A37-4C29-9BA4-A972B7A2DBEA}"/>
              </a:ext>
            </a:extLst>
          </p:cNvPr>
          <p:cNvGrpSpPr/>
          <p:nvPr/>
        </p:nvGrpSpPr>
        <p:grpSpPr>
          <a:xfrm>
            <a:off x="7837348" y="3212782"/>
            <a:ext cx="3931868" cy="2907309"/>
            <a:chOff x="7776223" y="3141078"/>
            <a:chExt cx="3931868" cy="2907309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5DADB090-F795-456A-B9A9-5345DD091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40390" y="3141078"/>
              <a:ext cx="2267701" cy="2907309"/>
            </a:xfrm>
            <a:prstGeom prst="rect">
              <a:avLst/>
            </a:prstGeom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A777DD0-DFEF-4C46-A83B-7715E9E2FA33}"/>
                </a:ext>
              </a:extLst>
            </p:cNvPr>
            <p:cNvSpPr txBox="1"/>
            <p:nvPr/>
          </p:nvSpPr>
          <p:spPr>
            <a:xfrm>
              <a:off x="7776223" y="3286520"/>
              <a:ext cx="1664167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" algn="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Coil Cable EMF</a:t>
              </a:r>
            </a:p>
            <a:p>
              <a:pPr marL="57150" algn="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US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34mm aperture</a:t>
              </a:r>
            </a:p>
          </p:txBody>
        </p:sp>
      </p:grp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696322A0-5C50-412B-B4AD-4FD0E92E1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303671"/>
              </p:ext>
            </p:extLst>
          </p:nvPr>
        </p:nvGraphicFramePr>
        <p:xfrm>
          <a:off x="297414" y="4522935"/>
          <a:ext cx="5779800" cy="11860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2762">
                  <a:extLst>
                    <a:ext uri="{9D8B030D-6E8A-4147-A177-3AD203B41FA5}">
                      <a16:colId xmlns:a16="http://schemas.microsoft.com/office/drawing/2014/main" val="1169198993"/>
                    </a:ext>
                  </a:extLst>
                </a:gridCol>
                <a:gridCol w="1496822">
                  <a:extLst>
                    <a:ext uri="{9D8B030D-6E8A-4147-A177-3AD203B41FA5}">
                      <a16:colId xmlns:a16="http://schemas.microsoft.com/office/drawing/2014/main" val="1804288956"/>
                    </a:ext>
                  </a:extLst>
                </a:gridCol>
                <a:gridCol w="1496822">
                  <a:extLst>
                    <a:ext uri="{9D8B030D-6E8A-4147-A177-3AD203B41FA5}">
                      <a16:colId xmlns:a16="http://schemas.microsoft.com/office/drawing/2014/main" val="736818308"/>
                    </a:ext>
                  </a:extLst>
                </a:gridCol>
                <a:gridCol w="753394">
                  <a:extLst>
                    <a:ext uri="{9D8B030D-6E8A-4147-A177-3AD203B41FA5}">
                      <a16:colId xmlns:a16="http://schemas.microsoft.com/office/drawing/2014/main" val="664101397"/>
                    </a:ext>
                  </a:extLst>
                </a:gridCol>
              </a:tblGrid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endParaRPr lang="en-US" sz="14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73114395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6885584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16264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19410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US" sz="1400" noProof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7849991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 Field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21078089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WorkPoint on LoadLine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85.5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94.3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71643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836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e24f2763-0e71-4812-94ad-3b15b8174d77"/>
    <ds:schemaRef ds:uri="http://purl.org/dc/elements/1.1/"/>
    <ds:schemaRef ds:uri="http://schemas.openxmlformats.org/package/2006/metadata/core-properties"/>
    <ds:schemaRef ds:uri="a6163950-ed7b-45ff-a88b-85d0d03db3b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72338</TotalTime>
  <Words>3801</Words>
  <Application>Microsoft Office PowerPoint</Application>
  <PresentationFormat>Panorámica</PresentationFormat>
  <Paragraphs>691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5" baseType="lpstr">
      <vt:lpstr>Arial</vt:lpstr>
      <vt:lpstr>Calibri</vt:lpstr>
      <vt:lpstr>Times New Roman</vt:lpstr>
      <vt:lpstr>Wingdings</vt:lpstr>
      <vt:lpstr>HFM(4-3)</vt:lpstr>
      <vt:lpstr>Presentación de PowerPoint</vt:lpstr>
      <vt:lpstr>ISAAC Magnetic and Mechanical Design</vt:lpstr>
      <vt:lpstr>Outline</vt:lpstr>
      <vt:lpstr>Outline</vt:lpstr>
      <vt:lpstr>ISAAC design baselines</vt:lpstr>
      <vt:lpstr>Outline</vt:lpstr>
      <vt:lpstr>2D Magnetic design: vertical EMF</vt:lpstr>
      <vt:lpstr>Presentación de PowerPoint</vt:lpstr>
      <vt:lpstr>2D Magnetic design</vt:lpstr>
      <vt:lpstr>Outline</vt:lpstr>
      <vt:lpstr>2D Mechanical design: first model</vt:lpstr>
      <vt:lpstr>2D Mechanical Design: second model (I)</vt:lpstr>
      <vt:lpstr>2D Mechanical Design: second model (II)</vt:lpstr>
      <vt:lpstr>2D Mechanical design: Only-Coil model (shear stress)</vt:lpstr>
      <vt:lpstr>2D Mechanical design: Only-Coil model for ISAAC</vt:lpstr>
      <vt:lpstr>2D Mechanical Design: Vertical preload</vt:lpstr>
      <vt:lpstr>Outline</vt:lpstr>
      <vt:lpstr>3D Design: Iron length</vt:lpstr>
      <vt:lpstr>Presentación de PowerPoint</vt:lpstr>
      <vt:lpstr>Outline</vt:lpstr>
      <vt:lpstr>Quench protection</vt:lpstr>
      <vt:lpstr>Outline</vt:lpstr>
      <vt:lpstr>Presentación de PowerPoint</vt:lpstr>
      <vt:lpstr>Presentación de PowerPoint</vt:lpstr>
      <vt:lpstr>Presentación de PowerPoint</vt:lpstr>
      <vt:lpstr>Presentación de PowerPoint</vt:lpstr>
      <vt:lpstr>Outline</vt:lpstr>
      <vt:lpstr>Conclusions &amp; Learned lessons</vt:lpstr>
      <vt:lpstr>References</vt:lpstr>
      <vt:lpstr>Presentación de PowerPoint</vt:lpstr>
      <vt:lpstr>Presentación de PowerPoint</vt:lpstr>
      <vt:lpstr>Maxwell 2D - 34mm aperture</vt:lpstr>
      <vt:lpstr>Maxwell 2D - 50mm aperture</vt:lpstr>
      <vt:lpstr>2D Mechanical design: first model results</vt:lpstr>
      <vt:lpstr>2D Mechanical design: first model results</vt:lpstr>
      <vt:lpstr>2D Mechanical design: second model</vt:lpstr>
      <vt:lpstr>2D Mechanical design: second model</vt:lpstr>
      <vt:lpstr>2D Mechanical design: vertical preload</vt:lpstr>
      <vt:lpstr>Presentación de PowerPoint</vt:lpstr>
      <vt:lpstr>Presentación de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Carla Martins</cp:lastModifiedBy>
  <cp:revision>1715</cp:revision>
  <cp:lastPrinted>2025-04-01T13:25:26Z</cp:lastPrinted>
  <dcterms:created xsi:type="dcterms:W3CDTF">2012-11-30T11:04:26Z</dcterms:created>
  <dcterms:modified xsi:type="dcterms:W3CDTF">2025-04-03T13:45:09Z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