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85" r:id="rId3"/>
    <p:sldId id="289" r:id="rId4"/>
    <p:sldId id="287" r:id="rId5"/>
    <p:sldId id="295" r:id="rId6"/>
    <p:sldId id="291" r:id="rId7"/>
    <p:sldId id="290" r:id="rId8"/>
    <p:sldId id="296" r:id="rId9"/>
    <p:sldId id="292" r:id="rId10"/>
    <p:sldId id="281" r:id="rId11"/>
    <p:sldId id="293" r:id="rId12"/>
    <p:sldId id="282" r:id="rId13"/>
    <p:sldId id="299" r:id="rId14"/>
    <p:sldId id="294" r:id="rId15"/>
    <p:sldId id="283" r:id="rId16"/>
    <p:sldId id="286" r:id="rId17"/>
    <p:sldId id="298" r:id="rId18"/>
    <p:sldId id="297" r:id="rId19"/>
    <p:sldId id="301" r:id="rId20"/>
    <p:sldId id="300" r:id="rId21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4B3038B-364E-4B35-8BDC-EF7AB9EFC8D7}" v="19" dt="2025-03-30T09:02:47.257"/>
  </p1510:revLst>
</p1510:revInfo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7505"/>
  </p:normalViewPr>
  <p:slideViewPr>
    <p:cSldViewPr>
      <p:cViewPr varScale="1">
        <p:scale>
          <a:sx n="74" d="100"/>
          <a:sy n="74" d="100"/>
        </p:scale>
        <p:origin x="376" y="5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bian Titz" userId="+ReaWHozcQB/UQtG9trN7eSJDWbrJuDRDK3zEJO/9ys=" providerId="None" clId="Web-{24B3038B-364E-4B35-8BDC-EF7AB9EFC8D7}"/>
    <pc:docChg chg="addSld modSld">
      <pc:chgData name="Fabian Titz" userId="+ReaWHozcQB/UQtG9trN7eSJDWbrJuDRDK3zEJO/9ys=" providerId="None" clId="Web-{24B3038B-364E-4B35-8BDC-EF7AB9EFC8D7}" dt="2025-03-30T09:02:47.257" v="18" actId="20577"/>
      <pc:docMkLst>
        <pc:docMk/>
      </pc:docMkLst>
      <pc:sldChg chg="modSp">
        <pc:chgData name="Fabian Titz" userId="+ReaWHozcQB/UQtG9trN7eSJDWbrJuDRDK3zEJO/9ys=" providerId="None" clId="Web-{24B3038B-364E-4B35-8BDC-EF7AB9EFC8D7}" dt="2025-03-30T08:47:25.388" v="1" actId="1076"/>
        <pc:sldMkLst>
          <pc:docMk/>
          <pc:sldMk cId="1689856523" sldId="282"/>
        </pc:sldMkLst>
        <pc:picChg chg="mod">
          <ac:chgData name="Fabian Titz" userId="+ReaWHozcQB/UQtG9trN7eSJDWbrJuDRDK3zEJO/9ys=" providerId="None" clId="Web-{24B3038B-364E-4B35-8BDC-EF7AB9EFC8D7}" dt="2025-03-30T08:47:25.388" v="1" actId="1076"/>
          <ac:picMkLst>
            <pc:docMk/>
            <pc:sldMk cId="1689856523" sldId="282"/>
            <ac:picMk id="7" creationId="{3B307DE2-1439-6105-3F29-6540E2ED3850}"/>
          </ac:picMkLst>
        </pc:picChg>
      </pc:sldChg>
      <pc:sldChg chg="modSp new">
        <pc:chgData name="Fabian Titz" userId="+ReaWHozcQB/UQtG9trN7eSJDWbrJuDRDK3zEJO/9ys=" providerId="None" clId="Web-{24B3038B-364E-4B35-8BDC-EF7AB9EFC8D7}" dt="2025-03-30T09:02:47.257" v="18" actId="20577"/>
        <pc:sldMkLst>
          <pc:docMk/>
          <pc:sldMk cId="696347802" sldId="297"/>
        </pc:sldMkLst>
        <pc:spChg chg="mod">
          <ac:chgData name="Fabian Titz" userId="+ReaWHozcQB/UQtG9trN7eSJDWbrJuDRDK3zEJO/9ys=" providerId="None" clId="Web-{24B3038B-364E-4B35-8BDC-EF7AB9EFC8D7}" dt="2025-03-30T09:02:47.257" v="18" actId="20577"/>
          <ac:spMkLst>
            <pc:docMk/>
            <pc:sldMk cId="696347802" sldId="297"/>
            <ac:spMk id="2" creationId="{F4F52373-387A-43E4-C449-EE72BC7C8A8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 dirty="0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>
          <a:xfrm>
            <a:off x="3263856" y="6408000"/>
            <a:ext cx="86786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C96EC44-48D4-45C1-A050-65124F56C623}" type="datetime1">
              <a:rPr lang="en-US" smtClean="0"/>
              <a:t>4/10/2025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Fabian Titz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>
          <a:xfrm>
            <a:off x="3263856" y="6408000"/>
            <a:ext cx="86786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DBC1E30-B16D-469C-A886-22A37FA3EA87}" type="datetime1">
              <a:rPr lang="en-US" smtClean="0"/>
              <a:t>4/10/2025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Fabian Titz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>
          <a:xfrm>
            <a:off x="3263856" y="6408000"/>
            <a:ext cx="86786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4D309B6-6D02-4BF2-8656-653A504D0D72}" type="datetime1">
              <a:rPr lang="en-US" smtClean="0"/>
              <a:t>4/10/2025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Fabian Titz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>
          <a:xfrm>
            <a:off x="3263856" y="6408000"/>
            <a:ext cx="86786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B2029F3-1527-4E43-8156-05E09394484C}" type="datetime1">
              <a:rPr lang="en-US" smtClean="0"/>
              <a:t>4/10/2025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Fabian Titz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>
          <a:xfrm>
            <a:off x="3263856" y="6408000"/>
            <a:ext cx="86786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F6363D3-499E-47B7-BA0F-4F6E8E114C88}" type="datetime1">
              <a:rPr lang="en-US" smtClean="0"/>
              <a:t>4/10/2025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Fabian Titz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>
          <a:xfrm>
            <a:off x="3263856" y="6408000"/>
            <a:ext cx="86786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EE932F1-E551-4501-B0B1-5D01B2B27625}" type="datetime1">
              <a:rPr lang="en-US" smtClean="0"/>
              <a:t>4/10/2025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Fabian Titz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 dirty="0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>
          <a:xfrm>
            <a:off x="3263856" y="6408000"/>
            <a:ext cx="86786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AE81F0-A42D-4CCF-A308-16ECEF34A711}" type="datetime1">
              <a:rPr lang="en-US" smtClean="0"/>
              <a:t>4/10/2025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Fabian Titz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>
          <a:xfrm>
            <a:off x="3263856" y="6408000"/>
            <a:ext cx="86786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8170168-09E4-42C1-8513-98D81F2B5883}" type="datetime1">
              <a:rPr lang="en-US" smtClean="0"/>
              <a:t>4/10/2025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Fabian Titz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 dirty="0" err="1"/>
              <a:t>home.cern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 sz="1800"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6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400"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 sz="1200"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  <a:p>
            <a:pPr lvl="3">
              <a:defRPr/>
            </a:pPr>
            <a:r>
              <a:rPr lang="en-US" dirty="0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CFE8BA67-5B52-674E-AC93-93C42359A6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63856" y="6408000"/>
            <a:ext cx="86786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5E0A24C-4588-4A20-8A65-AE92E0B099D8}" type="datetime1">
              <a:rPr lang="en-US" smtClean="0"/>
              <a:t>4/10/2025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2C6D09CC-F67B-324A-51F2-98C80BDC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Fabian Titz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C719897D-0629-4BF9-C46E-10637A2B4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E739FB4D-B35E-6439-A8B8-CBC0E3806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>
          <a:xfrm>
            <a:off x="673199" y="1592263"/>
            <a:ext cx="10836000" cy="4608512"/>
          </a:xfrm>
        </p:spPr>
        <p:txBody>
          <a:bodyPr/>
          <a:lstStyle>
            <a:lvl1pPr marL="342900" indent="-342900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4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2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>
          <a:xfrm>
            <a:off x="673198" y="373593"/>
            <a:ext cx="10836001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63856" y="6408000"/>
            <a:ext cx="86786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454C529-24A6-4A12-BA33-64932BF2D934}" type="datetime1">
              <a:rPr lang="en-US" smtClean="0"/>
              <a:t>4/10/2025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Fabian Titz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63856" y="6408000"/>
            <a:ext cx="86786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7C8E49B-C228-4076-BCFA-DFA0EB6E42FC}" type="datetime1">
              <a:rPr lang="en-US" smtClean="0"/>
              <a:t>4/10/2025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Fabian Titz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63856" y="6408000"/>
            <a:ext cx="86786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485EDE3-145C-4D63-BCF8-2EBCAF70A001}" type="datetime1">
              <a:rPr lang="en-US" smtClean="0"/>
              <a:t>4/10/2025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Fabian Titz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>
          <a:xfrm>
            <a:off x="3263856" y="6408000"/>
            <a:ext cx="86786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AFB12E9-4220-43A8-B886-B577A0FE3496}" type="datetime1">
              <a:rPr lang="en-US" smtClean="0"/>
              <a:t>4/10/2025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Fabian Titz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>
          <a:xfrm>
            <a:off x="3263856" y="6408000"/>
            <a:ext cx="86786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63326DA-47A3-4CF2-A686-F7202B09954A}" type="datetime1">
              <a:rPr lang="en-US" smtClean="0"/>
              <a:t>4/10/2025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Fabian Titz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>
          <a:xfrm>
            <a:off x="3263856" y="6408000"/>
            <a:ext cx="86786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6943968-9B55-4670-BD99-EA895374C0EE}" type="datetime1">
              <a:rPr lang="en-US" smtClean="0"/>
              <a:t>4/10/2025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Fabian Titz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Rechteck 3">
            <a:extLst>
              <a:ext uri="{FF2B5EF4-FFF2-40B4-BE49-F238E27FC236}">
                <a16:creationId xmlns:a16="http://schemas.microsoft.com/office/drawing/2014/main" id="{9864D21C-0466-CD30-B87C-DAC179A4C342}"/>
              </a:ext>
            </a:extLst>
          </p:cNvPr>
          <p:cNvSpPr/>
          <p:nvPr userDrawn="1"/>
        </p:nvSpPr>
        <p:spPr>
          <a:xfrm>
            <a:off x="-5597" y="6361101"/>
            <a:ext cx="12192000" cy="50785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673221" y="373593"/>
            <a:ext cx="10823380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73219" y="1592263"/>
            <a:ext cx="10823380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6186450" y="6432463"/>
            <a:ext cx="286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Fabian Titz</a:t>
            </a:r>
          </a:p>
        </p:txBody>
      </p:sp>
      <p:pic>
        <p:nvPicPr>
          <p:cNvPr id="11" name="Grafik 16">
            <a:extLst>
              <a:ext uri="{FF2B5EF4-FFF2-40B4-BE49-F238E27FC236}">
                <a16:creationId xmlns:a16="http://schemas.microsoft.com/office/drawing/2014/main" id="{DB2B4CC8-1DDB-D583-7FB8-49965F4EFE58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2756" y="6483347"/>
            <a:ext cx="530464" cy="213221"/>
          </a:xfrm>
          <a:prstGeom prst="rect">
            <a:avLst/>
          </a:prstGeom>
        </p:spPr>
      </p:pic>
      <p:sp>
        <p:nvSpPr>
          <p:cNvPr id="12" name="Textfeld 1">
            <a:extLst>
              <a:ext uri="{FF2B5EF4-FFF2-40B4-BE49-F238E27FC236}">
                <a16:creationId xmlns:a16="http://schemas.microsoft.com/office/drawing/2014/main" id="{CB7A63BC-ABBD-8C94-5B28-25EF48E6EAC9}"/>
              </a:ext>
            </a:extLst>
          </p:cNvPr>
          <p:cNvSpPr txBox="1"/>
          <p:nvPr userDrawn="1"/>
        </p:nvSpPr>
        <p:spPr>
          <a:xfrm>
            <a:off x="1642265" y="6440996"/>
            <a:ext cx="2529358" cy="34806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l">
              <a:lnSpc>
                <a:spcPts val="1238"/>
              </a:lnSpc>
            </a:pPr>
            <a:r>
              <a:rPr lang="en-US" sz="1200" dirty="0">
                <a:solidFill>
                  <a:schemeClr val="bg1"/>
                </a:solidFill>
              </a:rPr>
              <a:t>April 10, 2025, FCC-ee BI Meeting</a:t>
            </a:r>
            <a:endParaRPr lang="de-AT" sz="12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1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flair.web.cern.ch/" TargetMode="External"/><Relationship Id="rId2" Type="http://schemas.openxmlformats.org/officeDocument/2006/relationships/hyperlink" Target="https://fluka.cern/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5400" dirty="0"/>
              <a:t>BLM simulations for </a:t>
            </a:r>
            <a:r>
              <a:rPr lang="en-US" sz="5400"/>
              <a:t>the FCC-ee</a:t>
            </a:r>
            <a:br>
              <a:rPr lang="en-US" dirty="0"/>
            </a:br>
            <a:r>
              <a:rPr lang="en-US" sz="2400" dirty="0"/>
              <a:t> </a:t>
            </a:r>
            <a:br>
              <a:rPr lang="en-US" dirty="0"/>
            </a:br>
            <a:r>
              <a:rPr lang="en-GB" sz="2400" dirty="0"/>
              <a:t>Simulation Results and Future Work</a:t>
            </a:r>
            <a:br>
              <a:rPr lang="en-GB" sz="2400" dirty="0"/>
            </a:br>
            <a:r>
              <a:rPr lang="en-GB" sz="1600" dirty="0"/>
              <a:t> </a:t>
            </a:r>
            <a:endParaRPr sz="24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en-US" sz="1800" dirty="0"/>
              <a:t>Fabian Titz, Belen </a:t>
            </a:r>
            <a:r>
              <a:rPr lang="en-US" sz="1800" dirty="0" err="1"/>
              <a:t>Salvachua</a:t>
            </a:r>
            <a:r>
              <a:rPr lang="en-US" sz="1800" dirty="0"/>
              <a:t> (SY-BI-BL)</a:t>
            </a:r>
          </a:p>
          <a:p>
            <a:pPr algn="l">
              <a:defRPr/>
            </a:pPr>
            <a:r>
              <a:rPr lang="en-US" sz="1800" dirty="0"/>
              <a:t>In collaboration with Anton Lechner and Barbara Humann (SY-STI-BMI)</a:t>
            </a:r>
            <a:endParaRPr dirty="0"/>
          </a:p>
          <a:p>
            <a:pPr algn="l">
              <a:defRPr/>
            </a:pPr>
            <a:r>
              <a:rPr lang="en-US" sz="1800" dirty="0"/>
              <a:t>April 10, 2025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3B0ACCC-0B97-41CA-049C-78B914F210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Impact point of the beam on the beam absorber in the geometric viewer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9B7C17-8FCF-BB90-01CF-64DF2D552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Fabian Titz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2553F4-A02B-2FFC-117B-A891C3700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72705CA-4B9A-6EC3-5155-23BFDA2B2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Input parameters</a:t>
            </a:r>
          </a:p>
        </p:txBody>
      </p:sp>
      <p:pic>
        <p:nvPicPr>
          <p:cNvPr id="16" name="Picture 15" descr="A green and black bar code&#10;&#10;AI-generated content may be incorrect.">
            <a:extLst>
              <a:ext uri="{FF2B5EF4-FFF2-40B4-BE49-F238E27FC236}">
                <a16:creationId xmlns:a16="http://schemas.microsoft.com/office/drawing/2014/main" id="{783CAAC6-EC10-132B-89DA-1E623744BC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218" y="2157419"/>
            <a:ext cx="10971381" cy="3995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6008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AE0393C-979A-06E8-ACA5-D56384CE97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Scoring of the energy deposition: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X-Y-Z mesh: score energy deposition in small cubes (bins), the quantities will be normalized to GeV/cm^3 per primary instead of the bin size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Region (here: Special point): Scores the total Energy deposition in a region, GeV per primary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E71809-2067-F4C4-C89F-4369DE341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Fabian Titz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727E4F-A2C0-89D8-B68B-0AB975A94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C0346FB-A994-E250-7AA8-026EF7B761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Input parameters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A0D5429-8883-23D5-2543-86DBF903DB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8078" y="3479751"/>
            <a:ext cx="6696744" cy="2721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535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diagram of a multicolored diagram&#10;&#10;AI-generated content may be incorrect.">
            <a:extLst>
              <a:ext uri="{FF2B5EF4-FFF2-40B4-BE49-F238E27FC236}">
                <a16:creationId xmlns:a16="http://schemas.microsoft.com/office/drawing/2014/main" id="{1FC2C1B4-42F8-AAB8-F4AB-79995231E3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2686" y="1802248"/>
            <a:ext cx="8464446" cy="4514371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DEC881D-9C2D-E111-90DF-6582C9A3B9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X-Y-Z mesh: averaged over the Y-axis from -7 - 7 cm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1E87CB-2E66-CEEE-D3C2-4B935C1FF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Fabian Titz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D67A27-9446-CDC3-0772-5EBCE66F4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8C2837D-63AD-1E2D-FE75-0E722D60F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98565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rainbow colored diagram of a cross section&#10;&#10;AI-generated content may be incorrect.">
            <a:extLst>
              <a:ext uri="{FF2B5EF4-FFF2-40B4-BE49-F238E27FC236}">
                <a16:creationId xmlns:a16="http://schemas.microsoft.com/office/drawing/2014/main" id="{FF14B274-E71E-7277-44E8-5C18199D68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3025" y="1715946"/>
            <a:ext cx="9286849" cy="4619366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B3E6D2A-8CE7-0998-0864-694640111E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X-Y-Z mesh: cross-section averaged over the Z-axis from 50 - 65 cm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EE585A-31CC-B0B7-0FC2-62C9BB6AC7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Fabian Titz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131211-42B5-5CAC-BA1D-2267C3445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F6AA542-2449-4F7C-8C8B-7C9E04B7C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11824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8F4499C-86E4-B865-6936-EA6BAE9EEC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Region based scoring: Total energy deposition in the ionization chambers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2C43FC-7866-357D-7FA8-F984FDFA3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Fabian Titz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E920D9-FB6F-2411-D99F-9D2C23799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04A52EB-E5FE-65FF-7575-E4FFC132C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  <a:endParaRPr lang="en-GB" dirty="0"/>
          </a:p>
        </p:txBody>
      </p:sp>
      <p:pic>
        <p:nvPicPr>
          <p:cNvPr id="7" name="Picture 6" descr="A graph of energy&#10;&#10;AI-generated content may be incorrect.">
            <a:extLst>
              <a:ext uri="{FF2B5EF4-FFF2-40B4-BE49-F238E27FC236}">
                <a16:creationId xmlns:a16="http://schemas.microsoft.com/office/drawing/2014/main" id="{6CB37939-8B79-9665-4135-29DFD651E4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2372" y="2118539"/>
            <a:ext cx="7285073" cy="4082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9743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39CABA3-A06F-04D6-2A68-9BC486A8A6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Expand the simulations: 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en-US" dirty="0"/>
              <a:t>More BLMs along the aperture and magnets 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en-US" dirty="0"/>
              <a:t>Vary the beam impact points 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en-US" dirty="0"/>
              <a:t>Different types of BLMs (optical fiber, semi-conductors, diamonds, pin diodes,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Consider synchrotron radiation and simulate the impact of it on the Signal of the BLMs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For the FCC week poster session: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en-US" dirty="0"/>
              <a:t>BLMs (ionization chambers) to cover a whole dipole + quadrupole (instead of the first 7 meters)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en-US" dirty="0"/>
              <a:t>Vary impact points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BE4285-9BBB-389E-9FD6-981FE42E8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Fabian Titz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8DB432-09D9-39A8-F90E-D3393351F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187A827-35CD-96E2-E094-D03A342DC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plans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7481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B7E398-8435-B982-CA75-EED6214C8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Fabian Titz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B54C55-B7B5-578A-6B9B-4D568D2ED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16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68D1CE8-FC4E-ECE4-0ACE-B8E86DFF1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37" y="2395885"/>
            <a:ext cx="11376025" cy="1065742"/>
          </a:xfrm>
        </p:spPr>
        <p:txBody>
          <a:bodyPr/>
          <a:lstStyle/>
          <a:p>
            <a:pPr algn="ctr"/>
            <a:r>
              <a:rPr lang="en-US" dirty="0"/>
              <a:t>Thank you </a:t>
            </a:r>
            <a:br>
              <a:rPr lang="en-US" dirty="0"/>
            </a:br>
            <a:r>
              <a:rPr lang="en-US" dirty="0"/>
              <a:t>for your attention!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04376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3830D68-8B57-0690-5397-6B1A498420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Extra Slides</a:t>
            </a:r>
            <a:endParaRPr lang="en-GB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FD0A6E24-ABB4-CECD-D5D0-FC9996ED798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569BAB-61D3-AF15-6775-96F897ABE0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Fabian Titz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EB34FB-EBCA-4290-65BA-D257C2940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795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4F52373-387A-43E4-C449-EE72BC7C8A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Ionization chamber: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Sensitive gas volume filled with nitrogen gas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Particle ionizes the gas and creates an electron-ion pair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Voltage between electrodes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If the voltage is sufficient, a current will be induced. Otherwise, the electron-ion pair recombines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D43D8F-ADA2-098F-43EE-9CFF5B917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Fabian Titz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E1667C-DE70-7B41-7A57-05D56190A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18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3EDD118-B9C0-3213-97CD-F741C6F3D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Geometry: FCC-ee Arc Half-Cell Simulation Setup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774C3A0-911B-FDEB-1CCD-35CA143638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023" y="4293096"/>
            <a:ext cx="10782854" cy="162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3478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EB89FA-F5F5-DC1E-2F39-9967385A58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aph of energy consumption&#10;&#10;AI-generated content may be incorrect.">
            <a:extLst>
              <a:ext uri="{FF2B5EF4-FFF2-40B4-BE49-F238E27FC236}">
                <a16:creationId xmlns:a16="http://schemas.microsoft.com/office/drawing/2014/main" id="{32D55808-BC5C-87D5-5C0D-A52E6693FF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6345" y="2132856"/>
            <a:ext cx="7257128" cy="4067919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002A0AC-09F8-ABE2-8810-081DCB0B90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Region based scoring: Total energy deposition (</a:t>
            </a:r>
            <a:r>
              <a:rPr lang="en-US" dirty="0" err="1"/>
              <a:t>aC</a:t>
            </a:r>
            <a:r>
              <a:rPr lang="en-US" dirty="0"/>
              <a:t>/primary) in the ionization chambers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CAFF4A-C9CC-8AB3-D1D4-52A1A7F89E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Fabian Titz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CE46A5-6ACE-2CD4-31AE-B9F380ED6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19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88CE7D3-4F6D-1070-9BF4-917BED596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2897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FA0BA25-EA62-1CF9-D6F8-35A2A83723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Motivation and Objectives</a:t>
            </a:r>
          </a:p>
          <a:p>
            <a:r>
              <a:rPr lang="en-US" dirty="0"/>
              <a:t>Introduction to FLUKA and flair</a:t>
            </a:r>
          </a:p>
          <a:p>
            <a:r>
              <a:rPr lang="en-GB" dirty="0"/>
              <a:t>Geometry: FCC-ee Arc Half-Cell Simulation Setup</a:t>
            </a:r>
          </a:p>
          <a:p>
            <a:r>
              <a:rPr lang="en-GB" dirty="0"/>
              <a:t>Input parameters</a:t>
            </a:r>
          </a:p>
          <a:p>
            <a:r>
              <a:rPr lang="en-GB" dirty="0"/>
              <a:t>Results</a:t>
            </a:r>
          </a:p>
          <a:p>
            <a:r>
              <a:rPr lang="en-GB" dirty="0"/>
              <a:t>Future plans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8E407B5-1D5E-E46A-A8C8-CD4FAA459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of contents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811FD7-74AB-0634-1B45-C67052FDF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Fabian Titz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3552A1-75E8-93B4-9EE3-BFA25FE0C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9301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FF32E9-F60F-F86F-FB63-7560CA476A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graph of energy decoration&#10;&#10;AI-generated content may be incorrect.">
            <a:extLst>
              <a:ext uri="{FF2B5EF4-FFF2-40B4-BE49-F238E27FC236}">
                <a16:creationId xmlns:a16="http://schemas.microsoft.com/office/drawing/2014/main" id="{233B9C2D-3215-24A9-D000-9C704DBC7B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0130" y="2128317"/>
            <a:ext cx="7329558" cy="4081586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F46F7FF-38EE-A212-18C6-79DE9941FA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Region based scoring: Total energy deposition (Gy/primary) in the ionization chambers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5B308C-0F63-1C3D-4FAA-9B9FB87C7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Fabian Titz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C75C64-92B8-D5F3-D38A-68A688020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20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C6F7FCC-F7A7-05CA-DBDE-E56DCE5BB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97136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22D189-0A09-B096-E371-C658194FFE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Motivation: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Protect machine components from damage and monitor performance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Potential beam energy density in the FCC can be very high (Z-pole configuration is comparable in order of magnitude to HL-LHC)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GB" dirty="0"/>
              <a:t>Objectives: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Provide some basic parameters and ideas for the BLM setup used for the FCC-ee (e.g. which type of BLM and the spacing between BLMs)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focusing on the BLMs along the arc 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Roughly quantify how many BLMs are needed for the FCC-ee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1FC879-F28C-80AE-7D1A-ADDC23D67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Fabian Titz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2C891B-B650-F24C-5E89-33DC6813B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1F969D6-2F3D-CA13-F4AA-880E64884B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 and Objectives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6286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4A81C33-63F2-2F66-DF28-5BEB9B29CC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Fabian Titz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4FFE7E-8AAC-7EE0-162B-6F3411654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369AA75-D0E3-94B2-C7FB-C662E35E3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to FLUKA and flair</a:t>
            </a:r>
            <a:br>
              <a:rPr lang="en-US" dirty="0"/>
            </a:br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13363E0-E5F1-5711-8A83-F2A0D8443F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FLUKA (</a:t>
            </a:r>
            <a:r>
              <a:rPr lang="en-GB" dirty="0">
                <a:hlinkClick r:id="rId2"/>
              </a:rPr>
              <a:t>https://fluka.cern/</a:t>
            </a:r>
            <a:r>
              <a:rPr lang="en-US" dirty="0"/>
              <a:t>): Monte Carlo code for the interaction and transport of particles in matter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Flair (</a:t>
            </a:r>
            <a:r>
              <a:rPr lang="en-US" dirty="0">
                <a:hlinkClick r:id="rId3"/>
              </a:rPr>
              <a:t>https://flair.web.cern.ch/): </a:t>
            </a:r>
            <a:r>
              <a:rPr lang="en-US" dirty="0"/>
              <a:t>advanced user-friendly interface for several Monte Carlo codes, such as FLUKA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7CC2058-6A39-8446-EF57-97CFC936E2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3682" y="3068960"/>
            <a:ext cx="8982453" cy="300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894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E336A78-94A9-52C9-5DBE-021F8330DC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FCC-ee arc half-cell setup: special thanks to Anton Lechner and Barbara Humann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66FDF8A-5246-AC16-05B1-5A76A0C6F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Fabian Titz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66D25B-1B09-E461-4AA1-F87EF2BD4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F4BC8F2-AC37-984B-2A88-19E1B48976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Geometry: FCC-ee Arc Half-Cell Simulation Setup</a:t>
            </a:r>
          </a:p>
        </p:txBody>
      </p:sp>
      <p:pic>
        <p:nvPicPr>
          <p:cNvPr id="11" name="Picture 10" descr="A close-up of a diagram&#10;&#10;AI-generated content may be incorrect.">
            <a:extLst>
              <a:ext uri="{FF2B5EF4-FFF2-40B4-BE49-F238E27FC236}">
                <a16:creationId xmlns:a16="http://schemas.microsoft.com/office/drawing/2014/main" id="{9F31955F-2429-8E87-0EF9-26A041AC97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228" y="1929772"/>
            <a:ext cx="11427543" cy="4404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314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340A474-DB57-0F19-5B9B-5EC064A71F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Schematic view of the FCC-ee arc half-cell (Z-pole configuration):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9450DA-AD0B-9DEA-61BB-0002CF9EA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Fabian Titz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5451B9-0047-0879-EA03-FF2FE787B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DA54FF3-90BA-CC16-94C0-67D5C3C5D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Geometry: FCC-ee Arc Half-Cell Simulation Setup</a:t>
            </a:r>
          </a:p>
        </p:txBody>
      </p:sp>
      <p:pic>
        <p:nvPicPr>
          <p:cNvPr id="12" name="Picture 11" descr="A black line drawing of a diagram&#10;&#10;AI-generated content may be incorrect.">
            <a:extLst>
              <a:ext uri="{FF2B5EF4-FFF2-40B4-BE49-F238E27FC236}">
                <a16:creationId xmlns:a16="http://schemas.microsoft.com/office/drawing/2014/main" id="{7B9A3E69-E7DE-BDF5-276E-1913FBBB2B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229" y="2708920"/>
            <a:ext cx="11773541" cy="302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9020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252106-C96F-CFB2-A722-C23DDE7F7B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A9FA7B-B69D-AFCB-9907-AA5204AE4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Fabian Titz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F6BE1B-EB9B-38C6-7A27-677891449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17EE6DC-9BB7-86FB-24C8-5137849CA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Geometry: FCC-ee Arc Half-Cell Simulation Setup</a:t>
            </a:r>
            <a:br>
              <a:rPr lang="en-GB" dirty="0"/>
            </a:b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F985F5-4BEF-04D5-D69D-27828C6E30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View of the IC BLM setup for the simulations (horizontal plane). </a:t>
            </a:r>
          </a:p>
          <a:p>
            <a:r>
              <a:rPr lang="en-US" dirty="0"/>
              <a:t>In the vertical plane, the IC BLMs are on the same Z values as those in the horizontal plane.</a:t>
            </a:r>
            <a:endParaRPr lang="en-GB" dirty="0"/>
          </a:p>
        </p:txBody>
      </p:sp>
      <p:pic>
        <p:nvPicPr>
          <p:cNvPr id="12" name="Picture 11" descr="A blueprint of a computer&#10;&#10;AI-generated content may be incorrect.">
            <a:extLst>
              <a:ext uri="{FF2B5EF4-FFF2-40B4-BE49-F238E27FC236}">
                <a16:creationId xmlns:a16="http://schemas.microsoft.com/office/drawing/2014/main" id="{4151D8E2-0CF5-AFA9-4FE3-F2BFFF619D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2257" y="2541358"/>
            <a:ext cx="10047485" cy="3659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6660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F465B05-1743-9495-C070-7A32334D8E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3D view of the first dipole section: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BF6443-462F-E26A-A31D-8ADB00FBD6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Fabian Titz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F3279E-EEE3-0E13-C227-4CC1C73BB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0B927C4-AFC9-F442-15A1-BB78D3AFE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Geometry: FCC-ee Arc Half-Cell Simulation Setup</a:t>
            </a:r>
          </a:p>
        </p:txBody>
      </p:sp>
      <p:pic>
        <p:nvPicPr>
          <p:cNvPr id="7" name="Picture 6" descr="A blue and purple object with a rectangular object in the middle&#10;&#10;AI-generated content may be incorrect.">
            <a:extLst>
              <a:ext uri="{FF2B5EF4-FFF2-40B4-BE49-F238E27FC236}">
                <a16:creationId xmlns:a16="http://schemas.microsoft.com/office/drawing/2014/main" id="{C6F89A29-E156-332B-5EA7-88BDC62CD2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7626" y="2082710"/>
            <a:ext cx="9077647" cy="4118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6977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547E8BB-822A-E376-B2C8-10FEEA7BA4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Beam 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Pencil beam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Start parameters: x = 21.0 cm, z = 48.0 cm, p = 45.6 GeV, going straight in positive z-direction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Impacting the first absorber in the radiation shielding region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A7D534-6716-6993-7D96-06599BD8D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Fabian Titz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1AC8DB-1C9C-712C-0CAE-6DE43E36C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50C4F75-F29B-A93B-DCAE-8FF46D8CF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Input </a:t>
            </a:r>
            <a:r>
              <a:rPr lang="en-GB" dirty="0">
                <a:solidFill>
                  <a:srgbClr val="002060"/>
                </a:solidFill>
              </a:rPr>
              <a:t>parameters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E3BB8D7-40E6-4852-6AF7-D2D2A017A6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2166" y="4129419"/>
            <a:ext cx="9285485" cy="2074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2368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1700</TotalTime>
  <Words>669</Words>
  <Application>Microsoft Office PowerPoint</Application>
  <DocSecurity>0</DocSecurity>
  <PresentationFormat>Widescreen</PresentationFormat>
  <Paragraphs>109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Calibri</vt:lpstr>
      <vt:lpstr>Office Theme</vt:lpstr>
      <vt:lpstr>BLM simulations for the FCC-ee   Simulation Results and Future Work  </vt:lpstr>
      <vt:lpstr>Table of contents</vt:lpstr>
      <vt:lpstr>Motivation and Objectives</vt:lpstr>
      <vt:lpstr>Introduction to FLUKA and flair </vt:lpstr>
      <vt:lpstr>Geometry: FCC-ee Arc Half-Cell Simulation Setup</vt:lpstr>
      <vt:lpstr>Geometry: FCC-ee Arc Half-Cell Simulation Setup</vt:lpstr>
      <vt:lpstr>Geometry: FCC-ee Arc Half-Cell Simulation Setup </vt:lpstr>
      <vt:lpstr>Geometry: FCC-ee Arc Half-Cell Simulation Setup</vt:lpstr>
      <vt:lpstr>Input parameters</vt:lpstr>
      <vt:lpstr>Input parameters</vt:lpstr>
      <vt:lpstr>Input parameters</vt:lpstr>
      <vt:lpstr>Results</vt:lpstr>
      <vt:lpstr>Results</vt:lpstr>
      <vt:lpstr>Results</vt:lpstr>
      <vt:lpstr>Future plans</vt:lpstr>
      <vt:lpstr>Thank you  for your attention!</vt:lpstr>
      <vt:lpstr>Extra Slides</vt:lpstr>
      <vt:lpstr>Geometry: FCC-ee Arc Half-Cell Simulation Setup</vt:lpstr>
      <vt:lpstr>Results</vt:lpstr>
      <vt:lpstr>Results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Fabian Titz</dc:creator>
  <cp:keywords/>
  <dc:description/>
  <cp:lastModifiedBy>Fabian Titz</cp:lastModifiedBy>
  <cp:revision>60</cp:revision>
  <dcterms:created xsi:type="dcterms:W3CDTF">2025-03-24T07:20:47Z</dcterms:created>
  <dcterms:modified xsi:type="dcterms:W3CDTF">2025-04-10T06:14:24Z</dcterms:modified>
  <cp:category/>
  <dc:identifier/>
  <cp:contentStatus/>
  <dc:language/>
  <cp:version/>
</cp:coreProperties>
</file>