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5" r:id="rId2"/>
  </p:sldMasterIdLst>
  <p:notesMasterIdLst>
    <p:notesMasterId r:id="rId8"/>
  </p:notesMasterIdLst>
  <p:sldIdLst>
    <p:sldId id="257" r:id="rId3"/>
    <p:sldId id="278" r:id="rId4"/>
    <p:sldId id="277" r:id="rId5"/>
    <p:sldId id="279" r:id="rId6"/>
    <p:sldId id="282"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40"/>
  </p:normalViewPr>
  <p:slideViewPr>
    <p:cSldViewPr snapToGrid="0">
      <p:cViewPr varScale="1">
        <p:scale>
          <a:sx n="116" d="100"/>
          <a:sy n="116" d="100"/>
        </p:scale>
        <p:origin x="65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FD96A2-AC31-C840-8411-A5409F467FA4}" type="datetimeFigureOut">
              <a:rPr lang="fr-FR" smtClean="0"/>
              <a:t>02/04/2025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D9C57-7BD8-A24C-8181-EE969D28E81B}" type="slidenum">
              <a:rPr lang="fr-FR" smtClean="0"/>
              <a:t>‹N°›</a:t>
            </a:fld>
            <a:endParaRPr lang="fr-FR"/>
          </a:p>
        </p:txBody>
      </p:sp>
    </p:spTree>
    <p:extLst>
      <p:ext uri="{BB962C8B-B14F-4D97-AF65-F5344CB8AC3E}">
        <p14:creationId xmlns:p14="http://schemas.microsoft.com/office/powerpoint/2010/main" val="425155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022051-9152-DC32-0214-BF7349A8144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9CF8F7C-56A3-BE32-2C91-FDCD7649411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236635E-898C-CB06-C75F-DDA3414E8FC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4E3D8E47-C745-EC52-6AD7-F567B64357F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D9C57-7BD8-A24C-8181-EE969D28E81B}"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95218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68CF-35A3-CB1D-6985-AF6B6A08E92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E7AAA71-AEB1-936C-8E29-0F49030C01F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465446D-7AD7-17DE-4372-30676AAF219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ED4BC57-4D28-EC1D-DB41-104C114532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D9C57-7BD8-A24C-8181-EE969D28E81B}"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62090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3AB34-529E-5A4C-6815-3FF5E5BAB4B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897C969-7823-7F79-8DA7-905F6C1BC5C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9F8EA49-5852-075B-260B-7EB3FB82884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7FE04EE3-0635-A71F-3293-8A262A14D83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D9C57-7BD8-A24C-8181-EE969D28E81B}"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719077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206343446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226370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16846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09280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1"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135823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352663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Tree>
    <p:extLst>
      <p:ext uri="{BB962C8B-B14F-4D97-AF65-F5344CB8AC3E}">
        <p14:creationId xmlns:p14="http://schemas.microsoft.com/office/powerpoint/2010/main" val="4216697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5136541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755741"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1"/>
            <a:ext cx="385972" cy="226761"/>
          </a:xfrm>
          <a:prstGeom prst="rect">
            <a:avLst/>
          </a:prstGeom>
        </p:spPr>
        <p:txBody>
          <a:bodyPr/>
          <a:lstStyle>
            <a:lvl1pPr>
              <a:defRPr>
                <a:solidFill>
                  <a:schemeClr val="tx2"/>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2" y="128036"/>
            <a:ext cx="598619" cy="240000"/>
          </a:xfrm>
          <a:prstGeom prst="rect">
            <a:avLst/>
          </a:prstGeom>
        </p:spPr>
      </p:pic>
    </p:spTree>
    <p:extLst>
      <p:ext uri="{BB962C8B-B14F-4D97-AF65-F5344CB8AC3E}">
        <p14:creationId xmlns:p14="http://schemas.microsoft.com/office/powerpoint/2010/main" val="6950666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248874832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3"/>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386918170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747815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518399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17559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79704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480033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69891"/>
            <a:ext cx="385972" cy="226761"/>
          </a:xfrm>
          <a:prstGeom prst="rect">
            <a:avLst/>
          </a:prstGeom>
        </p:spPr>
        <p:txBody>
          <a:bodyPr vert="horz" wrap="none" lIns="91440" tIns="45720" rIns="91440" bIns="45720" rtlCol="0" anchor="ctr">
            <a:noAutofit/>
          </a:bodyPr>
          <a:lstStyle>
            <a:lvl1pPr algn="r">
              <a:lnSpc>
                <a:spcPts val="1651"/>
              </a:lnSpc>
              <a:defRPr sz="1067">
                <a:solidFill>
                  <a:schemeClr val="tx2"/>
                </a:solidFill>
              </a:defRPr>
            </a:lvl1pPr>
          </a:lstStyle>
          <a:p>
            <a:r>
              <a:rPr lang="de-AT"/>
              <a:t> </a:t>
            </a:r>
            <a:fld id="{88A1DFE4-5FC5-43BD-BB7E-75EAD82B965F}" type="slidenum">
              <a:rPr lang="en-US" smtClean="0"/>
              <a:pPr/>
              <a:t>‹N°›</a:t>
            </a:fld>
            <a:endParaRPr lang="en-US" dirty="0"/>
          </a:p>
        </p:txBody>
      </p:sp>
    </p:spTree>
    <p:extLst>
      <p:ext uri="{BB962C8B-B14F-4D97-AF65-F5344CB8AC3E}">
        <p14:creationId xmlns:p14="http://schemas.microsoft.com/office/powerpoint/2010/main" val="13099514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‹N°›</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387588771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835587" y="2333172"/>
            <a:ext cx="11017800" cy="2387600"/>
          </a:xfrm>
        </p:spPr>
        <p:txBody>
          <a:bodyPr/>
          <a:lstStyle/>
          <a:p>
            <a:r>
              <a:rPr lang="en-US" dirty="0"/>
              <a:t>FCC – Participation du Public </a:t>
            </a:r>
            <a:r>
              <a:rPr lang="en-US" sz="4000" dirty="0"/>
              <a:t>Coordination interne</a:t>
            </a:r>
            <a:br>
              <a:rPr lang="en-US" dirty="0"/>
            </a:br>
            <a:endParaRPr lang="en-US" dirty="0"/>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11660401" y="116660"/>
            <a:ext cx="385972" cy="226761"/>
          </a:xfrm>
        </p:spPr>
        <p:txBody>
          <a:bodyPr/>
          <a:lstStyle/>
          <a:p>
            <a:pPr defTabSz="914280"/>
            <a:fld id="{88A1DFE4-5FC5-43BD-BB7E-75EAD82B965F}" type="slidenum">
              <a:rPr lang="de-AT">
                <a:solidFill>
                  <a:srgbClr val="FFFFFF"/>
                </a:solidFill>
                <a:latin typeface="Arial"/>
              </a:rPr>
              <a:pPr defTabSz="914280"/>
              <a:t>1</a:t>
            </a:fld>
            <a:endParaRPr lang="de-AT" dirty="0">
              <a:solidFill>
                <a:srgbClr val="FFFFFF"/>
              </a:solidFill>
              <a:latin typeface="Arial"/>
            </a:endParaRPr>
          </a:p>
        </p:txBody>
      </p:sp>
      <p:sp>
        <p:nvSpPr>
          <p:cNvPr id="2" name="Textfeld 1">
            <a:extLst>
              <a:ext uri="{FF2B5EF4-FFF2-40B4-BE49-F238E27FC236}">
                <a16:creationId xmlns:a16="http://schemas.microsoft.com/office/drawing/2014/main" id="{B75C5EC8-F6BE-4EDD-8A1F-E7C4E339CEBA}"/>
              </a:ext>
            </a:extLst>
          </p:cNvPr>
          <p:cNvSpPr txBox="1"/>
          <p:nvPr/>
        </p:nvSpPr>
        <p:spPr>
          <a:xfrm>
            <a:off x="1343775" y="116660"/>
            <a:ext cx="2718000" cy="226761"/>
          </a:xfrm>
          <a:prstGeom prst="rect">
            <a:avLst/>
          </a:prstGeom>
          <a:noFill/>
        </p:spPr>
        <p:txBody>
          <a:bodyPr wrap="square" rtlCol="0">
            <a:noAutofit/>
          </a:bodyPr>
          <a:lstStyle/>
          <a:p>
            <a:pPr defTabSz="914280">
              <a:lnSpc>
                <a:spcPts val="1651"/>
              </a:lnSpc>
            </a:pPr>
            <a:r>
              <a:rPr lang="en-US" sz="1200" dirty="0">
                <a:solidFill>
                  <a:srgbClr val="FFFFFF"/>
                </a:solidFill>
                <a:latin typeface="Arial"/>
              </a:rPr>
              <a:t>2 avril 2025</a:t>
            </a:r>
          </a:p>
        </p:txBody>
      </p:sp>
    </p:spTree>
    <p:extLst>
      <p:ext uri="{BB962C8B-B14F-4D97-AF65-F5344CB8AC3E}">
        <p14:creationId xmlns:p14="http://schemas.microsoft.com/office/powerpoint/2010/main" val="3660757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C37668-D0F7-E76C-D976-DD9623EC7477}"/>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3E022666-C18A-66D7-15DC-3E3548AFFC8D}"/>
              </a:ext>
            </a:extLst>
          </p:cNvPr>
          <p:cNvSpPr>
            <a:spLocks noGrp="1"/>
          </p:cNvSpPr>
          <p:nvPr>
            <p:ph type="sldNum" sz="quarter" idx="10"/>
          </p:nvPr>
        </p:nvSpPr>
        <p:spPr>
          <a:xfrm>
            <a:off x="11660401" y="129898"/>
            <a:ext cx="385972" cy="226761"/>
          </a:xfrm>
        </p:spPr>
        <p:txBody>
          <a:body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ZoneTexte 4">
            <a:extLst>
              <a:ext uri="{FF2B5EF4-FFF2-40B4-BE49-F238E27FC236}">
                <a16:creationId xmlns:a16="http://schemas.microsoft.com/office/drawing/2014/main" id="{B999DD80-F69B-E6BA-63B5-241806F67CDB}"/>
              </a:ext>
            </a:extLst>
          </p:cNvPr>
          <p:cNvSpPr txBox="1"/>
          <p:nvPr/>
        </p:nvSpPr>
        <p:spPr>
          <a:xfrm>
            <a:off x="789916" y="1600583"/>
            <a:ext cx="11021084" cy="2079224"/>
          </a:xfrm>
          <a:prstGeom prst="rect">
            <a:avLst/>
          </a:prstGeom>
          <a:noFill/>
        </p:spPr>
        <p:txBody>
          <a:bodyPr wrap="square">
            <a:spAutoFit/>
          </a:bodyPr>
          <a:lstStyle/>
          <a:p>
            <a:pPr algn="l">
              <a:lnSpc>
                <a:spcPct val="150000"/>
              </a:lnSpc>
            </a:pPr>
            <a:endParaRPr lang="fr-FR" sz="2400" dirty="0">
              <a:solidFill>
                <a:srgbClr val="212121"/>
              </a:solidFill>
              <a:latin typeface="Aptos" panose="020B0004020202020204" pitchFamily="34" charset="0"/>
            </a:endParaRPr>
          </a:p>
          <a:p>
            <a:pPr marL="342900" indent="-342900" algn="l">
              <a:lnSpc>
                <a:spcPct val="150000"/>
              </a:lnSpc>
              <a:buFont typeface="Arial" panose="020B0604020202020204" pitchFamily="34" charset="0"/>
              <a:buChar char="•"/>
            </a:pPr>
            <a:r>
              <a:rPr lang="fr-FR" sz="2400" b="0" i="0" u="none" strike="noStrike" dirty="0">
                <a:solidFill>
                  <a:srgbClr val="212121"/>
                </a:solidFill>
                <a:effectLst/>
                <a:latin typeface="Aptos" panose="020B0004020202020204" pitchFamily="34" charset="0"/>
              </a:rPr>
              <a:t>Coordination en vue de l’échange du 3/04 avec la CNDP :</a:t>
            </a:r>
          </a:p>
          <a:p>
            <a:pPr marL="800100" lvl="1" indent="-342900">
              <a:lnSpc>
                <a:spcPct val="150000"/>
              </a:lnSpc>
              <a:buFont typeface="Police système Courant"/>
              <a:buChar char="➔"/>
            </a:pPr>
            <a:r>
              <a:rPr lang="fr-FR" sz="2000" dirty="0">
                <a:solidFill>
                  <a:srgbClr val="212121"/>
                </a:solidFill>
                <a:latin typeface="Aptos" panose="020B0004020202020204" pitchFamily="34" charset="0"/>
              </a:rPr>
              <a:t>Extension de la mission de conseil</a:t>
            </a:r>
          </a:p>
          <a:p>
            <a:pPr marL="800100" lvl="1" indent="-342900">
              <a:lnSpc>
                <a:spcPct val="150000"/>
              </a:lnSpc>
              <a:buFont typeface="Police système Courant"/>
              <a:buChar char="➔"/>
            </a:pPr>
            <a:r>
              <a:rPr lang="fr-FR" sz="2000" b="0" i="0" u="none" strike="noStrike" dirty="0">
                <a:solidFill>
                  <a:srgbClr val="212121"/>
                </a:solidFill>
                <a:effectLst/>
                <a:latin typeface="Aptos" panose="020B0004020202020204" pitchFamily="34" charset="0"/>
              </a:rPr>
              <a:t>Proposition du cadre contractuel et condition nécessaire pour le CERN</a:t>
            </a:r>
          </a:p>
        </p:txBody>
      </p:sp>
      <p:sp>
        <p:nvSpPr>
          <p:cNvPr id="6" name="ZoneTexte 5">
            <a:extLst>
              <a:ext uri="{FF2B5EF4-FFF2-40B4-BE49-F238E27FC236}">
                <a16:creationId xmlns:a16="http://schemas.microsoft.com/office/drawing/2014/main" id="{B21F7B28-972B-3BAC-CBBB-5E78DA93D0EE}"/>
              </a:ext>
            </a:extLst>
          </p:cNvPr>
          <p:cNvSpPr txBox="1"/>
          <p:nvPr/>
        </p:nvSpPr>
        <p:spPr>
          <a:xfrm>
            <a:off x="228600" y="751114"/>
            <a:ext cx="7990114" cy="566822"/>
          </a:xfrm>
          <a:prstGeom prst="rect">
            <a:avLst/>
          </a:prstGeom>
          <a:noFill/>
        </p:spPr>
        <p:txBody>
          <a:bodyPr wrap="square" rtlCol="0">
            <a:spAutoFit/>
          </a:bodyPr>
          <a:lstStyle/>
          <a:p>
            <a:pPr algn="l">
              <a:lnSpc>
                <a:spcPts val="3700"/>
              </a:lnSpc>
            </a:pPr>
            <a:r>
              <a:rPr lang="fr-FR" sz="3200" b="0" i="0" u="none" strike="noStrike" dirty="0">
                <a:solidFill>
                  <a:srgbClr val="212121"/>
                </a:solidFill>
                <a:effectLst/>
                <a:latin typeface="Aptos" panose="020B0004020202020204" pitchFamily="34" charset="0"/>
              </a:rPr>
              <a:t>POINTS À L’ORDRE DU JOUR</a:t>
            </a:r>
            <a:endParaRPr lang="fr-FR" sz="3000" dirty="0"/>
          </a:p>
        </p:txBody>
      </p:sp>
      <p:sp>
        <p:nvSpPr>
          <p:cNvPr id="3" name="Textfeld 1">
            <a:extLst>
              <a:ext uri="{FF2B5EF4-FFF2-40B4-BE49-F238E27FC236}">
                <a16:creationId xmlns:a16="http://schemas.microsoft.com/office/drawing/2014/main" id="{4C4363EC-E28F-6FB0-1BB5-9B72A46CF6C9}"/>
              </a:ext>
            </a:extLst>
          </p:cNvPr>
          <p:cNvSpPr txBox="1"/>
          <p:nvPr/>
        </p:nvSpPr>
        <p:spPr>
          <a:xfrm>
            <a:off x="1343775" y="116660"/>
            <a:ext cx="2718000" cy="226761"/>
          </a:xfrm>
          <a:prstGeom prst="rect">
            <a:avLst/>
          </a:prstGeom>
          <a:noFill/>
        </p:spPr>
        <p:txBody>
          <a:bodyPr wrap="square" rtlCol="0">
            <a:noAutofit/>
          </a:bodyPr>
          <a:lstStyle/>
          <a:p>
            <a:pPr defTabSz="914280">
              <a:lnSpc>
                <a:spcPts val="1651"/>
              </a:lnSpc>
            </a:pPr>
            <a:r>
              <a:rPr lang="en-US" sz="1200" dirty="0">
                <a:solidFill>
                  <a:srgbClr val="FFFFFF"/>
                </a:solidFill>
                <a:latin typeface="Arial"/>
              </a:rPr>
              <a:t>2 avril 2025</a:t>
            </a:r>
          </a:p>
        </p:txBody>
      </p:sp>
    </p:spTree>
    <p:extLst>
      <p:ext uri="{BB962C8B-B14F-4D97-AF65-F5344CB8AC3E}">
        <p14:creationId xmlns:p14="http://schemas.microsoft.com/office/powerpoint/2010/main" val="3936303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AD36A-1571-B80A-9316-4DD4B0C85E75}"/>
            </a:ext>
          </a:extLst>
        </p:cNvPr>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D326C080-D871-B489-B808-0D7D22ED4948}"/>
              </a:ext>
            </a:extLst>
          </p:cNvPr>
          <p:cNvCxnSpPr>
            <a:cxnSpLocks/>
          </p:cNvCxnSpPr>
          <p:nvPr/>
        </p:nvCxnSpPr>
        <p:spPr>
          <a:xfrm>
            <a:off x="11190515" y="3337469"/>
            <a:ext cx="1001488" cy="0"/>
          </a:xfrm>
          <a:prstGeom prst="line">
            <a:avLst/>
          </a:prstGeom>
          <a:ln w="76200">
            <a:solidFill>
              <a:srgbClr val="0F124A"/>
            </a:solidFill>
          </a:ln>
        </p:spPr>
        <p:style>
          <a:lnRef idx="1">
            <a:schemeClr val="accent1"/>
          </a:lnRef>
          <a:fillRef idx="0">
            <a:schemeClr val="accent1"/>
          </a:fillRef>
          <a:effectRef idx="0">
            <a:schemeClr val="accent1"/>
          </a:effectRef>
          <a:fontRef idx="minor">
            <a:schemeClr val="tx1"/>
          </a:fontRef>
        </p:style>
      </p:cxnSp>
      <p:cxnSp>
        <p:nvCxnSpPr>
          <p:cNvPr id="51" name="Connecteur droit 50">
            <a:extLst>
              <a:ext uri="{FF2B5EF4-FFF2-40B4-BE49-F238E27FC236}">
                <a16:creationId xmlns:a16="http://schemas.microsoft.com/office/drawing/2014/main" id="{C1FB316E-82EB-BF5F-3EC8-385628AC7DA4}"/>
              </a:ext>
            </a:extLst>
          </p:cNvPr>
          <p:cNvCxnSpPr>
            <a:cxnSpLocks/>
          </p:cNvCxnSpPr>
          <p:nvPr/>
        </p:nvCxnSpPr>
        <p:spPr>
          <a:xfrm>
            <a:off x="6226629" y="3337469"/>
            <a:ext cx="4982253" cy="0"/>
          </a:xfrm>
          <a:prstGeom prst="line">
            <a:avLst/>
          </a:prstGeom>
          <a:ln w="76200">
            <a:solidFill>
              <a:srgbClr val="0F124A"/>
            </a:solidFill>
            <a:prstDash val="dash"/>
          </a:ln>
        </p:spPr>
        <p:style>
          <a:lnRef idx="1">
            <a:schemeClr val="accent1"/>
          </a:lnRef>
          <a:fillRef idx="0">
            <a:schemeClr val="accent1"/>
          </a:fillRef>
          <a:effectRef idx="0">
            <a:schemeClr val="accent1"/>
          </a:effectRef>
          <a:fontRef idx="minor">
            <a:schemeClr val="tx1"/>
          </a:fontRef>
        </p:style>
      </p:cxnSp>
      <p:sp>
        <p:nvSpPr>
          <p:cNvPr id="11" name="Foliennummernplatzhalter 1">
            <a:extLst>
              <a:ext uri="{FF2B5EF4-FFF2-40B4-BE49-F238E27FC236}">
                <a16:creationId xmlns:a16="http://schemas.microsoft.com/office/drawing/2014/main" id="{6263B47F-6269-B01F-5E33-AE29F7A7EF79}"/>
              </a:ext>
            </a:extLst>
          </p:cNvPr>
          <p:cNvSpPr>
            <a:spLocks noGrp="1"/>
          </p:cNvSpPr>
          <p:nvPr>
            <p:ph type="sldNum" sz="quarter" idx="10"/>
          </p:nvPr>
        </p:nvSpPr>
        <p:spPr>
          <a:xfrm>
            <a:off x="11660401" y="129898"/>
            <a:ext cx="385972" cy="226761"/>
          </a:xfrm>
        </p:spPr>
        <p:txBody>
          <a:body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3</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ZoneTexte 3">
            <a:extLst>
              <a:ext uri="{FF2B5EF4-FFF2-40B4-BE49-F238E27FC236}">
                <a16:creationId xmlns:a16="http://schemas.microsoft.com/office/drawing/2014/main" id="{370A2387-343B-45E9-EDB0-D53E2401B0A7}"/>
              </a:ext>
            </a:extLst>
          </p:cNvPr>
          <p:cNvSpPr txBox="1"/>
          <p:nvPr/>
        </p:nvSpPr>
        <p:spPr>
          <a:xfrm>
            <a:off x="228600" y="751114"/>
            <a:ext cx="7990114" cy="566822"/>
          </a:xfrm>
          <a:prstGeom prst="rect">
            <a:avLst/>
          </a:prstGeom>
          <a:noFill/>
        </p:spPr>
        <p:txBody>
          <a:bodyPr wrap="square" rtlCol="0">
            <a:spAutoFit/>
          </a:bodyPr>
          <a:lstStyle/>
          <a:p>
            <a:pPr algn="l">
              <a:lnSpc>
                <a:spcPts val="3700"/>
              </a:lnSpc>
            </a:pPr>
            <a:r>
              <a:rPr lang="fr-FR" sz="3200" b="0" i="0" u="none" strike="noStrike" dirty="0">
                <a:solidFill>
                  <a:srgbClr val="212121"/>
                </a:solidFill>
                <a:effectLst/>
                <a:latin typeface="Aptos" panose="020B0004020202020204" pitchFamily="34" charset="0"/>
              </a:rPr>
              <a:t>EXTENSION MISSION DE CONSEIL CNDP</a:t>
            </a:r>
            <a:endParaRPr lang="fr-FR" sz="3000" dirty="0"/>
          </a:p>
        </p:txBody>
      </p:sp>
      <p:cxnSp>
        <p:nvCxnSpPr>
          <p:cNvPr id="7" name="Connecteur droit 6">
            <a:extLst>
              <a:ext uri="{FF2B5EF4-FFF2-40B4-BE49-F238E27FC236}">
                <a16:creationId xmlns:a16="http://schemas.microsoft.com/office/drawing/2014/main" id="{BB30BA24-4A56-3697-EC0C-2545F2013C9E}"/>
              </a:ext>
            </a:extLst>
          </p:cNvPr>
          <p:cNvCxnSpPr>
            <a:cxnSpLocks/>
          </p:cNvCxnSpPr>
          <p:nvPr/>
        </p:nvCxnSpPr>
        <p:spPr>
          <a:xfrm>
            <a:off x="1055915" y="3337469"/>
            <a:ext cx="5170714" cy="0"/>
          </a:xfrm>
          <a:prstGeom prst="line">
            <a:avLst/>
          </a:prstGeom>
          <a:ln w="76200">
            <a:solidFill>
              <a:srgbClr val="0F124A"/>
            </a:solidFill>
          </a:ln>
        </p:spPr>
        <p:style>
          <a:lnRef idx="1">
            <a:schemeClr val="accent1"/>
          </a:lnRef>
          <a:fillRef idx="0">
            <a:schemeClr val="accent1"/>
          </a:fillRef>
          <a:effectRef idx="0">
            <a:schemeClr val="accent1"/>
          </a:effectRef>
          <a:fontRef idx="minor">
            <a:schemeClr val="tx1"/>
          </a:fontRef>
        </p:style>
      </p:cxnSp>
      <p:cxnSp>
        <p:nvCxnSpPr>
          <p:cNvPr id="9" name="Connecteur droit 8">
            <a:extLst>
              <a:ext uri="{FF2B5EF4-FFF2-40B4-BE49-F238E27FC236}">
                <a16:creationId xmlns:a16="http://schemas.microsoft.com/office/drawing/2014/main" id="{194C3C20-0430-1274-4CF7-198A4BF82803}"/>
              </a:ext>
            </a:extLst>
          </p:cNvPr>
          <p:cNvCxnSpPr>
            <a:cxnSpLocks/>
          </p:cNvCxnSpPr>
          <p:nvPr/>
        </p:nvCxnSpPr>
        <p:spPr>
          <a:xfrm>
            <a:off x="11190515" y="2793183"/>
            <a:ext cx="0" cy="81642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2817C5FD-4D12-69BC-D2D0-AA7EB89D6091}"/>
              </a:ext>
            </a:extLst>
          </p:cNvPr>
          <p:cNvSpPr txBox="1"/>
          <p:nvPr/>
        </p:nvSpPr>
        <p:spPr>
          <a:xfrm>
            <a:off x="10289899" y="2036636"/>
            <a:ext cx="2193466" cy="369332"/>
          </a:xfrm>
          <a:prstGeom prst="rect">
            <a:avLst/>
          </a:prstGeom>
          <a:noFill/>
        </p:spPr>
        <p:txBody>
          <a:bodyPr wrap="square" rtlCol="0">
            <a:spAutoFit/>
          </a:bodyPr>
          <a:lstStyle/>
          <a:p>
            <a:pPr algn="l"/>
            <a:r>
              <a:rPr lang="fr-FR" dirty="0">
                <a:solidFill>
                  <a:schemeClr val="tx2">
                    <a:lumMod val="75000"/>
                  </a:schemeClr>
                </a:solidFill>
              </a:rPr>
              <a:t>Saisine officielle</a:t>
            </a:r>
          </a:p>
        </p:txBody>
      </p:sp>
      <p:sp>
        <p:nvSpPr>
          <p:cNvPr id="12" name="ZoneTexte 11">
            <a:extLst>
              <a:ext uri="{FF2B5EF4-FFF2-40B4-BE49-F238E27FC236}">
                <a16:creationId xmlns:a16="http://schemas.microsoft.com/office/drawing/2014/main" id="{A341FF4E-038D-5DC1-1635-44C18AB27528}"/>
              </a:ext>
            </a:extLst>
          </p:cNvPr>
          <p:cNvSpPr txBox="1"/>
          <p:nvPr/>
        </p:nvSpPr>
        <p:spPr>
          <a:xfrm>
            <a:off x="10289899" y="1742115"/>
            <a:ext cx="1992085" cy="369332"/>
          </a:xfrm>
          <a:prstGeom prst="rect">
            <a:avLst/>
          </a:prstGeom>
          <a:noFill/>
        </p:spPr>
        <p:txBody>
          <a:bodyPr wrap="square" rtlCol="0">
            <a:spAutoFit/>
          </a:bodyPr>
          <a:lstStyle/>
          <a:p>
            <a:pPr algn="l"/>
            <a:r>
              <a:rPr lang="fr-FR" b="1" dirty="0">
                <a:solidFill>
                  <a:schemeClr val="tx2">
                    <a:lumMod val="75000"/>
                  </a:schemeClr>
                </a:solidFill>
              </a:rPr>
              <a:t>Automne 2025</a:t>
            </a:r>
          </a:p>
        </p:txBody>
      </p:sp>
      <p:cxnSp>
        <p:nvCxnSpPr>
          <p:cNvPr id="13" name="Connecteur droit 12">
            <a:extLst>
              <a:ext uri="{FF2B5EF4-FFF2-40B4-BE49-F238E27FC236}">
                <a16:creationId xmlns:a16="http://schemas.microsoft.com/office/drawing/2014/main" id="{2FA82CE4-8B1A-6ACE-FECC-7FDA595C9C3A}"/>
              </a:ext>
            </a:extLst>
          </p:cNvPr>
          <p:cNvCxnSpPr>
            <a:cxnSpLocks/>
          </p:cNvCxnSpPr>
          <p:nvPr/>
        </p:nvCxnSpPr>
        <p:spPr>
          <a:xfrm>
            <a:off x="1055915" y="2760526"/>
            <a:ext cx="0" cy="82731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3A4D37F0-5CA4-EC0D-5325-0D9D14623C0F}"/>
              </a:ext>
            </a:extLst>
          </p:cNvPr>
          <p:cNvSpPr txBox="1"/>
          <p:nvPr/>
        </p:nvSpPr>
        <p:spPr>
          <a:xfrm>
            <a:off x="149071" y="1729033"/>
            <a:ext cx="1992085" cy="369332"/>
          </a:xfrm>
          <a:prstGeom prst="rect">
            <a:avLst/>
          </a:prstGeom>
          <a:noFill/>
        </p:spPr>
        <p:txBody>
          <a:bodyPr wrap="square" rtlCol="0">
            <a:spAutoFit/>
          </a:bodyPr>
          <a:lstStyle/>
          <a:p>
            <a:pPr algn="l"/>
            <a:r>
              <a:rPr lang="fr-FR" b="1" dirty="0">
                <a:solidFill>
                  <a:schemeClr val="tx2">
                    <a:lumMod val="75000"/>
                  </a:schemeClr>
                </a:solidFill>
              </a:rPr>
              <a:t>Juillet 2024</a:t>
            </a:r>
          </a:p>
        </p:txBody>
      </p:sp>
      <p:cxnSp>
        <p:nvCxnSpPr>
          <p:cNvPr id="15" name="Connecteur droit 14">
            <a:extLst>
              <a:ext uri="{FF2B5EF4-FFF2-40B4-BE49-F238E27FC236}">
                <a16:creationId xmlns:a16="http://schemas.microsoft.com/office/drawing/2014/main" id="{166D38ED-5049-C8F9-2E02-6A21EB3460C6}"/>
              </a:ext>
            </a:extLst>
          </p:cNvPr>
          <p:cNvCxnSpPr>
            <a:cxnSpLocks/>
          </p:cNvCxnSpPr>
          <p:nvPr/>
        </p:nvCxnSpPr>
        <p:spPr>
          <a:xfrm>
            <a:off x="6226629" y="2771411"/>
            <a:ext cx="0" cy="8382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6" name="ZoneTexte 15">
            <a:extLst>
              <a:ext uri="{FF2B5EF4-FFF2-40B4-BE49-F238E27FC236}">
                <a16:creationId xmlns:a16="http://schemas.microsoft.com/office/drawing/2014/main" id="{B12BD464-3EB6-F324-1962-1DDB31AB6087}"/>
              </a:ext>
            </a:extLst>
          </p:cNvPr>
          <p:cNvSpPr txBox="1"/>
          <p:nvPr/>
        </p:nvSpPr>
        <p:spPr>
          <a:xfrm>
            <a:off x="5497288" y="1725629"/>
            <a:ext cx="1992085" cy="369332"/>
          </a:xfrm>
          <a:prstGeom prst="rect">
            <a:avLst/>
          </a:prstGeom>
          <a:noFill/>
        </p:spPr>
        <p:txBody>
          <a:bodyPr wrap="square" rtlCol="0">
            <a:spAutoFit/>
          </a:bodyPr>
          <a:lstStyle/>
          <a:p>
            <a:pPr algn="l"/>
            <a:r>
              <a:rPr lang="fr-FR" b="1" dirty="0">
                <a:solidFill>
                  <a:schemeClr val="tx2">
                    <a:lumMod val="75000"/>
                  </a:schemeClr>
                </a:solidFill>
              </a:rPr>
              <a:t>Mars 2025</a:t>
            </a:r>
          </a:p>
        </p:txBody>
      </p:sp>
      <p:sp>
        <p:nvSpPr>
          <p:cNvPr id="17" name="ZoneTexte 16">
            <a:extLst>
              <a:ext uri="{FF2B5EF4-FFF2-40B4-BE49-F238E27FC236}">
                <a16:creationId xmlns:a16="http://schemas.microsoft.com/office/drawing/2014/main" id="{5E5F301B-4B8E-8879-D1CF-ACB7A90F3FFA}"/>
              </a:ext>
            </a:extLst>
          </p:cNvPr>
          <p:cNvSpPr txBox="1"/>
          <p:nvPr/>
        </p:nvSpPr>
        <p:spPr>
          <a:xfrm>
            <a:off x="2160961" y="2839312"/>
            <a:ext cx="3509227" cy="369332"/>
          </a:xfrm>
          <a:prstGeom prst="rect">
            <a:avLst/>
          </a:prstGeom>
          <a:noFill/>
        </p:spPr>
        <p:txBody>
          <a:bodyPr wrap="square" rtlCol="0">
            <a:spAutoFit/>
          </a:bodyPr>
          <a:lstStyle/>
          <a:p>
            <a:pPr algn="l"/>
            <a:r>
              <a:rPr lang="fr-FR" dirty="0"/>
              <a:t>Mission de conseil CNDP</a:t>
            </a:r>
          </a:p>
        </p:txBody>
      </p:sp>
      <p:sp>
        <p:nvSpPr>
          <p:cNvPr id="18" name="ZoneTexte 17">
            <a:extLst>
              <a:ext uri="{FF2B5EF4-FFF2-40B4-BE49-F238E27FC236}">
                <a16:creationId xmlns:a16="http://schemas.microsoft.com/office/drawing/2014/main" id="{31F338AB-4CCE-A2C8-0F58-1DC0FEC3411B}"/>
              </a:ext>
            </a:extLst>
          </p:cNvPr>
          <p:cNvSpPr txBox="1"/>
          <p:nvPr/>
        </p:nvSpPr>
        <p:spPr>
          <a:xfrm>
            <a:off x="5497288" y="2032020"/>
            <a:ext cx="2193466" cy="646331"/>
          </a:xfrm>
          <a:prstGeom prst="rect">
            <a:avLst/>
          </a:prstGeom>
          <a:noFill/>
        </p:spPr>
        <p:txBody>
          <a:bodyPr wrap="square" rtlCol="0">
            <a:spAutoFit/>
          </a:bodyPr>
          <a:lstStyle/>
          <a:p>
            <a:pPr algn="l"/>
            <a:r>
              <a:rPr lang="fr-FR" dirty="0">
                <a:solidFill>
                  <a:schemeClr val="tx2">
                    <a:lumMod val="75000"/>
                  </a:schemeClr>
                </a:solidFill>
              </a:rPr>
              <a:t>Publication bilan et recommandations</a:t>
            </a:r>
          </a:p>
        </p:txBody>
      </p:sp>
      <p:sp>
        <p:nvSpPr>
          <p:cNvPr id="20" name="ZoneTexte 19">
            <a:extLst>
              <a:ext uri="{FF2B5EF4-FFF2-40B4-BE49-F238E27FC236}">
                <a16:creationId xmlns:a16="http://schemas.microsoft.com/office/drawing/2014/main" id="{36092556-1D93-D0A0-6E8C-FAEEC4B7A9E2}"/>
              </a:ext>
            </a:extLst>
          </p:cNvPr>
          <p:cNvSpPr txBox="1"/>
          <p:nvPr/>
        </p:nvSpPr>
        <p:spPr>
          <a:xfrm>
            <a:off x="6818776" y="2839312"/>
            <a:ext cx="4390106" cy="369332"/>
          </a:xfrm>
          <a:prstGeom prst="rect">
            <a:avLst/>
          </a:prstGeom>
          <a:noFill/>
        </p:spPr>
        <p:txBody>
          <a:bodyPr wrap="square" rtlCol="0">
            <a:spAutoFit/>
          </a:bodyPr>
          <a:lstStyle/>
          <a:p>
            <a:pPr algn="l"/>
            <a:r>
              <a:rPr lang="fr-FR" dirty="0"/>
              <a:t>Extension mission de conseil CNDP</a:t>
            </a:r>
          </a:p>
        </p:txBody>
      </p:sp>
      <p:sp>
        <p:nvSpPr>
          <p:cNvPr id="48" name="ZoneTexte 47">
            <a:extLst>
              <a:ext uri="{FF2B5EF4-FFF2-40B4-BE49-F238E27FC236}">
                <a16:creationId xmlns:a16="http://schemas.microsoft.com/office/drawing/2014/main" id="{1B2B642E-80BB-271A-9F51-F3D00249C303}"/>
              </a:ext>
            </a:extLst>
          </p:cNvPr>
          <p:cNvSpPr txBox="1"/>
          <p:nvPr/>
        </p:nvSpPr>
        <p:spPr>
          <a:xfrm>
            <a:off x="149071" y="2038665"/>
            <a:ext cx="2193466" cy="646331"/>
          </a:xfrm>
          <a:prstGeom prst="rect">
            <a:avLst/>
          </a:prstGeom>
          <a:noFill/>
        </p:spPr>
        <p:txBody>
          <a:bodyPr wrap="square" rtlCol="0">
            <a:spAutoFit/>
          </a:bodyPr>
          <a:lstStyle/>
          <a:p>
            <a:pPr algn="l"/>
            <a:r>
              <a:rPr lang="fr-FR" dirty="0">
                <a:solidFill>
                  <a:schemeClr val="tx2">
                    <a:lumMod val="75000"/>
                  </a:schemeClr>
                </a:solidFill>
              </a:rPr>
              <a:t>Lancement de la mission de conseil</a:t>
            </a:r>
          </a:p>
        </p:txBody>
      </p:sp>
      <p:sp>
        <p:nvSpPr>
          <p:cNvPr id="55" name="Accolade ouvrante 54">
            <a:extLst>
              <a:ext uri="{FF2B5EF4-FFF2-40B4-BE49-F238E27FC236}">
                <a16:creationId xmlns:a16="http://schemas.microsoft.com/office/drawing/2014/main" id="{E732DCC9-D1DA-5F35-DCF6-822DC205B97F}"/>
              </a:ext>
            </a:extLst>
          </p:cNvPr>
          <p:cNvSpPr/>
          <p:nvPr/>
        </p:nvSpPr>
        <p:spPr>
          <a:xfrm rot="16200000">
            <a:off x="3376918" y="1412373"/>
            <a:ext cx="528708" cy="5170714"/>
          </a:xfrm>
          <a:prstGeom prst="leftBrace">
            <a:avLst>
              <a:gd name="adj1" fmla="val 8333"/>
              <a:gd name="adj2" fmla="val 50234"/>
            </a:avLst>
          </a:prstGeom>
          <a:ln w="12700">
            <a:solidFill>
              <a:srgbClr val="0F124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6" name="ZoneTexte 55">
            <a:extLst>
              <a:ext uri="{FF2B5EF4-FFF2-40B4-BE49-F238E27FC236}">
                <a16:creationId xmlns:a16="http://schemas.microsoft.com/office/drawing/2014/main" id="{A9EEC6CD-19D1-7B1D-4E6A-82D01C676279}"/>
              </a:ext>
            </a:extLst>
          </p:cNvPr>
          <p:cNvSpPr txBox="1"/>
          <p:nvPr/>
        </p:nvSpPr>
        <p:spPr>
          <a:xfrm>
            <a:off x="1055913" y="4246958"/>
            <a:ext cx="5081516" cy="1815882"/>
          </a:xfrm>
          <a:prstGeom prst="rect">
            <a:avLst/>
          </a:prstGeom>
          <a:noFill/>
        </p:spPr>
        <p:txBody>
          <a:bodyPr wrap="square" rtlCol="0">
            <a:spAutoFit/>
          </a:bodyPr>
          <a:lstStyle/>
          <a:p>
            <a:pPr algn="l"/>
            <a:r>
              <a:rPr lang="fr-FR" sz="1600" u="sng" dirty="0">
                <a:latin typeface="Arial" panose="020B0604020202020204" pitchFamily="34" charset="0"/>
                <a:cs typeface="Arial" panose="020B0604020202020204" pitchFamily="34" charset="0"/>
              </a:rPr>
              <a:t>Mission gratuite sur sollicitation </a:t>
            </a:r>
          </a:p>
          <a:p>
            <a:pPr marL="285750" indent="-285750" algn="l">
              <a:buFont typeface="Arial" panose="020B0604020202020204" pitchFamily="34" charset="0"/>
              <a:buChar char="•"/>
            </a:pPr>
            <a:endParaRPr lang="fr-FR" sz="1600" dirty="0">
              <a:latin typeface="Arial" panose="020B0604020202020204" pitchFamily="34" charset="0"/>
              <a:cs typeface="Arial" panose="020B0604020202020204" pitchFamily="34" charset="0"/>
            </a:endParaRPr>
          </a:p>
          <a:p>
            <a:pPr algn="l"/>
            <a:r>
              <a:rPr lang="fr-FR" sz="1600" dirty="0">
                <a:latin typeface="Arial" panose="020B0604020202020204" pitchFamily="34" charset="0"/>
                <a:cs typeface="Arial" panose="020B0604020202020204" pitchFamily="34" charset="0"/>
              </a:rPr>
              <a:t>Objectifs : </a:t>
            </a:r>
          </a:p>
          <a:p>
            <a:pPr marL="285750" indent="-285750" algn="l">
              <a:buFont typeface="Arial" panose="020B0604020202020204" pitchFamily="34" charset="0"/>
              <a:buChar char="•"/>
            </a:pPr>
            <a:r>
              <a:rPr lang="fr-FR" sz="1600" b="0" i="0" u="none" strike="noStrike" dirty="0">
                <a:solidFill>
                  <a:srgbClr val="000000"/>
                </a:solidFill>
                <a:effectLst/>
                <a:latin typeface="Arial" panose="020B0604020202020204" pitchFamily="34" charset="0"/>
                <a:cs typeface="Arial" panose="020B0604020202020204" pitchFamily="34" charset="0"/>
              </a:rPr>
              <a:t>Accompagnement des premières démarches d’information du public.</a:t>
            </a:r>
          </a:p>
          <a:p>
            <a:pPr marL="285750" indent="-285750" algn="l">
              <a:buFont typeface="Arial" panose="020B0604020202020204" pitchFamily="34" charset="0"/>
              <a:buChar char="•"/>
            </a:pPr>
            <a:r>
              <a:rPr lang="fr-FR" sz="1600" dirty="0">
                <a:latin typeface="Arial" panose="020B0604020202020204" pitchFamily="34" charset="0"/>
                <a:cs typeface="Arial" panose="020B0604020202020204" pitchFamily="34" charset="0"/>
              </a:rPr>
              <a:t>Fournir des recommandations sur la poursuite du dialogue à venir.</a:t>
            </a:r>
            <a:endParaRPr lang="fr-FR" sz="2800" dirty="0">
              <a:latin typeface="Arial" panose="020B0604020202020204" pitchFamily="34" charset="0"/>
              <a:cs typeface="Arial" panose="020B0604020202020204" pitchFamily="34" charset="0"/>
            </a:endParaRPr>
          </a:p>
        </p:txBody>
      </p:sp>
      <p:sp>
        <p:nvSpPr>
          <p:cNvPr id="57" name="Accolade ouvrante 56">
            <a:extLst>
              <a:ext uri="{FF2B5EF4-FFF2-40B4-BE49-F238E27FC236}">
                <a16:creationId xmlns:a16="http://schemas.microsoft.com/office/drawing/2014/main" id="{5CFABBD1-AE2D-C3BB-51A7-744C6093D04E}"/>
              </a:ext>
            </a:extLst>
          </p:cNvPr>
          <p:cNvSpPr/>
          <p:nvPr/>
        </p:nvSpPr>
        <p:spPr>
          <a:xfrm rot="16200000">
            <a:off x="8444219" y="1515787"/>
            <a:ext cx="528708" cy="4963885"/>
          </a:xfrm>
          <a:prstGeom prst="leftBrace">
            <a:avLst>
              <a:gd name="adj1" fmla="val 8333"/>
              <a:gd name="adj2" fmla="val 50234"/>
            </a:avLst>
          </a:prstGeom>
          <a:ln w="12700">
            <a:solidFill>
              <a:srgbClr val="0F124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8" name="ZoneTexte 57">
            <a:extLst>
              <a:ext uri="{FF2B5EF4-FFF2-40B4-BE49-F238E27FC236}">
                <a16:creationId xmlns:a16="http://schemas.microsoft.com/office/drawing/2014/main" id="{13435D26-2F18-B0A5-98B3-D20A7C3EF84F}"/>
              </a:ext>
            </a:extLst>
          </p:cNvPr>
          <p:cNvSpPr txBox="1"/>
          <p:nvPr/>
        </p:nvSpPr>
        <p:spPr>
          <a:xfrm>
            <a:off x="6226629" y="4242493"/>
            <a:ext cx="5081516" cy="2554545"/>
          </a:xfrm>
          <a:prstGeom prst="rect">
            <a:avLst/>
          </a:prstGeom>
          <a:noFill/>
        </p:spPr>
        <p:txBody>
          <a:bodyPr wrap="square" rtlCol="0">
            <a:spAutoFit/>
          </a:bodyPr>
          <a:lstStyle/>
          <a:p>
            <a:pPr algn="l"/>
            <a:r>
              <a:rPr lang="fr-FR" sz="1600" u="sng" dirty="0"/>
              <a:t>Mission gratuite sur sollicitation (même garants)</a:t>
            </a:r>
          </a:p>
          <a:p>
            <a:pPr marL="285750" indent="-285750" algn="l">
              <a:buFont typeface="Arial" panose="020B0604020202020204" pitchFamily="34" charset="0"/>
              <a:buChar char="•"/>
            </a:pPr>
            <a:endParaRPr lang="fr-FR" sz="1600" dirty="0"/>
          </a:p>
          <a:p>
            <a:pPr algn="l"/>
            <a:r>
              <a:rPr lang="fr-FR" sz="1600" dirty="0"/>
              <a:t>Objectifs : </a:t>
            </a:r>
          </a:p>
          <a:p>
            <a:pPr marL="285750" indent="-285750" algn="l">
              <a:buFont typeface="Arial" panose="020B0604020202020204" pitchFamily="34" charset="0"/>
              <a:buChar char="•"/>
            </a:pPr>
            <a:r>
              <a:rPr lang="fr-FR" sz="1600" dirty="0">
                <a:solidFill>
                  <a:srgbClr val="000000"/>
                </a:solidFill>
                <a:latin typeface="-webkit-standard"/>
              </a:rPr>
              <a:t>Accompagner le CERN dans son dialogue territorial jusqu’à la saisine, à la lumière des recommandations formulées par les garants.</a:t>
            </a:r>
          </a:p>
          <a:p>
            <a:pPr marL="285750" indent="-285750" algn="l">
              <a:buFont typeface="Arial" panose="020B0604020202020204" pitchFamily="34" charset="0"/>
              <a:buChar char="•"/>
            </a:pPr>
            <a:r>
              <a:rPr lang="fr-FR" sz="1600" b="0" i="0" u="none" strike="noStrike" dirty="0">
                <a:solidFill>
                  <a:srgbClr val="000000"/>
                </a:solidFill>
                <a:effectLst/>
                <a:latin typeface="-webkit-standard"/>
              </a:rPr>
              <a:t>Préparer le cadre administratif et financier de la saisine à venir, en tenant compte des spécificités juridiques propres à l’Organisation.</a:t>
            </a:r>
          </a:p>
          <a:p>
            <a:pPr marL="285750" indent="-285750" algn="l">
              <a:buFont typeface="Arial" panose="020B0604020202020204" pitchFamily="34" charset="0"/>
              <a:buChar char="•"/>
            </a:pPr>
            <a:endParaRPr lang="fr-FR" sz="1600" b="0" i="0" u="none" strike="noStrike" dirty="0">
              <a:solidFill>
                <a:srgbClr val="000000"/>
              </a:solidFill>
              <a:effectLst/>
              <a:latin typeface="-webkit-standard"/>
            </a:endParaRPr>
          </a:p>
        </p:txBody>
      </p:sp>
      <p:sp>
        <p:nvSpPr>
          <p:cNvPr id="5" name="Textfeld 1">
            <a:extLst>
              <a:ext uri="{FF2B5EF4-FFF2-40B4-BE49-F238E27FC236}">
                <a16:creationId xmlns:a16="http://schemas.microsoft.com/office/drawing/2014/main" id="{B2003176-946B-5FFF-28FC-9083D61D2E84}"/>
              </a:ext>
            </a:extLst>
          </p:cNvPr>
          <p:cNvSpPr txBox="1"/>
          <p:nvPr/>
        </p:nvSpPr>
        <p:spPr>
          <a:xfrm>
            <a:off x="1343775" y="116660"/>
            <a:ext cx="2718000" cy="226761"/>
          </a:xfrm>
          <a:prstGeom prst="rect">
            <a:avLst/>
          </a:prstGeom>
          <a:noFill/>
        </p:spPr>
        <p:txBody>
          <a:bodyPr wrap="square" rtlCol="0">
            <a:noAutofit/>
          </a:bodyPr>
          <a:lstStyle/>
          <a:p>
            <a:pPr defTabSz="914280">
              <a:lnSpc>
                <a:spcPts val="1651"/>
              </a:lnSpc>
            </a:pPr>
            <a:r>
              <a:rPr lang="en-US" sz="1200" dirty="0">
                <a:solidFill>
                  <a:srgbClr val="FFFFFF"/>
                </a:solidFill>
                <a:latin typeface="Arial"/>
              </a:rPr>
              <a:t>2 avril 2025</a:t>
            </a:r>
          </a:p>
        </p:txBody>
      </p:sp>
    </p:spTree>
    <p:extLst>
      <p:ext uri="{BB962C8B-B14F-4D97-AF65-F5344CB8AC3E}">
        <p14:creationId xmlns:p14="http://schemas.microsoft.com/office/powerpoint/2010/main" val="2536936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F6F5AD-AE98-C145-DFA7-E5ABDB46E7AB}"/>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535BD483-0A7C-D152-9584-6B5E97BCE481}"/>
              </a:ext>
            </a:extLst>
          </p:cNvPr>
          <p:cNvSpPr>
            <a:spLocks noGrp="1"/>
          </p:cNvSpPr>
          <p:nvPr>
            <p:ph type="sldNum" sz="quarter" idx="10"/>
          </p:nvPr>
        </p:nvSpPr>
        <p:spPr>
          <a:xfrm>
            <a:off x="11660401" y="129898"/>
            <a:ext cx="385972" cy="226761"/>
          </a:xfrm>
        </p:spPr>
        <p:txBody>
          <a:body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ZoneTexte 2">
            <a:extLst>
              <a:ext uri="{FF2B5EF4-FFF2-40B4-BE49-F238E27FC236}">
                <a16:creationId xmlns:a16="http://schemas.microsoft.com/office/drawing/2014/main" id="{C49F8F20-F94A-59FD-B581-FA0A14503604}"/>
              </a:ext>
            </a:extLst>
          </p:cNvPr>
          <p:cNvSpPr txBox="1"/>
          <p:nvPr/>
        </p:nvSpPr>
        <p:spPr>
          <a:xfrm>
            <a:off x="228599" y="751114"/>
            <a:ext cx="11431801" cy="566822"/>
          </a:xfrm>
          <a:prstGeom prst="rect">
            <a:avLst/>
          </a:prstGeom>
          <a:noFill/>
        </p:spPr>
        <p:txBody>
          <a:bodyPr wrap="square" rtlCol="0">
            <a:spAutoFit/>
          </a:bodyPr>
          <a:lstStyle/>
          <a:p>
            <a:pPr algn="l">
              <a:lnSpc>
                <a:spcPts val="3700"/>
              </a:lnSpc>
            </a:pPr>
            <a:r>
              <a:rPr lang="fr-FR" sz="3200" dirty="0">
                <a:solidFill>
                  <a:srgbClr val="212121"/>
                </a:solidFill>
                <a:latin typeface="Aptos" panose="020B0004020202020204" pitchFamily="34" charset="0"/>
              </a:rPr>
              <a:t>PROPOSITION DU CADRE CONTRACTUEL</a:t>
            </a:r>
          </a:p>
        </p:txBody>
      </p:sp>
      <p:sp>
        <p:nvSpPr>
          <p:cNvPr id="4" name="ZoneTexte 3">
            <a:extLst>
              <a:ext uri="{FF2B5EF4-FFF2-40B4-BE49-F238E27FC236}">
                <a16:creationId xmlns:a16="http://schemas.microsoft.com/office/drawing/2014/main" id="{5939B233-D8C6-9465-DE4A-102A048D5F14}"/>
              </a:ext>
            </a:extLst>
          </p:cNvPr>
          <p:cNvSpPr txBox="1"/>
          <p:nvPr/>
        </p:nvSpPr>
        <p:spPr>
          <a:xfrm>
            <a:off x="696685" y="1559023"/>
            <a:ext cx="11223566" cy="3018775"/>
          </a:xfrm>
          <a:prstGeom prst="rect">
            <a:avLst/>
          </a:prstGeom>
          <a:noFill/>
        </p:spPr>
        <p:txBody>
          <a:bodyPr wrap="square" rtlCol="0">
            <a:spAutoFit/>
          </a:bodyPr>
          <a:lstStyle/>
          <a:p>
            <a:pPr algn="l">
              <a:lnSpc>
                <a:spcPts val="3700"/>
              </a:lnSpc>
            </a:pPr>
            <a:r>
              <a:rPr lang="fr-FR" b="1" dirty="0"/>
              <a:t>Financement du futur débat public CNDP côté français :</a:t>
            </a:r>
          </a:p>
          <a:p>
            <a:pPr marL="285750" indent="-285750">
              <a:lnSpc>
                <a:spcPts val="3700"/>
              </a:lnSpc>
              <a:buFont typeface="Arial" panose="020B0604020202020204" pitchFamily="34" charset="0"/>
              <a:buChar char="•"/>
            </a:pPr>
            <a:r>
              <a:rPr lang="fr-FR" dirty="0"/>
              <a:t>Type du contrat : </a:t>
            </a:r>
            <a:r>
              <a:rPr lang="fr-FR" b="1" dirty="0"/>
              <a:t>gré à gré </a:t>
            </a:r>
            <a:r>
              <a:rPr lang="fr-FR" dirty="0"/>
              <a:t>géré par les Achats.</a:t>
            </a:r>
          </a:p>
          <a:p>
            <a:pPr marL="285750" indent="-285750">
              <a:lnSpc>
                <a:spcPts val="3700"/>
              </a:lnSpc>
              <a:buFont typeface="Arial" panose="020B0604020202020204" pitchFamily="34" charset="0"/>
              <a:buChar char="•"/>
            </a:pPr>
            <a:r>
              <a:rPr lang="fr-FR" dirty="0"/>
              <a:t>Modalité du contrat : </a:t>
            </a:r>
            <a:r>
              <a:rPr lang="fr-FR" b="1" dirty="0"/>
              <a:t>sous la supervision du SJ.</a:t>
            </a:r>
          </a:p>
          <a:p>
            <a:pPr marL="285750" indent="-285750" algn="l">
              <a:lnSpc>
                <a:spcPts val="3700"/>
              </a:lnSpc>
              <a:buFont typeface="Arial" panose="020B0604020202020204" pitchFamily="34" charset="0"/>
              <a:buChar char="•"/>
            </a:pPr>
            <a:r>
              <a:rPr lang="fr-FR" dirty="0"/>
              <a:t>Autorisation budgétaire du contrat : </a:t>
            </a:r>
            <a:r>
              <a:rPr lang="fr-FR" b="1" dirty="0"/>
              <a:t>Comité des finances du CERN en septembre 2025 au plus tard</a:t>
            </a:r>
            <a:r>
              <a:rPr lang="fr-FR" dirty="0"/>
              <a:t>.</a:t>
            </a:r>
          </a:p>
          <a:p>
            <a:pPr algn="l">
              <a:lnSpc>
                <a:spcPts val="3700"/>
              </a:lnSpc>
            </a:pPr>
            <a:endParaRPr lang="fr-FR" dirty="0"/>
          </a:p>
          <a:p>
            <a:pPr marL="285750" indent="-285750" algn="l">
              <a:buFont typeface="Police système Courant"/>
              <a:buChar char="➔"/>
            </a:pPr>
            <a:r>
              <a:rPr lang="fr-FR" dirty="0"/>
              <a:t>Besoin d'établir les grands axes du coût du débat public dans le contrat et de s’assurer que le CERN sera consulté dans l’organisation du débat public mené par la CPDP qui sera nommée.</a:t>
            </a:r>
          </a:p>
        </p:txBody>
      </p:sp>
      <p:sp>
        <p:nvSpPr>
          <p:cNvPr id="5" name="Textfeld 1">
            <a:extLst>
              <a:ext uri="{FF2B5EF4-FFF2-40B4-BE49-F238E27FC236}">
                <a16:creationId xmlns:a16="http://schemas.microsoft.com/office/drawing/2014/main" id="{57F20C16-91AC-B6FD-F68A-A02236C9D1E9}"/>
              </a:ext>
            </a:extLst>
          </p:cNvPr>
          <p:cNvSpPr txBox="1"/>
          <p:nvPr/>
        </p:nvSpPr>
        <p:spPr>
          <a:xfrm>
            <a:off x="1343775" y="116660"/>
            <a:ext cx="2718000" cy="226761"/>
          </a:xfrm>
          <a:prstGeom prst="rect">
            <a:avLst/>
          </a:prstGeom>
          <a:noFill/>
        </p:spPr>
        <p:txBody>
          <a:bodyPr wrap="square" rtlCol="0">
            <a:noAutofit/>
          </a:bodyPr>
          <a:lstStyle/>
          <a:p>
            <a:pPr defTabSz="914280">
              <a:lnSpc>
                <a:spcPts val="1651"/>
              </a:lnSpc>
            </a:pPr>
            <a:r>
              <a:rPr lang="en-US" sz="1200" dirty="0">
                <a:solidFill>
                  <a:srgbClr val="FFFFFF"/>
                </a:solidFill>
                <a:latin typeface="Arial"/>
              </a:rPr>
              <a:t>2 avril 2025</a:t>
            </a:r>
          </a:p>
        </p:txBody>
      </p:sp>
    </p:spTree>
    <p:extLst>
      <p:ext uri="{BB962C8B-B14F-4D97-AF65-F5344CB8AC3E}">
        <p14:creationId xmlns:p14="http://schemas.microsoft.com/office/powerpoint/2010/main" val="1493202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11022-E70A-F689-365B-7226E1029A8D}"/>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A22B1585-416B-2824-8E1E-EEED535EF4E8}"/>
              </a:ext>
            </a:extLst>
          </p:cNvPr>
          <p:cNvSpPr>
            <a:spLocks noGrp="1"/>
          </p:cNvSpPr>
          <p:nvPr>
            <p:ph type="ctrTitle"/>
          </p:nvPr>
        </p:nvSpPr>
        <p:spPr>
          <a:xfrm>
            <a:off x="835587" y="2333172"/>
            <a:ext cx="11017800" cy="2387600"/>
          </a:xfrm>
        </p:spPr>
        <p:txBody>
          <a:bodyPr/>
          <a:lstStyle/>
          <a:p>
            <a:r>
              <a:rPr lang="en-US" dirty="0"/>
              <a:t>MERCI</a:t>
            </a:r>
            <a:br>
              <a:rPr lang="en-US" dirty="0"/>
            </a:br>
            <a:endParaRPr lang="en-US" dirty="0"/>
          </a:p>
        </p:txBody>
      </p:sp>
      <p:sp>
        <p:nvSpPr>
          <p:cNvPr id="8" name="Foliennummernplatzhalter 7">
            <a:extLst>
              <a:ext uri="{FF2B5EF4-FFF2-40B4-BE49-F238E27FC236}">
                <a16:creationId xmlns:a16="http://schemas.microsoft.com/office/drawing/2014/main" id="{362E704A-7776-7641-BC79-9C37B6CBEB0E}"/>
              </a:ext>
            </a:extLst>
          </p:cNvPr>
          <p:cNvSpPr>
            <a:spLocks noGrp="1"/>
          </p:cNvSpPr>
          <p:nvPr>
            <p:ph type="sldNum" sz="quarter" idx="12"/>
          </p:nvPr>
        </p:nvSpPr>
        <p:spPr>
          <a:xfrm>
            <a:off x="11660401" y="116660"/>
            <a:ext cx="385972" cy="226761"/>
          </a:xfrm>
        </p:spPr>
        <p:txBody>
          <a:bodyPr/>
          <a:lstStyle/>
          <a:p>
            <a:pPr defTabSz="914280"/>
            <a:fld id="{88A1DFE4-5FC5-43BD-BB7E-75EAD82B965F}" type="slidenum">
              <a:rPr lang="de-AT">
                <a:solidFill>
                  <a:srgbClr val="FFFFFF"/>
                </a:solidFill>
                <a:latin typeface="Arial"/>
              </a:rPr>
              <a:pPr defTabSz="914280"/>
              <a:t>5</a:t>
            </a:fld>
            <a:endParaRPr lang="de-AT" dirty="0">
              <a:solidFill>
                <a:srgbClr val="FFFFFF"/>
              </a:solidFill>
              <a:latin typeface="Arial"/>
            </a:endParaRPr>
          </a:p>
        </p:txBody>
      </p:sp>
      <p:sp>
        <p:nvSpPr>
          <p:cNvPr id="3" name="Textfeld 1">
            <a:extLst>
              <a:ext uri="{FF2B5EF4-FFF2-40B4-BE49-F238E27FC236}">
                <a16:creationId xmlns:a16="http://schemas.microsoft.com/office/drawing/2014/main" id="{3845AC93-5ADE-3E6C-8B87-D5068AE34E47}"/>
              </a:ext>
            </a:extLst>
          </p:cNvPr>
          <p:cNvSpPr txBox="1"/>
          <p:nvPr/>
        </p:nvSpPr>
        <p:spPr>
          <a:xfrm>
            <a:off x="1343775" y="116660"/>
            <a:ext cx="2718000" cy="226761"/>
          </a:xfrm>
          <a:prstGeom prst="rect">
            <a:avLst/>
          </a:prstGeom>
          <a:noFill/>
        </p:spPr>
        <p:txBody>
          <a:bodyPr wrap="square" rtlCol="0">
            <a:noAutofit/>
          </a:bodyPr>
          <a:lstStyle/>
          <a:p>
            <a:pPr defTabSz="914280">
              <a:lnSpc>
                <a:spcPts val="1651"/>
              </a:lnSpc>
            </a:pPr>
            <a:r>
              <a:rPr lang="en-US" sz="1200" dirty="0">
                <a:solidFill>
                  <a:srgbClr val="FFFFFF"/>
                </a:solidFill>
                <a:latin typeface="Arial"/>
              </a:rPr>
              <a:t>2 avril 2025</a:t>
            </a:r>
          </a:p>
        </p:txBody>
      </p:sp>
    </p:spTree>
    <p:extLst>
      <p:ext uri="{BB962C8B-B14F-4D97-AF65-F5344CB8AC3E}">
        <p14:creationId xmlns:p14="http://schemas.microsoft.com/office/powerpoint/2010/main" val="2216740397"/>
      </p:ext>
    </p:extLst>
  </p:cSld>
  <p:clrMapOvr>
    <a:masterClrMapping/>
  </p:clrMapOvr>
</p:sld>
</file>

<file path=ppt/theme/theme1.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1446</TotalTime>
  <Words>261</Words>
  <Application>Microsoft Macintosh PowerPoint</Application>
  <PresentationFormat>Grand écran</PresentationFormat>
  <Paragraphs>46</Paragraphs>
  <Slides>5</Slides>
  <Notes>3</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5</vt:i4>
      </vt:variant>
    </vt:vector>
  </HeadingPairs>
  <TitlesOfParts>
    <vt:vector size="11" baseType="lpstr">
      <vt:lpstr>-webkit-standard</vt:lpstr>
      <vt:lpstr>Aptos</vt:lpstr>
      <vt:lpstr>Arial</vt:lpstr>
      <vt:lpstr>Police système Courant</vt:lpstr>
      <vt:lpstr>Titleslides, Conclusion</vt:lpstr>
      <vt:lpstr>Content Slides - Deep Blue</vt:lpstr>
      <vt:lpstr>FCC – Participation du Public Coordination interne </vt:lpstr>
      <vt:lpstr>Présentation PowerPoint</vt:lpstr>
      <vt:lpstr>Présentation PowerPoint</vt:lpstr>
      <vt:lpstr>Présentation PowerPoint</vt:lpstr>
      <vt:lpstr>MERCI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Mattis Nil Madiane Kennouche</dc:creator>
  <cp:lastModifiedBy>Mattis Nil Madiane Kennouche</cp:lastModifiedBy>
  <cp:revision>7</cp:revision>
  <dcterms:created xsi:type="dcterms:W3CDTF">2025-03-20T10:44:33Z</dcterms:created>
  <dcterms:modified xsi:type="dcterms:W3CDTF">2025-04-02T13:40:16Z</dcterms:modified>
</cp:coreProperties>
</file>