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5" r:id="rId2"/>
    <p:sldId id="268" r:id="rId3"/>
    <p:sldId id="269" r:id="rId4"/>
    <p:sldId id="460" r:id="rId5"/>
    <p:sldId id="491" r:id="rId6"/>
    <p:sldId id="492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70C1"/>
    <a:srgbClr val="0033A0"/>
    <a:srgbClr val="A3A3A3"/>
    <a:srgbClr val="FCBD00"/>
    <a:srgbClr val="EA7C30"/>
    <a:srgbClr val="F98826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5"/>
    <p:restoredTop sz="96695"/>
  </p:normalViewPr>
  <p:slideViewPr>
    <p:cSldViewPr snapToGrid="0" snapToObjects="1">
      <p:cViewPr varScale="1">
        <p:scale>
          <a:sx n="161" d="100"/>
          <a:sy n="161" d="100"/>
        </p:scale>
        <p:origin x="240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4/2/25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4/2/25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474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48407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638538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0349" y="39251"/>
            <a:ext cx="417840" cy="410918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686" y="125665"/>
            <a:ext cx="754389" cy="277001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590662"/>
            <a:ext cx="2834640" cy="2673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en-US" sz="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Corsini</a:t>
            </a:r>
            <a:endParaRPr lang="en-US" sz="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15EFFD-9BBD-26DD-BFDC-A8F4F8FE3D37}"/>
              </a:ext>
            </a:extLst>
          </p:cNvPr>
          <p:cNvSpPr/>
          <p:nvPr userDrawn="1"/>
        </p:nvSpPr>
        <p:spPr>
          <a:xfrm>
            <a:off x="11696700" y="6332409"/>
            <a:ext cx="495300" cy="516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7AD6-045D-EDBA-8127-463AAB3D5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713" y="2"/>
            <a:ext cx="10817087" cy="482944"/>
          </a:xfrm>
        </p:spPr>
        <p:txBody>
          <a:bodyPr>
            <a:normAutofit fontScale="90000"/>
          </a:bodyPr>
          <a:lstStyle/>
          <a:p>
            <a:r>
              <a:rPr lang="en-GB" sz="3200" b="0" i="0" u="none" strike="noStrike" dirty="0">
                <a:effectLst/>
                <a:latin typeface="Century Gothic" panose="020B0502020202020204" pitchFamily="34" charset="0"/>
              </a:rPr>
              <a:t>Zebra Fish Eggs irradiation in CLEAR</a:t>
            </a:r>
            <a:endParaRPr sz="32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9D429B-53EC-8C17-9711-166384A3BD0A}"/>
              </a:ext>
            </a:extLst>
          </p:cNvPr>
          <p:cNvSpPr txBox="1"/>
          <p:nvPr/>
        </p:nvSpPr>
        <p:spPr>
          <a:xfrm>
            <a:off x="7245121" y="1275932"/>
            <a:ext cx="14402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Kacem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et al., 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submitted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25DE90-09FD-241C-3B8D-AE25E3E1C109}"/>
              </a:ext>
            </a:extLst>
          </p:cNvPr>
          <p:cNvGrpSpPr/>
          <p:nvPr/>
        </p:nvGrpSpPr>
        <p:grpSpPr>
          <a:xfrm>
            <a:off x="4875476" y="2340496"/>
            <a:ext cx="7171888" cy="2930744"/>
            <a:chOff x="4848499" y="2141953"/>
            <a:chExt cx="7171888" cy="293074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88C1055-7AD4-6A3A-952F-18FFD2C476BC}"/>
                </a:ext>
              </a:extLst>
            </p:cNvPr>
            <p:cNvGrpSpPr/>
            <p:nvPr/>
          </p:nvGrpSpPr>
          <p:grpSpPr>
            <a:xfrm>
              <a:off x="4848499" y="2321200"/>
              <a:ext cx="7171888" cy="2751497"/>
              <a:chOff x="4890052" y="1353364"/>
              <a:chExt cx="7171888" cy="2751497"/>
            </a:xfrm>
          </p:grpSpPr>
          <p:pic>
            <p:nvPicPr>
              <p:cNvPr id="12" name="Picture 11" descr="A graph of a function&#10;&#10;Description automatically generated with medium confidence">
                <a:extLst>
                  <a:ext uri="{FF2B5EF4-FFF2-40B4-BE49-F238E27FC236}">
                    <a16:creationId xmlns:a16="http://schemas.microsoft.com/office/drawing/2014/main" id="{AE67D905-BCA6-213C-29FF-DD673D5F70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90156" y="1548871"/>
                <a:ext cx="7071784" cy="2555990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1D6D43A-C8AA-6B91-A599-6FFE3B64A7B4}"/>
                  </a:ext>
                </a:extLst>
              </p:cNvPr>
              <p:cNvSpPr/>
              <p:nvPr/>
            </p:nvSpPr>
            <p:spPr>
              <a:xfrm>
                <a:off x="4890052" y="1353364"/>
                <a:ext cx="427383" cy="4555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8346C05-CD96-51E9-AC60-800799064A05}"/>
                  </a:ext>
                </a:extLst>
              </p:cNvPr>
              <p:cNvSpPr/>
              <p:nvPr/>
            </p:nvSpPr>
            <p:spPr>
              <a:xfrm>
                <a:off x="8486292" y="1353364"/>
                <a:ext cx="427383" cy="4555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956F64D-FBD8-367A-989A-BF36ACDF4306}"/>
                </a:ext>
              </a:extLst>
            </p:cNvPr>
            <p:cNvSpPr txBox="1"/>
            <p:nvPr/>
          </p:nvSpPr>
          <p:spPr>
            <a:xfrm>
              <a:off x="5716703" y="2145457"/>
              <a:ext cx="226662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Same “instantaneous” dose rate</a:t>
              </a:r>
              <a:endParaRPr sz="12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235296A-9C65-C3DF-7195-CD83E2EE32F0}"/>
                </a:ext>
              </a:extLst>
            </p:cNvPr>
            <p:cNvSpPr txBox="1"/>
            <p:nvPr/>
          </p:nvSpPr>
          <p:spPr>
            <a:xfrm>
              <a:off x="9201898" y="2141953"/>
              <a:ext cx="278316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Factor ~ 15  in “instantaneous” dose rate</a:t>
              </a:r>
              <a:endParaRPr sz="1200" dirty="0"/>
            </a:p>
          </p:txBody>
        </p:sp>
      </p:grpSp>
      <p:pic>
        <p:nvPicPr>
          <p:cNvPr id="27" name="Picture 26" descr="A diagram of fertilization&#10;&#10;Description automatically generated">
            <a:extLst>
              <a:ext uri="{FF2B5EF4-FFF2-40B4-BE49-F238E27FC236}">
                <a16:creationId xmlns:a16="http://schemas.microsoft.com/office/drawing/2014/main" id="{2C9FB087-7D61-F5A0-7C45-CB01C5E6C6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16" y="1220204"/>
            <a:ext cx="2711677" cy="9582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5AEA7D3-4521-3F6F-902B-7266B8F78C78}"/>
              </a:ext>
            </a:extLst>
          </p:cNvPr>
          <p:cNvGrpSpPr/>
          <p:nvPr/>
        </p:nvGrpSpPr>
        <p:grpSpPr>
          <a:xfrm>
            <a:off x="0" y="3429000"/>
            <a:ext cx="4712026" cy="2806090"/>
            <a:chOff x="0" y="2972263"/>
            <a:chExt cx="4947348" cy="29462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C255BD5-26F6-AA45-0818-127749E0E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72263"/>
              <a:ext cx="4947348" cy="294622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2333735-4773-9EFF-2574-D1F957EFB121}"/>
                </a:ext>
              </a:extLst>
            </p:cNvPr>
            <p:cNvSpPr/>
            <p:nvPr/>
          </p:nvSpPr>
          <p:spPr>
            <a:xfrm>
              <a:off x="171613" y="2972263"/>
              <a:ext cx="445381" cy="3395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17CF55C4-A6D1-4586-CDC1-9EB1EB8E02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64" y="1241128"/>
            <a:ext cx="2711677" cy="179126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E34B95A-FC6F-7442-E141-F91858BCC8B5}"/>
              </a:ext>
            </a:extLst>
          </p:cNvPr>
          <p:cNvSpPr txBox="1"/>
          <p:nvPr/>
        </p:nvSpPr>
        <p:spPr>
          <a:xfrm>
            <a:off x="6178957" y="5484827"/>
            <a:ext cx="41634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What matters seems to be the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dose rate over the bunch (</a:t>
            </a:r>
            <a:r>
              <a:rPr lang="en-GB" dirty="0" err="1">
                <a:solidFill>
                  <a:srgbClr val="0070C0"/>
                </a:solidFill>
                <a:latin typeface="Calibri" panose="020F0502020204030204" pitchFamily="34" charset="0"/>
              </a:rPr>
              <a:t>ps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 time scale)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30482B4C-9595-988A-27FD-C63261B1C51A}"/>
              </a:ext>
            </a:extLst>
          </p:cNvPr>
          <p:cNvSpPr/>
          <p:nvPr/>
        </p:nvSpPr>
        <p:spPr>
          <a:xfrm>
            <a:off x="5516217" y="5724939"/>
            <a:ext cx="318053" cy="218661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DE468F-F349-9014-2A74-7B9ED5B4E51D}"/>
              </a:ext>
            </a:extLst>
          </p:cNvPr>
          <p:cNvSpPr txBox="1"/>
          <p:nvPr/>
        </p:nvSpPr>
        <p:spPr>
          <a:xfrm>
            <a:off x="9807437" y="1803646"/>
            <a:ext cx="2384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First observation of FLASH sparing with a VHEE beam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175960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95C52-44DC-FD54-69C3-EDDCF6EED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charge vs. dose per bunch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FF543-7A38-19EE-BB25-CE8B47D94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512" y="736564"/>
            <a:ext cx="11562976" cy="4351338"/>
          </a:xfrm>
        </p:spPr>
        <p:txBody>
          <a:bodyPr>
            <a:normAutofit/>
          </a:bodyPr>
          <a:lstStyle/>
          <a:p>
            <a:r>
              <a:rPr lang="en-US" sz="1800" dirty="0"/>
              <a:t>Quoting bunch charge might be confusing, </a:t>
            </a:r>
            <a:r>
              <a:rPr lang="en-US" sz="1800" dirty="0" err="1"/>
              <a:t>expecially</a:t>
            </a:r>
            <a:r>
              <a:rPr lang="en-US" sz="1800" dirty="0"/>
              <a:t> comparing gaussian vs. uniform, since dose depends on beam size.</a:t>
            </a:r>
          </a:p>
          <a:p>
            <a:r>
              <a:rPr lang="en-US" sz="1800" dirty="0"/>
              <a:t>Proposal: use dose per bunch in the discussion for easy comparison</a:t>
            </a:r>
          </a:p>
          <a:p>
            <a:r>
              <a:rPr lang="en-US" sz="1800" dirty="0"/>
              <a:t>Instantaneous dose rate might also work, but we don’t systematically measure bunch length, and strictly speaking it depends on bunch longitudinal shape (not gaussian in general…)</a:t>
            </a:r>
            <a:endParaRPr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E03ECEE-6D2E-2738-6A6F-84558792C567}"/>
              </a:ext>
            </a:extLst>
          </p:cNvPr>
          <p:cNvGrpSpPr/>
          <p:nvPr/>
        </p:nvGrpSpPr>
        <p:grpSpPr>
          <a:xfrm>
            <a:off x="102742" y="2702103"/>
            <a:ext cx="6105017" cy="3646003"/>
            <a:chOff x="0" y="2972263"/>
            <a:chExt cx="4947348" cy="294622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0971CB-D3EA-E913-2ED6-5C5F88E55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972263"/>
              <a:ext cx="4947348" cy="294622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0E3DF95-B7CB-7A53-7A41-C209D9509B81}"/>
                </a:ext>
              </a:extLst>
            </p:cNvPr>
            <p:cNvSpPr/>
            <p:nvPr/>
          </p:nvSpPr>
          <p:spPr>
            <a:xfrm>
              <a:off x="171613" y="2972263"/>
              <a:ext cx="445381" cy="3395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036AD1D-91FB-2E8A-3765-65FFC096125A}"/>
              </a:ext>
            </a:extLst>
          </p:cNvPr>
          <p:cNvSpPr txBox="1">
            <a:spLocks/>
          </p:cNvSpPr>
          <p:nvPr/>
        </p:nvSpPr>
        <p:spPr>
          <a:xfrm>
            <a:off x="6731447" y="2697375"/>
            <a:ext cx="5357811" cy="3646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Reference conditions:</a:t>
            </a:r>
          </a:p>
          <a:p>
            <a:pPr marL="0" indent="0">
              <a:buNone/>
            </a:pPr>
            <a:endParaRPr lang="en-US" sz="1800" dirty="0"/>
          </a:p>
          <a:p>
            <a:pPr marL="342900" indent="-342900">
              <a:buAutoNum type="arabicParenR"/>
            </a:pPr>
            <a:r>
              <a:rPr lang="en-US" sz="1400" dirty="0"/>
              <a:t>FLASH: 150 </a:t>
            </a:r>
            <a:r>
              <a:rPr lang="en-US" sz="1400" dirty="0" err="1"/>
              <a:t>mGy</a:t>
            </a:r>
            <a:r>
              <a:rPr lang="en-US" sz="1400" dirty="0"/>
              <a:t>/bunch, train</a:t>
            </a:r>
            <a:br>
              <a:rPr lang="en-US" sz="1400" dirty="0"/>
            </a:br>
            <a:r>
              <a:rPr lang="en-US" sz="1400" dirty="0"/>
              <a:t>(i.e. 67 bunches for 10 </a:t>
            </a:r>
            <a:r>
              <a:rPr lang="en-US" sz="1400" dirty="0" err="1"/>
              <a:t>Gy</a:t>
            </a:r>
            <a:r>
              <a:rPr lang="en-US" sz="1400" dirty="0"/>
              <a:t> total, 22ns)</a:t>
            </a:r>
          </a:p>
          <a:p>
            <a:pPr marL="342900" indent="-342900">
              <a:buAutoNum type="arabicParenR"/>
            </a:pPr>
            <a:r>
              <a:rPr lang="en-US" sz="1400" dirty="0"/>
              <a:t>“Anomalous”: 150 </a:t>
            </a:r>
            <a:r>
              <a:rPr lang="en-US" sz="1400" dirty="0" err="1"/>
              <a:t>mGy</a:t>
            </a:r>
            <a:r>
              <a:rPr lang="en-US" sz="1400" dirty="0"/>
              <a:t>/bunch, single bunch - 1 Hz </a:t>
            </a:r>
            <a:br>
              <a:rPr lang="en-US" sz="1400" dirty="0"/>
            </a:br>
            <a:r>
              <a:rPr lang="en-US" sz="1400" dirty="0"/>
              <a:t>(i.e., 67 bunches for 10 </a:t>
            </a:r>
            <a:r>
              <a:rPr lang="en-US" sz="1400" dirty="0" err="1"/>
              <a:t>Gy</a:t>
            </a:r>
            <a:r>
              <a:rPr lang="en-US" sz="1400" dirty="0"/>
              <a:t> total, 79 s)</a:t>
            </a:r>
          </a:p>
          <a:p>
            <a:pPr marL="342900" indent="-342900">
              <a:buAutoNum type="arabicParenR"/>
            </a:pPr>
            <a:r>
              <a:rPr lang="en-US" sz="1400" dirty="0"/>
              <a:t>FLASH: 336 </a:t>
            </a:r>
            <a:r>
              <a:rPr lang="en-US" sz="1400" dirty="0" err="1"/>
              <a:t>mGy</a:t>
            </a:r>
            <a:r>
              <a:rPr lang="en-US" sz="1400" dirty="0"/>
              <a:t>/bunch, train</a:t>
            </a:r>
            <a:br>
              <a:rPr lang="en-US" sz="1400" dirty="0"/>
            </a:br>
            <a:r>
              <a:rPr lang="en-US" sz="1400" dirty="0"/>
              <a:t>(i.e., 30 bunches for 10 </a:t>
            </a:r>
            <a:r>
              <a:rPr lang="en-US" sz="1400" dirty="0" err="1"/>
              <a:t>Gy</a:t>
            </a:r>
            <a:r>
              <a:rPr lang="en-US" sz="1400" dirty="0"/>
              <a:t> total, 9ns)</a:t>
            </a:r>
          </a:p>
          <a:p>
            <a:pPr marL="342900" indent="-342900">
              <a:buAutoNum type="arabicParenR"/>
            </a:pPr>
            <a:r>
              <a:rPr lang="en-US" sz="1400" dirty="0"/>
              <a:t>Conventional: 20 </a:t>
            </a:r>
            <a:r>
              <a:rPr lang="en-US" sz="1400" dirty="0" err="1"/>
              <a:t>mGy</a:t>
            </a:r>
            <a:r>
              <a:rPr lang="en-US" sz="1400" dirty="0"/>
              <a:t>/bunch, single bunch - 10 Hz </a:t>
            </a:r>
            <a:br>
              <a:rPr lang="en-US" sz="1400" dirty="0"/>
            </a:br>
            <a:r>
              <a:rPr lang="en-US" sz="1400" dirty="0"/>
              <a:t>(i.e., 500 bunches for 10Gy total, 50 s)</a:t>
            </a:r>
          </a:p>
          <a:p>
            <a:pPr marL="342900" indent="-342900">
              <a:buAutoNum type="arabicParenR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47326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7EF09-DBDE-4E18-8ADE-61306C050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Proposal: 3-point experiment</a:t>
            </a:r>
            <a:endParaRPr dirty="0"/>
          </a:p>
        </p:txBody>
      </p:sp>
      <p:pic>
        <p:nvPicPr>
          <p:cNvPr id="5" name="Picture 4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EFA0F218-7E92-B582-355E-6C2AA1B9A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918" y="647556"/>
            <a:ext cx="5250874" cy="458483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17FA1655-7186-E06A-2490-609F059B077F}"/>
              </a:ext>
            </a:extLst>
          </p:cNvPr>
          <p:cNvSpPr/>
          <p:nvPr/>
        </p:nvSpPr>
        <p:spPr>
          <a:xfrm>
            <a:off x="6642137" y="1396465"/>
            <a:ext cx="4275004" cy="2498549"/>
          </a:xfrm>
          <a:custGeom>
            <a:avLst/>
            <a:gdLst>
              <a:gd name="connsiteX0" fmla="*/ 0 w 2834612"/>
              <a:gd name="connsiteY0" fmla="*/ 1727157 h 1727157"/>
              <a:gd name="connsiteX1" fmla="*/ 1126435 w 2834612"/>
              <a:gd name="connsiteY1" fmla="*/ 1448861 h 1727157"/>
              <a:gd name="connsiteX2" fmla="*/ 1749287 w 2834612"/>
              <a:gd name="connsiteY2" fmla="*/ 653731 h 1727157"/>
              <a:gd name="connsiteX3" fmla="*/ 2743200 w 2834612"/>
              <a:gd name="connsiteY3" fmla="*/ 57383 h 1727157"/>
              <a:gd name="connsiteX4" fmla="*/ 2729948 w 2834612"/>
              <a:gd name="connsiteY4" fmla="*/ 57383 h 1727157"/>
              <a:gd name="connsiteX0" fmla="*/ 0 w 2834612"/>
              <a:gd name="connsiteY0" fmla="*/ 1727157 h 1727157"/>
              <a:gd name="connsiteX1" fmla="*/ 867049 w 2834612"/>
              <a:gd name="connsiteY1" fmla="*/ 1502859 h 1727157"/>
              <a:gd name="connsiteX2" fmla="*/ 1749287 w 2834612"/>
              <a:gd name="connsiteY2" fmla="*/ 653731 h 1727157"/>
              <a:gd name="connsiteX3" fmla="*/ 2743200 w 2834612"/>
              <a:gd name="connsiteY3" fmla="*/ 57383 h 1727157"/>
              <a:gd name="connsiteX4" fmla="*/ 2729948 w 2834612"/>
              <a:gd name="connsiteY4" fmla="*/ 57383 h 1727157"/>
              <a:gd name="connsiteX0" fmla="*/ 0 w 2834612"/>
              <a:gd name="connsiteY0" fmla="*/ 1727157 h 1727157"/>
              <a:gd name="connsiteX1" fmla="*/ 867049 w 2834612"/>
              <a:gd name="connsiteY1" fmla="*/ 1502859 h 1727157"/>
              <a:gd name="connsiteX2" fmla="*/ 1758551 w 2834612"/>
              <a:gd name="connsiteY2" fmla="*/ 590734 h 1727157"/>
              <a:gd name="connsiteX3" fmla="*/ 2743200 w 2834612"/>
              <a:gd name="connsiteY3" fmla="*/ 57383 h 1727157"/>
              <a:gd name="connsiteX4" fmla="*/ 2729948 w 2834612"/>
              <a:gd name="connsiteY4" fmla="*/ 57383 h 1727157"/>
              <a:gd name="connsiteX0" fmla="*/ 0 w 2868870"/>
              <a:gd name="connsiteY0" fmla="*/ 1703266 h 1703266"/>
              <a:gd name="connsiteX1" fmla="*/ 867049 w 2868870"/>
              <a:gd name="connsiteY1" fmla="*/ 1478968 h 1703266"/>
              <a:gd name="connsiteX2" fmla="*/ 1758551 w 2868870"/>
              <a:gd name="connsiteY2" fmla="*/ 566843 h 1703266"/>
              <a:gd name="connsiteX3" fmla="*/ 2743200 w 2868870"/>
              <a:gd name="connsiteY3" fmla="*/ 33492 h 1703266"/>
              <a:gd name="connsiteX4" fmla="*/ 2804058 w 2868870"/>
              <a:gd name="connsiteY4" fmla="*/ 132487 h 1703266"/>
              <a:gd name="connsiteX0" fmla="*/ 0 w 2831510"/>
              <a:gd name="connsiteY0" fmla="*/ 1707169 h 1707169"/>
              <a:gd name="connsiteX1" fmla="*/ 867049 w 2831510"/>
              <a:gd name="connsiteY1" fmla="*/ 1482871 h 1707169"/>
              <a:gd name="connsiteX2" fmla="*/ 1758551 w 2831510"/>
              <a:gd name="connsiteY2" fmla="*/ 570746 h 1707169"/>
              <a:gd name="connsiteX3" fmla="*/ 2743200 w 2831510"/>
              <a:gd name="connsiteY3" fmla="*/ 37395 h 1707169"/>
              <a:gd name="connsiteX4" fmla="*/ 2804058 w 2831510"/>
              <a:gd name="connsiteY4" fmla="*/ 136390 h 1707169"/>
              <a:gd name="connsiteX0" fmla="*/ 0 w 2859937"/>
              <a:gd name="connsiteY0" fmla="*/ 1744900 h 1744900"/>
              <a:gd name="connsiteX1" fmla="*/ 867049 w 2859937"/>
              <a:gd name="connsiteY1" fmla="*/ 1520602 h 1744900"/>
              <a:gd name="connsiteX2" fmla="*/ 1758551 w 2859937"/>
              <a:gd name="connsiteY2" fmla="*/ 608477 h 1744900"/>
              <a:gd name="connsiteX3" fmla="*/ 2743200 w 2859937"/>
              <a:gd name="connsiteY3" fmla="*/ 75126 h 1744900"/>
              <a:gd name="connsiteX4" fmla="*/ 2859641 w 2859937"/>
              <a:gd name="connsiteY4" fmla="*/ 57126 h 1744900"/>
              <a:gd name="connsiteX0" fmla="*/ 0 w 2859937"/>
              <a:gd name="connsiteY0" fmla="*/ 1732173 h 1732173"/>
              <a:gd name="connsiteX1" fmla="*/ 867049 w 2859937"/>
              <a:gd name="connsiteY1" fmla="*/ 1507875 h 1732173"/>
              <a:gd name="connsiteX2" fmla="*/ 1758551 w 2859937"/>
              <a:gd name="connsiteY2" fmla="*/ 595750 h 1732173"/>
              <a:gd name="connsiteX3" fmla="*/ 2743200 w 2859937"/>
              <a:gd name="connsiteY3" fmla="*/ 62399 h 1732173"/>
              <a:gd name="connsiteX4" fmla="*/ 2859641 w 2859937"/>
              <a:gd name="connsiteY4" fmla="*/ 71398 h 1732173"/>
              <a:gd name="connsiteX0" fmla="*/ 0 w 2859641"/>
              <a:gd name="connsiteY0" fmla="*/ 1713831 h 1713831"/>
              <a:gd name="connsiteX1" fmla="*/ 867049 w 2859641"/>
              <a:gd name="connsiteY1" fmla="*/ 1489533 h 1713831"/>
              <a:gd name="connsiteX2" fmla="*/ 1758551 w 2859641"/>
              <a:gd name="connsiteY2" fmla="*/ 577408 h 1713831"/>
              <a:gd name="connsiteX3" fmla="*/ 2678354 w 2859641"/>
              <a:gd name="connsiteY3" fmla="*/ 80055 h 1713831"/>
              <a:gd name="connsiteX4" fmla="*/ 2859641 w 2859641"/>
              <a:gd name="connsiteY4" fmla="*/ 53056 h 1713831"/>
              <a:gd name="connsiteX0" fmla="*/ 0 w 3072708"/>
              <a:gd name="connsiteY0" fmla="*/ 1719099 h 1719099"/>
              <a:gd name="connsiteX1" fmla="*/ 867049 w 3072708"/>
              <a:gd name="connsiteY1" fmla="*/ 1494801 h 1719099"/>
              <a:gd name="connsiteX2" fmla="*/ 1758551 w 3072708"/>
              <a:gd name="connsiteY2" fmla="*/ 582676 h 1719099"/>
              <a:gd name="connsiteX3" fmla="*/ 2678354 w 3072708"/>
              <a:gd name="connsiteY3" fmla="*/ 85323 h 1719099"/>
              <a:gd name="connsiteX4" fmla="*/ 3072708 w 3072708"/>
              <a:gd name="connsiteY4" fmla="*/ 49325 h 1719099"/>
              <a:gd name="connsiteX0" fmla="*/ 0 w 3072708"/>
              <a:gd name="connsiteY0" fmla="*/ 1689381 h 1689381"/>
              <a:gd name="connsiteX1" fmla="*/ 867049 w 3072708"/>
              <a:gd name="connsiteY1" fmla="*/ 1465083 h 1689381"/>
              <a:gd name="connsiteX2" fmla="*/ 1758551 w 3072708"/>
              <a:gd name="connsiteY2" fmla="*/ 552958 h 1689381"/>
              <a:gd name="connsiteX3" fmla="*/ 2344858 w 3072708"/>
              <a:gd name="connsiteY3" fmla="*/ 208598 h 1689381"/>
              <a:gd name="connsiteX4" fmla="*/ 3072708 w 3072708"/>
              <a:gd name="connsiteY4" fmla="*/ 19607 h 1689381"/>
              <a:gd name="connsiteX0" fmla="*/ 0 w 3033800"/>
              <a:gd name="connsiteY0" fmla="*/ 1704306 h 1704306"/>
              <a:gd name="connsiteX1" fmla="*/ 867049 w 3033800"/>
              <a:gd name="connsiteY1" fmla="*/ 1480008 h 1704306"/>
              <a:gd name="connsiteX2" fmla="*/ 1758551 w 3033800"/>
              <a:gd name="connsiteY2" fmla="*/ 567883 h 1704306"/>
              <a:gd name="connsiteX3" fmla="*/ 2344858 w 3033800"/>
              <a:gd name="connsiteY3" fmla="*/ 223523 h 1704306"/>
              <a:gd name="connsiteX4" fmla="*/ 3033800 w 3033800"/>
              <a:gd name="connsiteY4" fmla="*/ 18333 h 1704306"/>
              <a:gd name="connsiteX0" fmla="*/ 0 w 3033800"/>
              <a:gd name="connsiteY0" fmla="*/ 1685973 h 1685973"/>
              <a:gd name="connsiteX1" fmla="*/ 867049 w 3033800"/>
              <a:gd name="connsiteY1" fmla="*/ 1461675 h 1685973"/>
              <a:gd name="connsiteX2" fmla="*/ 1758551 w 3033800"/>
              <a:gd name="connsiteY2" fmla="*/ 549550 h 1685973"/>
              <a:gd name="connsiteX3" fmla="*/ 2344858 w 3033800"/>
              <a:gd name="connsiteY3" fmla="*/ 205190 h 1685973"/>
              <a:gd name="connsiteX4" fmla="*/ 3033800 w 3033800"/>
              <a:gd name="connsiteY4" fmla="*/ 0 h 1685973"/>
              <a:gd name="connsiteX0" fmla="*/ 0 w 3033800"/>
              <a:gd name="connsiteY0" fmla="*/ 1685973 h 1685973"/>
              <a:gd name="connsiteX1" fmla="*/ 867049 w 3033800"/>
              <a:gd name="connsiteY1" fmla="*/ 1461675 h 1685973"/>
              <a:gd name="connsiteX2" fmla="*/ 1758551 w 3033800"/>
              <a:gd name="connsiteY2" fmla="*/ 549550 h 1685973"/>
              <a:gd name="connsiteX3" fmla="*/ 2344858 w 3033800"/>
              <a:gd name="connsiteY3" fmla="*/ 205190 h 1685973"/>
              <a:gd name="connsiteX4" fmla="*/ 3033800 w 3033800"/>
              <a:gd name="connsiteY4" fmla="*/ 0 h 1685973"/>
              <a:gd name="connsiteX0" fmla="*/ 0 w 3033800"/>
              <a:gd name="connsiteY0" fmla="*/ 1685973 h 1685973"/>
              <a:gd name="connsiteX1" fmla="*/ 867049 w 3033800"/>
              <a:gd name="connsiteY1" fmla="*/ 1461675 h 1685973"/>
              <a:gd name="connsiteX2" fmla="*/ 1719643 w 3033800"/>
              <a:gd name="connsiteY2" fmla="*/ 603548 h 1685973"/>
              <a:gd name="connsiteX3" fmla="*/ 2344858 w 3033800"/>
              <a:gd name="connsiteY3" fmla="*/ 205190 h 1685973"/>
              <a:gd name="connsiteX4" fmla="*/ 3033800 w 3033800"/>
              <a:gd name="connsiteY4" fmla="*/ 0 h 1685973"/>
              <a:gd name="connsiteX0" fmla="*/ 0 w 3033800"/>
              <a:gd name="connsiteY0" fmla="*/ 1685973 h 1685973"/>
              <a:gd name="connsiteX1" fmla="*/ 867049 w 3033800"/>
              <a:gd name="connsiteY1" fmla="*/ 1434676 h 1685973"/>
              <a:gd name="connsiteX2" fmla="*/ 1719643 w 3033800"/>
              <a:gd name="connsiteY2" fmla="*/ 603548 h 1685973"/>
              <a:gd name="connsiteX3" fmla="*/ 2344858 w 3033800"/>
              <a:gd name="connsiteY3" fmla="*/ 205190 h 1685973"/>
              <a:gd name="connsiteX4" fmla="*/ 3033800 w 3033800"/>
              <a:gd name="connsiteY4" fmla="*/ 0 h 1685973"/>
              <a:gd name="connsiteX0" fmla="*/ 0 w 2967101"/>
              <a:gd name="connsiteY0" fmla="*/ 1696773 h 1696773"/>
              <a:gd name="connsiteX1" fmla="*/ 800350 w 2967101"/>
              <a:gd name="connsiteY1" fmla="*/ 1434676 h 1696773"/>
              <a:gd name="connsiteX2" fmla="*/ 1652944 w 2967101"/>
              <a:gd name="connsiteY2" fmla="*/ 603548 h 1696773"/>
              <a:gd name="connsiteX3" fmla="*/ 2278159 w 2967101"/>
              <a:gd name="connsiteY3" fmla="*/ 205190 h 1696773"/>
              <a:gd name="connsiteX4" fmla="*/ 2967101 w 2967101"/>
              <a:gd name="connsiteY4" fmla="*/ 0 h 1696773"/>
              <a:gd name="connsiteX0" fmla="*/ 0 w 2967101"/>
              <a:gd name="connsiteY0" fmla="*/ 1696773 h 1696773"/>
              <a:gd name="connsiteX1" fmla="*/ 800350 w 2967101"/>
              <a:gd name="connsiteY1" fmla="*/ 1434676 h 1696773"/>
              <a:gd name="connsiteX2" fmla="*/ 1652944 w 2967101"/>
              <a:gd name="connsiteY2" fmla="*/ 603548 h 1696773"/>
              <a:gd name="connsiteX3" fmla="*/ 2278159 w 2967101"/>
              <a:gd name="connsiteY3" fmla="*/ 205190 h 1696773"/>
              <a:gd name="connsiteX4" fmla="*/ 2967101 w 2967101"/>
              <a:gd name="connsiteY4" fmla="*/ 0 h 1696773"/>
              <a:gd name="connsiteX0" fmla="*/ 0 w 2967101"/>
              <a:gd name="connsiteY0" fmla="*/ 1696773 h 1696773"/>
              <a:gd name="connsiteX1" fmla="*/ 789233 w 2967101"/>
              <a:gd name="connsiteY1" fmla="*/ 1418477 h 1696773"/>
              <a:gd name="connsiteX2" fmla="*/ 1652944 w 2967101"/>
              <a:gd name="connsiteY2" fmla="*/ 603548 h 1696773"/>
              <a:gd name="connsiteX3" fmla="*/ 2278159 w 2967101"/>
              <a:gd name="connsiteY3" fmla="*/ 205190 h 1696773"/>
              <a:gd name="connsiteX4" fmla="*/ 2967101 w 2967101"/>
              <a:gd name="connsiteY4" fmla="*/ 0 h 169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7101" h="1696773">
                <a:moveTo>
                  <a:pt x="0" y="1696773"/>
                </a:moveTo>
                <a:cubicBezTo>
                  <a:pt x="417443" y="1684875"/>
                  <a:pt x="513742" y="1600681"/>
                  <a:pt x="789233" y="1418477"/>
                </a:cubicBezTo>
                <a:cubicBezTo>
                  <a:pt x="1064724" y="1236273"/>
                  <a:pt x="1404790" y="805763"/>
                  <a:pt x="1652944" y="603548"/>
                </a:cubicBezTo>
                <a:cubicBezTo>
                  <a:pt x="1901098" y="401334"/>
                  <a:pt x="2278159" y="205190"/>
                  <a:pt x="2278159" y="205190"/>
                </a:cubicBezTo>
                <a:cubicBezTo>
                  <a:pt x="2480510" y="132797"/>
                  <a:pt x="2831266" y="9700"/>
                  <a:pt x="2967101" y="0"/>
                </a:cubicBezTo>
              </a:path>
            </a:pathLst>
          </a:cu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7753D-67BD-68FA-A444-88035DFF9770}"/>
              </a:ext>
            </a:extLst>
          </p:cNvPr>
          <p:cNvSpPr txBox="1"/>
          <p:nvPr/>
        </p:nvSpPr>
        <p:spPr>
          <a:xfrm>
            <a:off x="10917141" y="1227188"/>
            <a:ext cx="1103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anomalous</a:t>
            </a:r>
            <a:endParaRPr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52163B-4895-6B13-29F3-4C7F7B74DC09}"/>
              </a:ext>
            </a:extLst>
          </p:cNvPr>
          <p:cNvCxnSpPr/>
          <p:nvPr/>
        </p:nvCxnSpPr>
        <p:spPr>
          <a:xfrm>
            <a:off x="10653447" y="1126121"/>
            <a:ext cx="0" cy="64405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79CE116-507A-437A-CE6E-64AB1D3A2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512" y="736564"/>
            <a:ext cx="508806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/>
              <a:t>Hypotesis</a:t>
            </a:r>
            <a:r>
              <a:rPr lang="en-US" sz="1800" dirty="0"/>
              <a:t>: the instantaneous dose rate plays a role in FLASH</a:t>
            </a:r>
          </a:p>
          <a:p>
            <a:r>
              <a:rPr lang="en-US" sz="1800" dirty="0"/>
              <a:t>First observation – no difference between FLASH and ”anomalous” (high instantaneous dose rate)</a:t>
            </a:r>
          </a:p>
          <a:p>
            <a:r>
              <a:rPr lang="en-US" sz="1800" dirty="0"/>
              <a:t>Second observation: difference found between FLASH and CONV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Repeat simultaneously the 3 conditions (with the same eggs batch, </a:t>
            </a:r>
            <a:r>
              <a:rPr lang="en-US" sz="1800" dirty="0" err="1"/>
              <a:t>etc</a:t>
            </a:r>
            <a:r>
              <a:rPr lang="en-US" sz="1800" dirty="0"/>
              <a:t>…) to measure the differential effects in the same biological and ambient conditions</a:t>
            </a:r>
            <a:endParaRPr sz="1800" dirty="0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F7F264C6-F26B-80B3-A57D-9F0E7EC01F44}"/>
              </a:ext>
            </a:extLst>
          </p:cNvPr>
          <p:cNvSpPr/>
          <p:nvPr/>
        </p:nvSpPr>
        <p:spPr>
          <a:xfrm>
            <a:off x="2488758" y="2973788"/>
            <a:ext cx="365760" cy="45521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5A8023F-9680-C3F2-D2C5-7C6CFB7DE22A}"/>
              </a:ext>
            </a:extLst>
          </p:cNvPr>
          <p:cNvSpPr txBox="1">
            <a:spLocks/>
          </p:cNvSpPr>
          <p:nvPr/>
        </p:nvSpPr>
        <p:spPr>
          <a:xfrm>
            <a:off x="457352" y="5261220"/>
            <a:ext cx="11562976" cy="1266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What parameters? Not very important, as far as very different for the 3 points, and in the same ballpark as previous observations. However:</a:t>
            </a:r>
          </a:p>
          <a:p>
            <a:pPr lvl="1"/>
            <a:r>
              <a:rPr lang="en-US" sz="1600" dirty="0"/>
              <a:t>Good to have same dose per bunch in FLASH and “anomalous” (fast beam set-up, direct comparison)</a:t>
            </a:r>
          </a:p>
          <a:p>
            <a:pPr lvl="1"/>
            <a:r>
              <a:rPr lang="en-US" sz="1600" dirty="0"/>
              <a:t>Might want to </a:t>
            </a:r>
            <a:r>
              <a:rPr lang="en-US" sz="1600" dirty="0" err="1"/>
              <a:t>favour</a:t>
            </a:r>
            <a:r>
              <a:rPr lang="en-US" sz="1600" dirty="0"/>
              <a:t> higher doses per bunch for FLASH and “anomalous” </a:t>
            </a:r>
          </a:p>
        </p:txBody>
      </p:sp>
    </p:spTree>
    <p:extLst>
      <p:ext uri="{BB962C8B-B14F-4D97-AF65-F5344CB8AC3E}">
        <p14:creationId xmlns:p14="http://schemas.microsoft.com/office/powerpoint/2010/main" val="99075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210939-FBC7-7EE2-6827-BD62E69B5454}"/>
              </a:ext>
            </a:extLst>
          </p:cNvPr>
          <p:cNvSpPr txBox="1"/>
          <p:nvPr/>
        </p:nvSpPr>
        <p:spPr>
          <a:xfrm>
            <a:off x="1110617" y="124694"/>
            <a:ext cx="5860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01/11/2024_Flat_Beam </a:t>
            </a:r>
            <a:r>
              <a:rPr lang="en-US" b="1" dirty="0" err="1">
                <a:solidFill>
                  <a:srgbClr val="FF0000"/>
                </a:solidFill>
              </a:rPr>
              <a:t>parameters_</a:t>
            </a:r>
            <a:r>
              <a:rPr lang="en-US" b="1" dirty="0" err="1">
                <a:solidFill>
                  <a:schemeClr val="accent6"/>
                </a:solidFill>
              </a:rPr>
              <a:t>FLASH</a:t>
            </a:r>
            <a:r>
              <a:rPr lang="en-US" b="1" dirty="0">
                <a:solidFill>
                  <a:schemeClr val="accent6"/>
                </a:solidFill>
              </a:rPr>
              <a:t> sparing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051645-8A57-D09E-D90B-4F6501A06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126" y="538947"/>
            <a:ext cx="6314814" cy="48563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DC015CD-60F4-444A-BCA1-5496E5677E3B}"/>
              </a:ext>
            </a:extLst>
          </p:cNvPr>
          <p:cNvSpPr/>
          <p:nvPr/>
        </p:nvSpPr>
        <p:spPr>
          <a:xfrm>
            <a:off x="3232559" y="2351847"/>
            <a:ext cx="6750910" cy="3076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3704D8-3233-3600-E1B0-38278C4BA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690787"/>
              </p:ext>
            </p:extLst>
          </p:nvPr>
        </p:nvGraphicFramePr>
        <p:xfrm>
          <a:off x="4108779" y="5426468"/>
          <a:ext cx="5517161" cy="2836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397">
                  <a:extLst>
                    <a:ext uri="{9D8B030D-6E8A-4147-A177-3AD203B41FA5}">
                      <a16:colId xmlns:a16="http://schemas.microsoft.com/office/drawing/2014/main" val="4199767807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1583011407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2646224280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481574096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348963422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1664685730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1586543929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4221666174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2079560692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630087592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2265945347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2882976406"/>
                    </a:ext>
                  </a:extLst>
                </a:gridCol>
                <a:gridCol w="424397">
                  <a:extLst>
                    <a:ext uri="{9D8B030D-6E8A-4147-A177-3AD203B41FA5}">
                      <a16:colId xmlns:a16="http://schemas.microsoft.com/office/drawing/2014/main" val="2328099618"/>
                    </a:ext>
                  </a:extLst>
                </a:gridCol>
              </a:tblGrid>
              <a:tr h="61155"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43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44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43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40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40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40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182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184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185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116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>
                          <a:effectLst/>
                        </a:rPr>
                        <a:t>116</a:t>
                      </a:r>
                      <a:endParaRPr lang="en-CH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800" u="none" strike="noStrike" dirty="0">
                          <a:effectLst/>
                        </a:rPr>
                        <a:t>115</a:t>
                      </a:r>
                      <a:endParaRPr lang="en-CH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33" marR="9333" marT="9333" marB="0" anchor="b"/>
                </a:tc>
                <a:extLst>
                  <a:ext uri="{0D108BD9-81ED-4DB2-BD59-A6C34878D82A}">
                    <a16:rowId xmlns:a16="http://schemas.microsoft.com/office/drawing/2014/main" val="22874827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291C3D3-493E-6AF6-C16D-2D44F0391C35}"/>
              </a:ext>
            </a:extLst>
          </p:cNvPr>
          <p:cNvSpPr txBox="1"/>
          <p:nvPr/>
        </p:nvSpPr>
        <p:spPr>
          <a:xfrm>
            <a:off x="2269784" y="5342370"/>
            <a:ext cx="17078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Dose per bunch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dirty="0" err="1"/>
              <a:t>mGy</a:t>
            </a:r>
            <a:r>
              <a:rPr lang="en-US" sz="1400" dirty="0"/>
              <a:t>)</a:t>
            </a:r>
            <a:endParaRPr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F54E6C-9231-9FAA-A1CC-94109FB64CB4}"/>
              </a:ext>
            </a:extLst>
          </p:cNvPr>
          <p:cNvSpPr txBox="1"/>
          <p:nvPr/>
        </p:nvSpPr>
        <p:spPr>
          <a:xfrm>
            <a:off x="381505" y="6021084"/>
            <a:ext cx="114289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Dose per bunch in previous experiments: CONV  20 </a:t>
            </a:r>
            <a:r>
              <a:rPr lang="en-US" sz="1800" dirty="0" err="1"/>
              <a:t>mGy</a:t>
            </a:r>
            <a:r>
              <a:rPr lang="en-US" sz="1800" dirty="0"/>
              <a:t>, FLASH 336 </a:t>
            </a:r>
            <a:r>
              <a:rPr lang="en-US" sz="1800" dirty="0" err="1"/>
              <a:t>mGy</a:t>
            </a:r>
            <a:r>
              <a:rPr lang="en-US" sz="1800" dirty="0"/>
              <a:t> and 150 </a:t>
            </a:r>
            <a:r>
              <a:rPr lang="en-US" sz="1800" dirty="0" err="1"/>
              <a:t>mGy</a:t>
            </a:r>
            <a:r>
              <a:rPr lang="en-US" sz="1800" dirty="0"/>
              <a:t>, “anomalous 150 </a:t>
            </a:r>
            <a:r>
              <a:rPr lang="en-US" sz="1800" dirty="0" err="1"/>
              <a:t>mGy</a:t>
            </a:r>
            <a:r>
              <a:rPr lang="en-US" sz="1800" dirty="0"/>
              <a:t>…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298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C0D8C-70D0-AEFE-6C5A-8DD09A69C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C349F6CA-DAF8-8574-B1B0-47A644A5DD22}"/>
              </a:ext>
            </a:extLst>
          </p:cNvPr>
          <p:cNvSpPr txBox="1"/>
          <p:nvPr/>
        </p:nvSpPr>
        <p:spPr>
          <a:xfrm>
            <a:off x="370538" y="477583"/>
            <a:ext cx="272444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/>
              <a:t>ZFE, V = 200 µL</a:t>
            </a:r>
            <a:endParaRPr lang="fr-CH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264E40-5879-6DC2-2621-B03E2E2A5433}"/>
              </a:ext>
            </a:extLst>
          </p:cNvPr>
          <p:cNvGraphicFramePr>
            <a:graphicFrameLocks noGrp="1"/>
          </p:cNvGraphicFramePr>
          <p:nvPr/>
        </p:nvGraphicFramePr>
        <p:xfrm>
          <a:off x="8815893" y="1335024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5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Ctrl1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Ctrl2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E57020B-4404-50F8-0199-B4543DB7B1D0}"/>
              </a:ext>
            </a:extLst>
          </p:cNvPr>
          <p:cNvGraphicFramePr>
            <a:graphicFrameLocks noGrp="1"/>
          </p:cNvGraphicFramePr>
          <p:nvPr/>
        </p:nvGraphicFramePr>
        <p:xfrm>
          <a:off x="10089309" y="133017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Ctrl3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Ctrl4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7596862-DB32-0550-4A07-64CEC93F64D9}"/>
              </a:ext>
            </a:extLst>
          </p:cNvPr>
          <p:cNvGraphicFramePr>
            <a:graphicFrameLocks noGrp="1"/>
          </p:cNvGraphicFramePr>
          <p:nvPr/>
        </p:nvGraphicFramePr>
        <p:xfrm>
          <a:off x="8815893" y="3950825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91794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Ctrl5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Ctrl6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Beam</a:t>
                      </a: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ECA74B9-3E94-BE74-B840-CB892C3DD0CE}"/>
              </a:ext>
            </a:extLst>
          </p:cNvPr>
          <p:cNvGraphicFramePr>
            <a:graphicFrameLocks noGrp="1"/>
          </p:cNvGraphicFramePr>
          <p:nvPr/>
        </p:nvGraphicFramePr>
        <p:xfrm>
          <a:off x="10089309" y="3945973"/>
          <a:ext cx="1273416" cy="5966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6708">
                  <a:extLst>
                    <a:ext uri="{9D8B030D-6E8A-4147-A177-3AD203B41FA5}">
                      <a16:colId xmlns:a16="http://schemas.microsoft.com/office/drawing/2014/main" val="3263118872"/>
                    </a:ext>
                  </a:extLst>
                </a:gridCol>
                <a:gridCol w="636708">
                  <a:extLst>
                    <a:ext uri="{9D8B030D-6E8A-4147-A177-3AD203B41FA5}">
                      <a16:colId xmlns:a16="http://schemas.microsoft.com/office/drawing/2014/main" val="4180432040"/>
                    </a:ext>
                  </a:extLst>
                </a:gridCol>
              </a:tblGrid>
              <a:tr h="519722"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Ctrl7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#</a:t>
                      </a:r>
                      <a:endParaRPr lang="fr-CH" b="1">
                        <a:solidFill>
                          <a:srgbClr val="FFFFFF"/>
                        </a:solidFill>
                        <a:effectLst/>
                        <a:highlight>
                          <a:srgbClr val="E2F0D9"/>
                        </a:highlight>
                      </a:endParaRPr>
                    </a:p>
                    <a:p>
                      <a:pPr rtl="0" fontAlgn="base"/>
                      <a:r>
                        <a:rPr lang="fr-CH" sz="1200" b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Ctrl8</a:t>
                      </a:r>
                    </a:p>
                    <a:p>
                      <a:pPr lvl="0">
                        <a:buNone/>
                      </a:pPr>
                      <a:r>
                        <a:rPr lang="fr-CH" sz="1200" b="1" err="1">
                          <a:solidFill>
                            <a:srgbClr val="000000"/>
                          </a:solidFill>
                          <a:effectLst/>
                          <a:highlight>
                            <a:srgbClr val="E2F0D9"/>
                          </a:highlight>
                          <a:latin typeface="Calibri"/>
                        </a:rPr>
                        <a:t>Incub</a:t>
                      </a:r>
                      <a:endParaRPr lang="fr-CH" sz="1200" b="1">
                        <a:solidFill>
                          <a:srgbClr val="000000"/>
                        </a:solidFill>
                        <a:effectLst/>
                        <a:highlight>
                          <a:srgbClr val="E2F0D9"/>
                        </a:highlight>
                        <a:latin typeface="Calibri"/>
                      </a:endParaRPr>
                    </a:p>
                  </a:txBody>
                  <a:tcPr marL="48006" marR="48006" marT="24003" marB="24003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160723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DFAD58B-DBD4-6F7F-025B-451776BBD395}"/>
              </a:ext>
            </a:extLst>
          </p:cNvPr>
          <p:cNvSpPr/>
          <p:nvPr/>
        </p:nvSpPr>
        <p:spPr>
          <a:xfrm>
            <a:off x="121173" y="3429000"/>
            <a:ext cx="3011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ZFE at 6hpf_Flat_</a:t>
            </a:r>
            <a:r>
              <a:rPr lang="en-US" b="1">
                <a:solidFill>
                  <a:schemeClr val="accent1"/>
                </a:solidFill>
              </a:rPr>
              <a:t>21%O2-28°C</a:t>
            </a:r>
            <a:endParaRPr lang="en-US" b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86AB1E-F99B-F76D-7C30-22C832B00069}"/>
              </a:ext>
            </a:extLst>
          </p:cNvPr>
          <p:cNvSpPr/>
          <p:nvPr/>
        </p:nvSpPr>
        <p:spPr>
          <a:xfrm>
            <a:off x="1830832" y="50507"/>
            <a:ext cx="479842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Week 1_Day 2</a:t>
            </a:r>
            <a:r>
              <a:rPr lang="en-US" b="1" dirty="0"/>
              <a:t>_ZFE at 4hpf_</a:t>
            </a:r>
            <a:r>
              <a:rPr lang="en-US" b="1" dirty="0">
                <a:solidFill>
                  <a:srgbClr val="7030A0"/>
                </a:solidFill>
              </a:rPr>
              <a:t>Flat</a:t>
            </a:r>
            <a:r>
              <a:rPr lang="en-US" b="1" dirty="0"/>
              <a:t>_</a:t>
            </a:r>
            <a:r>
              <a:rPr lang="en-US" b="1" dirty="0">
                <a:solidFill>
                  <a:schemeClr val="accent1"/>
                </a:solidFill>
              </a:rPr>
              <a:t>21%O2-28°C</a:t>
            </a:r>
          </a:p>
        </p:txBody>
      </p:sp>
      <p:graphicFrame>
        <p:nvGraphicFramePr>
          <p:cNvPr id="3" name="Tableau 4">
            <a:extLst>
              <a:ext uri="{FF2B5EF4-FFF2-40B4-BE49-F238E27FC236}">
                <a16:creationId xmlns:a16="http://schemas.microsoft.com/office/drawing/2014/main" id="{7412DC39-3087-0A58-B805-F3C58EABCFC8}"/>
              </a:ext>
            </a:extLst>
          </p:cNvPr>
          <p:cNvGraphicFramePr>
            <a:graphicFrameLocks noGrp="1"/>
          </p:cNvGraphicFramePr>
          <p:nvPr/>
        </p:nvGraphicFramePr>
        <p:xfrm>
          <a:off x="238896" y="1330173"/>
          <a:ext cx="764052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633218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40202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C1</a:t>
                      </a:r>
                      <a:endParaRPr lang="en-US" dirty="0"/>
                    </a:p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r>
                        <a:rPr lang="fr-CH" sz="1200" dirty="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endParaRPr lang="fr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8Gy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C3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tx1"/>
                          </a:solidFill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F7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F8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8Gy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F9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F10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9Gy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F11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F12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C2DE3519-63BE-C45B-B30B-B43E808ED1C4}"/>
              </a:ext>
            </a:extLst>
          </p:cNvPr>
          <p:cNvGraphicFramePr>
            <a:graphicFrameLocks noGrp="1"/>
          </p:cNvGraphicFramePr>
          <p:nvPr/>
        </p:nvGraphicFramePr>
        <p:xfrm>
          <a:off x="238896" y="3945973"/>
          <a:ext cx="764052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10">
                  <a:extLst>
                    <a:ext uri="{9D8B030D-6E8A-4147-A177-3AD203B41FA5}">
                      <a16:colId xmlns:a16="http://schemas.microsoft.com/office/drawing/2014/main" val="7343011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714465879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97676718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691957563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62971079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7101096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843868472"/>
                    </a:ext>
                  </a:extLst>
                </a:gridCol>
                <a:gridCol w="643050">
                  <a:extLst>
                    <a:ext uri="{9D8B030D-6E8A-4147-A177-3AD203B41FA5}">
                      <a16:colId xmlns:a16="http://schemas.microsoft.com/office/drawing/2014/main" val="2905419434"/>
                    </a:ext>
                  </a:extLst>
                </a:gridCol>
                <a:gridCol w="630370">
                  <a:extLst>
                    <a:ext uri="{9D8B030D-6E8A-4147-A177-3AD203B41FA5}">
                      <a16:colId xmlns:a16="http://schemas.microsoft.com/office/drawing/2014/main" val="286500058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1628513890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3544679961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4087063034"/>
                    </a:ext>
                  </a:extLst>
                </a:gridCol>
              </a:tblGrid>
              <a:tr h="989960"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C21</a:t>
                      </a:r>
                      <a:endParaRPr lang="en-US"/>
                    </a:p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16Gy</a:t>
                      </a:r>
                    </a:p>
                    <a:p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16Gy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C24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tx1"/>
                          </a:solidFill>
                        </a:rPr>
                        <a:t>17Gy</a:t>
                      </a: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C25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C26</a:t>
                      </a:r>
                      <a:endParaRPr kumimoji="0" lang="en-US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chemeClr val="accent1"/>
                          </a:solidFill>
                        </a:rPr>
                        <a:t>20pC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F27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16Gy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F28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16Gy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F29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17Gy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F30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17Gy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lang="fr-CH" sz="120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F31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F32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18Gy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>
                          <a:solidFill>
                            <a:srgbClr val="FF0000"/>
                          </a:solidFill>
                        </a:rPr>
                        <a:t>71pC</a:t>
                      </a: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CH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2924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D3BCE5C-F04E-75DB-806C-5C7E4BBB6FC5}"/>
              </a:ext>
            </a:extLst>
          </p:cNvPr>
          <p:cNvSpPr txBox="1"/>
          <p:nvPr/>
        </p:nvSpPr>
        <p:spPr>
          <a:xfrm>
            <a:off x="4230047" y="433689"/>
            <a:ext cx="3731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accent6"/>
                </a:solidFill>
              </a:rPr>
              <a:t>With sparing parameters in FLAT </a:t>
            </a:r>
            <a:endParaRPr lang="en-US">
              <a:solidFill>
                <a:schemeClr val="accent6"/>
              </a:solidFill>
            </a:endParaRP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8E7C5604-FE0D-8046-0D31-DF9D6D823B21}"/>
              </a:ext>
            </a:extLst>
          </p:cNvPr>
          <p:cNvSpPr txBox="1"/>
          <p:nvPr/>
        </p:nvSpPr>
        <p:spPr>
          <a:xfrm>
            <a:off x="121173" y="795847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1</a:t>
            </a:r>
            <a:endParaRPr lang="fr-CH"/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46F2785A-EEC8-3193-A976-8BC5B0917844}"/>
              </a:ext>
            </a:extLst>
          </p:cNvPr>
          <p:cNvSpPr txBox="1"/>
          <p:nvPr/>
        </p:nvSpPr>
        <p:spPr>
          <a:xfrm>
            <a:off x="237747" y="2985848"/>
            <a:ext cx="27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Run 2</a:t>
            </a:r>
            <a:endParaRPr lang="fr-CH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8D9EFF-EF06-B08D-286D-2BC040845FF4}"/>
              </a:ext>
            </a:extLst>
          </p:cNvPr>
          <p:cNvSpPr txBox="1"/>
          <p:nvPr/>
        </p:nvSpPr>
        <p:spPr>
          <a:xfrm>
            <a:off x="11134012" y="28642"/>
            <a:ext cx="10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10.04.25</a:t>
            </a:r>
            <a:endParaRPr lang="fr-CH" sz="16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737738-8A50-9574-B286-B39BAE510AB6}"/>
              </a:ext>
            </a:extLst>
          </p:cNvPr>
          <p:cNvSpPr txBox="1"/>
          <p:nvPr/>
        </p:nvSpPr>
        <p:spPr>
          <a:xfrm>
            <a:off x="2713267" y="5877487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How to adapt the experiment to 3 conditions (and 3 doses)?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0904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B0E0C56-AE37-52DD-B7C0-FB5D4B2B75E4}"/>
              </a:ext>
            </a:extLst>
          </p:cNvPr>
          <p:cNvSpPr txBox="1">
            <a:spLocks/>
          </p:cNvSpPr>
          <p:nvPr/>
        </p:nvSpPr>
        <p:spPr>
          <a:xfrm>
            <a:off x="314512" y="736564"/>
            <a:ext cx="11562976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45272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7AD6-045D-EDBA-8127-463AAB3D5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713" y="1"/>
            <a:ext cx="10817087" cy="445769"/>
          </a:xfrm>
        </p:spPr>
        <p:txBody>
          <a:bodyPr>
            <a:normAutofit fontScale="90000"/>
          </a:bodyPr>
          <a:lstStyle/>
          <a:p>
            <a:r>
              <a:rPr lang="en-GB" sz="3200" b="0" i="0" u="none" strike="noStrike" dirty="0">
                <a:effectLst/>
                <a:latin typeface="Century Gothic" panose="020B0502020202020204" pitchFamily="34" charset="0"/>
              </a:rPr>
              <a:t>Zebra Fish Eggs irradiation in eRT6</a:t>
            </a:r>
            <a:endParaRPr sz="32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 descr="A blue and silver machine with wires and a metal box&#10;&#10;Description automatically generated with medium confidence">
            <a:extLst>
              <a:ext uri="{FF2B5EF4-FFF2-40B4-BE49-F238E27FC236}">
                <a16:creationId xmlns:a16="http://schemas.microsoft.com/office/drawing/2014/main" id="{6BAECF44-77D5-F2F6-8B32-97C3F71318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13" y="1662185"/>
            <a:ext cx="3470186" cy="226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B476744-E48F-1DEA-C03A-950A9B698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9" y="4358162"/>
            <a:ext cx="5164762" cy="194188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75EFE0B-311F-EC4F-BD56-1AA346018FA2}"/>
              </a:ext>
            </a:extLst>
          </p:cNvPr>
          <p:cNvGrpSpPr/>
          <p:nvPr/>
        </p:nvGrpSpPr>
        <p:grpSpPr>
          <a:xfrm>
            <a:off x="5945256" y="1703173"/>
            <a:ext cx="4742851" cy="3935401"/>
            <a:chOff x="5622233" y="1980404"/>
            <a:chExt cx="5006009" cy="4153758"/>
          </a:xfrm>
        </p:grpSpPr>
        <p:pic>
          <p:nvPicPr>
            <p:cNvPr id="5" name="Picture 4" descr="A graph of a pulse&#10;&#10;Description automatically generated">
              <a:extLst>
                <a:ext uri="{FF2B5EF4-FFF2-40B4-BE49-F238E27FC236}">
                  <a16:creationId xmlns:a16="http://schemas.microsoft.com/office/drawing/2014/main" id="{9993FD91-41D0-F068-ECF2-063AAE7AA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9723" y="2225526"/>
              <a:ext cx="4868519" cy="3908636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E6E8461-815E-8633-2F13-CA0627853727}"/>
                </a:ext>
              </a:extLst>
            </p:cNvPr>
            <p:cNvSpPr/>
            <p:nvPr/>
          </p:nvSpPr>
          <p:spPr>
            <a:xfrm>
              <a:off x="5622233" y="1980404"/>
              <a:ext cx="748749" cy="586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8017961-74FE-7E07-3168-43371888DBBD}"/>
              </a:ext>
            </a:extLst>
          </p:cNvPr>
          <p:cNvSpPr txBox="1"/>
          <p:nvPr/>
        </p:nvSpPr>
        <p:spPr>
          <a:xfrm>
            <a:off x="7245121" y="1275932"/>
            <a:ext cx="14402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Kacem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et al., 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submitted</a:t>
            </a:r>
            <a:endParaRPr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7D387B-1833-6699-C567-FDAE5AF5EF48}"/>
              </a:ext>
            </a:extLst>
          </p:cNvPr>
          <p:cNvSpPr txBox="1"/>
          <p:nvPr/>
        </p:nvSpPr>
        <p:spPr>
          <a:xfrm>
            <a:off x="4193100" y="1662185"/>
            <a:ext cx="14402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5.5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Mev</a:t>
            </a:r>
            <a:endParaRPr lang="en-GB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electrons</a:t>
            </a:r>
            <a:endParaRPr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92778C-C930-E6CF-A33E-1A6058C6D253}"/>
              </a:ext>
            </a:extLst>
          </p:cNvPr>
          <p:cNvSpPr txBox="1"/>
          <p:nvPr/>
        </p:nvSpPr>
        <p:spPr>
          <a:xfrm>
            <a:off x="5945256" y="6384706"/>
            <a:ext cx="46308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See also Poster 297, J. </a:t>
            </a:r>
            <a:r>
              <a:rPr lang="en-GB" sz="1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Ollivier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this conference </a:t>
            </a:r>
            <a:endParaRPr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5235AC-A6B6-A2A0-A8C6-CBD2DA4F248C}"/>
              </a:ext>
            </a:extLst>
          </p:cNvPr>
          <p:cNvSpPr txBox="1"/>
          <p:nvPr/>
        </p:nvSpPr>
        <p:spPr>
          <a:xfrm>
            <a:off x="6632302" y="5691908"/>
            <a:ext cx="34990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Seems to confirm the CLEAR results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BCE7D09A-814E-1252-96F9-3968F3215E0E}"/>
              </a:ext>
            </a:extLst>
          </p:cNvPr>
          <p:cNvSpPr/>
          <p:nvPr/>
        </p:nvSpPr>
        <p:spPr>
          <a:xfrm>
            <a:off x="6140923" y="5792978"/>
            <a:ext cx="318053" cy="218661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58444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7AD6-045D-EDBA-8127-463AAB3D5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716" y="1"/>
            <a:ext cx="8545844" cy="102225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b="0" i="0" u="none" strike="noStrike" dirty="0">
                <a:effectLst/>
                <a:latin typeface="Century Gothic" panose="020B0502020202020204" pitchFamily="34" charset="0"/>
              </a:rPr>
              <a:t>FLASH sparing effect at low average dose rates &amp; </a:t>
            </a:r>
            <a:br>
              <a:rPr lang="en-GB" b="0" i="0" u="none" strike="noStrike" dirty="0">
                <a:effectLst/>
                <a:latin typeface="Century Gothic" panose="020B0502020202020204" pitchFamily="34" charset="0"/>
              </a:rPr>
            </a:br>
            <a:r>
              <a:rPr lang="en-GB" b="0" i="0" u="none" strike="noStrike" dirty="0">
                <a:effectLst/>
                <a:latin typeface="Century Gothic" panose="020B0502020202020204" pitchFamily="34" charset="0"/>
              </a:rPr>
              <a:t>long irradiation times?</a:t>
            </a:r>
            <a:endParaRPr dirty="0">
              <a:latin typeface="Century Gothic" panose="020B0502020202020204" pitchFamily="34" charset="0"/>
            </a:endParaRPr>
          </a:p>
        </p:txBody>
      </p:sp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D3AD3F35-BB32-1750-19AE-2157211E91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13" y="1711158"/>
            <a:ext cx="3879850" cy="290195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72862F-FE7C-7722-61D6-E6C91863B981}"/>
              </a:ext>
            </a:extLst>
          </p:cNvPr>
          <p:cNvCxnSpPr/>
          <p:nvPr/>
        </p:nvCxnSpPr>
        <p:spPr>
          <a:xfrm>
            <a:off x="1819564" y="4613108"/>
            <a:ext cx="341745" cy="466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8FAB0D1-F107-6EBE-4123-B2889E3D448D}"/>
              </a:ext>
            </a:extLst>
          </p:cNvPr>
          <p:cNvSpPr txBox="1"/>
          <p:nvPr/>
        </p:nvSpPr>
        <p:spPr>
          <a:xfrm>
            <a:off x="1294845" y="5158266"/>
            <a:ext cx="43208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Total irradiation time for 10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&gt; </a:t>
            </a:r>
            <a:r>
              <a:rPr lang="en-GB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1 minute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(average dose rate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0.13 </a:t>
            </a:r>
            <a:r>
              <a:rPr lang="en-GB" dirty="0" err="1">
                <a:solidFill>
                  <a:srgbClr val="0070C0"/>
                </a:solidFill>
                <a:latin typeface="Calibri" panose="020F0502020204030204" pitchFamily="34" charset="0"/>
              </a:rPr>
              <a:t>Gy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/s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B4643A-DF75-C128-CC83-6229B4093F68}"/>
              </a:ext>
            </a:extLst>
          </p:cNvPr>
          <p:cNvGrpSpPr/>
          <p:nvPr/>
        </p:nvGrpSpPr>
        <p:grpSpPr>
          <a:xfrm>
            <a:off x="6620937" y="1937763"/>
            <a:ext cx="4555436" cy="3349854"/>
            <a:chOff x="5622233" y="1980404"/>
            <a:chExt cx="5006009" cy="4153758"/>
          </a:xfrm>
        </p:grpSpPr>
        <p:pic>
          <p:nvPicPr>
            <p:cNvPr id="17" name="Picture 16" descr="A graph of a pulse&#10;&#10;Description automatically generated">
              <a:extLst>
                <a:ext uri="{FF2B5EF4-FFF2-40B4-BE49-F238E27FC236}">
                  <a16:creationId xmlns:a16="http://schemas.microsoft.com/office/drawing/2014/main" id="{41B0D36F-65EC-AD8F-F825-E051E52F4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9723" y="2225526"/>
              <a:ext cx="4868519" cy="3908636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6B3BCBA-CF2E-5A25-6627-6B087F9F9DE5}"/>
                </a:ext>
              </a:extLst>
            </p:cNvPr>
            <p:cNvSpPr/>
            <p:nvPr/>
          </p:nvSpPr>
          <p:spPr>
            <a:xfrm>
              <a:off x="5622233" y="1980404"/>
              <a:ext cx="748749" cy="586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D3B8DAB-88B8-8BE2-8FBD-AEFBBB9AD0D2}"/>
              </a:ext>
            </a:extLst>
          </p:cNvPr>
          <p:cNvSpPr txBox="1"/>
          <p:nvPr/>
        </p:nvSpPr>
        <p:spPr>
          <a:xfrm>
            <a:off x="1649716" y="1341826"/>
            <a:ext cx="24949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CLEAR VHEE (200 MeV)</a:t>
            </a:r>
            <a:endParaRPr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10FA2E-FDE3-A73A-2586-214186EC17A1}"/>
              </a:ext>
            </a:extLst>
          </p:cNvPr>
          <p:cNvSpPr txBox="1"/>
          <p:nvPr/>
        </p:nvSpPr>
        <p:spPr>
          <a:xfrm>
            <a:off x="7673831" y="1667272"/>
            <a:ext cx="2990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CHUV – eRT6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IEE (5.5 MeV)</a:t>
            </a:r>
            <a:endParaRPr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555C94-4893-1788-4382-1E88C3FE0FFA}"/>
              </a:ext>
            </a:extLst>
          </p:cNvPr>
          <p:cNvCxnSpPr>
            <a:cxnSpLocks/>
          </p:cNvCxnSpPr>
          <p:nvPr/>
        </p:nvCxnSpPr>
        <p:spPr>
          <a:xfrm flipH="1">
            <a:off x="7573617" y="5054171"/>
            <a:ext cx="510912" cy="427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17E7BA8-829F-5A7C-2DBD-C69A8500F376}"/>
              </a:ext>
            </a:extLst>
          </p:cNvPr>
          <p:cNvSpPr txBox="1"/>
          <p:nvPr/>
        </p:nvSpPr>
        <p:spPr>
          <a:xfrm>
            <a:off x="5668641" y="5607192"/>
            <a:ext cx="43208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Total irradiation time up to </a:t>
            </a:r>
            <a:r>
              <a:rPr lang="en-GB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10 minutes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(average dose rate as low as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0.04 </a:t>
            </a:r>
            <a:r>
              <a:rPr lang="en-GB" dirty="0" err="1">
                <a:solidFill>
                  <a:srgbClr val="0070C0"/>
                </a:solidFill>
                <a:latin typeface="Calibri" panose="020F0502020204030204" pitchFamily="34" charset="0"/>
              </a:rPr>
              <a:t>Gy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/s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772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75031</TotalTime>
  <Words>659</Words>
  <Application>Microsoft Macintosh PowerPoint</Application>
  <PresentationFormat>Widescreen</PresentationFormat>
  <Paragraphs>185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 Narrow</vt:lpstr>
      <vt:lpstr>Arial</vt:lpstr>
      <vt:lpstr>Calibri</vt:lpstr>
      <vt:lpstr>Century Gothic</vt:lpstr>
      <vt:lpstr>Office Theme</vt:lpstr>
      <vt:lpstr>Zebra Fish Eggs irradiation in CLEAR</vt:lpstr>
      <vt:lpstr>Bunch charge vs. dose per bunch</vt:lpstr>
      <vt:lpstr>Proposal: 3-point experiment</vt:lpstr>
      <vt:lpstr>PowerPoint Presentation</vt:lpstr>
      <vt:lpstr>PowerPoint Presentation</vt:lpstr>
      <vt:lpstr>PowerPoint Presentation</vt:lpstr>
      <vt:lpstr>Zebra Fish Eggs irradiation in eRT6</vt:lpstr>
      <vt:lpstr>FLASH sparing effect at low average dose rates &amp;  long irradiation times?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Roberto Corsini</cp:lastModifiedBy>
  <cp:revision>559</cp:revision>
  <dcterms:created xsi:type="dcterms:W3CDTF">2018-03-20T15:42:27Z</dcterms:created>
  <dcterms:modified xsi:type="dcterms:W3CDTF">2025-04-02T11:46:59Z</dcterms:modified>
</cp:coreProperties>
</file>