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8"/>
  </p:notesMasterIdLst>
  <p:sldIdLst>
    <p:sldId id="256" r:id="rId2"/>
    <p:sldId id="270" r:id="rId3"/>
    <p:sldId id="293" r:id="rId4"/>
    <p:sldId id="263" r:id="rId5"/>
    <p:sldId id="292" r:id="rId6"/>
    <p:sldId id="298" r:id="rId7"/>
    <p:sldId id="288" r:id="rId8"/>
    <p:sldId id="295" r:id="rId9"/>
    <p:sldId id="296" r:id="rId10"/>
    <p:sldId id="297" r:id="rId11"/>
    <p:sldId id="294" r:id="rId12"/>
    <p:sldId id="299" r:id="rId13"/>
    <p:sldId id="264" r:id="rId14"/>
    <p:sldId id="300" r:id="rId15"/>
    <p:sldId id="301" r:id="rId16"/>
    <p:sldId id="302" r:id="rId17"/>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528F"/>
    <a:srgbClr val="54CBB2"/>
    <a:srgbClr val="FF8C57"/>
    <a:srgbClr val="C45C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7" autoAdjust="0"/>
    <p:restoredTop sz="94660"/>
  </p:normalViewPr>
  <p:slideViewPr>
    <p:cSldViewPr snapToGrid="0">
      <p:cViewPr>
        <p:scale>
          <a:sx n="90" d="100"/>
          <a:sy n="90" d="100"/>
        </p:scale>
        <p:origin x="516" y="5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90665" cy="49839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6866" y="1"/>
            <a:ext cx="2890665" cy="498395"/>
          </a:xfrm>
          <a:prstGeom prst="rect">
            <a:avLst/>
          </a:prstGeom>
        </p:spPr>
        <p:txBody>
          <a:bodyPr vert="horz" lIns="91440" tIns="45720" rIns="91440" bIns="45720" rtlCol="0"/>
          <a:lstStyle>
            <a:lvl1pPr algn="r">
              <a:defRPr sz="1200"/>
            </a:lvl1pPr>
          </a:lstStyle>
          <a:p>
            <a:fld id="{3CC2A3DE-BEAF-4B7E-98F1-BAC7CCC95858}" type="datetimeFigureOut">
              <a:rPr lang="en-GB" smtClean="0"/>
              <a:t>08/04/2025</a:t>
            </a:fld>
            <a:endParaRPr lang="en-GB"/>
          </a:p>
        </p:txBody>
      </p:sp>
      <p:sp>
        <p:nvSpPr>
          <p:cNvPr id="4" name="Slide Image Placehold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598" y="4777612"/>
            <a:ext cx="5335893" cy="390780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244"/>
            <a:ext cx="2890665" cy="49839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6866" y="9428244"/>
            <a:ext cx="2890665" cy="498395"/>
          </a:xfrm>
          <a:prstGeom prst="rect">
            <a:avLst/>
          </a:prstGeom>
        </p:spPr>
        <p:txBody>
          <a:bodyPr vert="horz" lIns="91440" tIns="45720" rIns="91440" bIns="45720" rtlCol="0" anchor="b"/>
          <a:lstStyle>
            <a:lvl1pPr algn="r">
              <a:defRPr sz="1200"/>
            </a:lvl1pPr>
          </a:lstStyle>
          <a:p>
            <a:fld id="{1691B0E2-01E5-4FF6-B4D4-FA8EC2D67ABA}" type="slidenum">
              <a:rPr lang="en-GB" smtClean="0"/>
              <a:t>‹#›</a:t>
            </a:fld>
            <a:endParaRPr lang="en-GB"/>
          </a:p>
        </p:txBody>
      </p:sp>
    </p:spTree>
    <p:extLst>
      <p:ext uri="{BB962C8B-B14F-4D97-AF65-F5344CB8AC3E}">
        <p14:creationId xmlns:p14="http://schemas.microsoft.com/office/powerpoint/2010/main" val="2410799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CEPS 2024</a:t>
            </a:r>
          </a:p>
          <a:p>
            <a:r>
              <a:rPr lang="en-GB" dirty="0"/>
              <a:t>Stef 50</a:t>
            </a:r>
          </a:p>
          <a:p>
            <a:r>
              <a:rPr lang="en-GB" dirty="0" err="1"/>
              <a:t>MattiaV</a:t>
            </a:r>
            <a:r>
              <a:rPr lang="en-GB" dirty="0"/>
              <a:t> 25</a:t>
            </a:r>
          </a:p>
          <a:p>
            <a:r>
              <a:rPr lang="en-GB" dirty="0"/>
              <a:t>Amin 20 circa</a:t>
            </a:r>
          </a:p>
          <a:p>
            <a:r>
              <a:rPr lang="en-GB" dirty="0"/>
              <a:t>Gianluca 12 circa</a:t>
            </a:r>
          </a:p>
          <a:p>
            <a:r>
              <a:rPr lang="en-GB" dirty="0"/>
              <a:t>Pieter 30</a:t>
            </a:r>
          </a:p>
          <a:p>
            <a:endParaRPr lang="en-GB" dirty="0"/>
          </a:p>
          <a:p>
            <a:r>
              <a:rPr lang="en-GB" dirty="0" err="1"/>
              <a:t>Totale</a:t>
            </a:r>
            <a:r>
              <a:rPr lang="en-GB" dirty="0"/>
              <a:t> 140 k</a:t>
            </a:r>
            <a:endParaRPr lang="en-CH" dirty="0"/>
          </a:p>
        </p:txBody>
      </p:sp>
      <p:sp>
        <p:nvSpPr>
          <p:cNvPr id="4" name="Slide Number Placeholder 3"/>
          <p:cNvSpPr>
            <a:spLocks noGrp="1"/>
          </p:cNvSpPr>
          <p:nvPr>
            <p:ph type="sldNum" sz="quarter" idx="5"/>
          </p:nvPr>
        </p:nvSpPr>
        <p:spPr/>
        <p:txBody>
          <a:bodyPr/>
          <a:lstStyle/>
          <a:p>
            <a:fld id="{7123D47A-9228-4685-8190-6E61D0ABDB72}" type="slidenum">
              <a:rPr lang="en-CH" smtClean="0"/>
              <a:t>15</a:t>
            </a:fld>
            <a:endParaRPr lang="en-CH"/>
          </a:p>
        </p:txBody>
      </p:sp>
    </p:spTree>
    <p:extLst>
      <p:ext uri="{BB962C8B-B14F-4D97-AF65-F5344CB8AC3E}">
        <p14:creationId xmlns:p14="http://schemas.microsoft.com/office/powerpoint/2010/main" val="1851554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77DD4D-EC6A-41B3-8BDE-F9D98AB78F8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0C8BF23-CA9F-4C38-B8C3-A0E327E6397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07EAF83-3EF0-4360-B195-37726D3346BD}"/>
              </a:ext>
            </a:extLst>
          </p:cNvPr>
          <p:cNvSpPr>
            <a:spLocks noGrp="1"/>
          </p:cNvSpPr>
          <p:nvPr>
            <p:ph type="dt" sz="half" idx="10"/>
          </p:nvPr>
        </p:nvSpPr>
        <p:spPr/>
        <p:txBody>
          <a:bodyPr/>
          <a:lstStyle/>
          <a:p>
            <a:r>
              <a:rPr lang="en-CH"/>
              <a:t>09/04/2025</a:t>
            </a:r>
            <a:endParaRPr lang="en-GB"/>
          </a:p>
        </p:txBody>
      </p:sp>
      <p:sp>
        <p:nvSpPr>
          <p:cNvPr id="5" name="Footer Placeholder 4">
            <a:extLst>
              <a:ext uri="{FF2B5EF4-FFF2-40B4-BE49-F238E27FC236}">
                <a16:creationId xmlns:a16="http://schemas.microsoft.com/office/drawing/2014/main" id="{9069CCF9-E661-4576-BF4E-85ADE952F727}"/>
              </a:ext>
            </a:extLst>
          </p:cNvPr>
          <p:cNvSpPr>
            <a:spLocks noGrp="1"/>
          </p:cNvSpPr>
          <p:nvPr>
            <p:ph type="ftr" sz="quarter" idx="11"/>
          </p:nvPr>
        </p:nvSpPr>
        <p:spPr/>
        <p:txBody>
          <a:bodyPr/>
          <a:lstStyle/>
          <a:p>
            <a:r>
              <a:rPr lang="en-GB"/>
              <a:t>R. Guida on behalf of the Gas Team</a:t>
            </a:r>
          </a:p>
        </p:txBody>
      </p:sp>
      <p:sp>
        <p:nvSpPr>
          <p:cNvPr id="6" name="Slide Number Placeholder 5">
            <a:extLst>
              <a:ext uri="{FF2B5EF4-FFF2-40B4-BE49-F238E27FC236}">
                <a16:creationId xmlns:a16="http://schemas.microsoft.com/office/drawing/2014/main" id="{171ECA48-BBE9-455F-ACD1-DB5CC268F01C}"/>
              </a:ext>
            </a:extLst>
          </p:cNvPr>
          <p:cNvSpPr>
            <a:spLocks noGrp="1"/>
          </p:cNvSpPr>
          <p:nvPr>
            <p:ph type="sldNum" sz="quarter" idx="12"/>
          </p:nvPr>
        </p:nvSpPr>
        <p:spPr/>
        <p:txBody>
          <a:bodyPr/>
          <a:lstStyle/>
          <a:p>
            <a:fld id="{33BD2081-6B0D-4648-9062-EA837D2BF6FC}" type="slidenum">
              <a:rPr lang="en-GB" smtClean="0"/>
              <a:t>‹#›</a:t>
            </a:fld>
            <a:endParaRPr lang="en-GB"/>
          </a:p>
        </p:txBody>
      </p:sp>
    </p:spTree>
    <p:extLst>
      <p:ext uri="{BB962C8B-B14F-4D97-AF65-F5344CB8AC3E}">
        <p14:creationId xmlns:p14="http://schemas.microsoft.com/office/powerpoint/2010/main" val="28771031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DC43C-7DF9-4527-863B-75E90A261BE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ECB2DE4-C5D4-4A9A-AD95-115E8273D57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69B69A8-BDB5-4A47-83A5-1D1697F5C00A}"/>
              </a:ext>
            </a:extLst>
          </p:cNvPr>
          <p:cNvSpPr>
            <a:spLocks noGrp="1"/>
          </p:cNvSpPr>
          <p:nvPr>
            <p:ph type="dt" sz="half" idx="10"/>
          </p:nvPr>
        </p:nvSpPr>
        <p:spPr/>
        <p:txBody>
          <a:bodyPr/>
          <a:lstStyle/>
          <a:p>
            <a:r>
              <a:rPr lang="en-CH"/>
              <a:t>09/04/2025</a:t>
            </a:r>
            <a:endParaRPr lang="en-GB"/>
          </a:p>
        </p:txBody>
      </p:sp>
      <p:sp>
        <p:nvSpPr>
          <p:cNvPr id="5" name="Footer Placeholder 4">
            <a:extLst>
              <a:ext uri="{FF2B5EF4-FFF2-40B4-BE49-F238E27FC236}">
                <a16:creationId xmlns:a16="http://schemas.microsoft.com/office/drawing/2014/main" id="{669AA48F-4D77-4890-AEF3-41BF15461652}"/>
              </a:ext>
            </a:extLst>
          </p:cNvPr>
          <p:cNvSpPr>
            <a:spLocks noGrp="1"/>
          </p:cNvSpPr>
          <p:nvPr>
            <p:ph type="ftr" sz="quarter" idx="11"/>
          </p:nvPr>
        </p:nvSpPr>
        <p:spPr/>
        <p:txBody>
          <a:bodyPr/>
          <a:lstStyle/>
          <a:p>
            <a:r>
              <a:rPr lang="en-GB"/>
              <a:t>R. Guida on behalf of the Gas Team</a:t>
            </a:r>
          </a:p>
        </p:txBody>
      </p:sp>
      <p:sp>
        <p:nvSpPr>
          <p:cNvPr id="6" name="Slide Number Placeholder 5">
            <a:extLst>
              <a:ext uri="{FF2B5EF4-FFF2-40B4-BE49-F238E27FC236}">
                <a16:creationId xmlns:a16="http://schemas.microsoft.com/office/drawing/2014/main" id="{68A88EA6-8F5F-4E20-BDE3-1E8BA140BEBF}"/>
              </a:ext>
            </a:extLst>
          </p:cNvPr>
          <p:cNvSpPr>
            <a:spLocks noGrp="1"/>
          </p:cNvSpPr>
          <p:nvPr>
            <p:ph type="sldNum" sz="quarter" idx="12"/>
          </p:nvPr>
        </p:nvSpPr>
        <p:spPr/>
        <p:txBody>
          <a:bodyPr/>
          <a:lstStyle/>
          <a:p>
            <a:fld id="{33BD2081-6B0D-4648-9062-EA837D2BF6FC}" type="slidenum">
              <a:rPr lang="en-GB" smtClean="0"/>
              <a:t>‹#›</a:t>
            </a:fld>
            <a:endParaRPr lang="en-GB"/>
          </a:p>
        </p:txBody>
      </p:sp>
    </p:spTree>
    <p:extLst>
      <p:ext uri="{BB962C8B-B14F-4D97-AF65-F5344CB8AC3E}">
        <p14:creationId xmlns:p14="http://schemas.microsoft.com/office/powerpoint/2010/main" val="3774692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C977F24-ADF0-4415-B516-2F776BC519A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A1DA789-8C5C-4009-B195-4813963BFF1F}"/>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9C85375-E77F-4058-B10A-2EB2B74F703D}"/>
              </a:ext>
            </a:extLst>
          </p:cNvPr>
          <p:cNvSpPr>
            <a:spLocks noGrp="1"/>
          </p:cNvSpPr>
          <p:nvPr>
            <p:ph type="dt" sz="half" idx="10"/>
          </p:nvPr>
        </p:nvSpPr>
        <p:spPr/>
        <p:txBody>
          <a:bodyPr/>
          <a:lstStyle/>
          <a:p>
            <a:r>
              <a:rPr lang="en-CH"/>
              <a:t>09/04/2025</a:t>
            </a:r>
            <a:endParaRPr lang="en-GB"/>
          </a:p>
        </p:txBody>
      </p:sp>
      <p:sp>
        <p:nvSpPr>
          <p:cNvPr id="5" name="Footer Placeholder 4">
            <a:extLst>
              <a:ext uri="{FF2B5EF4-FFF2-40B4-BE49-F238E27FC236}">
                <a16:creationId xmlns:a16="http://schemas.microsoft.com/office/drawing/2014/main" id="{60769555-1A30-4988-8E6D-2EE93E7DEA45}"/>
              </a:ext>
            </a:extLst>
          </p:cNvPr>
          <p:cNvSpPr>
            <a:spLocks noGrp="1"/>
          </p:cNvSpPr>
          <p:nvPr>
            <p:ph type="ftr" sz="quarter" idx="11"/>
          </p:nvPr>
        </p:nvSpPr>
        <p:spPr/>
        <p:txBody>
          <a:bodyPr/>
          <a:lstStyle/>
          <a:p>
            <a:r>
              <a:rPr lang="en-GB"/>
              <a:t>R. Guida on behalf of the Gas Team</a:t>
            </a:r>
          </a:p>
        </p:txBody>
      </p:sp>
      <p:sp>
        <p:nvSpPr>
          <p:cNvPr id="6" name="Slide Number Placeholder 5">
            <a:extLst>
              <a:ext uri="{FF2B5EF4-FFF2-40B4-BE49-F238E27FC236}">
                <a16:creationId xmlns:a16="http://schemas.microsoft.com/office/drawing/2014/main" id="{92E1B611-2F62-4719-9E46-0E14F36560D4}"/>
              </a:ext>
            </a:extLst>
          </p:cNvPr>
          <p:cNvSpPr>
            <a:spLocks noGrp="1"/>
          </p:cNvSpPr>
          <p:nvPr>
            <p:ph type="sldNum" sz="quarter" idx="12"/>
          </p:nvPr>
        </p:nvSpPr>
        <p:spPr/>
        <p:txBody>
          <a:bodyPr/>
          <a:lstStyle/>
          <a:p>
            <a:fld id="{33BD2081-6B0D-4648-9062-EA837D2BF6FC}" type="slidenum">
              <a:rPr lang="en-GB" smtClean="0"/>
              <a:t>‹#›</a:t>
            </a:fld>
            <a:endParaRPr lang="en-GB"/>
          </a:p>
        </p:txBody>
      </p:sp>
    </p:spTree>
    <p:extLst>
      <p:ext uri="{BB962C8B-B14F-4D97-AF65-F5344CB8AC3E}">
        <p14:creationId xmlns:p14="http://schemas.microsoft.com/office/powerpoint/2010/main" val="375026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B30B9-95A7-4F5B-A7DF-F1EC9399DB2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8082B40-8AB1-48FE-A4C4-41465E20965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ACD57AB-FD66-4175-8794-84AE09A0A8B5}"/>
              </a:ext>
            </a:extLst>
          </p:cNvPr>
          <p:cNvSpPr>
            <a:spLocks noGrp="1"/>
          </p:cNvSpPr>
          <p:nvPr>
            <p:ph type="dt" sz="half" idx="10"/>
          </p:nvPr>
        </p:nvSpPr>
        <p:spPr/>
        <p:txBody>
          <a:bodyPr/>
          <a:lstStyle/>
          <a:p>
            <a:r>
              <a:rPr lang="en-CH"/>
              <a:t>09/04/2025</a:t>
            </a:r>
            <a:endParaRPr lang="en-GB"/>
          </a:p>
        </p:txBody>
      </p:sp>
      <p:sp>
        <p:nvSpPr>
          <p:cNvPr id="5" name="Footer Placeholder 4">
            <a:extLst>
              <a:ext uri="{FF2B5EF4-FFF2-40B4-BE49-F238E27FC236}">
                <a16:creationId xmlns:a16="http://schemas.microsoft.com/office/drawing/2014/main" id="{76396F8A-F6EA-4297-AB87-B86E9B5662AB}"/>
              </a:ext>
            </a:extLst>
          </p:cNvPr>
          <p:cNvSpPr>
            <a:spLocks noGrp="1"/>
          </p:cNvSpPr>
          <p:nvPr>
            <p:ph type="ftr" sz="quarter" idx="11"/>
          </p:nvPr>
        </p:nvSpPr>
        <p:spPr/>
        <p:txBody>
          <a:bodyPr/>
          <a:lstStyle/>
          <a:p>
            <a:r>
              <a:rPr lang="en-GB"/>
              <a:t>R. Guida on behalf of the Gas Team</a:t>
            </a:r>
          </a:p>
        </p:txBody>
      </p:sp>
      <p:sp>
        <p:nvSpPr>
          <p:cNvPr id="6" name="Slide Number Placeholder 5">
            <a:extLst>
              <a:ext uri="{FF2B5EF4-FFF2-40B4-BE49-F238E27FC236}">
                <a16:creationId xmlns:a16="http://schemas.microsoft.com/office/drawing/2014/main" id="{7F1764BF-3DB6-4E12-AECF-B69A2BFBFC6E}"/>
              </a:ext>
            </a:extLst>
          </p:cNvPr>
          <p:cNvSpPr>
            <a:spLocks noGrp="1"/>
          </p:cNvSpPr>
          <p:nvPr>
            <p:ph type="sldNum" sz="quarter" idx="12"/>
          </p:nvPr>
        </p:nvSpPr>
        <p:spPr/>
        <p:txBody>
          <a:bodyPr/>
          <a:lstStyle/>
          <a:p>
            <a:fld id="{33BD2081-6B0D-4648-9062-EA837D2BF6FC}" type="slidenum">
              <a:rPr lang="en-GB" smtClean="0"/>
              <a:t>‹#›</a:t>
            </a:fld>
            <a:endParaRPr lang="en-GB"/>
          </a:p>
        </p:txBody>
      </p:sp>
    </p:spTree>
    <p:extLst>
      <p:ext uri="{BB962C8B-B14F-4D97-AF65-F5344CB8AC3E}">
        <p14:creationId xmlns:p14="http://schemas.microsoft.com/office/powerpoint/2010/main" val="2407325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062C5-BCBD-44FC-8430-DDB47B4DA9D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10960AA-5C08-444C-8DCE-355E4AFC92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599C4A9-9C78-4697-A05E-82F5EBEC4B90}"/>
              </a:ext>
            </a:extLst>
          </p:cNvPr>
          <p:cNvSpPr>
            <a:spLocks noGrp="1"/>
          </p:cNvSpPr>
          <p:nvPr>
            <p:ph type="dt" sz="half" idx="10"/>
          </p:nvPr>
        </p:nvSpPr>
        <p:spPr/>
        <p:txBody>
          <a:bodyPr/>
          <a:lstStyle/>
          <a:p>
            <a:r>
              <a:rPr lang="en-CH"/>
              <a:t>09/04/2025</a:t>
            </a:r>
            <a:endParaRPr lang="en-GB"/>
          </a:p>
        </p:txBody>
      </p:sp>
      <p:sp>
        <p:nvSpPr>
          <p:cNvPr id="5" name="Footer Placeholder 4">
            <a:extLst>
              <a:ext uri="{FF2B5EF4-FFF2-40B4-BE49-F238E27FC236}">
                <a16:creationId xmlns:a16="http://schemas.microsoft.com/office/drawing/2014/main" id="{5F12C2A0-CD37-4D10-BEC1-D84A5C90D274}"/>
              </a:ext>
            </a:extLst>
          </p:cNvPr>
          <p:cNvSpPr>
            <a:spLocks noGrp="1"/>
          </p:cNvSpPr>
          <p:nvPr>
            <p:ph type="ftr" sz="quarter" idx="11"/>
          </p:nvPr>
        </p:nvSpPr>
        <p:spPr/>
        <p:txBody>
          <a:bodyPr/>
          <a:lstStyle/>
          <a:p>
            <a:r>
              <a:rPr lang="en-GB"/>
              <a:t>R. Guida on behalf of the Gas Team</a:t>
            </a:r>
          </a:p>
        </p:txBody>
      </p:sp>
      <p:sp>
        <p:nvSpPr>
          <p:cNvPr id="6" name="Slide Number Placeholder 5">
            <a:extLst>
              <a:ext uri="{FF2B5EF4-FFF2-40B4-BE49-F238E27FC236}">
                <a16:creationId xmlns:a16="http://schemas.microsoft.com/office/drawing/2014/main" id="{B01339BF-5E68-417E-BCC2-6B33CA6D2617}"/>
              </a:ext>
            </a:extLst>
          </p:cNvPr>
          <p:cNvSpPr>
            <a:spLocks noGrp="1"/>
          </p:cNvSpPr>
          <p:nvPr>
            <p:ph type="sldNum" sz="quarter" idx="12"/>
          </p:nvPr>
        </p:nvSpPr>
        <p:spPr/>
        <p:txBody>
          <a:bodyPr/>
          <a:lstStyle/>
          <a:p>
            <a:fld id="{33BD2081-6B0D-4648-9062-EA837D2BF6FC}" type="slidenum">
              <a:rPr lang="en-GB" smtClean="0"/>
              <a:t>‹#›</a:t>
            </a:fld>
            <a:endParaRPr lang="en-GB"/>
          </a:p>
        </p:txBody>
      </p:sp>
    </p:spTree>
    <p:extLst>
      <p:ext uri="{BB962C8B-B14F-4D97-AF65-F5344CB8AC3E}">
        <p14:creationId xmlns:p14="http://schemas.microsoft.com/office/powerpoint/2010/main" val="1923283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44D928-1FAC-485A-A9A1-90C609C8690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4B4DA6F-DEE4-4DBE-94D7-F66637A156B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95F11BD-73C6-4089-A74F-76BF19EAD2E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8ACBD36-C9EA-4EA8-A8C6-87CB1D245980}"/>
              </a:ext>
            </a:extLst>
          </p:cNvPr>
          <p:cNvSpPr>
            <a:spLocks noGrp="1"/>
          </p:cNvSpPr>
          <p:nvPr>
            <p:ph type="dt" sz="half" idx="10"/>
          </p:nvPr>
        </p:nvSpPr>
        <p:spPr/>
        <p:txBody>
          <a:bodyPr/>
          <a:lstStyle/>
          <a:p>
            <a:r>
              <a:rPr lang="en-CH"/>
              <a:t>09/04/2025</a:t>
            </a:r>
            <a:endParaRPr lang="en-GB"/>
          </a:p>
        </p:txBody>
      </p:sp>
      <p:sp>
        <p:nvSpPr>
          <p:cNvPr id="6" name="Footer Placeholder 5">
            <a:extLst>
              <a:ext uri="{FF2B5EF4-FFF2-40B4-BE49-F238E27FC236}">
                <a16:creationId xmlns:a16="http://schemas.microsoft.com/office/drawing/2014/main" id="{4750AA6C-D674-45F5-A22B-3D5737E3A9E1}"/>
              </a:ext>
            </a:extLst>
          </p:cNvPr>
          <p:cNvSpPr>
            <a:spLocks noGrp="1"/>
          </p:cNvSpPr>
          <p:nvPr>
            <p:ph type="ftr" sz="quarter" idx="11"/>
          </p:nvPr>
        </p:nvSpPr>
        <p:spPr/>
        <p:txBody>
          <a:bodyPr/>
          <a:lstStyle/>
          <a:p>
            <a:r>
              <a:rPr lang="en-GB"/>
              <a:t>R. Guida on behalf of the Gas Team</a:t>
            </a:r>
          </a:p>
        </p:txBody>
      </p:sp>
      <p:sp>
        <p:nvSpPr>
          <p:cNvPr id="7" name="Slide Number Placeholder 6">
            <a:extLst>
              <a:ext uri="{FF2B5EF4-FFF2-40B4-BE49-F238E27FC236}">
                <a16:creationId xmlns:a16="http://schemas.microsoft.com/office/drawing/2014/main" id="{6D159231-56E3-44CE-950F-F4EA17027EB4}"/>
              </a:ext>
            </a:extLst>
          </p:cNvPr>
          <p:cNvSpPr>
            <a:spLocks noGrp="1"/>
          </p:cNvSpPr>
          <p:nvPr>
            <p:ph type="sldNum" sz="quarter" idx="12"/>
          </p:nvPr>
        </p:nvSpPr>
        <p:spPr/>
        <p:txBody>
          <a:bodyPr/>
          <a:lstStyle/>
          <a:p>
            <a:fld id="{33BD2081-6B0D-4648-9062-EA837D2BF6FC}" type="slidenum">
              <a:rPr lang="en-GB" smtClean="0"/>
              <a:t>‹#›</a:t>
            </a:fld>
            <a:endParaRPr lang="en-GB"/>
          </a:p>
        </p:txBody>
      </p:sp>
    </p:spTree>
    <p:extLst>
      <p:ext uri="{BB962C8B-B14F-4D97-AF65-F5344CB8AC3E}">
        <p14:creationId xmlns:p14="http://schemas.microsoft.com/office/powerpoint/2010/main" val="34395219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A94E0-3860-4706-96E6-ACE280AC28B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7194B09-6B87-4E90-89F1-3CAB0CBA84F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2E1B9D8-DB68-4A74-8C0D-F726C90FA29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817555B-0A7D-4499-B70E-5EE06C32FFB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6ECF6CA-CB0B-4F63-8AE7-B611FAD3391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795A89C-3699-49A9-BE6B-85DAACD2C792}"/>
              </a:ext>
            </a:extLst>
          </p:cNvPr>
          <p:cNvSpPr>
            <a:spLocks noGrp="1"/>
          </p:cNvSpPr>
          <p:nvPr>
            <p:ph type="dt" sz="half" idx="10"/>
          </p:nvPr>
        </p:nvSpPr>
        <p:spPr/>
        <p:txBody>
          <a:bodyPr/>
          <a:lstStyle/>
          <a:p>
            <a:r>
              <a:rPr lang="en-CH"/>
              <a:t>09/04/2025</a:t>
            </a:r>
            <a:endParaRPr lang="en-GB"/>
          </a:p>
        </p:txBody>
      </p:sp>
      <p:sp>
        <p:nvSpPr>
          <p:cNvPr id="8" name="Footer Placeholder 7">
            <a:extLst>
              <a:ext uri="{FF2B5EF4-FFF2-40B4-BE49-F238E27FC236}">
                <a16:creationId xmlns:a16="http://schemas.microsoft.com/office/drawing/2014/main" id="{9C0C43E0-D780-452F-8CAB-624A6A290BD0}"/>
              </a:ext>
            </a:extLst>
          </p:cNvPr>
          <p:cNvSpPr>
            <a:spLocks noGrp="1"/>
          </p:cNvSpPr>
          <p:nvPr>
            <p:ph type="ftr" sz="quarter" idx="11"/>
          </p:nvPr>
        </p:nvSpPr>
        <p:spPr/>
        <p:txBody>
          <a:bodyPr/>
          <a:lstStyle/>
          <a:p>
            <a:r>
              <a:rPr lang="en-GB"/>
              <a:t>R. Guida on behalf of the Gas Team</a:t>
            </a:r>
          </a:p>
        </p:txBody>
      </p:sp>
      <p:sp>
        <p:nvSpPr>
          <p:cNvPr id="9" name="Slide Number Placeholder 8">
            <a:extLst>
              <a:ext uri="{FF2B5EF4-FFF2-40B4-BE49-F238E27FC236}">
                <a16:creationId xmlns:a16="http://schemas.microsoft.com/office/drawing/2014/main" id="{D5E327C0-D942-471D-93F1-8AE8AB9D86E0}"/>
              </a:ext>
            </a:extLst>
          </p:cNvPr>
          <p:cNvSpPr>
            <a:spLocks noGrp="1"/>
          </p:cNvSpPr>
          <p:nvPr>
            <p:ph type="sldNum" sz="quarter" idx="12"/>
          </p:nvPr>
        </p:nvSpPr>
        <p:spPr/>
        <p:txBody>
          <a:bodyPr/>
          <a:lstStyle/>
          <a:p>
            <a:fld id="{33BD2081-6B0D-4648-9062-EA837D2BF6FC}" type="slidenum">
              <a:rPr lang="en-GB" smtClean="0"/>
              <a:t>‹#›</a:t>
            </a:fld>
            <a:endParaRPr lang="en-GB"/>
          </a:p>
        </p:txBody>
      </p:sp>
    </p:spTree>
    <p:extLst>
      <p:ext uri="{BB962C8B-B14F-4D97-AF65-F5344CB8AC3E}">
        <p14:creationId xmlns:p14="http://schemas.microsoft.com/office/powerpoint/2010/main" val="311709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4C7B8A-5CD2-410B-A770-E7DFDF5EEE3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8E2920C-506B-43D8-A7DB-17A6DC237723}"/>
              </a:ext>
            </a:extLst>
          </p:cNvPr>
          <p:cNvSpPr>
            <a:spLocks noGrp="1"/>
          </p:cNvSpPr>
          <p:nvPr>
            <p:ph type="dt" sz="half" idx="10"/>
          </p:nvPr>
        </p:nvSpPr>
        <p:spPr/>
        <p:txBody>
          <a:bodyPr/>
          <a:lstStyle/>
          <a:p>
            <a:r>
              <a:rPr lang="en-CH"/>
              <a:t>09/04/2025</a:t>
            </a:r>
            <a:endParaRPr lang="en-GB"/>
          </a:p>
        </p:txBody>
      </p:sp>
      <p:sp>
        <p:nvSpPr>
          <p:cNvPr id="4" name="Footer Placeholder 3">
            <a:extLst>
              <a:ext uri="{FF2B5EF4-FFF2-40B4-BE49-F238E27FC236}">
                <a16:creationId xmlns:a16="http://schemas.microsoft.com/office/drawing/2014/main" id="{1D165B35-99E5-4644-BCEB-18006E451295}"/>
              </a:ext>
            </a:extLst>
          </p:cNvPr>
          <p:cNvSpPr>
            <a:spLocks noGrp="1"/>
          </p:cNvSpPr>
          <p:nvPr>
            <p:ph type="ftr" sz="quarter" idx="11"/>
          </p:nvPr>
        </p:nvSpPr>
        <p:spPr/>
        <p:txBody>
          <a:bodyPr/>
          <a:lstStyle/>
          <a:p>
            <a:r>
              <a:rPr lang="en-GB"/>
              <a:t>R. Guida on behalf of the Gas Team</a:t>
            </a:r>
          </a:p>
        </p:txBody>
      </p:sp>
      <p:sp>
        <p:nvSpPr>
          <p:cNvPr id="5" name="Slide Number Placeholder 4">
            <a:extLst>
              <a:ext uri="{FF2B5EF4-FFF2-40B4-BE49-F238E27FC236}">
                <a16:creationId xmlns:a16="http://schemas.microsoft.com/office/drawing/2014/main" id="{15356073-BF31-4A91-90F9-40C7FBE950E3}"/>
              </a:ext>
            </a:extLst>
          </p:cNvPr>
          <p:cNvSpPr>
            <a:spLocks noGrp="1"/>
          </p:cNvSpPr>
          <p:nvPr>
            <p:ph type="sldNum" sz="quarter" idx="12"/>
          </p:nvPr>
        </p:nvSpPr>
        <p:spPr/>
        <p:txBody>
          <a:bodyPr/>
          <a:lstStyle/>
          <a:p>
            <a:fld id="{33BD2081-6B0D-4648-9062-EA837D2BF6FC}" type="slidenum">
              <a:rPr lang="en-GB" smtClean="0"/>
              <a:t>‹#›</a:t>
            </a:fld>
            <a:endParaRPr lang="en-GB"/>
          </a:p>
        </p:txBody>
      </p:sp>
    </p:spTree>
    <p:extLst>
      <p:ext uri="{BB962C8B-B14F-4D97-AF65-F5344CB8AC3E}">
        <p14:creationId xmlns:p14="http://schemas.microsoft.com/office/powerpoint/2010/main" val="2069256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E79232F-14EC-4812-BBA3-331A5DD7D741}"/>
              </a:ext>
            </a:extLst>
          </p:cNvPr>
          <p:cNvSpPr>
            <a:spLocks noGrp="1"/>
          </p:cNvSpPr>
          <p:nvPr>
            <p:ph type="dt" sz="half" idx="10"/>
          </p:nvPr>
        </p:nvSpPr>
        <p:spPr/>
        <p:txBody>
          <a:bodyPr/>
          <a:lstStyle/>
          <a:p>
            <a:r>
              <a:rPr lang="en-CH"/>
              <a:t>09/04/2025</a:t>
            </a:r>
            <a:endParaRPr lang="en-GB"/>
          </a:p>
        </p:txBody>
      </p:sp>
      <p:sp>
        <p:nvSpPr>
          <p:cNvPr id="3" name="Footer Placeholder 2">
            <a:extLst>
              <a:ext uri="{FF2B5EF4-FFF2-40B4-BE49-F238E27FC236}">
                <a16:creationId xmlns:a16="http://schemas.microsoft.com/office/drawing/2014/main" id="{6BC5E066-6BA1-4131-B9F2-A60F2425AB4E}"/>
              </a:ext>
            </a:extLst>
          </p:cNvPr>
          <p:cNvSpPr>
            <a:spLocks noGrp="1"/>
          </p:cNvSpPr>
          <p:nvPr>
            <p:ph type="ftr" sz="quarter" idx="11"/>
          </p:nvPr>
        </p:nvSpPr>
        <p:spPr/>
        <p:txBody>
          <a:bodyPr/>
          <a:lstStyle/>
          <a:p>
            <a:r>
              <a:rPr lang="en-GB"/>
              <a:t>R. Guida on behalf of the Gas Team</a:t>
            </a:r>
          </a:p>
        </p:txBody>
      </p:sp>
      <p:sp>
        <p:nvSpPr>
          <p:cNvPr id="4" name="Slide Number Placeholder 3">
            <a:extLst>
              <a:ext uri="{FF2B5EF4-FFF2-40B4-BE49-F238E27FC236}">
                <a16:creationId xmlns:a16="http://schemas.microsoft.com/office/drawing/2014/main" id="{9196A595-27F5-4FBB-9573-C5822F8FB4EA}"/>
              </a:ext>
            </a:extLst>
          </p:cNvPr>
          <p:cNvSpPr>
            <a:spLocks noGrp="1"/>
          </p:cNvSpPr>
          <p:nvPr>
            <p:ph type="sldNum" sz="quarter" idx="12"/>
          </p:nvPr>
        </p:nvSpPr>
        <p:spPr/>
        <p:txBody>
          <a:bodyPr/>
          <a:lstStyle/>
          <a:p>
            <a:fld id="{33BD2081-6B0D-4648-9062-EA837D2BF6FC}" type="slidenum">
              <a:rPr lang="en-GB" smtClean="0"/>
              <a:t>‹#›</a:t>
            </a:fld>
            <a:endParaRPr lang="en-GB"/>
          </a:p>
        </p:txBody>
      </p:sp>
    </p:spTree>
    <p:extLst>
      <p:ext uri="{BB962C8B-B14F-4D97-AF65-F5344CB8AC3E}">
        <p14:creationId xmlns:p14="http://schemas.microsoft.com/office/powerpoint/2010/main" val="1633903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B5C6D-30C8-45A7-95FE-7FFBC223D13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051A518-E636-4119-975B-507F2D3A91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1A416E1-FCE8-444B-9BAE-B7A27F8083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8AC8892-EC5A-4C8C-979D-3A222BAC4533}"/>
              </a:ext>
            </a:extLst>
          </p:cNvPr>
          <p:cNvSpPr>
            <a:spLocks noGrp="1"/>
          </p:cNvSpPr>
          <p:nvPr>
            <p:ph type="dt" sz="half" idx="10"/>
          </p:nvPr>
        </p:nvSpPr>
        <p:spPr/>
        <p:txBody>
          <a:bodyPr/>
          <a:lstStyle/>
          <a:p>
            <a:r>
              <a:rPr lang="en-CH"/>
              <a:t>09/04/2025</a:t>
            </a:r>
            <a:endParaRPr lang="en-GB"/>
          </a:p>
        </p:txBody>
      </p:sp>
      <p:sp>
        <p:nvSpPr>
          <p:cNvPr id="6" name="Footer Placeholder 5">
            <a:extLst>
              <a:ext uri="{FF2B5EF4-FFF2-40B4-BE49-F238E27FC236}">
                <a16:creationId xmlns:a16="http://schemas.microsoft.com/office/drawing/2014/main" id="{D22D6516-2533-4FA4-806B-15513B0C9103}"/>
              </a:ext>
            </a:extLst>
          </p:cNvPr>
          <p:cNvSpPr>
            <a:spLocks noGrp="1"/>
          </p:cNvSpPr>
          <p:nvPr>
            <p:ph type="ftr" sz="quarter" idx="11"/>
          </p:nvPr>
        </p:nvSpPr>
        <p:spPr/>
        <p:txBody>
          <a:bodyPr/>
          <a:lstStyle/>
          <a:p>
            <a:r>
              <a:rPr lang="en-GB"/>
              <a:t>R. Guida on behalf of the Gas Team</a:t>
            </a:r>
          </a:p>
        </p:txBody>
      </p:sp>
      <p:sp>
        <p:nvSpPr>
          <p:cNvPr id="7" name="Slide Number Placeholder 6">
            <a:extLst>
              <a:ext uri="{FF2B5EF4-FFF2-40B4-BE49-F238E27FC236}">
                <a16:creationId xmlns:a16="http://schemas.microsoft.com/office/drawing/2014/main" id="{F3650FDF-E045-4457-9C72-A4A08F7A5D6F}"/>
              </a:ext>
            </a:extLst>
          </p:cNvPr>
          <p:cNvSpPr>
            <a:spLocks noGrp="1"/>
          </p:cNvSpPr>
          <p:nvPr>
            <p:ph type="sldNum" sz="quarter" idx="12"/>
          </p:nvPr>
        </p:nvSpPr>
        <p:spPr/>
        <p:txBody>
          <a:bodyPr/>
          <a:lstStyle/>
          <a:p>
            <a:fld id="{33BD2081-6B0D-4648-9062-EA837D2BF6FC}" type="slidenum">
              <a:rPr lang="en-GB" smtClean="0"/>
              <a:t>‹#›</a:t>
            </a:fld>
            <a:endParaRPr lang="en-GB"/>
          </a:p>
        </p:txBody>
      </p:sp>
    </p:spTree>
    <p:extLst>
      <p:ext uri="{BB962C8B-B14F-4D97-AF65-F5344CB8AC3E}">
        <p14:creationId xmlns:p14="http://schemas.microsoft.com/office/powerpoint/2010/main" val="131876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4DB0D-1B2D-4BC7-BEB8-48FF80426D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E162BB1-F6AA-4B02-A3B2-F31F7D1200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D8AD767-1B41-4CE5-BE2F-5EAD9F6495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0107B71-143A-470A-9F07-E2FF4204C677}"/>
              </a:ext>
            </a:extLst>
          </p:cNvPr>
          <p:cNvSpPr>
            <a:spLocks noGrp="1"/>
          </p:cNvSpPr>
          <p:nvPr>
            <p:ph type="dt" sz="half" idx="10"/>
          </p:nvPr>
        </p:nvSpPr>
        <p:spPr/>
        <p:txBody>
          <a:bodyPr/>
          <a:lstStyle/>
          <a:p>
            <a:r>
              <a:rPr lang="en-CH"/>
              <a:t>09/04/2025</a:t>
            </a:r>
            <a:endParaRPr lang="en-GB"/>
          </a:p>
        </p:txBody>
      </p:sp>
      <p:sp>
        <p:nvSpPr>
          <p:cNvPr id="6" name="Footer Placeholder 5">
            <a:extLst>
              <a:ext uri="{FF2B5EF4-FFF2-40B4-BE49-F238E27FC236}">
                <a16:creationId xmlns:a16="http://schemas.microsoft.com/office/drawing/2014/main" id="{CEB49701-C8EA-48AC-B7F0-C325ECD69D68}"/>
              </a:ext>
            </a:extLst>
          </p:cNvPr>
          <p:cNvSpPr>
            <a:spLocks noGrp="1"/>
          </p:cNvSpPr>
          <p:nvPr>
            <p:ph type="ftr" sz="quarter" idx="11"/>
          </p:nvPr>
        </p:nvSpPr>
        <p:spPr/>
        <p:txBody>
          <a:bodyPr/>
          <a:lstStyle/>
          <a:p>
            <a:r>
              <a:rPr lang="en-GB"/>
              <a:t>R. Guida on behalf of the Gas Team</a:t>
            </a:r>
          </a:p>
        </p:txBody>
      </p:sp>
      <p:sp>
        <p:nvSpPr>
          <p:cNvPr id="7" name="Slide Number Placeholder 6">
            <a:extLst>
              <a:ext uri="{FF2B5EF4-FFF2-40B4-BE49-F238E27FC236}">
                <a16:creationId xmlns:a16="http://schemas.microsoft.com/office/drawing/2014/main" id="{68A98663-FDC4-48DD-AF7E-E349BCB3D13C}"/>
              </a:ext>
            </a:extLst>
          </p:cNvPr>
          <p:cNvSpPr>
            <a:spLocks noGrp="1"/>
          </p:cNvSpPr>
          <p:nvPr>
            <p:ph type="sldNum" sz="quarter" idx="12"/>
          </p:nvPr>
        </p:nvSpPr>
        <p:spPr/>
        <p:txBody>
          <a:bodyPr/>
          <a:lstStyle/>
          <a:p>
            <a:fld id="{33BD2081-6B0D-4648-9062-EA837D2BF6FC}" type="slidenum">
              <a:rPr lang="en-GB" smtClean="0"/>
              <a:t>‹#›</a:t>
            </a:fld>
            <a:endParaRPr lang="en-GB"/>
          </a:p>
        </p:txBody>
      </p:sp>
    </p:spTree>
    <p:extLst>
      <p:ext uri="{BB962C8B-B14F-4D97-AF65-F5344CB8AC3E}">
        <p14:creationId xmlns:p14="http://schemas.microsoft.com/office/powerpoint/2010/main" val="3946615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CF85DA-AF3B-4CF7-BBBF-B58275C84B4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E1DE237-E389-4E73-B5CC-08676834649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1DEF6BB-234B-4238-8E27-2F722FB7970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CH"/>
              <a:t>09/04/2025</a:t>
            </a:r>
            <a:endParaRPr lang="en-GB"/>
          </a:p>
        </p:txBody>
      </p:sp>
      <p:sp>
        <p:nvSpPr>
          <p:cNvPr id="5" name="Footer Placeholder 4">
            <a:extLst>
              <a:ext uri="{FF2B5EF4-FFF2-40B4-BE49-F238E27FC236}">
                <a16:creationId xmlns:a16="http://schemas.microsoft.com/office/drawing/2014/main" id="{F52947C6-DAFA-465D-A578-FDFF7196A4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 Guida on behalf of the Gas Team</a:t>
            </a:r>
          </a:p>
        </p:txBody>
      </p:sp>
      <p:sp>
        <p:nvSpPr>
          <p:cNvPr id="6" name="Slide Number Placeholder 5">
            <a:extLst>
              <a:ext uri="{FF2B5EF4-FFF2-40B4-BE49-F238E27FC236}">
                <a16:creationId xmlns:a16="http://schemas.microsoft.com/office/drawing/2014/main" id="{5FFCC6F1-44EA-411F-9183-FF96E8C29A3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BD2081-6B0D-4648-9062-EA837D2BF6FC}" type="slidenum">
              <a:rPr lang="en-GB" smtClean="0"/>
              <a:t>‹#›</a:t>
            </a:fld>
            <a:endParaRPr lang="en-GB"/>
          </a:p>
        </p:txBody>
      </p:sp>
    </p:spTree>
    <p:extLst>
      <p:ext uri="{BB962C8B-B14F-4D97-AF65-F5344CB8AC3E}">
        <p14:creationId xmlns:p14="http://schemas.microsoft.com/office/powerpoint/2010/main" val="42069745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edms.cern.ch/document/867594/2" TargetMode="External"/><Relationship Id="rId2" Type="http://schemas.openxmlformats.org/officeDocument/2006/relationships/hyperlink" Target="https://edms.cern.ch/document/2779718/"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edms.cern.ch/document/308823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doi.org/10.1016/j.nima.2023.168088" TargetMode="External"/><Relationship Id="rId2" Type="http://schemas.openxmlformats.org/officeDocument/2006/relationships/hyperlink" Target="https://edms.cern.ch/document/3088231/"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18A28545-4FFA-4EBF-AB28-57462A9ACD34}"/>
              </a:ext>
            </a:extLst>
          </p:cNvPr>
          <p:cNvSpPr txBox="1">
            <a:spLocks noChangeArrowheads="1"/>
          </p:cNvSpPr>
          <p:nvPr/>
        </p:nvSpPr>
        <p:spPr>
          <a:xfrm>
            <a:off x="1729392" y="2759380"/>
            <a:ext cx="9105844" cy="1277323"/>
          </a:xfrm>
          <a:prstGeom prst="rect">
            <a:avLst/>
          </a:prstGeom>
          <a:noFill/>
          <a:ln w="12700">
            <a:noFill/>
          </a:ln>
          <a:effectLst/>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4000" dirty="0">
                <a:solidFill>
                  <a:schemeClr val="accent1">
                    <a:lumMod val="75000"/>
                  </a:schemeClr>
                </a:solidFill>
                <a:latin typeface="Times New Roman" pitchFamily="18" charset="0"/>
              </a:rPr>
              <a:t>Gas systems for the LHC experiments:</a:t>
            </a:r>
          </a:p>
          <a:p>
            <a:r>
              <a:rPr lang="en-US" sz="4000" dirty="0">
                <a:solidFill>
                  <a:schemeClr val="accent1">
                    <a:lumMod val="75000"/>
                  </a:schemeClr>
                </a:solidFill>
                <a:latin typeface="Times New Roman" pitchFamily="18" charset="0"/>
              </a:rPr>
              <a:t>M&amp;O summary for 2024</a:t>
            </a:r>
          </a:p>
        </p:txBody>
      </p:sp>
      <p:sp>
        <p:nvSpPr>
          <p:cNvPr id="2" name="Date Placeholder 1">
            <a:extLst>
              <a:ext uri="{FF2B5EF4-FFF2-40B4-BE49-F238E27FC236}">
                <a16:creationId xmlns:a16="http://schemas.microsoft.com/office/drawing/2014/main" id="{82C91D5A-5563-4546-9599-53A849759D98}"/>
              </a:ext>
            </a:extLst>
          </p:cNvPr>
          <p:cNvSpPr>
            <a:spLocks noGrp="1"/>
          </p:cNvSpPr>
          <p:nvPr>
            <p:ph type="dt" sz="half" idx="10"/>
          </p:nvPr>
        </p:nvSpPr>
        <p:spPr/>
        <p:txBody>
          <a:bodyPr/>
          <a:lstStyle/>
          <a:p>
            <a:r>
              <a:rPr lang="en-CH"/>
              <a:t>09/04/2025</a:t>
            </a:r>
            <a:endParaRPr lang="en-GB"/>
          </a:p>
        </p:txBody>
      </p:sp>
      <p:sp>
        <p:nvSpPr>
          <p:cNvPr id="8" name="Footer Placeholder 7">
            <a:extLst>
              <a:ext uri="{FF2B5EF4-FFF2-40B4-BE49-F238E27FC236}">
                <a16:creationId xmlns:a16="http://schemas.microsoft.com/office/drawing/2014/main" id="{56672DC9-0EFE-4DB7-A435-79CC703F2952}"/>
              </a:ext>
            </a:extLst>
          </p:cNvPr>
          <p:cNvSpPr>
            <a:spLocks noGrp="1"/>
          </p:cNvSpPr>
          <p:nvPr>
            <p:ph type="ftr" sz="quarter" idx="11"/>
          </p:nvPr>
        </p:nvSpPr>
        <p:spPr/>
        <p:txBody>
          <a:bodyPr/>
          <a:lstStyle/>
          <a:p>
            <a:r>
              <a:rPr lang="en-GB"/>
              <a:t>R. Guida on behalf of the Gas Team</a:t>
            </a:r>
          </a:p>
        </p:txBody>
      </p:sp>
      <p:sp>
        <p:nvSpPr>
          <p:cNvPr id="9" name="Slide Number Placeholder 8">
            <a:extLst>
              <a:ext uri="{FF2B5EF4-FFF2-40B4-BE49-F238E27FC236}">
                <a16:creationId xmlns:a16="http://schemas.microsoft.com/office/drawing/2014/main" id="{6412653F-2E16-4840-9D2E-B6287C4B2144}"/>
              </a:ext>
            </a:extLst>
          </p:cNvPr>
          <p:cNvSpPr>
            <a:spLocks noGrp="1"/>
          </p:cNvSpPr>
          <p:nvPr>
            <p:ph type="sldNum" sz="quarter" idx="12"/>
          </p:nvPr>
        </p:nvSpPr>
        <p:spPr/>
        <p:txBody>
          <a:bodyPr/>
          <a:lstStyle/>
          <a:p>
            <a:fld id="{33BD2081-6B0D-4648-9062-EA837D2BF6FC}" type="slidenum">
              <a:rPr lang="en-GB" smtClean="0"/>
              <a:t>1</a:t>
            </a:fld>
            <a:endParaRPr lang="en-GB"/>
          </a:p>
        </p:txBody>
      </p:sp>
    </p:spTree>
    <p:extLst>
      <p:ext uri="{BB962C8B-B14F-4D97-AF65-F5344CB8AC3E}">
        <p14:creationId xmlns:p14="http://schemas.microsoft.com/office/powerpoint/2010/main" val="31252441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7E8D7F-E9F8-4549-FE1C-F905EBFF3B78}"/>
            </a:ext>
          </a:extLst>
        </p:cNvPr>
        <p:cNvGrpSpPr/>
        <p:nvPr/>
      </p:nvGrpSpPr>
      <p:grpSpPr>
        <a:xfrm>
          <a:off x="0" y="0"/>
          <a:ext cx="0" cy="0"/>
          <a:chOff x="0" y="0"/>
          <a:chExt cx="0" cy="0"/>
        </a:xfrm>
      </p:grpSpPr>
      <p:sp>
        <p:nvSpPr>
          <p:cNvPr id="4" name="Rectangle 4">
            <a:extLst>
              <a:ext uri="{FF2B5EF4-FFF2-40B4-BE49-F238E27FC236}">
                <a16:creationId xmlns:a16="http://schemas.microsoft.com/office/drawing/2014/main" id="{890621E2-25A1-6B6D-3648-F0CB7A2B2300}"/>
              </a:ext>
            </a:extLst>
          </p:cNvPr>
          <p:cNvSpPr txBox="1">
            <a:spLocks noChangeArrowheads="1"/>
          </p:cNvSpPr>
          <p:nvPr/>
        </p:nvSpPr>
        <p:spPr>
          <a:xfrm>
            <a:off x="2194316" y="61499"/>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000" dirty="0">
                <a:solidFill>
                  <a:schemeClr val="accent1">
                    <a:lumMod val="75000"/>
                  </a:schemeClr>
                </a:solidFill>
                <a:latin typeface="Times New Roman" pitchFamily="18" charset="0"/>
              </a:rPr>
              <a:t>M&amp;O budget 2022, 2023 and 2024</a:t>
            </a:r>
          </a:p>
        </p:txBody>
      </p:sp>
      <p:grpSp>
        <p:nvGrpSpPr>
          <p:cNvPr id="5" name="Group 4">
            <a:extLst>
              <a:ext uri="{FF2B5EF4-FFF2-40B4-BE49-F238E27FC236}">
                <a16:creationId xmlns:a16="http://schemas.microsoft.com/office/drawing/2014/main" id="{66258553-C37D-5D5D-DB1D-2FBF07BF0788}"/>
              </a:ext>
            </a:extLst>
          </p:cNvPr>
          <p:cNvGrpSpPr/>
          <p:nvPr/>
        </p:nvGrpSpPr>
        <p:grpSpPr>
          <a:xfrm>
            <a:off x="1943196" y="699709"/>
            <a:ext cx="8172000" cy="37824"/>
            <a:chOff x="179512" y="582864"/>
            <a:chExt cx="8820000" cy="37824"/>
          </a:xfrm>
        </p:grpSpPr>
        <p:cxnSp>
          <p:nvCxnSpPr>
            <p:cNvPr id="6" name="Straight Connector 5">
              <a:extLst>
                <a:ext uri="{FF2B5EF4-FFF2-40B4-BE49-F238E27FC236}">
                  <a16:creationId xmlns:a16="http://schemas.microsoft.com/office/drawing/2014/main" id="{A0FC2415-ED16-4A3A-6A96-A45AFCF6406C}"/>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F4C716B-9156-25F3-DE34-13AC107BD17A}"/>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9" name="Date Placeholder 8">
            <a:extLst>
              <a:ext uri="{FF2B5EF4-FFF2-40B4-BE49-F238E27FC236}">
                <a16:creationId xmlns:a16="http://schemas.microsoft.com/office/drawing/2014/main" id="{6C231943-5784-F273-F7A3-3CAA9CB1DAC8}"/>
              </a:ext>
            </a:extLst>
          </p:cNvPr>
          <p:cNvSpPr>
            <a:spLocks noGrp="1"/>
          </p:cNvSpPr>
          <p:nvPr>
            <p:ph type="dt" sz="half" idx="10"/>
          </p:nvPr>
        </p:nvSpPr>
        <p:spPr/>
        <p:txBody>
          <a:bodyPr/>
          <a:lstStyle/>
          <a:p>
            <a:r>
              <a:rPr lang="en-CH"/>
              <a:t>09/04/2025</a:t>
            </a:r>
            <a:endParaRPr lang="en-GB" dirty="0"/>
          </a:p>
        </p:txBody>
      </p:sp>
      <p:sp>
        <p:nvSpPr>
          <p:cNvPr id="10" name="Footer Placeholder 9">
            <a:extLst>
              <a:ext uri="{FF2B5EF4-FFF2-40B4-BE49-F238E27FC236}">
                <a16:creationId xmlns:a16="http://schemas.microsoft.com/office/drawing/2014/main" id="{A98C248D-5BCD-6245-8A8B-00213F5BE3DB}"/>
              </a:ext>
            </a:extLst>
          </p:cNvPr>
          <p:cNvSpPr>
            <a:spLocks noGrp="1"/>
          </p:cNvSpPr>
          <p:nvPr>
            <p:ph type="ftr" sz="quarter" idx="11"/>
          </p:nvPr>
        </p:nvSpPr>
        <p:spPr/>
        <p:txBody>
          <a:bodyPr/>
          <a:lstStyle/>
          <a:p>
            <a:r>
              <a:rPr lang="en-GB" dirty="0"/>
              <a:t>R. Guida on behalf of the Gas Team</a:t>
            </a:r>
          </a:p>
        </p:txBody>
      </p:sp>
      <p:sp>
        <p:nvSpPr>
          <p:cNvPr id="11" name="Slide Number Placeholder 10">
            <a:extLst>
              <a:ext uri="{FF2B5EF4-FFF2-40B4-BE49-F238E27FC236}">
                <a16:creationId xmlns:a16="http://schemas.microsoft.com/office/drawing/2014/main" id="{4D335F75-2730-77C0-3A97-2BEB034A7DEF}"/>
              </a:ext>
            </a:extLst>
          </p:cNvPr>
          <p:cNvSpPr>
            <a:spLocks noGrp="1"/>
          </p:cNvSpPr>
          <p:nvPr>
            <p:ph type="sldNum" sz="quarter" idx="12"/>
          </p:nvPr>
        </p:nvSpPr>
        <p:spPr/>
        <p:txBody>
          <a:bodyPr/>
          <a:lstStyle/>
          <a:p>
            <a:fld id="{33BD2081-6B0D-4648-9062-EA837D2BF6FC}" type="slidenum">
              <a:rPr lang="en-GB" smtClean="0"/>
              <a:t>10</a:t>
            </a:fld>
            <a:endParaRPr lang="en-GB"/>
          </a:p>
        </p:txBody>
      </p:sp>
      <p:grpSp>
        <p:nvGrpSpPr>
          <p:cNvPr id="21" name="Group 20">
            <a:extLst>
              <a:ext uri="{FF2B5EF4-FFF2-40B4-BE49-F238E27FC236}">
                <a16:creationId xmlns:a16="http://schemas.microsoft.com/office/drawing/2014/main" id="{5CC85B9F-9AFE-1C13-57C2-0E152FA6ED41}"/>
              </a:ext>
            </a:extLst>
          </p:cNvPr>
          <p:cNvGrpSpPr/>
          <p:nvPr/>
        </p:nvGrpSpPr>
        <p:grpSpPr>
          <a:xfrm>
            <a:off x="187532" y="1663910"/>
            <a:ext cx="11752227" cy="3665599"/>
            <a:chOff x="84017" y="835775"/>
            <a:chExt cx="11752227" cy="3665599"/>
          </a:xfrm>
        </p:grpSpPr>
        <p:pic>
          <p:nvPicPr>
            <p:cNvPr id="8" name="Picture 7">
              <a:extLst>
                <a:ext uri="{FF2B5EF4-FFF2-40B4-BE49-F238E27FC236}">
                  <a16:creationId xmlns:a16="http://schemas.microsoft.com/office/drawing/2014/main" id="{FFF250EC-C075-B77E-3FCD-DB3410FAAF26}"/>
                </a:ext>
              </a:extLst>
            </p:cNvPr>
            <p:cNvPicPr>
              <a:picLocks noChangeAspect="1"/>
            </p:cNvPicPr>
            <p:nvPr/>
          </p:nvPicPr>
          <p:blipFill>
            <a:blip r:embed="rId2"/>
            <a:srcRect l="4655" t="703" r="15806" b="16757"/>
            <a:stretch/>
          </p:blipFill>
          <p:spPr>
            <a:xfrm>
              <a:off x="7816335" y="1465110"/>
              <a:ext cx="4019909" cy="3019245"/>
            </a:xfrm>
            <a:prstGeom prst="rect">
              <a:avLst/>
            </a:prstGeom>
          </p:spPr>
        </p:pic>
        <p:grpSp>
          <p:nvGrpSpPr>
            <p:cNvPr id="2" name="Group 1">
              <a:extLst>
                <a:ext uri="{FF2B5EF4-FFF2-40B4-BE49-F238E27FC236}">
                  <a16:creationId xmlns:a16="http://schemas.microsoft.com/office/drawing/2014/main" id="{0FD6CA44-39FE-999F-6633-A20F5D41C65A}"/>
                </a:ext>
              </a:extLst>
            </p:cNvPr>
            <p:cNvGrpSpPr>
              <a:grpSpLocks/>
            </p:cNvGrpSpPr>
            <p:nvPr/>
          </p:nvGrpSpPr>
          <p:grpSpPr>
            <a:xfrm>
              <a:off x="84017" y="990347"/>
              <a:ext cx="3624713" cy="3133447"/>
              <a:chOff x="23632" y="861184"/>
              <a:chExt cx="3624713" cy="3133447"/>
            </a:xfrm>
          </p:grpSpPr>
          <p:sp>
            <p:nvSpPr>
              <p:cNvPr id="16" name="TextBox 15">
                <a:extLst>
                  <a:ext uri="{FF2B5EF4-FFF2-40B4-BE49-F238E27FC236}">
                    <a16:creationId xmlns:a16="http://schemas.microsoft.com/office/drawing/2014/main" id="{EA535BCC-E9BE-3470-4CB3-15C159538C12}"/>
                  </a:ext>
                </a:extLst>
              </p:cNvPr>
              <p:cNvSpPr txBox="1">
                <a:spLocks/>
              </p:cNvSpPr>
              <p:nvPr/>
            </p:nvSpPr>
            <p:spPr>
              <a:xfrm>
                <a:off x="1483969" y="861184"/>
                <a:ext cx="704039" cy="400110"/>
              </a:xfrm>
              <a:prstGeom prst="rect">
                <a:avLst/>
              </a:prstGeom>
              <a:noFill/>
            </p:spPr>
            <p:txBody>
              <a:bodyPr wrap="none" rtlCol="0">
                <a:spAutoFit/>
              </a:bodyPr>
              <a:lstStyle/>
              <a:p>
                <a:r>
                  <a:rPr lang="en-GB" sz="2000" b="1" dirty="0"/>
                  <a:t>2022</a:t>
                </a:r>
                <a:endParaRPr lang="en-CH" sz="2000" b="1" dirty="0"/>
              </a:p>
            </p:txBody>
          </p:sp>
          <p:sp>
            <p:nvSpPr>
              <p:cNvPr id="18" name="Rectangle 17">
                <a:extLst>
                  <a:ext uri="{FF2B5EF4-FFF2-40B4-BE49-F238E27FC236}">
                    <a16:creationId xmlns:a16="http://schemas.microsoft.com/office/drawing/2014/main" id="{3F036452-81E0-7FF8-AF3C-CE32AA9F138C}"/>
                  </a:ext>
                </a:extLst>
              </p:cNvPr>
              <p:cNvSpPr>
                <a:spLocks/>
              </p:cNvSpPr>
              <p:nvPr/>
            </p:nvSpPr>
            <p:spPr>
              <a:xfrm>
                <a:off x="791343" y="1077800"/>
                <a:ext cx="2089290" cy="437043"/>
              </a:xfrm>
              <a:prstGeom prst="rect">
                <a:avLst/>
              </a:prstGeom>
            </p:spPr>
            <p:txBody>
              <a:bodyPr wrap="none">
                <a:spAutoFit/>
              </a:bodyPr>
              <a:lstStyle/>
              <a:p>
                <a:pPr>
                  <a:lnSpc>
                    <a:spcPct val="120000"/>
                  </a:lnSpc>
                </a:pPr>
                <a:r>
                  <a:rPr lang="en-GB" sz="2000" i="1" dirty="0">
                    <a:solidFill>
                      <a:schemeClr val="accent6">
                        <a:lumMod val="75000"/>
                      </a:schemeClr>
                    </a:solidFill>
                  </a:rPr>
                  <a:t>100% budget used</a:t>
                </a:r>
              </a:p>
            </p:txBody>
          </p:sp>
          <p:pic>
            <p:nvPicPr>
              <p:cNvPr id="3" name="Picture 2">
                <a:extLst>
                  <a:ext uri="{FF2B5EF4-FFF2-40B4-BE49-F238E27FC236}">
                    <a16:creationId xmlns:a16="http://schemas.microsoft.com/office/drawing/2014/main" id="{09A81DC6-20C1-4432-57AF-03E804131FC2}"/>
                  </a:ext>
                </a:extLst>
              </p:cNvPr>
              <p:cNvPicPr>
                <a:picLocks noChangeAspect="1"/>
              </p:cNvPicPr>
              <p:nvPr/>
            </p:nvPicPr>
            <p:blipFill>
              <a:blip r:embed="rId3"/>
              <a:srcRect r="8708" b="8641"/>
              <a:stretch/>
            </p:blipFill>
            <p:spPr>
              <a:xfrm>
                <a:off x="23632" y="1537023"/>
                <a:ext cx="3624713" cy="2457608"/>
              </a:xfrm>
              <a:prstGeom prst="rect">
                <a:avLst/>
              </a:prstGeom>
            </p:spPr>
          </p:pic>
        </p:grpSp>
        <p:grpSp>
          <p:nvGrpSpPr>
            <p:cNvPr id="20" name="Group 19">
              <a:extLst>
                <a:ext uri="{FF2B5EF4-FFF2-40B4-BE49-F238E27FC236}">
                  <a16:creationId xmlns:a16="http://schemas.microsoft.com/office/drawing/2014/main" id="{2433D8B7-339E-9873-E88B-B50F4BE28378}"/>
                </a:ext>
              </a:extLst>
            </p:cNvPr>
            <p:cNvGrpSpPr>
              <a:grpSpLocks/>
            </p:cNvGrpSpPr>
            <p:nvPr/>
          </p:nvGrpSpPr>
          <p:grpSpPr>
            <a:xfrm>
              <a:off x="3755192" y="854939"/>
              <a:ext cx="5337567" cy="3646435"/>
              <a:chOff x="3694807" y="725776"/>
              <a:chExt cx="5337567" cy="3646435"/>
            </a:xfrm>
          </p:grpSpPr>
          <p:sp>
            <p:nvSpPr>
              <p:cNvPr id="17" name="TextBox 16">
                <a:extLst>
                  <a:ext uri="{FF2B5EF4-FFF2-40B4-BE49-F238E27FC236}">
                    <a16:creationId xmlns:a16="http://schemas.microsoft.com/office/drawing/2014/main" id="{BE1F5B87-B895-6A15-0E55-07A4F5CB449F}"/>
                  </a:ext>
                </a:extLst>
              </p:cNvPr>
              <p:cNvSpPr txBox="1">
                <a:spLocks/>
              </p:cNvSpPr>
              <p:nvPr/>
            </p:nvSpPr>
            <p:spPr>
              <a:xfrm>
                <a:off x="5101225" y="725776"/>
                <a:ext cx="704039" cy="400110"/>
              </a:xfrm>
              <a:prstGeom prst="rect">
                <a:avLst/>
              </a:prstGeom>
              <a:noFill/>
            </p:spPr>
            <p:txBody>
              <a:bodyPr wrap="none" rtlCol="0">
                <a:spAutoFit/>
              </a:bodyPr>
              <a:lstStyle/>
              <a:p>
                <a:r>
                  <a:rPr lang="en-GB" sz="2000" b="1" dirty="0"/>
                  <a:t>2023</a:t>
                </a:r>
                <a:endParaRPr lang="en-CH" sz="2000" b="1" dirty="0"/>
              </a:p>
            </p:txBody>
          </p:sp>
          <p:sp>
            <p:nvSpPr>
              <p:cNvPr id="19" name="Rectangle 18">
                <a:extLst>
                  <a:ext uri="{FF2B5EF4-FFF2-40B4-BE49-F238E27FC236}">
                    <a16:creationId xmlns:a16="http://schemas.microsoft.com/office/drawing/2014/main" id="{D00BD664-6E2A-5AA1-F76E-802D1EA0BA30}"/>
                  </a:ext>
                </a:extLst>
              </p:cNvPr>
              <p:cNvSpPr>
                <a:spLocks/>
              </p:cNvSpPr>
              <p:nvPr/>
            </p:nvSpPr>
            <p:spPr>
              <a:xfrm>
                <a:off x="4381876" y="948402"/>
                <a:ext cx="4650498" cy="804387"/>
              </a:xfrm>
              <a:prstGeom prst="rect">
                <a:avLst/>
              </a:prstGeom>
            </p:spPr>
            <p:txBody>
              <a:bodyPr wrap="square">
                <a:spAutoFit/>
              </a:bodyPr>
              <a:lstStyle/>
              <a:p>
                <a:pPr>
                  <a:lnSpc>
                    <a:spcPct val="120000"/>
                  </a:lnSpc>
                </a:pPr>
                <a:r>
                  <a:rPr lang="en-GB" sz="2000" i="1" dirty="0">
                    <a:solidFill>
                      <a:srgbClr val="FF0000"/>
                    </a:solidFill>
                  </a:rPr>
                  <a:t>140% budget used</a:t>
                </a:r>
              </a:p>
              <a:p>
                <a:pPr>
                  <a:lnSpc>
                    <a:spcPct val="120000"/>
                  </a:lnSpc>
                </a:pPr>
                <a:r>
                  <a:rPr lang="en-GB" sz="2000" i="1" dirty="0">
                    <a:solidFill>
                      <a:srgbClr val="FF0000"/>
                    </a:solidFill>
                  </a:rPr>
                  <a:t>210%    </a:t>
                </a:r>
                <a:r>
                  <a:rPr lang="en-GB" sz="2000" i="1" dirty="0">
                    <a:solidFill>
                      <a:srgbClr val="FF0000"/>
                    </a:solidFill>
                    <a:sym typeface="Wingdings" panose="05000000000000000000" pitchFamily="2" charset="2"/>
                  </a:rPr>
                  <a:t> </a:t>
                </a:r>
                <a:r>
                  <a:rPr lang="en-GB" sz="2000" i="1" dirty="0">
                    <a:solidFill>
                      <a:srgbClr val="FF0000"/>
                    </a:solidFill>
                  </a:rPr>
                  <a:t> including RICH1 recuperation </a:t>
                </a:r>
                <a:r>
                  <a:rPr lang="en-GB" sz="2000" i="1" dirty="0">
                    <a:solidFill>
                      <a:srgbClr val="FF0000"/>
                    </a:solidFill>
                    <a:sym typeface="Wingdings" panose="05000000000000000000" pitchFamily="2" charset="2"/>
                  </a:rPr>
                  <a:t></a:t>
                </a:r>
                <a:endParaRPr lang="en-GB" sz="2000" i="1" dirty="0">
                  <a:solidFill>
                    <a:srgbClr val="FF0000"/>
                  </a:solidFill>
                </a:endParaRPr>
              </a:p>
            </p:txBody>
          </p:sp>
          <p:pic>
            <p:nvPicPr>
              <p:cNvPr id="13" name="Picture 12">
                <a:extLst>
                  <a:ext uri="{FF2B5EF4-FFF2-40B4-BE49-F238E27FC236}">
                    <a16:creationId xmlns:a16="http://schemas.microsoft.com/office/drawing/2014/main" id="{E4D56B8E-D3DE-0554-502D-EB67D46527A5}"/>
                  </a:ext>
                </a:extLst>
              </p:cNvPr>
              <p:cNvPicPr>
                <a:picLocks noChangeAspect="1"/>
              </p:cNvPicPr>
              <p:nvPr/>
            </p:nvPicPr>
            <p:blipFill>
              <a:blip r:embed="rId4"/>
              <a:srcRect r="11376" b="4187"/>
              <a:stretch/>
            </p:blipFill>
            <p:spPr>
              <a:xfrm>
                <a:off x="3694807" y="1728780"/>
                <a:ext cx="3516875" cy="2643431"/>
              </a:xfrm>
              <a:prstGeom prst="rect">
                <a:avLst/>
              </a:prstGeom>
            </p:spPr>
          </p:pic>
        </p:grpSp>
        <p:sp>
          <p:nvSpPr>
            <p:cNvPr id="12" name="TextBox 11">
              <a:extLst>
                <a:ext uri="{FF2B5EF4-FFF2-40B4-BE49-F238E27FC236}">
                  <a16:creationId xmlns:a16="http://schemas.microsoft.com/office/drawing/2014/main" id="{99B0DABE-72B6-25D6-9044-7D9C5C0153A8}"/>
                </a:ext>
              </a:extLst>
            </p:cNvPr>
            <p:cNvSpPr txBox="1">
              <a:spLocks/>
            </p:cNvSpPr>
            <p:nvPr/>
          </p:nvSpPr>
          <p:spPr>
            <a:xfrm>
              <a:off x="9099067" y="835775"/>
              <a:ext cx="704039" cy="400110"/>
            </a:xfrm>
            <a:prstGeom prst="rect">
              <a:avLst/>
            </a:prstGeom>
            <a:noFill/>
          </p:spPr>
          <p:txBody>
            <a:bodyPr wrap="none" rtlCol="0">
              <a:spAutoFit/>
            </a:bodyPr>
            <a:lstStyle/>
            <a:p>
              <a:r>
                <a:rPr lang="en-GB" sz="2000" b="1" dirty="0"/>
                <a:t>2022</a:t>
              </a:r>
              <a:endParaRPr lang="en-CH" sz="2000" b="1" dirty="0"/>
            </a:p>
          </p:txBody>
        </p:sp>
        <p:sp>
          <p:nvSpPr>
            <p:cNvPr id="14" name="Rectangle 13">
              <a:extLst>
                <a:ext uri="{FF2B5EF4-FFF2-40B4-BE49-F238E27FC236}">
                  <a16:creationId xmlns:a16="http://schemas.microsoft.com/office/drawing/2014/main" id="{8FFDC746-2D8B-31F2-5D4B-B50BD59C0C5D}"/>
                </a:ext>
              </a:extLst>
            </p:cNvPr>
            <p:cNvSpPr>
              <a:spLocks/>
            </p:cNvSpPr>
            <p:nvPr/>
          </p:nvSpPr>
          <p:spPr>
            <a:xfrm>
              <a:off x="8406441" y="1052391"/>
              <a:ext cx="2089290" cy="806375"/>
            </a:xfrm>
            <a:prstGeom prst="rect">
              <a:avLst/>
            </a:prstGeom>
          </p:spPr>
          <p:txBody>
            <a:bodyPr wrap="none">
              <a:spAutoFit/>
            </a:bodyPr>
            <a:lstStyle/>
            <a:p>
              <a:pPr>
                <a:lnSpc>
                  <a:spcPct val="120000"/>
                </a:lnSpc>
              </a:pPr>
              <a:r>
                <a:rPr lang="en-GB" sz="2000" i="1" dirty="0">
                  <a:solidFill>
                    <a:schemeClr val="accent6">
                      <a:lumMod val="75000"/>
                    </a:schemeClr>
                  </a:solidFill>
                </a:rPr>
                <a:t>100% budget used</a:t>
              </a:r>
            </a:p>
            <a:p>
              <a:pPr>
                <a:lnSpc>
                  <a:spcPct val="120000"/>
                </a:lnSpc>
              </a:pPr>
              <a:r>
                <a:rPr lang="en-GB" sz="2000" i="1" dirty="0">
                  <a:solidFill>
                    <a:srgbClr val="FF0000"/>
                  </a:solidFill>
                </a:rPr>
                <a:t>           145% </a:t>
              </a:r>
            </a:p>
          </p:txBody>
        </p:sp>
      </p:grpSp>
      <p:sp>
        <p:nvSpPr>
          <p:cNvPr id="22" name="TextBox 21">
            <a:extLst>
              <a:ext uri="{FF2B5EF4-FFF2-40B4-BE49-F238E27FC236}">
                <a16:creationId xmlns:a16="http://schemas.microsoft.com/office/drawing/2014/main" id="{6388375A-53CA-0CD4-B039-2A21CD507CE0}"/>
              </a:ext>
            </a:extLst>
          </p:cNvPr>
          <p:cNvSpPr txBox="1"/>
          <p:nvPr/>
        </p:nvSpPr>
        <p:spPr>
          <a:xfrm>
            <a:off x="207034" y="896679"/>
            <a:ext cx="6094562" cy="369332"/>
          </a:xfrm>
          <a:prstGeom prst="rect">
            <a:avLst/>
          </a:prstGeom>
          <a:noFill/>
        </p:spPr>
        <p:txBody>
          <a:bodyPr wrap="square">
            <a:spAutoFit/>
          </a:bodyPr>
          <a:lstStyle/>
          <a:p>
            <a:r>
              <a:rPr lang="en-GB" dirty="0"/>
              <a:t>LHCb :</a:t>
            </a:r>
            <a:endParaRPr lang="en-CH" dirty="0"/>
          </a:p>
        </p:txBody>
      </p:sp>
    </p:spTree>
    <p:extLst>
      <p:ext uri="{BB962C8B-B14F-4D97-AF65-F5344CB8AC3E}">
        <p14:creationId xmlns:p14="http://schemas.microsoft.com/office/powerpoint/2010/main" val="1983373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7CFB5C-0999-67D4-46DF-1597B1818D20}"/>
            </a:ext>
          </a:extLst>
        </p:cNvPr>
        <p:cNvGrpSpPr/>
        <p:nvPr/>
      </p:nvGrpSpPr>
      <p:grpSpPr>
        <a:xfrm>
          <a:off x="0" y="0"/>
          <a:ext cx="0" cy="0"/>
          <a:chOff x="0" y="0"/>
          <a:chExt cx="0" cy="0"/>
        </a:xfrm>
      </p:grpSpPr>
      <p:sp>
        <p:nvSpPr>
          <p:cNvPr id="4" name="Rectangle 4">
            <a:extLst>
              <a:ext uri="{FF2B5EF4-FFF2-40B4-BE49-F238E27FC236}">
                <a16:creationId xmlns:a16="http://schemas.microsoft.com/office/drawing/2014/main" id="{BA81BFDA-3440-962D-23DF-36E4E8C6420B}"/>
              </a:ext>
            </a:extLst>
          </p:cNvPr>
          <p:cNvSpPr txBox="1">
            <a:spLocks noChangeArrowheads="1"/>
          </p:cNvSpPr>
          <p:nvPr/>
        </p:nvSpPr>
        <p:spPr>
          <a:xfrm>
            <a:off x="2194316" y="61499"/>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000" dirty="0">
                <a:solidFill>
                  <a:schemeClr val="accent1">
                    <a:lumMod val="75000"/>
                  </a:schemeClr>
                </a:solidFill>
                <a:latin typeface="Times New Roman" pitchFamily="18" charset="0"/>
              </a:rPr>
              <a:t>M&amp;O budget: forecast for coming years</a:t>
            </a:r>
          </a:p>
        </p:txBody>
      </p:sp>
      <p:grpSp>
        <p:nvGrpSpPr>
          <p:cNvPr id="5" name="Group 4">
            <a:extLst>
              <a:ext uri="{FF2B5EF4-FFF2-40B4-BE49-F238E27FC236}">
                <a16:creationId xmlns:a16="http://schemas.microsoft.com/office/drawing/2014/main" id="{12311711-DB43-48A6-8C63-890D5838164B}"/>
              </a:ext>
            </a:extLst>
          </p:cNvPr>
          <p:cNvGrpSpPr/>
          <p:nvPr/>
        </p:nvGrpSpPr>
        <p:grpSpPr>
          <a:xfrm>
            <a:off x="1943196" y="699709"/>
            <a:ext cx="8172000" cy="37824"/>
            <a:chOff x="179512" y="582864"/>
            <a:chExt cx="8820000" cy="37824"/>
          </a:xfrm>
        </p:grpSpPr>
        <p:cxnSp>
          <p:nvCxnSpPr>
            <p:cNvPr id="6" name="Straight Connector 5">
              <a:extLst>
                <a:ext uri="{FF2B5EF4-FFF2-40B4-BE49-F238E27FC236}">
                  <a16:creationId xmlns:a16="http://schemas.microsoft.com/office/drawing/2014/main" id="{5FB3F8BC-4CCC-9E5E-7860-6E09C201F448}"/>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F11FBD5E-CD28-05D9-10A4-1C3E0FEC886B}"/>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9" name="Date Placeholder 8">
            <a:extLst>
              <a:ext uri="{FF2B5EF4-FFF2-40B4-BE49-F238E27FC236}">
                <a16:creationId xmlns:a16="http://schemas.microsoft.com/office/drawing/2014/main" id="{E4E7CF6C-290D-A8D7-1480-4576CBABD578}"/>
              </a:ext>
            </a:extLst>
          </p:cNvPr>
          <p:cNvSpPr>
            <a:spLocks noGrp="1"/>
          </p:cNvSpPr>
          <p:nvPr>
            <p:ph type="dt" sz="half" idx="10"/>
          </p:nvPr>
        </p:nvSpPr>
        <p:spPr/>
        <p:txBody>
          <a:bodyPr/>
          <a:lstStyle/>
          <a:p>
            <a:r>
              <a:rPr lang="en-CH"/>
              <a:t>09/04/2025</a:t>
            </a:r>
            <a:endParaRPr lang="en-GB" dirty="0"/>
          </a:p>
        </p:txBody>
      </p:sp>
      <p:sp>
        <p:nvSpPr>
          <p:cNvPr id="10" name="Footer Placeholder 9">
            <a:extLst>
              <a:ext uri="{FF2B5EF4-FFF2-40B4-BE49-F238E27FC236}">
                <a16:creationId xmlns:a16="http://schemas.microsoft.com/office/drawing/2014/main" id="{F48367DD-927C-D8DE-7C71-C61E2CA119AE}"/>
              </a:ext>
            </a:extLst>
          </p:cNvPr>
          <p:cNvSpPr>
            <a:spLocks noGrp="1"/>
          </p:cNvSpPr>
          <p:nvPr>
            <p:ph type="ftr" sz="quarter" idx="11"/>
          </p:nvPr>
        </p:nvSpPr>
        <p:spPr/>
        <p:txBody>
          <a:bodyPr/>
          <a:lstStyle/>
          <a:p>
            <a:r>
              <a:rPr lang="en-GB" dirty="0"/>
              <a:t>R. Guida on behalf of the Gas Team</a:t>
            </a:r>
          </a:p>
        </p:txBody>
      </p:sp>
      <p:sp>
        <p:nvSpPr>
          <p:cNvPr id="11" name="Slide Number Placeholder 10">
            <a:extLst>
              <a:ext uri="{FF2B5EF4-FFF2-40B4-BE49-F238E27FC236}">
                <a16:creationId xmlns:a16="http://schemas.microsoft.com/office/drawing/2014/main" id="{578A9AB7-82FE-2FD9-C472-1758CF5F1DAF}"/>
              </a:ext>
            </a:extLst>
          </p:cNvPr>
          <p:cNvSpPr>
            <a:spLocks noGrp="1"/>
          </p:cNvSpPr>
          <p:nvPr>
            <p:ph type="sldNum" sz="quarter" idx="12"/>
          </p:nvPr>
        </p:nvSpPr>
        <p:spPr/>
        <p:txBody>
          <a:bodyPr/>
          <a:lstStyle/>
          <a:p>
            <a:fld id="{33BD2081-6B0D-4648-9062-EA837D2BF6FC}" type="slidenum">
              <a:rPr lang="en-GB" smtClean="0"/>
              <a:t>11</a:t>
            </a:fld>
            <a:endParaRPr lang="en-GB"/>
          </a:p>
        </p:txBody>
      </p:sp>
      <p:pic>
        <p:nvPicPr>
          <p:cNvPr id="3" name="Picture 2">
            <a:extLst>
              <a:ext uri="{FF2B5EF4-FFF2-40B4-BE49-F238E27FC236}">
                <a16:creationId xmlns:a16="http://schemas.microsoft.com/office/drawing/2014/main" id="{3269F43E-31F3-81DE-5ECD-848B818A62E7}"/>
              </a:ext>
            </a:extLst>
          </p:cNvPr>
          <p:cNvPicPr>
            <a:picLocks noChangeAspect="1"/>
          </p:cNvPicPr>
          <p:nvPr/>
        </p:nvPicPr>
        <p:blipFill>
          <a:blip r:embed="rId2"/>
          <a:stretch>
            <a:fillRect/>
          </a:stretch>
        </p:blipFill>
        <p:spPr>
          <a:xfrm>
            <a:off x="1587617" y="821903"/>
            <a:ext cx="9016765" cy="5974598"/>
          </a:xfrm>
          <a:prstGeom prst="rect">
            <a:avLst/>
          </a:prstGeom>
        </p:spPr>
      </p:pic>
      <p:cxnSp>
        <p:nvCxnSpPr>
          <p:cNvPr id="8" name="Straight Connector 7">
            <a:extLst>
              <a:ext uri="{FF2B5EF4-FFF2-40B4-BE49-F238E27FC236}">
                <a16:creationId xmlns:a16="http://schemas.microsoft.com/office/drawing/2014/main" id="{2A1F89F6-9DA9-166B-67B1-93D8DA588B16}"/>
              </a:ext>
            </a:extLst>
          </p:cNvPr>
          <p:cNvCxnSpPr/>
          <p:nvPr/>
        </p:nvCxnSpPr>
        <p:spPr>
          <a:xfrm>
            <a:off x="1943196" y="3053931"/>
            <a:ext cx="7776000" cy="0"/>
          </a:xfrm>
          <a:prstGeom prst="line">
            <a:avLst/>
          </a:prstGeom>
          <a:ln w="38100">
            <a:solidFill>
              <a:srgbClr val="FF0000"/>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97E0654E-011B-132A-5C7A-A55CF53D13BB}"/>
              </a:ext>
            </a:extLst>
          </p:cNvPr>
          <p:cNvSpPr/>
          <p:nvPr/>
        </p:nvSpPr>
        <p:spPr>
          <a:xfrm>
            <a:off x="7258050" y="1400175"/>
            <a:ext cx="2461146" cy="5321293"/>
          </a:xfrm>
          <a:prstGeom prst="rect">
            <a:avLst/>
          </a:prstGeom>
          <a:solidFill>
            <a:schemeClr val="bg1">
              <a:lumMod val="95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30933756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2BAE38-2960-711C-9815-DE1E7F2A01DE}"/>
            </a:ext>
          </a:extLst>
        </p:cNvPr>
        <p:cNvGrpSpPr/>
        <p:nvPr/>
      </p:nvGrpSpPr>
      <p:grpSpPr>
        <a:xfrm>
          <a:off x="0" y="0"/>
          <a:ext cx="0" cy="0"/>
          <a:chOff x="0" y="0"/>
          <a:chExt cx="0" cy="0"/>
        </a:xfrm>
      </p:grpSpPr>
      <p:sp>
        <p:nvSpPr>
          <p:cNvPr id="4" name="Rectangle 4">
            <a:extLst>
              <a:ext uri="{FF2B5EF4-FFF2-40B4-BE49-F238E27FC236}">
                <a16:creationId xmlns:a16="http://schemas.microsoft.com/office/drawing/2014/main" id="{5588F9D5-3011-D93C-13D5-4ADEE180430F}"/>
              </a:ext>
            </a:extLst>
          </p:cNvPr>
          <p:cNvSpPr txBox="1">
            <a:spLocks noChangeArrowheads="1"/>
          </p:cNvSpPr>
          <p:nvPr/>
        </p:nvSpPr>
        <p:spPr>
          <a:xfrm>
            <a:off x="2194316" y="61499"/>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000" dirty="0">
                <a:solidFill>
                  <a:schemeClr val="accent1">
                    <a:lumMod val="75000"/>
                  </a:schemeClr>
                </a:solidFill>
                <a:latin typeface="Times New Roman" pitchFamily="18" charset="0"/>
              </a:rPr>
              <a:t>M&amp;O budget: forecast for coming years</a:t>
            </a:r>
          </a:p>
        </p:txBody>
      </p:sp>
      <p:grpSp>
        <p:nvGrpSpPr>
          <p:cNvPr id="5" name="Group 4">
            <a:extLst>
              <a:ext uri="{FF2B5EF4-FFF2-40B4-BE49-F238E27FC236}">
                <a16:creationId xmlns:a16="http://schemas.microsoft.com/office/drawing/2014/main" id="{78759460-4E84-B634-60E7-7B02D381641C}"/>
              </a:ext>
            </a:extLst>
          </p:cNvPr>
          <p:cNvGrpSpPr/>
          <p:nvPr/>
        </p:nvGrpSpPr>
        <p:grpSpPr>
          <a:xfrm>
            <a:off x="1943196" y="699709"/>
            <a:ext cx="8172000" cy="37824"/>
            <a:chOff x="179512" y="582864"/>
            <a:chExt cx="8820000" cy="37824"/>
          </a:xfrm>
        </p:grpSpPr>
        <p:cxnSp>
          <p:nvCxnSpPr>
            <p:cNvPr id="6" name="Straight Connector 5">
              <a:extLst>
                <a:ext uri="{FF2B5EF4-FFF2-40B4-BE49-F238E27FC236}">
                  <a16:creationId xmlns:a16="http://schemas.microsoft.com/office/drawing/2014/main" id="{CE425132-995A-1AE2-D25F-9698E3697B37}"/>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7EC31D4-32EB-F514-1D30-9E7B0587738B}"/>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9" name="Date Placeholder 8">
            <a:extLst>
              <a:ext uri="{FF2B5EF4-FFF2-40B4-BE49-F238E27FC236}">
                <a16:creationId xmlns:a16="http://schemas.microsoft.com/office/drawing/2014/main" id="{2EC2DFD8-971A-02ED-6629-E92ACBB50DC6}"/>
              </a:ext>
            </a:extLst>
          </p:cNvPr>
          <p:cNvSpPr>
            <a:spLocks noGrp="1"/>
          </p:cNvSpPr>
          <p:nvPr>
            <p:ph type="dt" sz="half" idx="10"/>
          </p:nvPr>
        </p:nvSpPr>
        <p:spPr/>
        <p:txBody>
          <a:bodyPr/>
          <a:lstStyle/>
          <a:p>
            <a:r>
              <a:rPr lang="en-CH"/>
              <a:t>09/04/2025</a:t>
            </a:r>
            <a:endParaRPr lang="en-GB" dirty="0"/>
          </a:p>
        </p:txBody>
      </p:sp>
      <p:sp>
        <p:nvSpPr>
          <p:cNvPr id="10" name="Footer Placeholder 9">
            <a:extLst>
              <a:ext uri="{FF2B5EF4-FFF2-40B4-BE49-F238E27FC236}">
                <a16:creationId xmlns:a16="http://schemas.microsoft.com/office/drawing/2014/main" id="{72BF1712-DD9C-63D2-B05D-46596BF92F80}"/>
              </a:ext>
            </a:extLst>
          </p:cNvPr>
          <p:cNvSpPr>
            <a:spLocks noGrp="1"/>
          </p:cNvSpPr>
          <p:nvPr>
            <p:ph type="ftr" sz="quarter" idx="11"/>
          </p:nvPr>
        </p:nvSpPr>
        <p:spPr/>
        <p:txBody>
          <a:bodyPr/>
          <a:lstStyle/>
          <a:p>
            <a:r>
              <a:rPr lang="en-GB" dirty="0"/>
              <a:t>R. Guida on behalf of the Gas Team</a:t>
            </a:r>
          </a:p>
        </p:txBody>
      </p:sp>
      <p:sp>
        <p:nvSpPr>
          <p:cNvPr id="11" name="Slide Number Placeholder 10">
            <a:extLst>
              <a:ext uri="{FF2B5EF4-FFF2-40B4-BE49-F238E27FC236}">
                <a16:creationId xmlns:a16="http://schemas.microsoft.com/office/drawing/2014/main" id="{4FB98B71-8730-E6C3-3ECB-BC28B342D1EC}"/>
              </a:ext>
            </a:extLst>
          </p:cNvPr>
          <p:cNvSpPr>
            <a:spLocks noGrp="1"/>
          </p:cNvSpPr>
          <p:nvPr>
            <p:ph type="sldNum" sz="quarter" idx="12"/>
          </p:nvPr>
        </p:nvSpPr>
        <p:spPr/>
        <p:txBody>
          <a:bodyPr/>
          <a:lstStyle/>
          <a:p>
            <a:fld id="{33BD2081-6B0D-4648-9062-EA837D2BF6FC}" type="slidenum">
              <a:rPr lang="en-GB" smtClean="0"/>
              <a:t>12</a:t>
            </a:fld>
            <a:endParaRPr lang="en-GB"/>
          </a:p>
        </p:txBody>
      </p:sp>
      <p:sp>
        <p:nvSpPr>
          <p:cNvPr id="13" name="TextBox 12">
            <a:extLst>
              <a:ext uri="{FF2B5EF4-FFF2-40B4-BE49-F238E27FC236}">
                <a16:creationId xmlns:a16="http://schemas.microsoft.com/office/drawing/2014/main" id="{978EB1DB-DFB9-469B-9738-27BABC4C1DF8}"/>
              </a:ext>
            </a:extLst>
          </p:cNvPr>
          <p:cNvSpPr txBox="1"/>
          <p:nvPr/>
        </p:nvSpPr>
        <p:spPr>
          <a:xfrm>
            <a:off x="476250" y="1337920"/>
            <a:ext cx="8667750" cy="2308324"/>
          </a:xfrm>
          <a:prstGeom prst="rect">
            <a:avLst/>
          </a:prstGeom>
          <a:noFill/>
        </p:spPr>
        <p:txBody>
          <a:bodyPr wrap="square">
            <a:spAutoFit/>
          </a:bodyPr>
          <a:lstStyle/>
          <a:p>
            <a:r>
              <a:rPr lang="en-GB" dirty="0"/>
              <a:t>Expected cost changes</a:t>
            </a:r>
          </a:p>
          <a:p>
            <a:r>
              <a:rPr lang="en-GB" dirty="0"/>
              <a:t>2025:	-0.5 fellow back on EP budget (new LD replacing existing position in the past)</a:t>
            </a:r>
          </a:p>
          <a:p>
            <a:r>
              <a:rPr lang="en-GB" dirty="0"/>
              <a:t>	-0.5 TTE back on EP budget (new LD replacing existing position in the past)</a:t>
            </a:r>
          </a:p>
          <a:p>
            <a:endParaRPr lang="en-GB" dirty="0"/>
          </a:p>
          <a:p>
            <a:r>
              <a:rPr lang="en-GB" dirty="0"/>
              <a:t>2026-2028: -1 fellow and -1 TTE</a:t>
            </a:r>
          </a:p>
          <a:p>
            <a:endParaRPr lang="en-GB" dirty="0"/>
          </a:p>
          <a:p>
            <a:r>
              <a:rPr lang="en-GB" dirty="0"/>
              <a:t>From ~2029 (end LS3-&gt; beginning Run4): restart of gas systems and gas recuperation plants</a:t>
            </a:r>
          </a:p>
          <a:p>
            <a:r>
              <a:rPr lang="en-GB" dirty="0"/>
              <a:t>	 +0.5 fellow </a:t>
            </a:r>
            <a:endParaRPr lang="en-CH" dirty="0"/>
          </a:p>
        </p:txBody>
      </p:sp>
    </p:spTree>
    <p:extLst>
      <p:ext uri="{BB962C8B-B14F-4D97-AF65-F5344CB8AC3E}">
        <p14:creationId xmlns:p14="http://schemas.microsoft.com/office/powerpoint/2010/main" val="27378853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4AFCDC38-17EF-4D1C-8810-1D00FDE2F1E7}"/>
              </a:ext>
            </a:extLst>
          </p:cNvPr>
          <p:cNvSpPr txBox="1">
            <a:spLocks noChangeArrowheads="1"/>
          </p:cNvSpPr>
          <p:nvPr/>
        </p:nvSpPr>
        <p:spPr>
          <a:xfrm>
            <a:off x="2194316" y="61499"/>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000" dirty="0">
                <a:solidFill>
                  <a:schemeClr val="accent1">
                    <a:lumMod val="75000"/>
                  </a:schemeClr>
                </a:solidFill>
                <a:latin typeface="Times New Roman" pitchFamily="18" charset="0"/>
              </a:rPr>
              <a:t>Conclusions</a:t>
            </a:r>
          </a:p>
        </p:txBody>
      </p:sp>
      <p:grpSp>
        <p:nvGrpSpPr>
          <p:cNvPr id="5" name="Group 4">
            <a:extLst>
              <a:ext uri="{FF2B5EF4-FFF2-40B4-BE49-F238E27FC236}">
                <a16:creationId xmlns:a16="http://schemas.microsoft.com/office/drawing/2014/main" id="{BAE0D59B-6AF0-4C57-8231-3B82D05C0C54}"/>
              </a:ext>
            </a:extLst>
          </p:cNvPr>
          <p:cNvGrpSpPr/>
          <p:nvPr/>
        </p:nvGrpSpPr>
        <p:grpSpPr>
          <a:xfrm>
            <a:off x="1943196" y="699709"/>
            <a:ext cx="8172000" cy="37824"/>
            <a:chOff x="179512" y="582864"/>
            <a:chExt cx="8820000" cy="37824"/>
          </a:xfrm>
        </p:grpSpPr>
        <p:cxnSp>
          <p:nvCxnSpPr>
            <p:cNvPr id="6" name="Straight Connector 5">
              <a:extLst>
                <a:ext uri="{FF2B5EF4-FFF2-40B4-BE49-F238E27FC236}">
                  <a16:creationId xmlns:a16="http://schemas.microsoft.com/office/drawing/2014/main" id="{D8B31AB0-19D4-4A9C-A20B-828A29C53234}"/>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FE9A660B-626C-4F68-85FB-9F6B48751BFB}"/>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 name="Rectangle 1">
            <a:extLst>
              <a:ext uri="{FF2B5EF4-FFF2-40B4-BE49-F238E27FC236}">
                <a16:creationId xmlns:a16="http://schemas.microsoft.com/office/drawing/2014/main" id="{B734C4DC-63FD-4305-9E21-97C7873CA813}"/>
              </a:ext>
            </a:extLst>
          </p:cNvPr>
          <p:cNvSpPr/>
          <p:nvPr/>
        </p:nvSpPr>
        <p:spPr>
          <a:xfrm>
            <a:off x="87407" y="1019775"/>
            <a:ext cx="11974605" cy="4744504"/>
          </a:xfrm>
          <a:prstGeom prst="rect">
            <a:avLst/>
          </a:prstGeom>
        </p:spPr>
        <p:txBody>
          <a:bodyPr wrap="square">
            <a:spAutoFit/>
          </a:bodyPr>
          <a:lstStyle/>
          <a:p>
            <a:pPr>
              <a:lnSpc>
                <a:spcPct val="130000"/>
              </a:lnSpc>
            </a:pPr>
            <a:r>
              <a:rPr lang="en-GB" dirty="0"/>
              <a:t>From 2025 the situation should normalize:</a:t>
            </a:r>
          </a:p>
          <a:p>
            <a:pPr marL="342900" indent="-342900">
              <a:lnSpc>
                <a:spcPct val="130000"/>
              </a:lnSpc>
              <a:buFont typeface="Calibri" panose="020F0502020204030204" pitchFamily="34" charset="0"/>
              <a:buChar char="▫"/>
            </a:pPr>
            <a:r>
              <a:rPr lang="en-GB" dirty="0"/>
              <a:t>Mainly thanks to the two new LD positions opened to recuperate positions already present in the past and recently lost</a:t>
            </a:r>
          </a:p>
          <a:p>
            <a:pPr marL="342900" indent="-342900">
              <a:lnSpc>
                <a:spcPct val="130000"/>
              </a:lnSpc>
              <a:buFont typeface="Calibri" panose="020F0502020204030204" pitchFamily="34" charset="0"/>
              <a:buChar char="▫"/>
            </a:pPr>
            <a:r>
              <a:rPr lang="en-GB" dirty="0"/>
              <a:t>We can expect a decrease probably after LS3, but to keep an eye on the increasing complexity of new and old plants</a:t>
            </a:r>
          </a:p>
          <a:p>
            <a:pPr marL="342900" indent="-342900">
              <a:lnSpc>
                <a:spcPct val="130000"/>
              </a:lnSpc>
              <a:buFont typeface="Calibri" panose="020F0502020204030204" pitchFamily="34" charset="0"/>
              <a:buChar char="▫"/>
            </a:pPr>
            <a:r>
              <a:rPr lang="en-GB" dirty="0"/>
              <a:t>In any case, the need of new competencies that we do not have in the existing technicians in the team, remains an issue that can be mitigated only with doctoral students and fellows (and the new LD technicians, which job description requires these competencies)</a:t>
            </a:r>
          </a:p>
          <a:p>
            <a:pPr marL="342900" indent="-342900">
              <a:lnSpc>
                <a:spcPct val="130000"/>
              </a:lnSpc>
              <a:buFont typeface="Calibri" panose="020F0502020204030204" pitchFamily="34" charset="0"/>
              <a:buChar char="▫"/>
            </a:pPr>
            <a:endParaRPr lang="en-GB" dirty="0"/>
          </a:p>
          <a:p>
            <a:pPr>
              <a:lnSpc>
                <a:spcPct val="130000"/>
              </a:lnSpc>
            </a:pPr>
            <a:r>
              <a:rPr lang="en-GB" dirty="0"/>
              <a:t>Additional remark:</a:t>
            </a:r>
          </a:p>
          <a:p>
            <a:pPr marL="342900" indent="-342900">
              <a:lnSpc>
                <a:spcPct val="130000"/>
              </a:lnSpc>
              <a:buFont typeface="Calibri" panose="020F0502020204030204" pitchFamily="34" charset="0"/>
              <a:buChar char="▫"/>
            </a:pPr>
            <a:r>
              <a:rPr lang="en-GB" dirty="0"/>
              <a:t>We are often called for gas systems in facilities related to detectors construction/preparation/tests for the LHC experiments (i.e., GIF++, 904</a:t>
            </a:r>
            <a:r>
              <a:rPr lang="en-GB"/>
              <a:t>, T10, BB5</a:t>
            </a:r>
            <a:r>
              <a:rPr lang="en-GB" dirty="0"/>
              <a:t>, …). </a:t>
            </a:r>
          </a:p>
          <a:p>
            <a:pPr marL="342900" indent="-342900">
              <a:lnSpc>
                <a:spcPct val="130000"/>
              </a:lnSpc>
              <a:buFont typeface="Calibri" panose="020F0502020204030204" pitchFamily="34" charset="0"/>
              <a:buChar char="▫"/>
            </a:pPr>
            <a:r>
              <a:rPr lang="en-GB" dirty="0"/>
              <a:t>It is an additional important load that with the present resource schema can be very easily critical.</a:t>
            </a:r>
          </a:p>
          <a:p>
            <a:pPr marL="342900" indent="-342900">
              <a:lnSpc>
                <a:spcPct val="130000"/>
              </a:lnSpc>
              <a:buFont typeface="Calibri" panose="020F0502020204030204" pitchFamily="34" charset="0"/>
              <a:buChar char="▫"/>
            </a:pPr>
            <a:r>
              <a:rPr lang="en-GB" dirty="0"/>
              <a:t>It deserves the right level of attention and resources if we want to run these facilities efficiently. </a:t>
            </a:r>
          </a:p>
          <a:p>
            <a:pPr marL="342900" indent="-342900">
              <a:lnSpc>
                <a:spcPct val="130000"/>
              </a:lnSpc>
              <a:buFont typeface="Calibri" panose="020F0502020204030204" pitchFamily="34" charset="0"/>
              <a:buChar char="▫"/>
            </a:pPr>
            <a:endParaRPr lang="en-GB" dirty="0"/>
          </a:p>
        </p:txBody>
      </p:sp>
      <p:sp>
        <p:nvSpPr>
          <p:cNvPr id="3" name="Date Placeholder 2">
            <a:extLst>
              <a:ext uri="{FF2B5EF4-FFF2-40B4-BE49-F238E27FC236}">
                <a16:creationId xmlns:a16="http://schemas.microsoft.com/office/drawing/2014/main" id="{D615186A-1C42-484E-B46D-B83A32FC07F6}"/>
              </a:ext>
            </a:extLst>
          </p:cNvPr>
          <p:cNvSpPr>
            <a:spLocks noGrp="1"/>
          </p:cNvSpPr>
          <p:nvPr>
            <p:ph type="dt" sz="half" idx="10"/>
          </p:nvPr>
        </p:nvSpPr>
        <p:spPr/>
        <p:txBody>
          <a:bodyPr/>
          <a:lstStyle/>
          <a:p>
            <a:r>
              <a:rPr lang="en-CH"/>
              <a:t>09/04/2025</a:t>
            </a:r>
            <a:endParaRPr lang="en-GB"/>
          </a:p>
        </p:txBody>
      </p:sp>
      <p:sp>
        <p:nvSpPr>
          <p:cNvPr id="8" name="Footer Placeholder 7">
            <a:extLst>
              <a:ext uri="{FF2B5EF4-FFF2-40B4-BE49-F238E27FC236}">
                <a16:creationId xmlns:a16="http://schemas.microsoft.com/office/drawing/2014/main" id="{2677DFF1-2729-46A5-820B-714121D9F97A}"/>
              </a:ext>
            </a:extLst>
          </p:cNvPr>
          <p:cNvSpPr>
            <a:spLocks noGrp="1"/>
          </p:cNvSpPr>
          <p:nvPr>
            <p:ph type="ftr" sz="quarter" idx="11"/>
          </p:nvPr>
        </p:nvSpPr>
        <p:spPr/>
        <p:txBody>
          <a:bodyPr/>
          <a:lstStyle/>
          <a:p>
            <a:r>
              <a:rPr lang="en-GB"/>
              <a:t>R. Guida on behalf of the Gas Team</a:t>
            </a:r>
          </a:p>
        </p:txBody>
      </p:sp>
      <p:sp>
        <p:nvSpPr>
          <p:cNvPr id="9" name="Slide Number Placeholder 8">
            <a:extLst>
              <a:ext uri="{FF2B5EF4-FFF2-40B4-BE49-F238E27FC236}">
                <a16:creationId xmlns:a16="http://schemas.microsoft.com/office/drawing/2014/main" id="{2A3E3127-478F-4AC7-B4D8-E68D943B4201}"/>
              </a:ext>
            </a:extLst>
          </p:cNvPr>
          <p:cNvSpPr>
            <a:spLocks noGrp="1"/>
          </p:cNvSpPr>
          <p:nvPr>
            <p:ph type="sldNum" sz="quarter" idx="12"/>
          </p:nvPr>
        </p:nvSpPr>
        <p:spPr/>
        <p:txBody>
          <a:bodyPr/>
          <a:lstStyle/>
          <a:p>
            <a:fld id="{33BD2081-6B0D-4648-9062-EA837D2BF6FC}" type="slidenum">
              <a:rPr lang="en-GB" smtClean="0"/>
              <a:t>13</a:t>
            </a:fld>
            <a:endParaRPr lang="en-GB"/>
          </a:p>
        </p:txBody>
      </p:sp>
    </p:spTree>
    <p:extLst>
      <p:ext uri="{BB962C8B-B14F-4D97-AF65-F5344CB8AC3E}">
        <p14:creationId xmlns:p14="http://schemas.microsoft.com/office/powerpoint/2010/main" val="25252054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937D7-E7A6-4BB4-7E51-D4DE5F892783}"/>
              </a:ext>
            </a:extLst>
          </p:cNvPr>
          <p:cNvSpPr>
            <a:spLocks noGrp="1"/>
          </p:cNvSpPr>
          <p:nvPr>
            <p:ph type="title"/>
          </p:nvPr>
        </p:nvSpPr>
        <p:spPr/>
        <p:txBody>
          <a:bodyPr/>
          <a:lstStyle/>
          <a:p>
            <a:endParaRPr lang="en-CH"/>
          </a:p>
        </p:txBody>
      </p:sp>
      <p:sp>
        <p:nvSpPr>
          <p:cNvPr id="3" name="Content Placeholder 2">
            <a:extLst>
              <a:ext uri="{FF2B5EF4-FFF2-40B4-BE49-F238E27FC236}">
                <a16:creationId xmlns:a16="http://schemas.microsoft.com/office/drawing/2014/main" id="{0033DFF8-E79D-F9B1-195E-8A4E720536FF}"/>
              </a:ext>
            </a:extLst>
          </p:cNvPr>
          <p:cNvSpPr>
            <a:spLocks noGrp="1"/>
          </p:cNvSpPr>
          <p:nvPr>
            <p:ph idx="1"/>
          </p:nvPr>
        </p:nvSpPr>
        <p:spPr/>
        <p:txBody>
          <a:bodyPr/>
          <a:lstStyle/>
          <a:p>
            <a:endParaRPr lang="en-CH"/>
          </a:p>
        </p:txBody>
      </p:sp>
      <p:sp>
        <p:nvSpPr>
          <p:cNvPr id="4" name="Date Placeholder 3">
            <a:extLst>
              <a:ext uri="{FF2B5EF4-FFF2-40B4-BE49-F238E27FC236}">
                <a16:creationId xmlns:a16="http://schemas.microsoft.com/office/drawing/2014/main" id="{139BE294-EDB2-163A-DF50-94005A1C346E}"/>
              </a:ext>
            </a:extLst>
          </p:cNvPr>
          <p:cNvSpPr>
            <a:spLocks noGrp="1"/>
          </p:cNvSpPr>
          <p:nvPr>
            <p:ph type="dt" sz="half" idx="10"/>
          </p:nvPr>
        </p:nvSpPr>
        <p:spPr/>
        <p:txBody>
          <a:bodyPr/>
          <a:lstStyle/>
          <a:p>
            <a:r>
              <a:rPr lang="en-CH"/>
              <a:t>09/04/2025</a:t>
            </a:r>
            <a:endParaRPr lang="en-GB"/>
          </a:p>
        </p:txBody>
      </p:sp>
      <p:sp>
        <p:nvSpPr>
          <p:cNvPr id="5" name="Footer Placeholder 4">
            <a:extLst>
              <a:ext uri="{FF2B5EF4-FFF2-40B4-BE49-F238E27FC236}">
                <a16:creationId xmlns:a16="http://schemas.microsoft.com/office/drawing/2014/main" id="{6C25B4E0-545B-A94F-B557-B1418F000EAE}"/>
              </a:ext>
            </a:extLst>
          </p:cNvPr>
          <p:cNvSpPr>
            <a:spLocks noGrp="1"/>
          </p:cNvSpPr>
          <p:nvPr>
            <p:ph type="ftr" sz="quarter" idx="11"/>
          </p:nvPr>
        </p:nvSpPr>
        <p:spPr/>
        <p:txBody>
          <a:bodyPr/>
          <a:lstStyle/>
          <a:p>
            <a:r>
              <a:rPr lang="en-GB"/>
              <a:t>R. Guida on behalf of the Gas Team</a:t>
            </a:r>
          </a:p>
        </p:txBody>
      </p:sp>
      <p:sp>
        <p:nvSpPr>
          <p:cNvPr id="6" name="Slide Number Placeholder 5">
            <a:extLst>
              <a:ext uri="{FF2B5EF4-FFF2-40B4-BE49-F238E27FC236}">
                <a16:creationId xmlns:a16="http://schemas.microsoft.com/office/drawing/2014/main" id="{F8BC162D-DCBB-A02D-650B-78198DD6D8DC}"/>
              </a:ext>
            </a:extLst>
          </p:cNvPr>
          <p:cNvSpPr>
            <a:spLocks noGrp="1"/>
          </p:cNvSpPr>
          <p:nvPr>
            <p:ph type="sldNum" sz="quarter" idx="12"/>
          </p:nvPr>
        </p:nvSpPr>
        <p:spPr/>
        <p:txBody>
          <a:bodyPr/>
          <a:lstStyle/>
          <a:p>
            <a:fld id="{33BD2081-6B0D-4648-9062-EA837D2BF6FC}" type="slidenum">
              <a:rPr lang="en-GB" smtClean="0"/>
              <a:t>14</a:t>
            </a:fld>
            <a:endParaRPr lang="en-GB"/>
          </a:p>
        </p:txBody>
      </p:sp>
    </p:spTree>
    <p:extLst>
      <p:ext uri="{BB962C8B-B14F-4D97-AF65-F5344CB8AC3E}">
        <p14:creationId xmlns:p14="http://schemas.microsoft.com/office/powerpoint/2010/main" val="6303815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2AA2BB29-C299-9183-1492-4190DD4CA3FC}"/>
              </a:ext>
            </a:extLst>
          </p:cNvPr>
          <p:cNvSpPr txBox="1">
            <a:spLocks noChangeArrowheads="1"/>
          </p:cNvSpPr>
          <p:nvPr/>
        </p:nvSpPr>
        <p:spPr>
          <a:xfrm>
            <a:off x="2194316" y="61499"/>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000" dirty="0">
                <a:solidFill>
                  <a:schemeClr val="accent1">
                    <a:lumMod val="75000"/>
                  </a:schemeClr>
                </a:solidFill>
                <a:latin typeface="Times New Roman" pitchFamily="18" charset="0"/>
              </a:rPr>
              <a:t>Other incomes</a:t>
            </a:r>
          </a:p>
        </p:txBody>
      </p:sp>
      <p:sp>
        <p:nvSpPr>
          <p:cNvPr id="8" name="TextBox 7">
            <a:extLst>
              <a:ext uri="{FF2B5EF4-FFF2-40B4-BE49-F238E27FC236}">
                <a16:creationId xmlns:a16="http://schemas.microsoft.com/office/drawing/2014/main" id="{34AE29BC-2CA5-B25C-80C4-5360A2AD51FE}"/>
              </a:ext>
            </a:extLst>
          </p:cNvPr>
          <p:cNvSpPr txBox="1"/>
          <p:nvPr/>
        </p:nvSpPr>
        <p:spPr>
          <a:xfrm>
            <a:off x="277403" y="713741"/>
            <a:ext cx="5713487" cy="369332"/>
          </a:xfrm>
          <a:prstGeom prst="rect">
            <a:avLst/>
          </a:prstGeom>
          <a:noFill/>
        </p:spPr>
        <p:txBody>
          <a:bodyPr wrap="none" rtlCol="0">
            <a:spAutoFit/>
          </a:bodyPr>
          <a:lstStyle/>
          <a:p>
            <a:r>
              <a:rPr lang="en-GB" b="1" dirty="0"/>
              <a:t>CEPS – 33390 reduction of greenhouse gas emissions</a:t>
            </a:r>
          </a:p>
        </p:txBody>
      </p:sp>
      <p:graphicFrame>
        <p:nvGraphicFramePr>
          <p:cNvPr id="10" name="Table 9">
            <a:extLst>
              <a:ext uri="{FF2B5EF4-FFF2-40B4-BE49-F238E27FC236}">
                <a16:creationId xmlns:a16="http://schemas.microsoft.com/office/drawing/2014/main" id="{6659D5E0-BA10-E1FD-4108-13F33F96F8E0}"/>
              </a:ext>
            </a:extLst>
          </p:cNvPr>
          <p:cNvGraphicFramePr>
            <a:graphicFrameLocks noGrp="1"/>
          </p:cNvGraphicFramePr>
          <p:nvPr/>
        </p:nvGraphicFramePr>
        <p:xfrm>
          <a:off x="231169" y="1046121"/>
          <a:ext cx="7846993" cy="2386167"/>
        </p:xfrm>
        <a:graphic>
          <a:graphicData uri="http://schemas.openxmlformats.org/drawingml/2006/table">
            <a:tbl>
              <a:tblPr firstRow="1" bandRow="1">
                <a:tableStyleId>{5C22544A-7EE6-4342-B048-85BDC9FD1C3A}</a:tableStyleId>
              </a:tblPr>
              <a:tblGrid>
                <a:gridCol w="1537112">
                  <a:extLst>
                    <a:ext uri="{9D8B030D-6E8A-4147-A177-3AD203B41FA5}">
                      <a16:colId xmlns:a16="http://schemas.microsoft.com/office/drawing/2014/main" val="2896275465"/>
                    </a:ext>
                  </a:extLst>
                </a:gridCol>
                <a:gridCol w="1815522">
                  <a:extLst>
                    <a:ext uri="{9D8B030D-6E8A-4147-A177-3AD203B41FA5}">
                      <a16:colId xmlns:a16="http://schemas.microsoft.com/office/drawing/2014/main" val="1185167864"/>
                    </a:ext>
                  </a:extLst>
                </a:gridCol>
                <a:gridCol w="2027207">
                  <a:extLst>
                    <a:ext uri="{9D8B030D-6E8A-4147-A177-3AD203B41FA5}">
                      <a16:colId xmlns:a16="http://schemas.microsoft.com/office/drawing/2014/main" val="3853891156"/>
                    </a:ext>
                  </a:extLst>
                </a:gridCol>
                <a:gridCol w="2467152">
                  <a:extLst>
                    <a:ext uri="{9D8B030D-6E8A-4147-A177-3AD203B41FA5}">
                      <a16:colId xmlns:a16="http://schemas.microsoft.com/office/drawing/2014/main" val="2644842122"/>
                    </a:ext>
                  </a:extLst>
                </a:gridCol>
              </a:tblGrid>
              <a:tr h="335853">
                <a:tc>
                  <a:txBody>
                    <a:bodyPr/>
                    <a:lstStyle/>
                    <a:p>
                      <a:endParaRPr lang="en-CH" sz="1400" dirty="0"/>
                    </a:p>
                  </a:txBody>
                  <a:tcPr/>
                </a:tc>
                <a:tc>
                  <a:txBody>
                    <a:bodyPr/>
                    <a:lstStyle/>
                    <a:p>
                      <a:r>
                        <a:rPr lang="en-GB" sz="1400" dirty="0"/>
                        <a:t>2023</a:t>
                      </a:r>
                      <a:endParaRPr lang="en-CH" sz="1400" dirty="0"/>
                    </a:p>
                  </a:txBody>
                  <a:tcPr/>
                </a:tc>
                <a:tc>
                  <a:txBody>
                    <a:bodyPr/>
                    <a:lstStyle/>
                    <a:p>
                      <a:r>
                        <a:rPr lang="en-GB" sz="1400" dirty="0"/>
                        <a:t>2024</a:t>
                      </a:r>
                      <a:endParaRPr lang="en-CH" sz="1400" dirty="0"/>
                    </a:p>
                  </a:txBody>
                  <a:tcPr/>
                </a:tc>
                <a:tc>
                  <a:txBody>
                    <a:bodyPr/>
                    <a:lstStyle/>
                    <a:p>
                      <a:r>
                        <a:rPr lang="en-GB" sz="1400" dirty="0"/>
                        <a:t>2025</a:t>
                      </a:r>
                      <a:endParaRPr lang="en-CH" sz="1400" dirty="0"/>
                    </a:p>
                  </a:txBody>
                  <a:tcPr/>
                </a:tc>
                <a:extLst>
                  <a:ext uri="{0D108BD9-81ED-4DB2-BD59-A6C34878D82A}">
                    <a16:rowId xmlns:a16="http://schemas.microsoft.com/office/drawing/2014/main" val="124264660"/>
                  </a:ext>
                </a:extLst>
              </a:tr>
              <a:tr h="335853">
                <a:tc rowSpan="2">
                  <a:txBody>
                    <a:bodyPr/>
                    <a:lstStyle/>
                    <a:p>
                      <a:pPr algn="ctr"/>
                      <a:r>
                        <a:rPr lang="en-GB" sz="1400" dirty="0"/>
                        <a:t>Fellow</a:t>
                      </a:r>
                      <a:endParaRPr lang="en-CH" sz="1400" dirty="0"/>
                    </a:p>
                  </a:txBody>
                  <a:tcPr anchor="ctr"/>
                </a:tc>
                <a:tc>
                  <a:txBody>
                    <a:bodyPr/>
                    <a:lstStyle/>
                    <a:p>
                      <a:r>
                        <a:rPr lang="en-GB" sz="1400" dirty="0"/>
                        <a:t>Gianluca </a:t>
                      </a:r>
                      <a:r>
                        <a:rPr lang="en-GB" sz="1400" dirty="0">
                          <a:solidFill>
                            <a:schemeClr val="tx1"/>
                          </a:solidFill>
                        </a:rPr>
                        <a:t>(10%)</a:t>
                      </a:r>
                      <a:endParaRPr lang="en-CH" sz="1400" dirty="0">
                        <a:solidFill>
                          <a:schemeClr val="tx1"/>
                        </a:solidFill>
                      </a:endParaRPr>
                    </a:p>
                  </a:txBody>
                  <a:tcPr/>
                </a:tc>
                <a:tc>
                  <a:txBody>
                    <a:bodyPr/>
                    <a:lstStyle/>
                    <a:p>
                      <a:r>
                        <a:rPr lang="en-GB" sz="1400" dirty="0"/>
                        <a:t>Gianluca (10%)</a:t>
                      </a:r>
                      <a:endParaRPr lang="en-CH" sz="1400" dirty="0"/>
                    </a:p>
                  </a:txBody>
                  <a:tcPr/>
                </a:tc>
                <a:tc>
                  <a:txBody>
                    <a:bodyPr/>
                    <a:lstStyle/>
                    <a:p>
                      <a:endParaRPr lang="en-CH" sz="1400" dirty="0"/>
                    </a:p>
                  </a:txBody>
                  <a:tcPr/>
                </a:tc>
                <a:extLst>
                  <a:ext uri="{0D108BD9-81ED-4DB2-BD59-A6C34878D82A}">
                    <a16:rowId xmlns:a16="http://schemas.microsoft.com/office/drawing/2014/main" val="3188794485"/>
                  </a:ext>
                </a:extLst>
              </a:tr>
              <a:tr h="335853">
                <a:tc vMerge="1">
                  <a:txBody>
                    <a:bodyPr/>
                    <a:lstStyle/>
                    <a:p>
                      <a:pPr algn="ctr"/>
                      <a:endParaRPr lang="en-CH" sz="1400" dirty="0"/>
                    </a:p>
                  </a:txBody>
                  <a:tcPr anchor="ctr"/>
                </a:tc>
                <a:tc>
                  <a:txBody>
                    <a:bodyPr/>
                    <a:lstStyle/>
                    <a:p>
                      <a:endParaRPr lang="en-CH"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Pieter (j) (33%)</a:t>
                      </a:r>
                      <a:endParaRPr lang="en-CH"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Pieter (j) (33%)</a:t>
                      </a:r>
                      <a:endParaRPr lang="en-CH" sz="1400" dirty="0"/>
                    </a:p>
                  </a:txBody>
                  <a:tcPr/>
                </a:tc>
                <a:extLst>
                  <a:ext uri="{0D108BD9-81ED-4DB2-BD59-A6C34878D82A}">
                    <a16:rowId xmlns:a16="http://schemas.microsoft.com/office/drawing/2014/main" val="3875396252"/>
                  </a:ext>
                </a:extLst>
              </a:tr>
              <a:tr h="298657">
                <a:tc rowSpan="3">
                  <a:txBody>
                    <a:bodyPr/>
                    <a:lstStyle/>
                    <a:p>
                      <a:pPr algn="ctr"/>
                      <a:r>
                        <a:rPr lang="en-GB" sz="1400" dirty="0" err="1"/>
                        <a:t>Doct.Std</a:t>
                      </a:r>
                      <a:r>
                        <a:rPr lang="en-GB" sz="1400" dirty="0"/>
                        <a:t>.</a:t>
                      </a:r>
                      <a:endParaRPr lang="en-CH" sz="1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Arena (10%)</a:t>
                      </a:r>
                      <a:endParaRPr lang="en-CH" sz="1400" dirty="0"/>
                    </a:p>
                  </a:txBody>
                  <a:tcPr/>
                </a:tc>
                <a:tc>
                  <a:txBody>
                    <a:bodyPr/>
                    <a:lstStyle/>
                    <a:p>
                      <a:endParaRPr lang="en-CH" sz="1400" dirty="0"/>
                    </a:p>
                  </a:txBody>
                  <a:tcPr/>
                </a:tc>
                <a:tc>
                  <a:txBody>
                    <a:bodyPr/>
                    <a:lstStyle/>
                    <a:p>
                      <a:endParaRPr lang="en-CH" sz="1400" dirty="0"/>
                    </a:p>
                  </a:txBody>
                  <a:tcPr/>
                </a:tc>
                <a:extLst>
                  <a:ext uri="{0D108BD9-81ED-4DB2-BD59-A6C34878D82A}">
                    <a16:rowId xmlns:a16="http://schemas.microsoft.com/office/drawing/2014/main" val="3690125817"/>
                  </a:ext>
                </a:extLst>
              </a:tr>
              <a:tr h="357936">
                <a:tc vMerge="1">
                  <a:txBody>
                    <a:bodyPr/>
                    <a:lstStyle/>
                    <a:p>
                      <a:pPr algn="ctr"/>
                      <a:endParaRPr lang="en-CH" sz="1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Mattia V (50%)</a:t>
                      </a:r>
                      <a:endParaRPr lang="en-CH"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Mattia V (50%)</a:t>
                      </a:r>
                      <a:endParaRPr lang="en-CH"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Mattia V (50%)</a:t>
                      </a:r>
                      <a:endParaRPr lang="en-CH" sz="1400" dirty="0"/>
                    </a:p>
                  </a:txBody>
                  <a:tcPr/>
                </a:tc>
                <a:extLst>
                  <a:ext uri="{0D108BD9-81ED-4DB2-BD59-A6C34878D82A}">
                    <a16:rowId xmlns:a16="http://schemas.microsoft.com/office/drawing/2014/main" val="4029232375"/>
                  </a:ext>
                </a:extLst>
              </a:tr>
              <a:tr h="357936">
                <a:tc vMerge="1">
                  <a:txBody>
                    <a:bodyPr/>
                    <a:lstStyle/>
                    <a:p>
                      <a:pPr algn="ctr"/>
                      <a:endParaRPr lang="en-CH" sz="1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Stefania (100%)</a:t>
                      </a:r>
                      <a:endParaRPr lang="en-CH"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Stefania (100%)</a:t>
                      </a:r>
                      <a:endParaRPr lang="en-CH"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Stefania (100%)</a:t>
                      </a:r>
                      <a:endParaRPr lang="en-CH" sz="1400" dirty="0"/>
                    </a:p>
                  </a:txBody>
                  <a:tcPr/>
                </a:tc>
                <a:extLst>
                  <a:ext uri="{0D108BD9-81ED-4DB2-BD59-A6C34878D82A}">
                    <a16:rowId xmlns:a16="http://schemas.microsoft.com/office/drawing/2014/main" val="1572905177"/>
                  </a:ext>
                </a:extLst>
              </a:tr>
              <a:tr h="357936">
                <a:tc>
                  <a:txBody>
                    <a:bodyPr/>
                    <a:lstStyle/>
                    <a:p>
                      <a:pPr algn="ctr"/>
                      <a:r>
                        <a:rPr lang="en-GB" sz="1400" dirty="0"/>
                        <a:t>Tech. Std</a:t>
                      </a:r>
                      <a:endParaRPr lang="en-CH" sz="1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H"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Amin (50%)</a:t>
                      </a:r>
                      <a:endParaRPr lang="en-CH"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H" sz="1400" dirty="0"/>
                    </a:p>
                  </a:txBody>
                  <a:tcPr/>
                </a:tc>
                <a:extLst>
                  <a:ext uri="{0D108BD9-81ED-4DB2-BD59-A6C34878D82A}">
                    <a16:rowId xmlns:a16="http://schemas.microsoft.com/office/drawing/2014/main" val="4159369518"/>
                  </a:ext>
                </a:extLst>
              </a:tr>
            </a:tbl>
          </a:graphicData>
        </a:graphic>
      </p:graphicFrame>
      <p:sp>
        <p:nvSpPr>
          <p:cNvPr id="11" name="TextBox 10">
            <a:extLst>
              <a:ext uri="{FF2B5EF4-FFF2-40B4-BE49-F238E27FC236}">
                <a16:creationId xmlns:a16="http://schemas.microsoft.com/office/drawing/2014/main" id="{5E7D5D16-938C-AC38-7076-184B6EF0BB49}"/>
              </a:ext>
            </a:extLst>
          </p:cNvPr>
          <p:cNvSpPr txBox="1"/>
          <p:nvPr/>
        </p:nvSpPr>
        <p:spPr>
          <a:xfrm>
            <a:off x="241443" y="3449551"/>
            <a:ext cx="6115777" cy="2908489"/>
          </a:xfrm>
          <a:prstGeom prst="rect">
            <a:avLst/>
          </a:prstGeom>
          <a:noFill/>
        </p:spPr>
        <p:txBody>
          <a:bodyPr wrap="none" rtlCol="0">
            <a:spAutoFit/>
          </a:bodyPr>
          <a:lstStyle/>
          <a:p>
            <a:r>
              <a:rPr lang="en-GB" dirty="0"/>
              <a:t>Main activities:</a:t>
            </a:r>
          </a:p>
          <a:p>
            <a:pPr marL="285750" indent="-285750">
              <a:buFont typeface="Calibri" panose="020F0502020204030204" pitchFamily="34" charset="0"/>
              <a:buChar char="‐"/>
            </a:pPr>
            <a:r>
              <a:rPr lang="en-GB" sz="1500" dirty="0"/>
              <a:t>Consolidation of CF4 recuperation plants for CMS and LHCb</a:t>
            </a:r>
          </a:p>
          <a:p>
            <a:pPr marL="285750" indent="-285750">
              <a:buFont typeface="Calibri" panose="020F0502020204030204" pitchFamily="34" charset="0"/>
              <a:buChar char="‐"/>
            </a:pPr>
            <a:r>
              <a:rPr lang="en-GB" sz="1500" dirty="0"/>
              <a:t>Development of R134a recuperation plant for ATLAS, CMS and ALICE</a:t>
            </a:r>
          </a:p>
          <a:p>
            <a:pPr marL="285750" indent="-285750">
              <a:buFont typeface="Calibri" panose="020F0502020204030204" pitchFamily="34" charset="0"/>
              <a:buChar char="‐"/>
            </a:pPr>
            <a:r>
              <a:rPr lang="en-GB" sz="1500" dirty="0"/>
              <a:t>Development of C4F10 recuperation plant for LHCb</a:t>
            </a:r>
          </a:p>
          <a:p>
            <a:pPr marL="285750" indent="-285750">
              <a:buFont typeface="Calibri" panose="020F0502020204030204" pitchFamily="34" charset="0"/>
              <a:buChar char="‐"/>
            </a:pPr>
            <a:r>
              <a:rPr lang="en-GB" sz="1500" dirty="0"/>
              <a:t>Development of SF6 recuperation plant for ATLAS, CMS and ALICE</a:t>
            </a:r>
          </a:p>
          <a:p>
            <a:pPr marL="285750" indent="-285750">
              <a:buFont typeface="Calibri" panose="020F0502020204030204" pitchFamily="34" charset="0"/>
              <a:buChar char="‐"/>
            </a:pPr>
            <a:endParaRPr lang="en-GB" sz="1500" dirty="0"/>
          </a:p>
          <a:p>
            <a:pPr marL="285750" indent="-285750">
              <a:buFont typeface="Calibri" panose="020F0502020204030204" pitchFamily="34" charset="0"/>
              <a:buChar char="‐"/>
            </a:pPr>
            <a:r>
              <a:rPr lang="en-GB" sz="1500" dirty="0"/>
              <a:t>Development of monitoring systems for LHC experiments</a:t>
            </a:r>
          </a:p>
          <a:p>
            <a:pPr marL="285750" indent="-285750">
              <a:buFont typeface="Calibri" panose="020F0502020204030204" pitchFamily="34" charset="0"/>
              <a:buChar char="‐"/>
            </a:pPr>
            <a:endParaRPr lang="en-GB" sz="1500" dirty="0"/>
          </a:p>
          <a:p>
            <a:pPr marL="285750" indent="-285750">
              <a:buFont typeface="Calibri" panose="020F0502020204030204" pitchFamily="34" charset="0"/>
              <a:buChar char="‐"/>
            </a:pPr>
            <a:r>
              <a:rPr lang="en-GB" sz="1500" dirty="0"/>
              <a:t>Development of medium size gas recirculation system</a:t>
            </a:r>
          </a:p>
          <a:p>
            <a:pPr marL="285750" indent="-285750">
              <a:buFont typeface="Calibri" panose="020F0502020204030204" pitchFamily="34" charset="0"/>
              <a:buChar char="‐"/>
            </a:pPr>
            <a:r>
              <a:rPr lang="en-GB" sz="1500" dirty="0"/>
              <a:t>Development of small size gas recirculation system</a:t>
            </a:r>
          </a:p>
          <a:p>
            <a:pPr marL="285750" indent="-285750">
              <a:buFont typeface="Calibri" panose="020F0502020204030204" pitchFamily="34" charset="0"/>
              <a:buChar char="‐"/>
            </a:pPr>
            <a:endParaRPr lang="en-GB" sz="1500" dirty="0"/>
          </a:p>
          <a:p>
            <a:pPr marL="285750" indent="-285750">
              <a:buFont typeface="Calibri" panose="020F0502020204030204" pitchFamily="34" charset="0"/>
              <a:buChar char="‐"/>
            </a:pPr>
            <a:r>
              <a:rPr lang="en-GB" sz="1500" dirty="0"/>
              <a:t>Leading role in research for ecofriendly gas mixture </a:t>
            </a:r>
            <a:endParaRPr lang="en-CH" sz="1500" dirty="0"/>
          </a:p>
        </p:txBody>
      </p:sp>
      <p:grpSp>
        <p:nvGrpSpPr>
          <p:cNvPr id="12" name="Group 11">
            <a:extLst>
              <a:ext uri="{FF2B5EF4-FFF2-40B4-BE49-F238E27FC236}">
                <a16:creationId xmlns:a16="http://schemas.microsoft.com/office/drawing/2014/main" id="{7A2516DD-4458-8EF2-F01D-1BBB61A9212C}"/>
              </a:ext>
            </a:extLst>
          </p:cNvPr>
          <p:cNvGrpSpPr/>
          <p:nvPr/>
        </p:nvGrpSpPr>
        <p:grpSpPr>
          <a:xfrm>
            <a:off x="241443" y="699708"/>
            <a:ext cx="11851240" cy="45719"/>
            <a:chOff x="179512" y="582864"/>
            <a:chExt cx="8820000" cy="37824"/>
          </a:xfrm>
        </p:grpSpPr>
        <p:cxnSp>
          <p:nvCxnSpPr>
            <p:cNvPr id="13" name="Straight Connector 12">
              <a:extLst>
                <a:ext uri="{FF2B5EF4-FFF2-40B4-BE49-F238E27FC236}">
                  <a16:creationId xmlns:a16="http://schemas.microsoft.com/office/drawing/2014/main" id="{135F300C-A900-B4B8-86EC-34936DC91D68}"/>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AFB9451-BA42-C1A4-4217-70F5AD6C9631}"/>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 name="Date Placeholder 14">
            <a:extLst>
              <a:ext uri="{FF2B5EF4-FFF2-40B4-BE49-F238E27FC236}">
                <a16:creationId xmlns:a16="http://schemas.microsoft.com/office/drawing/2014/main" id="{6D6D94EF-3738-9FDB-E6C4-4ECA0CC5427D}"/>
              </a:ext>
            </a:extLst>
          </p:cNvPr>
          <p:cNvSpPr>
            <a:spLocks noGrp="1"/>
          </p:cNvSpPr>
          <p:nvPr>
            <p:ph type="dt" sz="half" idx="10"/>
          </p:nvPr>
        </p:nvSpPr>
        <p:spPr/>
        <p:txBody>
          <a:bodyPr/>
          <a:lstStyle/>
          <a:p>
            <a:r>
              <a:rPr lang="en-CH"/>
              <a:t>09/04/2025</a:t>
            </a:r>
            <a:endParaRPr lang="en-CH" dirty="0"/>
          </a:p>
        </p:txBody>
      </p:sp>
      <p:sp>
        <p:nvSpPr>
          <p:cNvPr id="16" name="Footer Placeholder 15">
            <a:extLst>
              <a:ext uri="{FF2B5EF4-FFF2-40B4-BE49-F238E27FC236}">
                <a16:creationId xmlns:a16="http://schemas.microsoft.com/office/drawing/2014/main" id="{F6EFE163-5E1B-8FC8-90D4-9F0783A0E63E}"/>
              </a:ext>
            </a:extLst>
          </p:cNvPr>
          <p:cNvSpPr>
            <a:spLocks noGrp="1"/>
          </p:cNvSpPr>
          <p:nvPr>
            <p:ph type="ftr" sz="quarter" idx="11"/>
          </p:nvPr>
        </p:nvSpPr>
        <p:spPr/>
        <p:txBody>
          <a:bodyPr/>
          <a:lstStyle/>
          <a:p>
            <a:r>
              <a:rPr lang="en-GB"/>
              <a:t>R. Guida on behalf of the Gas Team</a:t>
            </a:r>
            <a:endParaRPr lang="en-CH"/>
          </a:p>
        </p:txBody>
      </p:sp>
      <p:sp>
        <p:nvSpPr>
          <p:cNvPr id="17" name="Slide Number Placeholder 16">
            <a:extLst>
              <a:ext uri="{FF2B5EF4-FFF2-40B4-BE49-F238E27FC236}">
                <a16:creationId xmlns:a16="http://schemas.microsoft.com/office/drawing/2014/main" id="{C2FE600A-A90C-4920-2694-0B6B4C8ABECB}"/>
              </a:ext>
            </a:extLst>
          </p:cNvPr>
          <p:cNvSpPr>
            <a:spLocks noGrp="1"/>
          </p:cNvSpPr>
          <p:nvPr>
            <p:ph type="sldNum" sz="quarter" idx="12"/>
          </p:nvPr>
        </p:nvSpPr>
        <p:spPr/>
        <p:txBody>
          <a:bodyPr/>
          <a:lstStyle/>
          <a:p>
            <a:fld id="{19F2B72F-E4E9-42EB-BC69-8AE561CB912F}" type="slidenum">
              <a:rPr lang="en-CH" smtClean="0"/>
              <a:t>15</a:t>
            </a:fld>
            <a:endParaRPr lang="en-CH"/>
          </a:p>
        </p:txBody>
      </p:sp>
      <p:sp>
        <p:nvSpPr>
          <p:cNvPr id="3" name="TextBox 2">
            <a:extLst>
              <a:ext uri="{FF2B5EF4-FFF2-40B4-BE49-F238E27FC236}">
                <a16:creationId xmlns:a16="http://schemas.microsoft.com/office/drawing/2014/main" id="{E061FADB-F8DE-27C1-9D21-18E24639CC72}"/>
              </a:ext>
            </a:extLst>
          </p:cNvPr>
          <p:cNvSpPr txBox="1"/>
          <p:nvPr/>
        </p:nvSpPr>
        <p:spPr>
          <a:xfrm>
            <a:off x="8610600" y="2322576"/>
            <a:ext cx="1329210" cy="369332"/>
          </a:xfrm>
          <a:prstGeom prst="rect">
            <a:avLst/>
          </a:prstGeom>
          <a:noFill/>
        </p:spPr>
        <p:txBody>
          <a:bodyPr wrap="none" rtlCol="0">
            <a:spAutoFit/>
          </a:bodyPr>
          <a:lstStyle/>
          <a:p>
            <a:r>
              <a:rPr lang="en-CH" dirty="0"/>
              <a:t>~</a:t>
            </a:r>
            <a:r>
              <a:rPr lang="en-GB" dirty="0"/>
              <a:t> 200 </a:t>
            </a:r>
            <a:r>
              <a:rPr lang="en-GB" dirty="0" err="1"/>
              <a:t>kCHF</a:t>
            </a:r>
            <a:endParaRPr lang="en-CH" dirty="0"/>
          </a:p>
        </p:txBody>
      </p:sp>
    </p:spTree>
    <p:extLst>
      <p:ext uri="{BB962C8B-B14F-4D97-AF65-F5344CB8AC3E}">
        <p14:creationId xmlns:p14="http://schemas.microsoft.com/office/powerpoint/2010/main" val="22747575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2AA2BB29-C299-9183-1492-4190DD4CA3FC}"/>
              </a:ext>
            </a:extLst>
          </p:cNvPr>
          <p:cNvSpPr txBox="1">
            <a:spLocks noChangeArrowheads="1"/>
          </p:cNvSpPr>
          <p:nvPr/>
        </p:nvSpPr>
        <p:spPr>
          <a:xfrm>
            <a:off x="2194316" y="61499"/>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000" dirty="0">
                <a:solidFill>
                  <a:schemeClr val="accent1">
                    <a:lumMod val="75000"/>
                  </a:schemeClr>
                </a:solidFill>
                <a:latin typeface="Times New Roman" pitchFamily="18" charset="0"/>
              </a:rPr>
              <a:t>Other incomes</a:t>
            </a:r>
          </a:p>
        </p:txBody>
      </p:sp>
      <p:sp>
        <p:nvSpPr>
          <p:cNvPr id="8" name="TextBox 7">
            <a:extLst>
              <a:ext uri="{FF2B5EF4-FFF2-40B4-BE49-F238E27FC236}">
                <a16:creationId xmlns:a16="http://schemas.microsoft.com/office/drawing/2014/main" id="{34AE29BC-2CA5-B25C-80C4-5360A2AD51FE}"/>
              </a:ext>
            </a:extLst>
          </p:cNvPr>
          <p:cNvSpPr txBox="1"/>
          <p:nvPr/>
        </p:nvSpPr>
        <p:spPr>
          <a:xfrm>
            <a:off x="308225" y="939769"/>
            <a:ext cx="9735357" cy="369332"/>
          </a:xfrm>
          <a:prstGeom prst="rect">
            <a:avLst/>
          </a:prstGeom>
          <a:noFill/>
        </p:spPr>
        <p:txBody>
          <a:bodyPr wrap="none" rtlCol="0">
            <a:spAutoFit/>
          </a:bodyPr>
          <a:lstStyle/>
          <a:p>
            <a:r>
              <a:rPr lang="en-GB" b="1" dirty="0" err="1"/>
              <a:t>HostLab</a:t>
            </a:r>
            <a:r>
              <a:rPr lang="en-GB" b="1" dirty="0"/>
              <a:t> WP8 – 95528 &amp; 95530 construction of R134a recuperation plants for ATLAS and CMS</a:t>
            </a:r>
          </a:p>
        </p:txBody>
      </p:sp>
      <p:graphicFrame>
        <p:nvGraphicFramePr>
          <p:cNvPr id="10" name="Table 9">
            <a:extLst>
              <a:ext uri="{FF2B5EF4-FFF2-40B4-BE49-F238E27FC236}">
                <a16:creationId xmlns:a16="http://schemas.microsoft.com/office/drawing/2014/main" id="{6659D5E0-BA10-E1FD-4108-13F33F96F8E0}"/>
              </a:ext>
            </a:extLst>
          </p:cNvPr>
          <p:cNvGraphicFramePr>
            <a:graphicFrameLocks noGrp="1"/>
          </p:cNvGraphicFramePr>
          <p:nvPr/>
        </p:nvGraphicFramePr>
        <p:xfrm>
          <a:off x="241443" y="1354341"/>
          <a:ext cx="7846993" cy="964341"/>
        </p:xfrm>
        <a:graphic>
          <a:graphicData uri="http://schemas.openxmlformats.org/drawingml/2006/table">
            <a:tbl>
              <a:tblPr firstRow="1" bandRow="1">
                <a:tableStyleId>{5C22544A-7EE6-4342-B048-85BDC9FD1C3A}</a:tableStyleId>
              </a:tblPr>
              <a:tblGrid>
                <a:gridCol w="1537112">
                  <a:extLst>
                    <a:ext uri="{9D8B030D-6E8A-4147-A177-3AD203B41FA5}">
                      <a16:colId xmlns:a16="http://schemas.microsoft.com/office/drawing/2014/main" val="2896275465"/>
                    </a:ext>
                  </a:extLst>
                </a:gridCol>
                <a:gridCol w="1815522">
                  <a:extLst>
                    <a:ext uri="{9D8B030D-6E8A-4147-A177-3AD203B41FA5}">
                      <a16:colId xmlns:a16="http://schemas.microsoft.com/office/drawing/2014/main" val="1185167864"/>
                    </a:ext>
                  </a:extLst>
                </a:gridCol>
                <a:gridCol w="2027207">
                  <a:extLst>
                    <a:ext uri="{9D8B030D-6E8A-4147-A177-3AD203B41FA5}">
                      <a16:colId xmlns:a16="http://schemas.microsoft.com/office/drawing/2014/main" val="3853891156"/>
                    </a:ext>
                  </a:extLst>
                </a:gridCol>
                <a:gridCol w="2467152">
                  <a:extLst>
                    <a:ext uri="{9D8B030D-6E8A-4147-A177-3AD203B41FA5}">
                      <a16:colId xmlns:a16="http://schemas.microsoft.com/office/drawing/2014/main" val="2644842122"/>
                    </a:ext>
                  </a:extLst>
                </a:gridCol>
              </a:tblGrid>
              <a:tr h="335853">
                <a:tc>
                  <a:txBody>
                    <a:bodyPr/>
                    <a:lstStyle/>
                    <a:p>
                      <a:endParaRPr lang="en-CH" sz="1400" dirty="0"/>
                    </a:p>
                  </a:txBody>
                  <a:tcPr/>
                </a:tc>
                <a:tc>
                  <a:txBody>
                    <a:bodyPr/>
                    <a:lstStyle/>
                    <a:p>
                      <a:r>
                        <a:rPr lang="en-GB" sz="1400" dirty="0"/>
                        <a:t>2023</a:t>
                      </a:r>
                      <a:endParaRPr lang="en-CH" sz="1400" dirty="0"/>
                    </a:p>
                  </a:txBody>
                  <a:tcPr/>
                </a:tc>
                <a:tc>
                  <a:txBody>
                    <a:bodyPr/>
                    <a:lstStyle/>
                    <a:p>
                      <a:r>
                        <a:rPr lang="en-GB" sz="1400" dirty="0"/>
                        <a:t>2024</a:t>
                      </a:r>
                      <a:endParaRPr lang="en-CH" sz="1400" dirty="0"/>
                    </a:p>
                  </a:txBody>
                  <a:tcPr/>
                </a:tc>
                <a:tc>
                  <a:txBody>
                    <a:bodyPr/>
                    <a:lstStyle/>
                    <a:p>
                      <a:r>
                        <a:rPr lang="en-GB" sz="1400" dirty="0"/>
                        <a:t>2025</a:t>
                      </a:r>
                      <a:endParaRPr lang="en-CH" sz="1400" dirty="0"/>
                    </a:p>
                  </a:txBody>
                  <a:tcPr/>
                </a:tc>
                <a:extLst>
                  <a:ext uri="{0D108BD9-81ED-4DB2-BD59-A6C34878D82A}">
                    <a16:rowId xmlns:a16="http://schemas.microsoft.com/office/drawing/2014/main" val="124264660"/>
                  </a:ext>
                </a:extLst>
              </a:tr>
              <a:tr h="323688">
                <a:tc>
                  <a:txBody>
                    <a:bodyPr/>
                    <a:lstStyle/>
                    <a:p>
                      <a:pPr algn="ctr"/>
                      <a:r>
                        <a:rPr lang="en-GB" sz="1400" dirty="0"/>
                        <a:t>Fellow</a:t>
                      </a:r>
                      <a:endParaRPr lang="en-CH" sz="1400" dirty="0"/>
                    </a:p>
                  </a:txBody>
                  <a:tcPr anchor="ctr"/>
                </a:tc>
                <a:tc>
                  <a:txBody>
                    <a:bodyPr/>
                    <a:lstStyle/>
                    <a:p>
                      <a:endParaRPr lang="en-CH" sz="1400" dirty="0"/>
                    </a:p>
                  </a:txBody>
                  <a:tcPr/>
                </a:tc>
                <a:tc>
                  <a:txBody>
                    <a:bodyPr/>
                    <a:lstStyle/>
                    <a:p>
                      <a:r>
                        <a:rPr lang="en-GB" sz="1400" dirty="0"/>
                        <a:t>Damiano (j) (50%)</a:t>
                      </a:r>
                      <a:endParaRPr lang="en-CH" sz="1400" dirty="0"/>
                    </a:p>
                  </a:txBody>
                  <a:tcPr/>
                </a:tc>
                <a:tc>
                  <a:txBody>
                    <a:bodyPr/>
                    <a:lstStyle/>
                    <a:p>
                      <a:r>
                        <a:rPr lang="en-GB" sz="1400" dirty="0"/>
                        <a:t>Damiano (j) (100%)</a:t>
                      </a:r>
                      <a:endParaRPr lang="en-CH" sz="1400" dirty="0"/>
                    </a:p>
                  </a:txBody>
                  <a:tcPr/>
                </a:tc>
                <a:extLst>
                  <a:ext uri="{0D108BD9-81ED-4DB2-BD59-A6C34878D82A}">
                    <a16:rowId xmlns:a16="http://schemas.microsoft.com/office/drawing/2014/main" val="2067167512"/>
                  </a:ext>
                </a:extLst>
              </a:tr>
              <a:tr h="298657">
                <a:tc>
                  <a:txBody>
                    <a:bodyPr/>
                    <a:lstStyle/>
                    <a:p>
                      <a:pPr algn="ctr"/>
                      <a:r>
                        <a:rPr lang="en-GB" sz="1400" dirty="0" err="1"/>
                        <a:t>Doct.Std</a:t>
                      </a:r>
                      <a:r>
                        <a:rPr lang="en-GB" sz="1400" dirty="0"/>
                        <a:t>.</a:t>
                      </a:r>
                      <a:endParaRPr lang="en-CH" sz="1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H" sz="1400" dirty="0"/>
                    </a:p>
                  </a:txBody>
                  <a:tcPr/>
                </a:tc>
                <a:tc>
                  <a:txBody>
                    <a:bodyPr/>
                    <a:lstStyle/>
                    <a:p>
                      <a:r>
                        <a:rPr lang="en-GB" sz="1400" dirty="0"/>
                        <a:t>Arena (30%)</a:t>
                      </a:r>
                      <a:endParaRPr lang="en-CH" sz="1400" dirty="0"/>
                    </a:p>
                  </a:txBody>
                  <a:tcPr/>
                </a:tc>
                <a:tc>
                  <a:txBody>
                    <a:bodyPr/>
                    <a:lstStyle/>
                    <a:p>
                      <a:endParaRPr lang="en-CH" sz="1400" dirty="0"/>
                    </a:p>
                  </a:txBody>
                  <a:tcPr/>
                </a:tc>
                <a:extLst>
                  <a:ext uri="{0D108BD9-81ED-4DB2-BD59-A6C34878D82A}">
                    <a16:rowId xmlns:a16="http://schemas.microsoft.com/office/drawing/2014/main" val="3690125817"/>
                  </a:ext>
                </a:extLst>
              </a:tr>
            </a:tbl>
          </a:graphicData>
        </a:graphic>
      </p:graphicFrame>
      <p:sp>
        <p:nvSpPr>
          <p:cNvPr id="2" name="TextBox 1">
            <a:extLst>
              <a:ext uri="{FF2B5EF4-FFF2-40B4-BE49-F238E27FC236}">
                <a16:creationId xmlns:a16="http://schemas.microsoft.com/office/drawing/2014/main" id="{076A3F0D-E59F-70BD-5AA8-B2793028EB33}"/>
              </a:ext>
            </a:extLst>
          </p:cNvPr>
          <p:cNvSpPr txBox="1"/>
          <p:nvPr/>
        </p:nvSpPr>
        <p:spPr>
          <a:xfrm>
            <a:off x="241443" y="2748334"/>
            <a:ext cx="6534802" cy="646331"/>
          </a:xfrm>
          <a:prstGeom prst="rect">
            <a:avLst/>
          </a:prstGeom>
          <a:noFill/>
        </p:spPr>
        <p:txBody>
          <a:bodyPr wrap="none" rtlCol="0">
            <a:spAutoFit/>
          </a:bodyPr>
          <a:lstStyle/>
          <a:p>
            <a:r>
              <a:rPr lang="en-GB" dirty="0"/>
              <a:t>First R134a recuperation plant built in 2023 and installed at CMS</a:t>
            </a:r>
          </a:p>
          <a:p>
            <a:r>
              <a:rPr lang="en-GB" dirty="0"/>
              <a:t>2024: operation and tuning of parameters</a:t>
            </a:r>
            <a:endParaRPr lang="en-CH" dirty="0"/>
          </a:p>
        </p:txBody>
      </p:sp>
      <p:grpSp>
        <p:nvGrpSpPr>
          <p:cNvPr id="3" name="Group 2">
            <a:extLst>
              <a:ext uri="{FF2B5EF4-FFF2-40B4-BE49-F238E27FC236}">
                <a16:creationId xmlns:a16="http://schemas.microsoft.com/office/drawing/2014/main" id="{6D02B1D2-7C74-946E-97C2-4DCAAF498C6F}"/>
              </a:ext>
            </a:extLst>
          </p:cNvPr>
          <p:cNvGrpSpPr/>
          <p:nvPr/>
        </p:nvGrpSpPr>
        <p:grpSpPr>
          <a:xfrm>
            <a:off x="241443" y="699708"/>
            <a:ext cx="11851240" cy="45719"/>
            <a:chOff x="179512" y="582864"/>
            <a:chExt cx="8820000" cy="37824"/>
          </a:xfrm>
        </p:grpSpPr>
        <p:cxnSp>
          <p:nvCxnSpPr>
            <p:cNvPr id="9" name="Straight Connector 8">
              <a:extLst>
                <a:ext uri="{FF2B5EF4-FFF2-40B4-BE49-F238E27FC236}">
                  <a16:creationId xmlns:a16="http://schemas.microsoft.com/office/drawing/2014/main" id="{BA93C0D1-F2DD-9D9E-CED4-575428C98E61}"/>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DC0007D-ADB6-7B1F-552A-AA73F2CA54C8}"/>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2" name="Date Placeholder 11">
            <a:extLst>
              <a:ext uri="{FF2B5EF4-FFF2-40B4-BE49-F238E27FC236}">
                <a16:creationId xmlns:a16="http://schemas.microsoft.com/office/drawing/2014/main" id="{3CB5B297-01D0-8D68-4B3D-343B8E0E9E42}"/>
              </a:ext>
            </a:extLst>
          </p:cNvPr>
          <p:cNvSpPr>
            <a:spLocks noGrp="1"/>
          </p:cNvSpPr>
          <p:nvPr>
            <p:ph type="dt" sz="half" idx="10"/>
          </p:nvPr>
        </p:nvSpPr>
        <p:spPr/>
        <p:txBody>
          <a:bodyPr/>
          <a:lstStyle/>
          <a:p>
            <a:r>
              <a:rPr lang="en-CH"/>
              <a:t>09/04/2025</a:t>
            </a:r>
          </a:p>
        </p:txBody>
      </p:sp>
      <p:sp>
        <p:nvSpPr>
          <p:cNvPr id="13" name="Footer Placeholder 12">
            <a:extLst>
              <a:ext uri="{FF2B5EF4-FFF2-40B4-BE49-F238E27FC236}">
                <a16:creationId xmlns:a16="http://schemas.microsoft.com/office/drawing/2014/main" id="{580A9110-5DE7-D8B5-A940-D3B127168F98}"/>
              </a:ext>
            </a:extLst>
          </p:cNvPr>
          <p:cNvSpPr>
            <a:spLocks noGrp="1"/>
          </p:cNvSpPr>
          <p:nvPr>
            <p:ph type="ftr" sz="quarter" idx="11"/>
          </p:nvPr>
        </p:nvSpPr>
        <p:spPr/>
        <p:txBody>
          <a:bodyPr/>
          <a:lstStyle/>
          <a:p>
            <a:r>
              <a:rPr lang="en-GB"/>
              <a:t>R. Guida on behalf of the Gas Team</a:t>
            </a:r>
            <a:endParaRPr lang="en-CH"/>
          </a:p>
        </p:txBody>
      </p:sp>
      <p:sp>
        <p:nvSpPr>
          <p:cNvPr id="14" name="Slide Number Placeholder 13">
            <a:extLst>
              <a:ext uri="{FF2B5EF4-FFF2-40B4-BE49-F238E27FC236}">
                <a16:creationId xmlns:a16="http://schemas.microsoft.com/office/drawing/2014/main" id="{F1300FB7-619D-626D-345D-05E453DED793}"/>
              </a:ext>
            </a:extLst>
          </p:cNvPr>
          <p:cNvSpPr>
            <a:spLocks noGrp="1"/>
          </p:cNvSpPr>
          <p:nvPr>
            <p:ph type="sldNum" sz="quarter" idx="12"/>
          </p:nvPr>
        </p:nvSpPr>
        <p:spPr/>
        <p:txBody>
          <a:bodyPr/>
          <a:lstStyle/>
          <a:p>
            <a:fld id="{19F2B72F-E4E9-42EB-BC69-8AE561CB912F}" type="slidenum">
              <a:rPr lang="en-CH" smtClean="0"/>
              <a:t>16</a:t>
            </a:fld>
            <a:endParaRPr lang="en-CH"/>
          </a:p>
        </p:txBody>
      </p:sp>
      <p:pic>
        <p:nvPicPr>
          <p:cNvPr id="7" name="Picture 6">
            <a:extLst>
              <a:ext uri="{FF2B5EF4-FFF2-40B4-BE49-F238E27FC236}">
                <a16:creationId xmlns:a16="http://schemas.microsoft.com/office/drawing/2014/main" id="{8AB1037E-3D76-D75B-0313-D1721C8E424C}"/>
              </a:ext>
            </a:extLst>
          </p:cNvPr>
          <p:cNvPicPr>
            <a:picLocks noChangeAspect="1"/>
          </p:cNvPicPr>
          <p:nvPr/>
        </p:nvPicPr>
        <p:blipFill>
          <a:blip r:embed="rId2"/>
          <a:stretch>
            <a:fillRect/>
          </a:stretch>
        </p:blipFill>
        <p:spPr>
          <a:xfrm>
            <a:off x="241443" y="3547831"/>
            <a:ext cx="6763230" cy="1051600"/>
          </a:xfrm>
          <a:prstGeom prst="rect">
            <a:avLst/>
          </a:prstGeom>
        </p:spPr>
      </p:pic>
      <p:pic>
        <p:nvPicPr>
          <p:cNvPr id="16" name="Picture 15">
            <a:extLst>
              <a:ext uri="{FF2B5EF4-FFF2-40B4-BE49-F238E27FC236}">
                <a16:creationId xmlns:a16="http://schemas.microsoft.com/office/drawing/2014/main" id="{96CE754B-F699-D26A-85FC-103E0F96308D}"/>
              </a:ext>
            </a:extLst>
          </p:cNvPr>
          <p:cNvPicPr>
            <a:picLocks noChangeAspect="1"/>
          </p:cNvPicPr>
          <p:nvPr/>
        </p:nvPicPr>
        <p:blipFill>
          <a:blip r:embed="rId3"/>
          <a:stretch>
            <a:fillRect/>
          </a:stretch>
        </p:blipFill>
        <p:spPr>
          <a:xfrm>
            <a:off x="241440" y="4691436"/>
            <a:ext cx="6767146" cy="581974"/>
          </a:xfrm>
          <a:prstGeom prst="rect">
            <a:avLst/>
          </a:prstGeom>
        </p:spPr>
      </p:pic>
    </p:spTree>
    <p:extLst>
      <p:ext uri="{BB962C8B-B14F-4D97-AF65-F5344CB8AC3E}">
        <p14:creationId xmlns:p14="http://schemas.microsoft.com/office/powerpoint/2010/main" val="450147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C39A188-82E8-4435-BE93-C9214EEDF175}"/>
              </a:ext>
            </a:extLst>
          </p:cNvPr>
          <p:cNvSpPr/>
          <p:nvPr/>
        </p:nvSpPr>
        <p:spPr>
          <a:xfrm>
            <a:off x="2261888" y="1340999"/>
            <a:ext cx="7874700" cy="967957"/>
          </a:xfrm>
          <a:prstGeom prst="rect">
            <a:avLst/>
          </a:prstGeom>
        </p:spPr>
        <p:txBody>
          <a:bodyPr wrap="square">
            <a:spAutoFit/>
          </a:bodyPr>
          <a:lstStyle/>
          <a:p>
            <a:pPr marL="342900" indent="-342900">
              <a:lnSpc>
                <a:spcPct val="150000"/>
              </a:lnSpc>
              <a:spcAft>
                <a:spcPts val="0"/>
              </a:spcAft>
              <a:buFont typeface="Calibri" panose="020F0502020204030204" pitchFamily="34" charset="0"/>
              <a:buChar char="‐"/>
            </a:pPr>
            <a:r>
              <a:rPr lang="fr-CH" sz="2000" dirty="0">
                <a:ea typeface="Times New Roman" panose="02020603050405020304" pitchFamily="18" charset="0"/>
                <a:cs typeface="Times New Roman" panose="02020603050405020304" pitchFamily="18" charset="0"/>
              </a:rPr>
              <a:t>Gas </a:t>
            </a:r>
            <a:r>
              <a:rPr lang="fr-CH" sz="2000" dirty="0" err="1">
                <a:ea typeface="Times New Roman" panose="02020603050405020304" pitchFamily="18" charset="0"/>
                <a:cs typeface="Times New Roman" panose="02020603050405020304" pitchFamily="18" charset="0"/>
              </a:rPr>
              <a:t>Systems</a:t>
            </a:r>
            <a:r>
              <a:rPr lang="fr-CH" sz="2000" dirty="0">
                <a:ea typeface="Times New Roman" panose="02020603050405020304" pitchFamily="18" charset="0"/>
                <a:cs typeface="Times New Roman" panose="02020603050405020304" pitchFamily="18" charset="0"/>
              </a:rPr>
              <a:t> </a:t>
            </a:r>
            <a:r>
              <a:rPr lang="en-GB" sz="2000" dirty="0">
                <a:ea typeface="Times New Roman" panose="02020603050405020304" pitchFamily="18" charset="0"/>
                <a:cs typeface="Times New Roman" panose="02020603050405020304" pitchFamily="18" charset="0"/>
              </a:rPr>
              <a:t>M&amp;O contributions: present and future</a:t>
            </a:r>
            <a:endParaRPr lang="fr-CH" sz="2000" dirty="0">
              <a:ea typeface="Times New Roman" panose="02020603050405020304" pitchFamily="18" charset="0"/>
              <a:cs typeface="Times New Roman" panose="02020603050405020304" pitchFamily="18" charset="0"/>
            </a:endParaRPr>
          </a:p>
          <a:p>
            <a:pPr marL="342900" indent="-342900">
              <a:lnSpc>
                <a:spcPct val="150000"/>
              </a:lnSpc>
              <a:spcAft>
                <a:spcPts val="0"/>
              </a:spcAft>
              <a:buFont typeface="Calibri" panose="020F0502020204030204" pitchFamily="34" charset="0"/>
              <a:buChar char="‐"/>
            </a:pPr>
            <a:r>
              <a:rPr lang="fr-CH" sz="2000" dirty="0">
                <a:ea typeface="Times New Roman" panose="02020603050405020304" pitchFamily="18" charset="0"/>
                <a:cs typeface="Times New Roman" panose="02020603050405020304" pitchFamily="18" charset="0"/>
              </a:rPr>
              <a:t>Conclusions</a:t>
            </a:r>
          </a:p>
        </p:txBody>
      </p:sp>
      <p:sp>
        <p:nvSpPr>
          <p:cNvPr id="3" name="Rectangle 4">
            <a:extLst>
              <a:ext uri="{FF2B5EF4-FFF2-40B4-BE49-F238E27FC236}">
                <a16:creationId xmlns:a16="http://schemas.microsoft.com/office/drawing/2014/main" id="{18A28545-4FFA-4EBF-AB28-57462A9ACD34}"/>
              </a:ext>
            </a:extLst>
          </p:cNvPr>
          <p:cNvSpPr txBox="1">
            <a:spLocks noChangeArrowheads="1"/>
          </p:cNvSpPr>
          <p:nvPr/>
        </p:nvSpPr>
        <p:spPr>
          <a:xfrm>
            <a:off x="2382888" y="53502"/>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000" dirty="0">
                <a:solidFill>
                  <a:schemeClr val="accent1">
                    <a:lumMod val="75000"/>
                  </a:schemeClr>
                </a:solidFill>
                <a:latin typeface="Times New Roman" pitchFamily="18" charset="0"/>
              </a:rPr>
              <a:t>Outlook</a:t>
            </a:r>
          </a:p>
        </p:txBody>
      </p:sp>
      <p:grpSp>
        <p:nvGrpSpPr>
          <p:cNvPr id="5" name="Group 4">
            <a:extLst>
              <a:ext uri="{FF2B5EF4-FFF2-40B4-BE49-F238E27FC236}">
                <a16:creationId xmlns:a16="http://schemas.microsoft.com/office/drawing/2014/main" id="{9938AF77-FC4E-4D55-93D6-5AD65263151E}"/>
              </a:ext>
            </a:extLst>
          </p:cNvPr>
          <p:cNvGrpSpPr/>
          <p:nvPr/>
        </p:nvGrpSpPr>
        <p:grpSpPr>
          <a:xfrm>
            <a:off x="2131768" y="691712"/>
            <a:ext cx="8172000" cy="37824"/>
            <a:chOff x="179512" y="582864"/>
            <a:chExt cx="8820000" cy="37824"/>
          </a:xfrm>
        </p:grpSpPr>
        <p:cxnSp>
          <p:nvCxnSpPr>
            <p:cNvPr id="6" name="Straight Connector 5">
              <a:extLst>
                <a:ext uri="{FF2B5EF4-FFF2-40B4-BE49-F238E27FC236}">
                  <a16:creationId xmlns:a16="http://schemas.microsoft.com/office/drawing/2014/main" id="{5B7EEB40-6CE2-46CE-AE0F-DA442ACF4E7D}"/>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79E34F0B-F099-405B-A413-552BB893DCC8}"/>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 name="Date Placeholder 1">
            <a:extLst>
              <a:ext uri="{FF2B5EF4-FFF2-40B4-BE49-F238E27FC236}">
                <a16:creationId xmlns:a16="http://schemas.microsoft.com/office/drawing/2014/main" id="{C31C7FBE-F062-4688-AB5E-17168D64EEFA}"/>
              </a:ext>
            </a:extLst>
          </p:cNvPr>
          <p:cNvSpPr>
            <a:spLocks noGrp="1"/>
          </p:cNvSpPr>
          <p:nvPr>
            <p:ph type="dt" sz="half" idx="10"/>
          </p:nvPr>
        </p:nvSpPr>
        <p:spPr/>
        <p:txBody>
          <a:bodyPr/>
          <a:lstStyle/>
          <a:p>
            <a:r>
              <a:rPr lang="en-CH"/>
              <a:t>09/04/2025</a:t>
            </a:r>
            <a:endParaRPr lang="en-GB"/>
          </a:p>
        </p:txBody>
      </p:sp>
      <p:sp>
        <p:nvSpPr>
          <p:cNvPr id="8" name="Footer Placeholder 7">
            <a:extLst>
              <a:ext uri="{FF2B5EF4-FFF2-40B4-BE49-F238E27FC236}">
                <a16:creationId xmlns:a16="http://schemas.microsoft.com/office/drawing/2014/main" id="{76AD40C9-77B8-4B77-8C22-569371B10D62}"/>
              </a:ext>
            </a:extLst>
          </p:cNvPr>
          <p:cNvSpPr>
            <a:spLocks noGrp="1"/>
          </p:cNvSpPr>
          <p:nvPr>
            <p:ph type="ftr" sz="quarter" idx="11"/>
          </p:nvPr>
        </p:nvSpPr>
        <p:spPr/>
        <p:txBody>
          <a:bodyPr/>
          <a:lstStyle/>
          <a:p>
            <a:r>
              <a:rPr lang="en-GB"/>
              <a:t>R. Guida on behalf of the Gas Team</a:t>
            </a:r>
          </a:p>
        </p:txBody>
      </p:sp>
      <p:sp>
        <p:nvSpPr>
          <p:cNvPr id="9" name="Slide Number Placeholder 8">
            <a:extLst>
              <a:ext uri="{FF2B5EF4-FFF2-40B4-BE49-F238E27FC236}">
                <a16:creationId xmlns:a16="http://schemas.microsoft.com/office/drawing/2014/main" id="{388296BE-0BA8-4CB8-A3E3-6194C000BD80}"/>
              </a:ext>
            </a:extLst>
          </p:cNvPr>
          <p:cNvSpPr>
            <a:spLocks noGrp="1"/>
          </p:cNvSpPr>
          <p:nvPr>
            <p:ph type="sldNum" sz="quarter" idx="12"/>
          </p:nvPr>
        </p:nvSpPr>
        <p:spPr/>
        <p:txBody>
          <a:bodyPr/>
          <a:lstStyle/>
          <a:p>
            <a:fld id="{33BD2081-6B0D-4648-9062-EA837D2BF6FC}" type="slidenum">
              <a:rPr lang="en-GB" smtClean="0"/>
              <a:t>2</a:t>
            </a:fld>
            <a:endParaRPr lang="en-GB"/>
          </a:p>
        </p:txBody>
      </p:sp>
    </p:spTree>
    <p:extLst>
      <p:ext uri="{BB962C8B-B14F-4D97-AF65-F5344CB8AC3E}">
        <p14:creationId xmlns:p14="http://schemas.microsoft.com/office/powerpoint/2010/main" val="1655241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CB7141-328E-4046-F06D-F1939D20C3AE}"/>
            </a:ext>
          </a:extLst>
        </p:cNvPr>
        <p:cNvGrpSpPr/>
        <p:nvPr/>
      </p:nvGrpSpPr>
      <p:grpSpPr>
        <a:xfrm>
          <a:off x="0" y="0"/>
          <a:ext cx="0" cy="0"/>
          <a:chOff x="0" y="0"/>
          <a:chExt cx="0" cy="0"/>
        </a:xfrm>
      </p:grpSpPr>
      <p:sp>
        <p:nvSpPr>
          <p:cNvPr id="4" name="Rectangle 4">
            <a:extLst>
              <a:ext uri="{FF2B5EF4-FFF2-40B4-BE49-F238E27FC236}">
                <a16:creationId xmlns:a16="http://schemas.microsoft.com/office/drawing/2014/main" id="{32DBE2B8-8202-7D3B-6CA9-5597EAB3DED7}"/>
              </a:ext>
            </a:extLst>
          </p:cNvPr>
          <p:cNvSpPr txBox="1">
            <a:spLocks noChangeArrowheads="1"/>
          </p:cNvSpPr>
          <p:nvPr/>
        </p:nvSpPr>
        <p:spPr>
          <a:xfrm>
            <a:off x="2194316" y="61499"/>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000" dirty="0">
                <a:solidFill>
                  <a:schemeClr val="accent1">
                    <a:lumMod val="75000"/>
                  </a:schemeClr>
                </a:solidFill>
                <a:latin typeface="Times New Roman" pitchFamily="18" charset="0"/>
              </a:rPr>
              <a:t>M&amp;O budget: where we are</a:t>
            </a:r>
          </a:p>
        </p:txBody>
      </p:sp>
      <p:grpSp>
        <p:nvGrpSpPr>
          <p:cNvPr id="5" name="Group 4">
            <a:extLst>
              <a:ext uri="{FF2B5EF4-FFF2-40B4-BE49-F238E27FC236}">
                <a16:creationId xmlns:a16="http://schemas.microsoft.com/office/drawing/2014/main" id="{A0D60825-D785-6856-2B34-C4A81A3D63D3}"/>
              </a:ext>
            </a:extLst>
          </p:cNvPr>
          <p:cNvGrpSpPr/>
          <p:nvPr/>
        </p:nvGrpSpPr>
        <p:grpSpPr>
          <a:xfrm>
            <a:off x="1943196" y="699709"/>
            <a:ext cx="8172000" cy="37824"/>
            <a:chOff x="179512" y="582864"/>
            <a:chExt cx="8820000" cy="37824"/>
          </a:xfrm>
        </p:grpSpPr>
        <p:cxnSp>
          <p:nvCxnSpPr>
            <p:cNvPr id="6" name="Straight Connector 5">
              <a:extLst>
                <a:ext uri="{FF2B5EF4-FFF2-40B4-BE49-F238E27FC236}">
                  <a16:creationId xmlns:a16="http://schemas.microsoft.com/office/drawing/2014/main" id="{61E30E02-D156-0F30-6E69-7419B7417B8C}"/>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69C5C38-10A5-F4E6-6C6E-43CC532BFF21}"/>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9" name="Date Placeholder 8">
            <a:extLst>
              <a:ext uri="{FF2B5EF4-FFF2-40B4-BE49-F238E27FC236}">
                <a16:creationId xmlns:a16="http://schemas.microsoft.com/office/drawing/2014/main" id="{314C96E5-5194-A989-A5F3-8C0CD2C6091D}"/>
              </a:ext>
            </a:extLst>
          </p:cNvPr>
          <p:cNvSpPr>
            <a:spLocks noGrp="1"/>
          </p:cNvSpPr>
          <p:nvPr>
            <p:ph type="dt" sz="half" idx="10"/>
          </p:nvPr>
        </p:nvSpPr>
        <p:spPr/>
        <p:txBody>
          <a:bodyPr/>
          <a:lstStyle/>
          <a:p>
            <a:r>
              <a:rPr lang="en-CH"/>
              <a:t>09/04/2025</a:t>
            </a:r>
            <a:endParaRPr lang="en-GB" dirty="0"/>
          </a:p>
        </p:txBody>
      </p:sp>
      <p:sp>
        <p:nvSpPr>
          <p:cNvPr id="10" name="Footer Placeholder 9">
            <a:extLst>
              <a:ext uri="{FF2B5EF4-FFF2-40B4-BE49-F238E27FC236}">
                <a16:creationId xmlns:a16="http://schemas.microsoft.com/office/drawing/2014/main" id="{8A137C01-6C81-31A3-7D46-6229C6F9A8A5}"/>
              </a:ext>
            </a:extLst>
          </p:cNvPr>
          <p:cNvSpPr>
            <a:spLocks noGrp="1"/>
          </p:cNvSpPr>
          <p:nvPr>
            <p:ph type="ftr" sz="quarter" idx="11"/>
          </p:nvPr>
        </p:nvSpPr>
        <p:spPr/>
        <p:txBody>
          <a:bodyPr/>
          <a:lstStyle/>
          <a:p>
            <a:r>
              <a:rPr lang="en-GB" dirty="0"/>
              <a:t>R. Guida on behalf of the Gas Team</a:t>
            </a:r>
          </a:p>
        </p:txBody>
      </p:sp>
      <p:sp>
        <p:nvSpPr>
          <p:cNvPr id="11" name="Slide Number Placeholder 10">
            <a:extLst>
              <a:ext uri="{FF2B5EF4-FFF2-40B4-BE49-F238E27FC236}">
                <a16:creationId xmlns:a16="http://schemas.microsoft.com/office/drawing/2014/main" id="{0D1FF0D9-3E98-5838-4B56-AA74FD521569}"/>
              </a:ext>
            </a:extLst>
          </p:cNvPr>
          <p:cNvSpPr>
            <a:spLocks noGrp="1"/>
          </p:cNvSpPr>
          <p:nvPr>
            <p:ph type="sldNum" sz="quarter" idx="12"/>
          </p:nvPr>
        </p:nvSpPr>
        <p:spPr/>
        <p:txBody>
          <a:bodyPr/>
          <a:lstStyle/>
          <a:p>
            <a:fld id="{33BD2081-6B0D-4648-9062-EA837D2BF6FC}" type="slidenum">
              <a:rPr lang="en-GB" smtClean="0"/>
              <a:t>3</a:t>
            </a:fld>
            <a:endParaRPr lang="en-GB"/>
          </a:p>
        </p:txBody>
      </p:sp>
      <p:pic>
        <p:nvPicPr>
          <p:cNvPr id="2" name="Picture 1">
            <a:extLst>
              <a:ext uri="{FF2B5EF4-FFF2-40B4-BE49-F238E27FC236}">
                <a16:creationId xmlns:a16="http://schemas.microsoft.com/office/drawing/2014/main" id="{CCD628D3-3B9E-7BC7-E232-0EFDE2C94A54}"/>
              </a:ext>
            </a:extLst>
          </p:cNvPr>
          <p:cNvPicPr>
            <a:picLocks noChangeAspect="1"/>
          </p:cNvPicPr>
          <p:nvPr/>
        </p:nvPicPr>
        <p:blipFill>
          <a:blip r:embed="rId2"/>
          <a:stretch>
            <a:fillRect/>
          </a:stretch>
        </p:blipFill>
        <p:spPr>
          <a:xfrm>
            <a:off x="1520813" y="821903"/>
            <a:ext cx="9016765" cy="5974598"/>
          </a:xfrm>
          <a:prstGeom prst="rect">
            <a:avLst/>
          </a:prstGeom>
        </p:spPr>
      </p:pic>
      <p:cxnSp>
        <p:nvCxnSpPr>
          <p:cNvPr id="8" name="Straight Connector 7">
            <a:extLst>
              <a:ext uri="{FF2B5EF4-FFF2-40B4-BE49-F238E27FC236}">
                <a16:creationId xmlns:a16="http://schemas.microsoft.com/office/drawing/2014/main" id="{AEADE50A-72D3-64E9-3FE3-1D0B0B79B237}"/>
              </a:ext>
            </a:extLst>
          </p:cNvPr>
          <p:cNvCxnSpPr/>
          <p:nvPr/>
        </p:nvCxnSpPr>
        <p:spPr>
          <a:xfrm>
            <a:off x="1876066" y="3025356"/>
            <a:ext cx="7776000" cy="0"/>
          </a:xfrm>
          <a:prstGeom prst="line">
            <a:avLst/>
          </a:prstGeom>
          <a:ln w="38100">
            <a:solidFill>
              <a:srgbClr val="FF0000"/>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64665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4AFCDC38-17EF-4D1C-8810-1D00FDE2F1E7}"/>
              </a:ext>
            </a:extLst>
          </p:cNvPr>
          <p:cNvSpPr txBox="1">
            <a:spLocks noChangeArrowheads="1"/>
          </p:cNvSpPr>
          <p:nvPr/>
        </p:nvSpPr>
        <p:spPr>
          <a:xfrm>
            <a:off x="2194316" y="61499"/>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000" dirty="0">
                <a:solidFill>
                  <a:schemeClr val="accent1">
                    <a:lumMod val="75000"/>
                  </a:schemeClr>
                </a:solidFill>
                <a:latin typeface="Times New Roman" pitchFamily="18" charset="0"/>
              </a:rPr>
              <a:t>M&amp;O budget</a:t>
            </a:r>
          </a:p>
        </p:txBody>
      </p:sp>
      <p:grpSp>
        <p:nvGrpSpPr>
          <p:cNvPr id="5" name="Group 4">
            <a:extLst>
              <a:ext uri="{FF2B5EF4-FFF2-40B4-BE49-F238E27FC236}">
                <a16:creationId xmlns:a16="http://schemas.microsoft.com/office/drawing/2014/main" id="{BAE0D59B-6AF0-4C57-8231-3B82D05C0C54}"/>
              </a:ext>
            </a:extLst>
          </p:cNvPr>
          <p:cNvGrpSpPr/>
          <p:nvPr/>
        </p:nvGrpSpPr>
        <p:grpSpPr>
          <a:xfrm>
            <a:off x="1943196" y="699709"/>
            <a:ext cx="8172000" cy="37824"/>
            <a:chOff x="179512" y="582864"/>
            <a:chExt cx="8820000" cy="37824"/>
          </a:xfrm>
        </p:grpSpPr>
        <p:cxnSp>
          <p:nvCxnSpPr>
            <p:cNvPr id="6" name="Straight Connector 5">
              <a:extLst>
                <a:ext uri="{FF2B5EF4-FFF2-40B4-BE49-F238E27FC236}">
                  <a16:creationId xmlns:a16="http://schemas.microsoft.com/office/drawing/2014/main" id="{D8B31AB0-19D4-4A9C-A20B-828A29C53234}"/>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FE9A660B-626C-4F68-85FB-9F6B48751BFB}"/>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 name="Rectangle 2">
            <a:extLst>
              <a:ext uri="{FF2B5EF4-FFF2-40B4-BE49-F238E27FC236}">
                <a16:creationId xmlns:a16="http://schemas.microsoft.com/office/drawing/2014/main" id="{BBD9D8D4-571B-4AAB-B774-81A8CD6932BE}"/>
              </a:ext>
            </a:extLst>
          </p:cNvPr>
          <p:cNvSpPr/>
          <p:nvPr/>
        </p:nvSpPr>
        <p:spPr>
          <a:xfrm>
            <a:off x="0" y="812107"/>
            <a:ext cx="6036809" cy="3066673"/>
          </a:xfrm>
          <a:prstGeom prst="rect">
            <a:avLst/>
          </a:prstGeom>
        </p:spPr>
        <p:txBody>
          <a:bodyPr wrap="square">
            <a:spAutoFit/>
          </a:bodyPr>
          <a:lstStyle/>
          <a:p>
            <a:pPr marL="285750" indent="-285750">
              <a:lnSpc>
                <a:spcPct val="120000"/>
              </a:lnSpc>
              <a:buFont typeface="Calibri" panose="020F0502020204030204" pitchFamily="34" charset="0"/>
              <a:buChar char="‐"/>
            </a:pPr>
            <a:r>
              <a:rPr lang="en-GB" b="1" dirty="0"/>
              <a:t>2024 M&amp;O agreement (</a:t>
            </a:r>
            <a:r>
              <a:rPr lang="en-GB" b="1" dirty="0">
                <a:hlinkClick r:id="rId2"/>
              </a:rPr>
              <a:t>EDMS 2779718</a:t>
            </a:r>
            <a:r>
              <a:rPr lang="en-GB" b="1" dirty="0"/>
              <a:t>):</a:t>
            </a:r>
          </a:p>
          <a:p>
            <a:pPr>
              <a:lnSpc>
                <a:spcPct val="120000"/>
              </a:lnSpc>
            </a:pPr>
            <a:r>
              <a:rPr lang="en-GB" dirty="0"/>
              <a:t>Material and personnel costs covered by the M&amp;O agreement</a:t>
            </a:r>
          </a:p>
          <a:p>
            <a:pPr>
              <a:lnSpc>
                <a:spcPct val="120000"/>
              </a:lnSpc>
            </a:pPr>
            <a:r>
              <a:rPr lang="en-GB" sz="1400" dirty="0"/>
              <a:t>MFCs maintenance</a:t>
            </a:r>
          </a:p>
          <a:p>
            <a:pPr>
              <a:lnSpc>
                <a:spcPct val="120000"/>
              </a:lnSpc>
            </a:pPr>
            <a:r>
              <a:rPr lang="en-GB" sz="1400" dirty="0"/>
              <a:t>Consumables (lab, tools, connectors, …)</a:t>
            </a:r>
          </a:p>
          <a:p>
            <a:pPr>
              <a:lnSpc>
                <a:spcPct val="120000"/>
              </a:lnSpc>
            </a:pPr>
            <a:r>
              <a:rPr lang="en-GB" sz="1400" dirty="0"/>
              <a:t>Gas analysis (calibration gases, materials, O2 cells, maintenance, …)</a:t>
            </a:r>
          </a:p>
          <a:p>
            <a:pPr>
              <a:lnSpc>
                <a:spcPct val="120000"/>
              </a:lnSpc>
            </a:pPr>
            <a:r>
              <a:rPr lang="en-GB" sz="1400" dirty="0"/>
              <a:t>Pump maintenance 2000h &amp; 30000 h</a:t>
            </a:r>
          </a:p>
          <a:p>
            <a:pPr>
              <a:lnSpc>
                <a:spcPct val="120000"/>
              </a:lnSpc>
            </a:pPr>
            <a:r>
              <a:rPr lang="en-GB" sz="1400" dirty="0"/>
              <a:t>Purifier maintenance</a:t>
            </a:r>
          </a:p>
          <a:p>
            <a:pPr>
              <a:lnSpc>
                <a:spcPct val="120000"/>
              </a:lnSpc>
            </a:pPr>
            <a:r>
              <a:rPr lang="en-GB" sz="1400" dirty="0"/>
              <a:t>Safety valve maintenance</a:t>
            </a:r>
          </a:p>
          <a:p>
            <a:pPr>
              <a:lnSpc>
                <a:spcPct val="120000"/>
              </a:lnSpc>
            </a:pPr>
            <a:r>
              <a:rPr lang="en-GB" sz="1400" dirty="0"/>
              <a:t>Pneumatic controls</a:t>
            </a:r>
            <a:endParaRPr lang="en-GB" sz="1400" dirty="0">
              <a:sym typeface="Wingdings" panose="05000000000000000000" pitchFamily="2" charset="2"/>
            </a:endParaRPr>
          </a:p>
          <a:p>
            <a:pPr>
              <a:lnSpc>
                <a:spcPct val="120000"/>
              </a:lnSpc>
            </a:pPr>
            <a:r>
              <a:rPr lang="en-GB" sz="1400" dirty="0"/>
              <a:t>PLC &amp; Power Supply</a:t>
            </a:r>
          </a:p>
          <a:p>
            <a:pPr>
              <a:lnSpc>
                <a:spcPct val="120000"/>
              </a:lnSpc>
            </a:pPr>
            <a:r>
              <a:rPr lang="en-GB" sz="1400" dirty="0"/>
              <a:t>Pressure sensors</a:t>
            </a:r>
          </a:p>
        </p:txBody>
      </p:sp>
      <p:sp>
        <p:nvSpPr>
          <p:cNvPr id="9" name="Date Placeholder 8">
            <a:extLst>
              <a:ext uri="{FF2B5EF4-FFF2-40B4-BE49-F238E27FC236}">
                <a16:creationId xmlns:a16="http://schemas.microsoft.com/office/drawing/2014/main" id="{224F75A4-17DC-4A80-AF73-5B2643167B60}"/>
              </a:ext>
            </a:extLst>
          </p:cNvPr>
          <p:cNvSpPr>
            <a:spLocks noGrp="1"/>
          </p:cNvSpPr>
          <p:nvPr>
            <p:ph type="dt" sz="half" idx="10"/>
          </p:nvPr>
        </p:nvSpPr>
        <p:spPr/>
        <p:txBody>
          <a:bodyPr/>
          <a:lstStyle/>
          <a:p>
            <a:r>
              <a:rPr lang="en-CH"/>
              <a:t>09/04/2025</a:t>
            </a:r>
            <a:endParaRPr lang="en-GB" dirty="0"/>
          </a:p>
        </p:txBody>
      </p:sp>
      <p:sp>
        <p:nvSpPr>
          <p:cNvPr id="10" name="Footer Placeholder 9">
            <a:extLst>
              <a:ext uri="{FF2B5EF4-FFF2-40B4-BE49-F238E27FC236}">
                <a16:creationId xmlns:a16="http://schemas.microsoft.com/office/drawing/2014/main" id="{7EF3986D-52CB-4156-8396-042EA0CA245C}"/>
              </a:ext>
            </a:extLst>
          </p:cNvPr>
          <p:cNvSpPr>
            <a:spLocks noGrp="1"/>
          </p:cNvSpPr>
          <p:nvPr>
            <p:ph type="ftr" sz="quarter" idx="11"/>
          </p:nvPr>
        </p:nvSpPr>
        <p:spPr/>
        <p:txBody>
          <a:bodyPr/>
          <a:lstStyle/>
          <a:p>
            <a:r>
              <a:rPr lang="en-GB" dirty="0"/>
              <a:t>R. Guida on behalf of the Gas Team</a:t>
            </a:r>
          </a:p>
        </p:txBody>
      </p:sp>
      <p:sp>
        <p:nvSpPr>
          <p:cNvPr id="11" name="Slide Number Placeholder 10">
            <a:extLst>
              <a:ext uri="{FF2B5EF4-FFF2-40B4-BE49-F238E27FC236}">
                <a16:creationId xmlns:a16="http://schemas.microsoft.com/office/drawing/2014/main" id="{277B3BDA-3604-4007-87C4-A26942F08F22}"/>
              </a:ext>
            </a:extLst>
          </p:cNvPr>
          <p:cNvSpPr>
            <a:spLocks noGrp="1"/>
          </p:cNvSpPr>
          <p:nvPr>
            <p:ph type="sldNum" sz="quarter" idx="12"/>
          </p:nvPr>
        </p:nvSpPr>
        <p:spPr/>
        <p:txBody>
          <a:bodyPr/>
          <a:lstStyle/>
          <a:p>
            <a:fld id="{33BD2081-6B0D-4648-9062-EA837D2BF6FC}" type="slidenum">
              <a:rPr lang="en-GB" smtClean="0"/>
              <a:t>4</a:t>
            </a:fld>
            <a:endParaRPr lang="en-GB"/>
          </a:p>
        </p:txBody>
      </p:sp>
      <p:sp>
        <p:nvSpPr>
          <p:cNvPr id="8" name="Rectangle 7">
            <a:extLst>
              <a:ext uri="{FF2B5EF4-FFF2-40B4-BE49-F238E27FC236}">
                <a16:creationId xmlns:a16="http://schemas.microsoft.com/office/drawing/2014/main" id="{65B7195E-CA8E-A327-4B22-5C19EAFBE0FE}"/>
              </a:ext>
            </a:extLst>
          </p:cNvPr>
          <p:cNvSpPr/>
          <p:nvPr/>
        </p:nvSpPr>
        <p:spPr>
          <a:xfrm>
            <a:off x="0" y="4155079"/>
            <a:ext cx="10115196" cy="1441613"/>
          </a:xfrm>
          <a:prstGeom prst="rect">
            <a:avLst/>
          </a:prstGeom>
        </p:spPr>
        <p:txBody>
          <a:bodyPr wrap="square">
            <a:spAutoFit/>
          </a:bodyPr>
          <a:lstStyle/>
          <a:p>
            <a:pPr marL="285750" indent="-285750">
              <a:lnSpc>
                <a:spcPct val="120000"/>
              </a:lnSpc>
              <a:buFont typeface="Calibri" panose="020F0502020204030204" pitchFamily="34" charset="0"/>
              <a:buChar char="‐"/>
            </a:pPr>
            <a:r>
              <a:rPr lang="en-GB" b="1" dirty="0"/>
              <a:t>“ex-Addendum”: what has been added </a:t>
            </a:r>
            <a:r>
              <a:rPr lang="en-GB" b="1" dirty="0" err="1"/>
              <a:t>wrt</a:t>
            </a:r>
            <a:r>
              <a:rPr lang="en-GB" b="1" dirty="0"/>
              <a:t> original 2007 M&amp;O agreement (</a:t>
            </a:r>
            <a:r>
              <a:rPr lang="en-GB" b="1" dirty="0">
                <a:hlinkClick r:id="rId3"/>
              </a:rPr>
              <a:t>EDMS 867594 v.2</a:t>
            </a:r>
            <a:r>
              <a:rPr lang="en-GB" b="1" dirty="0"/>
              <a:t>):</a:t>
            </a:r>
          </a:p>
          <a:p>
            <a:pPr>
              <a:lnSpc>
                <a:spcPct val="120000"/>
              </a:lnSpc>
            </a:pPr>
            <a:r>
              <a:rPr lang="en-GB" sz="1400" dirty="0"/>
              <a:t>Maintenance organization (procedures, reports, …)</a:t>
            </a:r>
          </a:p>
          <a:p>
            <a:pPr>
              <a:lnSpc>
                <a:spcPct val="120000"/>
              </a:lnSpc>
            </a:pPr>
            <a:r>
              <a:rPr lang="en-GB" sz="1400" dirty="0"/>
              <a:t>Operation of gas recuperation plants</a:t>
            </a:r>
          </a:p>
          <a:p>
            <a:pPr>
              <a:lnSpc>
                <a:spcPct val="120000"/>
              </a:lnSpc>
            </a:pPr>
            <a:r>
              <a:rPr lang="en-GB" sz="1400" dirty="0"/>
              <a:t>Analysis modules and operation (in particular gas chromatography)</a:t>
            </a:r>
          </a:p>
          <a:p>
            <a:pPr>
              <a:lnSpc>
                <a:spcPct val="120000"/>
              </a:lnSpc>
            </a:pPr>
            <a:r>
              <a:rPr lang="en-GB" sz="1400" dirty="0"/>
              <a:t>R&amp;D for upgrade/consolidation (pressure sensors, gas analysers, PLC, …)</a:t>
            </a:r>
          </a:p>
        </p:txBody>
      </p:sp>
    </p:spTree>
    <p:extLst>
      <p:ext uri="{BB962C8B-B14F-4D97-AF65-F5344CB8AC3E}">
        <p14:creationId xmlns:p14="http://schemas.microsoft.com/office/powerpoint/2010/main" val="1873384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77DC4B-1266-E616-6C67-AA18A6249057}"/>
            </a:ext>
          </a:extLst>
        </p:cNvPr>
        <p:cNvGrpSpPr/>
        <p:nvPr/>
      </p:nvGrpSpPr>
      <p:grpSpPr>
        <a:xfrm>
          <a:off x="0" y="0"/>
          <a:ext cx="0" cy="0"/>
          <a:chOff x="0" y="0"/>
          <a:chExt cx="0" cy="0"/>
        </a:xfrm>
      </p:grpSpPr>
      <p:sp>
        <p:nvSpPr>
          <p:cNvPr id="4" name="Rectangle 4">
            <a:extLst>
              <a:ext uri="{FF2B5EF4-FFF2-40B4-BE49-F238E27FC236}">
                <a16:creationId xmlns:a16="http://schemas.microsoft.com/office/drawing/2014/main" id="{D2C81D2A-7081-8549-BFFD-E32FABADFD78}"/>
              </a:ext>
            </a:extLst>
          </p:cNvPr>
          <p:cNvSpPr txBox="1">
            <a:spLocks noChangeArrowheads="1"/>
          </p:cNvSpPr>
          <p:nvPr/>
        </p:nvSpPr>
        <p:spPr>
          <a:xfrm>
            <a:off x="2194316" y="61499"/>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000" dirty="0">
                <a:solidFill>
                  <a:schemeClr val="accent1">
                    <a:lumMod val="75000"/>
                  </a:schemeClr>
                </a:solidFill>
                <a:latin typeface="Times New Roman" pitchFamily="18" charset="0"/>
              </a:rPr>
              <a:t>M&amp;O budget</a:t>
            </a:r>
          </a:p>
        </p:txBody>
      </p:sp>
      <p:grpSp>
        <p:nvGrpSpPr>
          <p:cNvPr id="5" name="Group 4">
            <a:extLst>
              <a:ext uri="{FF2B5EF4-FFF2-40B4-BE49-F238E27FC236}">
                <a16:creationId xmlns:a16="http://schemas.microsoft.com/office/drawing/2014/main" id="{C1525A3B-7692-C2AB-6977-086449228014}"/>
              </a:ext>
            </a:extLst>
          </p:cNvPr>
          <p:cNvGrpSpPr/>
          <p:nvPr/>
        </p:nvGrpSpPr>
        <p:grpSpPr>
          <a:xfrm>
            <a:off x="1943196" y="699709"/>
            <a:ext cx="8172000" cy="37824"/>
            <a:chOff x="179512" y="582864"/>
            <a:chExt cx="8820000" cy="37824"/>
          </a:xfrm>
        </p:grpSpPr>
        <p:cxnSp>
          <p:nvCxnSpPr>
            <p:cNvPr id="6" name="Straight Connector 5">
              <a:extLst>
                <a:ext uri="{FF2B5EF4-FFF2-40B4-BE49-F238E27FC236}">
                  <a16:creationId xmlns:a16="http://schemas.microsoft.com/office/drawing/2014/main" id="{19EF7E1B-A6E6-0B3F-4990-9DB94A3C2488}"/>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73A53757-6144-601B-6739-791AEAD2EEB4}"/>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 name="Rectangle 2">
            <a:extLst>
              <a:ext uri="{FF2B5EF4-FFF2-40B4-BE49-F238E27FC236}">
                <a16:creationId xmlns:a16="http://schemas.microsoft.com/office/drawing/2014/main" id="{66819BA5-9B35-5521-D59E-A59CAB7F3291}"/>
              </a:ext>
            </a:extLst>
          </p:cNvPr>
          <p:cNvSpPr/>
          <p:nvPr/>
        </p:nvSpPr>
        <p:spPr>
          <a:xfrm>
            <a:off x="0" y="812107"/>
            <a:ext cx="12192000" cy="5543697"/>
          </a:xfrm>
          <a:prstGeom prst="rect">
            <a:avLst/>
          </a:prstGeom>
        </p:spPr>
        <p:txBody>
          <a:bodyPr wrap="square">
            <a:spAutoFit/>
          </a:bodyPr>
          <a:lstStyle/>
          <a:p>
            <a:pPr marL="285750" indent="-285750">
              <a:lnSpc>
                <a:spcPct val="120000"/>
              </a:lnSpc>
              <a:buFont typeface="Calibri" panose="020F0502020204030204" pitchFamily="34" charset="0"/>
              <a:buChar char="‐"/>
            </a:pPr>
            <a:r>
              <a:rPr lang="en-GB" b="1" dirty="0"/>
              <a:t>Last year discussion for an “update from 2025” </a:t>
            </a:r>
            <a:r>
              <a:rPr lang="en-GB" sz="1800" i="0" u="sng" dirty="0">
                <a:solidFill>
                  <a:srgbClr val="0000FF"/>
                </a:solidFill>
                <a:effectLst/>
                <a:latin typeface="Verdana" panose="020B0604030504040204" pitchFamily="34" charset="0"/>
                <a:ea typeface="Times New Roman" panose="02020603050405020304" pitchFamily="18" charset="0"/>
                <a:cs typeface="Verdana" panose="020B0604030504040204" pitchFamily="34" charset="0"/>
                <a:hlinkClick r:id="rId2"/>
              </a:rPr>
              <a:t>(EDMS 3088231)</a:t>
            </a:r>
            <a:r>
              <a:rPr lang="en-GB" b="1" dirty="0"/>
              <a:t>:</a:t>
            </a:r>
          </a:p>
          <a:p>
            <a:pPr>
              <a:lnSpc>
                <a:spcPct val="120000"/>
              </a:lnSpc>
            </a:pPr>
            <a:r>
              <a:rPr lang="en-GB" dirty="0"/>
              <a:t>Size and complexity of the gas systems infrastructure is increasing (both from due to additional requirements and new recuperation plants)</a:t>
            </a:r>
          </a:p>
          <a:p>
            <a:pPr>
              <a:lnSpc>
                <a:spcPct val="120000"/>
              </a:lnSpc>
            </a:pPr>
            <a:r>
              <a:rPr lang="en-GB" dirty="0"/>
              <a:t>Material costs is increased by about 30% in the last 10 years</a:t>
            </a:r>
          </a:p>
          <a:p>
            <a:pPr>
              <a:lnSpc>
                <a:spcPct val="120000"/>
              </a:lnSpc>
            </a:pPr>
            <a:r>
              <a:rPr lang="en-GB" dirty="0"/>
              <a:t>Additional expertise needed</a:t>
            </a:r>
          </a:p>
          <a:p>
            <a:pPr lvl="1">
              <a:lnSpc>
                <a:spcPct val="120000"/>
              </a:lnSpc>
            </a:pPr>
            <a:r>
              <a:rPr lang="en-GB" i="1" dirty="0"/>
              <a:t>+1/3 fellow (</a:t>
            </a:r>
            <a:r>
              <a:rPr lang="en-GB" b="1" i="1" dirty="0">
                <a:solidFill>
                  <a:schemeClr val="accent1">
                    <a:lumMod val="75000"/>
                  </a:schemeClr>
                </a:solidFill>
              </a:rPr>
              <a:t>3D drawings</a:t>
            </a:r>
            <a:r>
              <a:rPr lang="en-GB" i="1" dirty="0"/>
              <a:t>) paid on M&amp;O</a:t>
            </a:r>
          </a:p>
          <a:p>
            <a:pPr lvl="1">
              <a:lnSpc>
                <a:spcPct val="120000"/>
              </a:lnSpc>
            </a:pPr>
            <a:r>
              <a:rPr lang="en-GB" i="1" dirty="0"/>
              <a:t>+1 fellow for </a:t>
            </a:r>
            <a:r>
              <a:rPr lang="en-GB" b="1" i="1" dirty="0">
                <a:solidFill>
                  <a:schemeClr val="accent1">
                    <a:lumMod val="75000"/>
                  </a:schemeClr>
                </a:solidFill>
              </a:rPr>
              <a:t>gas systems operation and </a:t>
            </a:r>
            <a:r>
              <a:rPr lang="en-GB" b="1" i="1" dirty="0" err="1">
                <a:solidFill>
                  <a:schemeClr val="accent1">
                    <a:lumMod val="75000"/>
                  </a:schemeClr>
                </a:solidFill>
              </a:rPr>
              <a:t>flowcells</a:t>
            </a:r>
            <a:endParaRPr lang="en-GB" b="1" i="1" dirty="0">
              <a:solidFill>
                <a:schemeClr val="accent1">
                  <a:lumMod val="75000"/>
                </a:schemeClr>
              </a:solidFill>
            </a:endParaRPr>
          </a:p>
          <a:p>
            <a:pPr lvl="1">
              <a:lnSpc>
                <a:spcPct val="120000"/>
              </a:lnSpc>
            </a:pPr>
            <a:r>
              <a:rPr lang="en-GB" i="1" dirty="0"/>
              <a:t>+1/2 fellow for </a:t>
            </a:r>
            <a:r>
              <a:rPr lang="en-GB" b="1" i="1" dirty="0">
                <a:solidFill>
                  <a:schemeClr val="accent1">
                    <a:lumMod val="75000"/>
                  </a:schemeClr>
                </a:solidFill>
              </a:rPr>
              <a:t>gas systems operation and gas recuperation </a:t>
            </a:r>
          </a:p>
          <a:p>
            <a:pPr lvl="1">
              <a:lnSpc>
                <a:spcPct val="120000"/>
              </a:lnSpc>
            </a:pPr>
            <a:r>
              <a:rPr lang="en-GB" i="1" dirty="0"/>
              <a:t>+1 tech. student/Doctoral for </a:t>
            </a:r>
            <a:r>
              <a:rPr lang="en-GB" b="1" i="1" dirty="0">
                <a:solidFill>
                  <a:schemeClr val="accent1">
                    <a:lumMod val="75000"/>
                  </a:schemeClr>
                </a:solidFill>
              </a:rPr>
              <a:t>EAM/Infor, risk assessment and reliability analysis </a:t>
            </a:r>
          </a:p>
          <a:p>
            <a:pPr>
              <a:lnSpc>
                <a:spcPct val="120000"/>
              </a:lnSpc>
            </a:pPr>
            <a:endParaRPr lang="en-GB" dirty="0"/>
          </a:p>
          <a:p>
            <a:pPr>
              <a:lnSpc>
                <a:spcPct val="120000"/>
              </a:lnSpc>
            </a:pPr>
            <a:r>
              <a:rPr lang="en-GB" dirty="0"/>
              <a:t>Human resources evolution</a:t>
            </a:r>
          </a:p>
          <a:p>
            <a:pPr lvl="1">
              <a:lnSpc>
                <a:spcPct val="120000"/>
              </a:lnSpc>
            </a:pPr>
            <a:r>
              <a:rPr lang="en-GB" i="1" dirty="0"/>
              <a:t>-1 staff (controls) paid on EP budget (from 2025 back to EP budget thanks to a new LD)</a:t>
            </a:r>
          </a:p>
          <a:p>
            <a:pPr lvl="1">
              <a:lnSpc>
                <a:spcPct val="120000"/>
              </a:lnSpc>
            </a:pPr>
            <a:r>
              <a:rPr lang="en-GB" i="1" dirty="0"/>
              <a:t>+1 fellow (controls) paid on M&amp;O (same position as above, </a:t>
            </a:r>
            <a:r>
              <a:rPr lang="en-GB" b="1" i="1" dirty="0">
                <a:solidFill>
                  <a:schemeClr val="accent6">
                    <a:lumMod val="75000"/>
                  </a:schemeClr>
                </a:solidFill>
              </a:rPr>
              <a:t>from mid-2025 back to EP budget thanks to a new LD</a:t>
            </a:r>
            <a:r>
              <a:rPr lang="en-GB" i="1" dirty="0"/>
              <a:t>)</a:t>
            </a:r>
          </a:p>
          <a:p>
            <a:pPr lvl="1">
              <a:lnSpc>
                <a:spcPct val="120000"/>
              </a:lnSpc>
            </a:pPr>
            <a:r>
              <a:rPr lang="en-GB" i="1" dirty="0"/>
              <a:t>-1.5 staff technical (</a:t>
            </a:r>
            <a:r>
              <a:rPr lang="en-GB" b="1" i="1" dirty="0">
                <a:solidFill>
                  <a:schemeClr val="accent6">
                    <a:lumMod val="75000"/>
                  </a:schemeClr>
                </a:solidFill>
              </a:rPr>
              <a:t>new LD technical opened</a:t>
            </a:r>
            <a:r>
              <a:rPr lang="en-GB" i="1" dirty="0"/>
              <a:t>)</a:t>
            </a:r>
          </a:p>
          <a:p>
            <a:pPr>
              <a:lnSpc>
                <a:spcPct val="120000"/>
              </a:lnSpc>
            </a:pPr>
            <a:endParaRPr lang="en-GB" dirty="0"/>
          </a:p>
          <a:p>
            <a:pPr>
              <a:lnSpc>
                <a:spcPct val="120000"/>
              </a:lnSpc>
            </a:pPr>
            <a:endParaRPr lang="en-GB" sz="1400" dirty="0"/>
          </a:p>
          <a:p>
            <a:pPr lvl="1">
              <a:lnSpc>
                <a:spcPct val="120000"/>
              </a:lnSpc>
              <a:defRPr/>
            </a:pPr>
            <a:endParaRPr lang="en-GB" sz="1200" dirty="0">
              <a:solidFill>
                <a:srgbClr val="FF0000"/>
              </a:solidFill>
              <a:latin typeface="Calibri" panose="020F0502020204030204"/>
            </a:endParaRPr>
          </a:p>
        </p:txBody>
      </p:sp>
      <p:sp>
        <p:nvSpPr>
          <p:cNvPr id="9" name="Date Placeholder 8">
            <a:extLst>
              <a:ext uri="{FF2B5EF4-FFF2-40B4-BE49-F238E27FC236}">
                <a16:creationId xmlns:a16="http://schemas.microsoft.com/office/drawing/2014/main" id="{1C9320A8-BED8-307C-9151-143A6EBE3CEA}"/>
              </a:ext>
            </a:extLst>
          </p:cNvPr>
          <p:cNvSpPr>
            <a:spLocks noGrp="1"/>
          </p:cNvSpPr>
          <p:nvPr>
            <p:ph type="dt" sz="half" idx="10"/>
          </p:nvPr>
        </p:nvSpPr>
        <p:spPr/>
        <p:txBody>
          <a:bodyPr/>
          <a:lstStyle/>
          <a:p>
            <a:r>
              <a:rPr lang="en-CH"/>
              <a:t>09/04/2025</a:t>
            </a:r>
            <a:endParaRPr lang="en-GB" dirty="0"/>
          </a:p>
        </p:txBody>
      </p:sp>
      <p:sp>
        <p:nvSpPr>
          <p:cNvPr id="10" name="Footer Placeholder 9">
            <a:extLst>
              <a:ext uri="{FF2B5EF4-FFF2-40B4-BE49-F238E27FC236}">
                <a16:creationId xmlns:a16="http://schemas.microsoft.com/office/drawing/2014/main" id="{0573A92A-3CB6-0CF8-FCE1-E736CC7DA8A5}"/>
              </a:ext>
            </a:extLst>
          </p:cNvPr>
          <p:cNvSpPr>
            <a:spLocks noGrp="1"/>
          </p:cNvSpPr>
          <p:nvPr>
            <p:ph type="ftr" sz="quarter" idx="11"/>
          </p:nvPr>
        </p:nvSpPr>
        <p:spPr/>
        <p:txBody>
          <a:bodyPr/>
          <a:lstStyle/>
          <a:p>
            <a:r>
              <a:rPr lang="en-GB" dirty="0"/>
              <a:t>R. Guida on behalf of the Gas Team</a:t>
            </a:r>
          </a:p>
        </p:txBody>
      </p:sp>
      <p:sp>
        <p:nvSpPr>
          <p:cNvPr id="11" name="Slide Number Placeholder 10">
            <a:extLst>
              <a:ext uri="{FF2B5EF4-FFF2-40B4-BE49-F238E27FC236}">
                <a16:creationId xmlns:a16="http://schemas.microsoft.com/office/drawing/2014/main" id="{E3E16C45-1337-E172-B8D7-8587C66FF40D}"/>
              </a:ext>
            </a:extLst>
          </p:cNvPr>
          <p:cNvSpPr>
            <a:spLocks noGrp="1"/>
          </p:cNvSpPr>
          <p:nvPr>
            <p:ph type="sldNum" sz="quarter" idx="12"/>
          </p:nvPr>
        </p:nvSpPr>
        <p:spPr/>
        <p:txBody>
          <a:bodyPr/>
          <a:lstStyle/>
          <a:p>
            <a:fld id="{33BD2081-6B0D-4648-9062-EA837D2BF6FC}" type="slidenum">
              <a:rPr lang="en-GB" smtClean="0"/>
              <a:t>5</a:t>
            </a:fld>
            <a:endParaRPr lang="en-GB"/>
          </a:p>
        </p:txBody>
      </p:sp>
    </p:spTree>
    <p:extLst>
      <p:ext uri="{BB962C8B-B14F-4D97-AF65-F5344CB8AC3E}">
        <p14:creationId xmlns:p14="http://schemas.microsoft.com/office/powerpoint/2010/main" val="3468281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6ACFC2-67D3-51DA-6F5E-3D34E7C538D7}"/>
            </a:ext>
          </a:extLst>
        </p:cNvPr>
        <p:cNvGrpSpPr/>
        <p:nvPr/>
      </p:nvGrpSpPr>
      <p:grpSpPr>
        <a:xfrm>
          <a:off x="0" y="0"/>
          <a:ext cx="0" cy="0"/>
          <a:chOff x="0" y="0"/>
          <a:chExt cx="0" cy="0"/>
        </a:xfrm>
      </p:grpSpPr>
      <p:sp>
        <p:nvSpPr>
          <p:cNvPr id="4" name="Rectangle 4">
            <a:extLst>
              <a:ext uri="{FF2B5EF4-FFF2-40B4-BE49-F238E27FC236}">
                <a16:creationId xmlns:a16="http://schemas.microsoft.com/office/drawing/2014/main" id="{7AE108EE-85C0-349B-1699-F030EF0589FE}"/>
              </a:ext>
            </a:extLst>
          </p:cNvPr>
          <p:cNvSpPr txBox="1">
            <a:spLocks noChangeArrowheads="1"/>
          </p:cNvSpPr>
          <p:nvPr/>
        </p:nvSpPr>
        <p:spPr>
          <a:xfrm>
            <a:off x="2194316" y="61499"/>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000" dirty="0">
                <a:solidFill>
                  <a:schemeClr val="accent1">
                    <a:lumMod val="75000"/>
                  </a:schemeClr>
                </a:solidFill>
                <a:latin typeface="Times New Roman" pitchFamily="18" charset="0"/>
              </a:rPr>
              <a:t>M&amp;O budget</a:t>
            </a:r>
          </a:p>
        </p:txBody>
      </p:sp>
      <p:grpSp>
        <p:nvGrpSpPr>
          <p:cNvPr id="5" name="Group 4">
            <a:extLst>
              <a:ext uri="{FF2B5EF4-FFF2-40B4-BE49-F238E27FC236}">
                <a16:creationId xmlns:a16="http://schemas.microsoft.com/office/drawing/2014/main" id="{467A28C1-F54C-73D8-1F82-FB6C9DA7F379}"/>
              </a:ext>
            </a:extLst>
          </p:cNvPr>
          <p:cNvGrpSpPr/>
          <p:nvPr/>
        </p:nvGrpSpPr>
        <p:grpSpPr>
          <a:xfrm>
            <a:off x="1943196" y="699709"/>
            <a:ext cx="8172000" cy="37824"/>
            <a:chOff x="179512" y="582864"/>
            <a:chExt cx="8820000" cy="37824"/>
          </a:xfrm>
        </p:grpSpPr>
        <p:cxnSp>
          <p:nvCxnSpPr>
            <p:cNvPr id="6" name="Straight Connector 5">
              <a:extLst>
                <a:ext uri="{FF2B5EF4-FFF2-40B4-BE49-F238E27FC236}">
                  <a16:creationId xmlns:a16="http://schemas.microsoft.com/office/drawing/2014/main" id="{B43D76F7-9C6D-288B-91DB-BA4DBBB32C0C}"/>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FCA8C49-3353-358E-6889-B565AAAB6EE0}"/>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 name="Rectangle 2">
            <a:extLst>
              <a:ext uri="{FF2B5EF4-FFF2-40B4-BE49-F238E27FC236}">
                <a16:creationId xmlns:a16="http://schemas.microsoft.com/office/drawing/2014/main" id="{33A00675-6BED-C136-4360-E0CD7B5B42EE}"/>
              </a:ext>
            </a:extLst>
          </p:cNvPr>
          <p:cNvSpPr/>
          <p:nvPr/>
        </p:nvSpPr>
        <p:spPr>
          <a:xfrm>
            <a:off x="0" y="737676"/>
            <a:ext cx="12192000" cy="3881704"/>
          </a:xfrm>
          <a:prstGeom prst="rect">
            <a:avLst/>
          </a:prstGeom>
        </p:spPr>
        <p:txBody>
          <a:bodyPr wrap="square">
            <a:spAutoFit/>
          </a:bodyPr>
          <a:lstStyle/>
          <a:p>
            <a:pPr marL="285750" indent="-285750">
              <a:lnSpc>
                <a:spcPct val="120000"/>
              </a:lnSpc>
              <a:buFont typeface="Calibri" panose="020F0502020204030204" pitchFamily="34" charset="0"/>
              <a:buChar char="‐"/>
            </a:pPr>
            <a:r>
              <a:rPr lang="en-GB" b="1" dirty="0"/>
              <a:t>“update from 2025” </a:t>
            </a:r>
            <a:r>
              <a:rPr lang="en-GB" sz="1800" i="0" u="sng" dirty="0">
                <a:solidFill>
                  <a:srgbClr val="0000FF"/>
                </a:solidFill>
                <a:effectLst/>
                <a:latin typeface="Verdana" panose="020B0604030504040204" pitchFamily="34" charset="0"/>
                <a:ea typeface="Times New Roman" panose="02020603050405020304" pitchFamily="18" charset="0"/>
                <a:cs typeface="Verdana" panose="020B0604030504040204" pitchFamily="34" charset="0"/>
                <a:hlinkClick r:id="rId2"/>
              </a:rPr>
              <a:t>(EDMS 3088231)</a:t>
            </a:r>
            <a:r>
              <a:rPr lang="en-GB" b="1" dirty="0"/>
              <a:t>:</a:t>
            </a:r>
          </a:p>
          <a:p>
            <a:pPr>
              <a:lnSpc>
                <a:spcPct val="120000"/>
              </a:lnSpc>
            </a:pPr>
            <a:r>
              <a:rPr lang="en-GB" dirty="0"/>
              <a:t>Extra cost (total):</a:t>
            </a:r>
          </a:p>
          <a:p>
            <a:pPr>
              <a:lnSpc>
                <a:spcPct val="120000"/>
              </a:lnSpc>
            </a:pPr>
            <a:r>
              <a:rPr lang="en-GB" dirty="0"/>
              <a:t>150 k from the experiments + 50 k from DT group</a:t>
            </a:r>
          </a:p>
          <a:p>
            <a:pPr>
              <a:lnSpc>
                <a:spcPct val="120000"/>
              </a:lnSpc>
            </a:pPr>
            <a:endParaRPr lang="en-GB" dirty="0"/>
          </a:p>
          <a:p>
            <a:pPr>
              <a:lnSpc>
                <a:spcPct val="120000"/>
              </a:lnSpc>
            </a:pPr>
            <a:endParaRPr lang="en-GB" dirty="0"/>
          </a:p>
          <a:p>
            <a:pPr>
              <a:lnSpc>
                <a:spcPct val="120000"/>
              </a:lnSpc>
            </a:pPr>
            <a:endParaRPr lang="en-GB" dirty="0"/>
          </a:p>
          <a:p>
            <a:pPr>
              <a:lnSpc>
                <a:spcPct val="120000"/>
              </a:lnSpc>
            </a:pPr>
            <a:endParaRPr lang="en-GB" dirty="0"/>
          </a:p>
          <a:p>
            <a:pPr>
              <a:lnSpc>
                <a:spcPct val="120000"/>
              </a:lnSpc>
            </a:pPr>
            <a:r>
              <a:rPr lang="en-GB" dirty="0"/>
              <a:t>To compare with the cost saving for the LHC experiments directly produced by Gas Team R&amp;D activities, development and construction funded by CEPS and </a:t>
            </a:r>
            <a:r>
              <a:rPr lang="en-GB" dirty="0" err="1"/>
              <a:t>HostLab</a:t>
            </a:r>
            <a:r>
              <a:rPr lang="en-GB" dirty="0"/>
              <a:t>:</a:t>
            </a:r>
          </a:p>
          <a:p>
            <a:pPr>
              <a:lnSpc>
                <a:spcPct val="120000"/>
              </a:lnSpc>
            </a:pPr>
            <a:endParaRPr lang="en-GB" dirty="0"/>
          </a:p>
          <a:p>
            <a:pPr>
              <a:lnSpc>
                <a:spcPct val="120000"/>
              </a:lnSpc>
            </a:pPr>
            <a:endParaRPr lang="en-GB" sz="1400" dirty="0"/>
          </a:p>
          <a:p>
            <a:pPr lvl="1">
              <a:lnSpc>
                <a:spcPct val="120000"/>
              </a:lnSpc>
              <a:defRPr/>
            </a:pPr>
            <a:endParaRPr lang="en-GB" sz="1200" dirty="0">
              <a:solidFill>
                <a:srgbClr val="FF0000"/>
              </a:solidFill>
              <a:latin typeface="Calibri" panose="020F0502020204030204"/>
            </a:endParaRPr>
          </a:p>
        </p:txBody>
      </p:sp>
      <p:sp>
        <p:nvSpPr>
          <p:cNvPr id="9" name="Date Placeholder 8">
            <a:extLst>
              <a:ext uri="{FF2B5EF4-FFF2-40B4-BE49-F238E27FC236}">
                <a16:creationId xmlns:a16="http://schemas.microsoft.com/office/drawing/2014/main" id="{BEFB9490-9822-68C8-344A-3A762B402C61}"/>
              </a:ext>
            </a:extLst>
          </p:cNvPr>
          <p:cNvSpPr>
            <a:spLocks noGrp="1"/>
          </p:cNvSpPr>
          <p:nvPr>
            <p:ph type="dt" sz="half" idx="10"/>
          </p:nvPr>
        </p:nvSpPr>
        <p:spPr/>
        <p:txBody>
          <a:bodyPr/>
          <a:lstStyle/>
          <a:p>
            <a:r>
              <a:rPr lang="en-CH"/>
              <a:t>09/04/2025</a:t>
            </a:r>
            <a:endParaRPr lang="en-GB" dirty="0"/>
          </a:p>
        </p:txBody>
      </p:sp>
      <p:sp>
        <p:nvSpPr>
          <p:cNvPr id="10" name="Footer Placeholder 9">
            <a:extLst>
              <a:ext uri="{FF2B5EF4-FFF2-40B4-BE49-F238E27FC236}">
                <a16:creationId xmlns:a16="http://schemas.microsoft.com/office/drawing/2014/main" id="{094CBAB1-C20F-318D-0174-BFCF2F374A3B}"/>
              </a:ext>
            </a:extLst>
          </p:cNvPr>
          <p:cNvSpPr>
            <a:spLocks noGrp="1"/>
          </p:cNvSpPr>
          <p:nvPr>
            <p:ph type="ftr" sz="quarter" idx="11"/>
          </p:nvPr>
        </p:nvSpPr>
        <p:spPr/>
        <p:txBody>
          <a:bodyPr/>
          <a:lstStyle/>
          <a:p>
            <a:r>
              <a:rPr lang="en-GB" dirty="0"/>
              <a:t>R. Guida on behalf of the Gas Team</a:t>
            </a:r>
          </a:p>
        </p:txBody>
      </p:sp>
      <p:sp>
        <p:nvSpPr>
          <p:cNvPr id="11" name="Slide Number Placeholder 10">
            <a:extLst>
              <a:ext uri="{FF2B5EF4-FFF2-40B4-BE49-F238E27FC236}">
                <a16:creationId xmlns:a16="http://schemas.microsoft.com/office/drawing/2014/main" id="{CCF59C5C-00F5-B62E-1DE7-5B7896DB0026}"/>
              </a:ext>
            </a:extLst>
          </p:cNvPr>
          <p:cNvSpPr>
            <a:spLocks noGrp="1"/>
          </p:cNvSpPr>
          <p:nvPr>
            <p:ph type="sldNum" sz="quarter" idx="12"/>
          </p:nvPr>
        </p:nvSpPr>
        <p:spPr/>
        <p:txBody>
          <a:bodyPr/>
          <a:lstStyle/>
          <a:p>
            <a:fld id="{33BD2081-6B0D-4648-9062-EA837D2BF6FC}" type="slidenum">
              <a:rPr lang="en-GB" smtClean="0"/>
              <a:t>6</a:t>
            </a:fld>
            <a:endParaRPr lang="en-GB"/>
          </a:p>
        </p:txBody>
      </p:sp>
      <p:graphicFrame>
        <p:nvGraphicFramePr>
          <p:cNvPr id="2" name="Table 1">
            <a:extLst>
              <a:ext uri="{FF2B5EF4-FFF2-40B4-BE49-F238E27FC236}">
                <a16:creationId xmlns:a16="http://schemas.microsoft.com/office/drawing/2014/main" id="{4AF26C00-B82B-79B5-1C40-19A27A5A4D3E}"/>
              </a:ext>
            </a:extLst>
          </p:cNvPr>
          <p:cNvGraphicFramePr>
            <a:graphicFrameLocks noGrp="1"/>
          </p:cNvGraphicFramePr>
          <p:nvPr>
            <p:extLst>
              <p:ext uri="{D42A27DB-BD31-4B8C-83A1-F6EECF244321}">
                <p14:modId xmlns:p14="http://schemas.microsoft.com/office/powerpoint/2010/main" val="3632944170"/>
              </p:ext>
            </p:extLst>
          </p:nvPr>
        </p:nvGraphicFramePr>
        <p:xfrm>
          <a:off x="1377593" y="3771188"/>
          <a:ext cx="8737603" cy="2639700"/>
        </p:xfrm>
        <a:graphic>
          <a:graphicData uri="http://schemas.openxmlformats.org/drawingml/2006/table">
            <a:tbl>
              <a:tblPr firstRow="1" firstCol="1" bandRow="1">
                <a:tableStyleId>{5C22544A-7EE6-4342-B048-85BDC9FD1C3A}</a:tableStyleId>
              </a:tblPr>
              <a:tblGrid>
                <a:gridCol w="2122098">
                  <a:extLst>
                    <a:ext uri="{9D8B030D-6E8A-4147-A177-3AD203B41FA5}">
                      <a16:colId xmlns:a16="http://schemas.microsoft.com/office/drawing/2014/main" val="3823722083"/>
                    </a:ext>
                  </a:extLst>
                </a:gridCol>
                <a:gridCol w="3372645">
                  <a:extLst>
                    <a:ext uri="{9D8B030D-6E8A-4147-A177-3AD203B41FA5}">
                      <a16:colId xmlns:a16="http://schemas.microsoft.com/office/drawing/2014/main" val="2630192471"/>
                    </a:ext>
                  </a:extLst>
                </a:gridCol>
                <a:gridCol w="3242860">
                  <a:extLst>
                    <a:ext uri="{9D8B030D-6E8A-4147-A177-3AD203B41FA5}">
                      <a16:colId xmlns:a16="http://schemas.microsoft.com/office/drawing/2014/main" val="167049582"/>
                    </a:ext>
                  </a:extLst>
                </a:gridCol>
              </a:tblGrid>
              <a:tr h="0">
                <a:tc>
                  <a:txBody>
                    <a:bodyPr/>
                    <a:lstStyle/>
                    <a:p>
                      <a:pPr marL="540385" algn="just">
                        <a:spcBef>
                          <a:spcPts val="300"/>
                        </a:spcBef>
                        <a:buNone/>
                      </a:pPr>
                      <a:r>
                        <a:rPr lang="en-GB" sz="1400">
                          <a:effectLst/>
                        </a:rPr>
                        <a:t>Experiment</a:t>
                      </a:r>
                      <a:endParaRPr lang="en-CH"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540385" algn="just">
                        <a:spcBef>
                          <a:spcPts val="300"/>
                        </a:spcBef>
                        <a:buNone/>
                      </a:pPr>
                      <a:r>
                        <a:rPr lang="en-GB" sz="1400">
                          <a:effectLst/>
                        </a:rPr>
                        <a:t>Activity</a:t>
                      </a:r>
                      <a:endParaRPr lang="en-CH"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540385" algn="just">
                        <a:spcBef>
                          <a:spcPts val="300"/>
                        </a:spcBef>
                        <a:buNone/>
                      </a:pPr>
                      <a:r>
                        <a:rPr lang="en-GB" sz="1400">
                          <a:effectLst/>
                        </a:rPr>
                        <a:t>Cost saving per year achieved </a:t>
                      </a:r>
                      <a:endParaRPr lang="en-CH"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73518663"/>
                  </a:ext>
                </a:extLst>
              </a:tr>
              <a:tr h="0">
                <a:tc>
                  <a:txBody>
                    <a:bodyPr/>
                    <a:lstStyle/>
                    <a:p>
                      <a:pPr marL="540385" algn="l">
                        <a:spcBef>
                          <a:spcPts val="300"/>
                        </a:spcBef>
                        <a:buNone/>
                      </a:pPr>
                      <a:r>
                        <a:rPr lang="en-GB" sz="1400">
                          <a:effectLst/>
                        </a:rPr>
                        <a:t>ATLAS</a:t>
                      </a:r>
                      <a:endParaRPr lang="en-CH"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540385" algn="just">
                        <a:spcBef>
                          <a:spcPts val="300"/>
                        </a:spcBef>
                        <a:buNone/>
                      </a:pPr>
                      <a:r>
                        <a:rPr lang="en-GB" sz="1400">
                          <a:effectLst/>
                        </a:rPr>
                        <a:t>New 30% CO2 gas mixture for RPC</a:t>
                      </a:r>
                      <a:endParaRPr lang="en-CH" sz="1400">
                        <a:effectLst/>
                      </a:endParaRPr>
                    </a:p>
                    <a:p>
                      <a:pPr marL="540385" algn="just">
                        <a:spcBef>
                          <a:spcPts val="300"/>
                        </a:spcBef>
                        <a:buNone/>
                      </a:pPr>
                      <a:r>
                        <a:rPr lang="en-GB" sz="1400">
                          <a:effectLst/>
                        </a:rPr>
                        <a:t>[</a:t>
                      </a:r>
                      <a:r>
                        <a:rPr lang="en-GB" sz="1400" u="sng">
                          <a:effectLst/>
                          <a:hlinkClick r:id="rId3"/>
                        </a:rPr>
                        <a:t>doi 10.1016/j.nima.2023.168088</a:t>
                      </a:r>
                      <a:r>
                        <a:rPr lang="en-GB" sz="1400">
                          <a:effectLst/>
                        </a:rPr>
                        <a:t>]</a:t>
                      </a:r>
                      <a:endParaRPr lang="en-CH"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540385" algn="just">
                        <a:spcBef>
                          <a:spcPts val="300"/>
                        </a:spcBef>
                        <a:buNone/>
                      </a:pPr>
                      <a:r>
                        <a:rPr lang="en-GB" sz="1400">
                          <a:effectLst/>
                        </a:rPr>
                        <a:t>100 kCHF (at present mixer flow) since mid 2023</a:t>
                      </a:r>
                      <a:endParaRPr lang="en-CH"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19563794"/>
                  </a:ext>
                </a:extLst>
              </a:tr>
              <a:tr h="0">
                <a:tc rowSpan="3">
                  <a:txBody>
                    <a:bodyPr/>
                    <a:lstStyle/>
                    <a:p>
                      <a:pPr marL="540385" algn="l">
                        <a:spcBef>
                          <a:spcPts val="300"/>
                        </a:spcBef>
                        <a:buNone/>
                      </a:pPr>
                      <a:r>
                        <a:rPr lang="en-GB" sz="1400">
                          <a:effectLst/>
                        </a:rPr>
                        <a:t>CMS</a:t>
                      </a:r>
                      <a:endParaRPr lang="en-CH"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540385" algn="just">
                        <a:spcBef>
                          <a:spcPts val="300"/>
                        </a:spcBef>
                        <a:buNone/>
                      </a:pPr>
                      <a:r>
                        <a:rPr lang="en-GB" sz="1400">
                          <a:effectLst/>
                        </a:rPr>
                        <a:t>CF</a:t>
                      </a:r>
                      <a:r>
                        <a:rPr lang="en-GB" sz="1400" baseline="-25000">
                          <a:effectLst/>
                        </a:rPr>
                        <a:t>4</a:t>
                      </a:r>
                      <a:r>
                        <a:rPr lang="en-GB" sz="1400">
                          <a:effectLst/>
                        </a:rPr>
                        <a:t> recuperation plant for CSC</a:t>
                      </a:r>
                      <a:endParaRPr lang="en-CH"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540385" algn="just">
                        <a:spcBef>
                          <a:spcPts val="300"/>
                        </a:spcBef>
                        <a:buNone/>
                      </a:pPr>
                      <a:r>
                        <a:rPr lang="en-GB" sz="1400">
                          <a:effectLst/>
                        </a:rPr>
                        <a:t>50-60 kCHF</a:t>
                      </a:r>
                      <a:endParaRPr lang="en-CH"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73126930"/>
                  </a:ext>
                </a:extLst>
              </a:tr>
              <a:tr h="0">
                <a:tc vMerge="1">
                  <a:txBody>
                    <a:bodyPr/>
                    <a:lstStyle/>
                    <a:p>
                      <a:endParaRPr lang="en-CH"/>
                    </a:p>
                  </a:txBody>
                  <a:tcPr/>
                </a:tc>
                <a:tc>
                  <a:txBody>
                    <a:bodyPr/>
                    <a:lstStyle/>
                    <a:p>
                      <a:pPr marL="540385" algn="just">
                        <a:spcBef>
                          <a:spcPts val="300"/>
                        </a:spcBef>
                        <a:buNone/>
                      </a:pPr>
                      <a:r>
                        <a:rPr lang="en-GB" sz="1400">
                          <a:effectLst/>
                        </a:rPr>
                        <a:t>R134a recuperation plant for RPC</a:t>
                      </a:r>
                      <a:endParaRPr lang="en-CH"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540385" algn="just">
                        <a:spcBef>
                          <a:spcPts val="300"/>
                        </a:spcBef>
                        <a:buNone/>
                      </a:pPr>
                      <a:r>
                        <a:rPr lang="en-GB" sz="1400">
                          <a:effectLst/>
                        </a:rPr>
                        <a:t>67 kCHF since 2024</a:t>
                      </a:r>
                      <a:endParaRPr lang="en-CH"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30929436"/>
                  </a:ext>
                </a:extLst>
              </a:tr>
              <a:tr h="0">
                <a:tc vMerge="1">
                  <a:txBody>
                    <a:bodyPr/>
                    <a:lstStyle/>
                    <a:p>
                      <a:endParaRPr lang="en-CH"/>
                    </a:p>
                  </a:txBody>
                  <a:tcPr/>
                </a:tc>
                <a:tc>
                  <a:txBody>
                    <a:bodyPr/>
                    <a:lstStyle/>
                    <a:p>
                      <a:pPr marL="540385" algn="just">
                        <a:spcBef>
                          <a:spcPts val="300"/>
                        </a:spcBef>
                        <a:buNone/>
                      </a:pPr>
                      <a:r>
                        <a:rPr lang="en-GB" sz="1400">
                          <a:effectLst/>
                        </a:rPr>
                        <a:t>R134a  for RPC variable injection according to LHC status (MD, TS, Ion Run, …)</a:t>
                      </a:r>
                      <a:endParaRPr lang="en-CH"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540385" algn="just">
                        <a:spcBef>
                          <a:spcPts val="300"/>
                        </a:spcBef>
                        <a:buNone/>
                      </a:pPr>
                      <a:r>
                        <a:rPr lang="en-GB" sz="1400">
                          <a:effectLst/>
                        </a:rPr>
                        <a:t>9 kCHF since 2024</a:t>
                      </a:r>
                      <a:endParaRPr lang="en-CH"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90033630"/>
                  </a:ext>
                </a:extLst>
              </a:tr>
              <a:tr h="0">
                <a:tc rowSpan="2">
                  <a:txBody>
                    <a:bodyPr/>
                    <a:lstStyle/>
                    <a:p>
                      <a:pPr marL="540385" algn="l">
                        <a:spcBef>
                          <a:spcPts val="300"/>
                        </a:spcBef>
                        <a:buNone/>
                      </a:pPr>
                      <a:r>
                        <a:rPr lang="en-GB" sz="1400" dirty="0">
                          <a:effectLst/>
                        </a:rPr>
                        <a:t>LHCb</a:t>
                      </a:r>
                      <a:endParaRPr lang="en-CH" sz="14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540385" algn="just">
                        <a:spcBef>
                          <a:spcPts val="300"/>
                        </a:spcBef>
                        <a:buNone/>
                      </a:pPr>
                      <a:r>
                        <a:rPr lang="en-GB" sz="1400">
                          <a:effectLst/>
                        </a:rPr>
                        <a:t>CF</a:t>
                      </a:r>
                      <a:r>
                        <a:rPr lang="en-GB" sz="1400" baseline="-25000">
                          <a:effectLst/>
                        </a:rPr>
                        <a:t>4</a:t>
                      </a:r>
                      <a:r>
                        <a:rPr lang="en-GB" sz="1400">
                          <a:effectLst/>
                        </a:rPr>
                        <a:t> recuperation for RICH2</a:t>
                      </a:r>
                      <a:endParaRPr lang="en-CH"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540385" algn="just">
                        <a:spcBef>
                          <a:spcPts val="300"/>
                        </a:spcBef>
                        <a:buNone/>
                      </a:pPr>
                      <a:r>
                        <a:rPr lang="en-GB" sz="1400">
                          <a:effectLst/>
                        </a:rPr>
                        <a:t>~1.5 kCHF</a:t>
                      </a:r>
                      <a:endParaRPr lang="en-CH"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9252961"/>
                  </a:ext>
                </a:extLst>
              </a:tr>
              <a:tr h="0">
                <a:tc vMerge="1">
                  <a:txBody>
                    <a:bodyPr/>
                    <a:lstStyle/>
                    <a:p>
                      <a:pPr marL="540385" algn="l">
                        <a:spcBef>
                          <a:spcPts val="300"/>
                        </a:spcBef>
                        <a:buNone/>
                      </a:pPr>
                      <a:endParaRPr lang="en-CH" sz="14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540385" algn="just">
                        <a:spcBef>
                          <a:spcPts val="300"/>
                        </a:spcBef>
                        <a:buNone/>
                      </a:pPr>
                      <a:r>
                        <a:rPr lang="en-GB" sz="1400" dirty="0">
                          <a:effectLst/>
                        </a:rPr>
                        <a:t>C</a:t>
                      </a:r>
                      <a:r>
                        <a:rPr lang="en-GB" sz="1400" baseline="-25000" dirty="0">
                          <a:effectLst/>
                        </a:rPr>
                        <a:t>4</a:t>
                      </a:r>
                      <a:r>
                        <a:rPr lang="en-GB" sz="1400" dirty="0">
                          <a:effectLst/>
                        </a:rPr>
                        <a:t>F</a:t>
                      </a:r>
                      <a:r>
                        <a:rPr lang="en-GB" sz="1400" baseline="-25000" dirty="0">
                          <a:effectLst/>
                        </a:rPr>
                        <a:t>10</a:t>
                      </a:r>
                      <a:r>
                        <a:rPr lang="en-GB" sz="1400" dirty="0">
                          <a:effectLst/>
                        </a:rPr>
                        <a:t> recuperation for RICH1</a:t>
                      </a:r>
                      <a:endParaRPr lang="en-CH" sz="14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540385" algn="just">
                        <a:spcBef>
                          <a:spcPts val="300"/>
                        </a:spcBef>
                        <a:buNone/>
                      </a:pPr>
                      <a:r>
                        <a:rPr lang="en-GB" sz="1400" dirty="0">
                          <a:effectLst/>
                        </a:rPr>
                        <a:t>26 </a:t>
                      </a:r>
                      <a:r>
                        <a:rPr lang="en-GB" sz="1400" dirty="0" err="1">
                          <a:effectLst/>
                        </a:rPr>
                        <a:t>kCHF</a:t>
                      </a:r>
                      <a:endParaRPr lang="en-CH" sz="14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60664948"/>
                  </a:ext>
                </a:extLst>
              </a:tr>
              <a:tr h="468000">
                <a:tc>
                  <a:txBody>
                    <a:bodyPr/>
                    <a:lstStyle/>
                    <a:p>
                      <a:pPr marL="540385" algn="ctr">
                        <a:spcBef>
                          <a:spcPts val="300"/>
                        </a:spcBef>
                        <a:buNone/>
                      </a:pPr>
                      <a:r>
                        <a:rPr lang="en-GB" sz="1600" b="1"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rPr>
                        <a:t>Total cost saving</a:t>
                      </a:r>
                      <a:endParaRPr lang="en-CH" sz="1600" b="1" dirty="0">
                        <a:solidFill>
                          <a:schemeClr val="tx1"/>
                        </a:solidFill>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6">
                        <a:lumMod val="20000"/>
                        <a:lumOff val="80000"/>
                      </a:schemeClr>
                    </a:solidFill>
                  </a:tcPr>
                </a:tc>
                <a:tc>
                  <a:txBody>
                    <a:bodyPr/>
                    <a:lstStyle/>
                    <a:p>
                      <a:pPr marL="540385" algn="ctr">
                        <a:spcBef>
                          <a:spcPts val="300"/>
                        </a:spcBef>
                        <a:buNone/>
                      </a:pPr>
                      <a:endParaRPr lang="en-CH" sz="1600" b="1"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6">
                        <a:lumMod val="20000"/>
                        <a:lumOff val="80000"/>
                      </a:schemeClr>
                    </a:solidFill>
                  </a:tcPr>
                </a:tc>
                <a:tc>
                  <a:txBody>
                    <a:bodyPr/>
                    <a:lstStyle/>
                    <a:p>
                      <a:pPr marL="540385" algn="ctr">
                        <a:spcBef>
                          <a:spcPts val="300"/>
                        </a:spcBef>
                        <a:buNone/>
                      </a:pPr>
                      <a:r>
                        <a:rPr lang="en-GB" sz="1600" b="1" dirty="0">
                          <a:effectLst/>
                          <a:latin typeface="Times" panose="02020603050405020304" pitchFamily="18" charset="0"/>
                          <a:ea typeface="Times New Roman" panose="02020603050405020304" pitchFamily="18" charset="0"/>
                          <a:cs typeface="Times New Roman" panose="02020603050405020304" pitchFamily="18" charset="0"/>
                        </a:rPr>
                        <a:t>≥ 240 </a:t>
                      </a:r>
                      <a:r>
                        <a:rPr lang="en-GB" sz="1600" b="1" dirty="0" err="1">
                          <a:effectLst/>
                          <a:latin typeface="Times" panose="02020603050405020304" pitchFamily="18" charset="0"/>
                          <a:ea typeface="Times New Roman" panose="02020603050405020304" pitchFamily="18" charset="0"/>
                          <a:cs typeface="Times New Roman" panose="02020603050405020304" pitchFamily="18" charset="0"/>
                        </a:rPr>
                        <a:t>kCHF</a:t>
                      </a:r>
                      <a:endParaRPr lang="en-CH" sz="1600" b="1"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nchor="ctr">
                    <a:solidFill>
                      <a:schemeClr val="accent6">
                        <a:lumMod val="20000"/>
                        <a:lumOff val="80000"/>
                      </a:schemeClr>
                    </a:solidFill>
                  </a:tcPr>
                </a:tc>
                <a:extLst>
                  <a:ext uri="{0D108BD9-81ED-4DB2-BD59-A6C34878D82A}">
                    <a16:rowId xmlns:a16="http://schemas.microsoft.com/office/drawing/2014/main" val="4257885804"/>
                  </a:ext>
                </a:extLst>
              </a:tr>
            </a:tbl>
          </a:graphicData>
        </a:graphic>
      </p:graphicFrame>
      <p:graphicFrame>
        <p:nvGraphicFramePr>
          <p:cNvPr id="8" name="Table 7">
            <a:extLst>
              <a:ext uri="{FF2B5EF4-FFF2-40B4-BE49-F238E27FC236}">
                <a16:creationId xmlns:a16="http://schemas.microsoft.com/office/drawing/2014/main" id="{24D12795-8FA7-7C8D-D2DD-3041B5F561FB}"/>
              </a:ext>
            </a:extLst>
          </p:cNvPr>
          <p:cNvGraphicFramePr>
            <a:graphicFrameLocks noGrp="1"/>
          </p:cNvGraphicFramePr>
          <p:nvPr>
            <p:extLst>
              <p:ext uri="{D42A27DB-BD31-4B8C-83A1-F6EECF244321}">
                <p14:modId xmlns:p14="http://schemas.microsoft.com/office/powerpoint/2010/main" val="1765523475"/>
              </p:ext>
            </p:extLst>
          </p:nvPr>
        </p:nvGraphicFramePr>
        <p:xfrm>
          <a:off x="1377593" y="2020012"/>
          <a:ext cx="4542326" cy="1066800"/>
        </p:xfrm>
        <a:graphic>
          <a:graphicData uri="http://schemas.openxmlformats.org/drawingml/2006/table">
            <a:tbl>
              <a:tblPr firstRow="1" firstCol="1" bandRow="1">
                <a:tableStyleId>{5C22544A-7EE6-4342-B048-85BDC9FD1C3A}</a:tableStyleId>
              </a:tblPr>
              <a:tblGrid>
                <a:gridCol w="1555580">
                  <a:extLst>
                    <a:ext uri="{9D8B030D-6E8A-4147-A177-3AD203B41FA5}">
                      <a16:colId xmlns:a16="http://schemas.microsoft.com/office/drawing/2014/main" val="493736342"/>
                    </a:ext>
                  </a:extLst>
                </a:gridCol>
                <a:gridCol w="2986746">
                  <a:extLst>
                    <a:ext uri="{9D8B030D-6E8A-4147-A177-3AD203B41FA5}">
                      <a16:colId xmlns:a16="http://schemas.microsoft.com/office/drawing/2014/main" val="682931288"/>
                    </a:ext>
                  </a:extLst>
                </a:gridCol>
              </a:tblGrid>
              <a:tr h="0">
                <a:tc>
                  <a:txBody>
                    <a:bodyPr/>
                    <a:lstStyle/>
                    <a:p>
                      <a:pPr marL="540385" algn="just">
                        <a:spcBef>
                          <a:spcPts val="300"/>
                        </a:spcBef>
                        <a:buNone/>
                      </a:pPr>
                      <a:r>
                        <a:rPr lang="en-GB" sz="1400" dirty="0">
                          <a:effectLst/>
                        </a:rPr>
                        <a:t>Experiment</a:t>
                      </a:r>
                      <a:endParaRPr lang="en-CH" sz="14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540385" algn="just">
                        <a:spcBef>
                          <a:spcPts val="300"/>
                        </a:spcBef>
                        <a:buNone/>
                      </a:pPr>
                      <a:r>
                        <a:rPr lang="en-GB" sz="1400" dirty="0">
                          <a:effectLst/>
                        </a:rPr>
                        <a:t>Additional contribution (</a:t>
                      </a:r>
                      <a:r>
                        <a:rPr lang="en-GB" sz="1400" dirty="0" err="1">
                          <a:effectLst/>
                        </a:rPr>
                        <a:t>kCHF</a:t>
                      </a:r>
                      <a:r>
                        <a:rPr lang="en-GB" sz="1400" dirty="0">
                          <a:effectLst/>
                        </a:rPr>
                        <a:t>) </a:t>
                      </a:r>
                      <a:endParaRPr lang="en-CH" sz="14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07996995"/>
                  </a:ext>
                </a:extLst>
              </a:tr>
              <a:tr h="0">
                <a:tc>
                  <a:txBody>
                    <a:bodyPr/>
                    <a:lstStyle/>
                    <a:p>
                      <a:pPr marL="540385" algn="just">
                        <a:spcBef>
                          <a:spcPts val="300"/>
                        </a:spcBef>
                        <a:buNone/>
                      </a:pPr>
                      <a:r>
                        <a:rPr lang="en-GB" sz="1400">
                          <a:effectLst/>
                        </a:rPr>
                        <a:t>ALICE</a:t>
                      </a:r>
                      <a:endParaRPr lang="en-CH"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540385" algn="ctr">
                        <a:spcBef>
                          <a:spcPts val="300"/>
                        </a:spcBef>
                        <a:buNone/>
                      </a:pPr>
                      <a:r>
                        <a:rPr lang="en-GB" sz="1400">
                          <a:effectLst/>
                        </a:rPr>
                        <a:t>28</a:t>
                      </a:r>
                      <a:endParaRPr lang="en-CH"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7880932"/>
                  </a:ext>
                </a:extLst>
              </a:tr>
              <a:tr h="0">
                <a:tc>
                  <a:txBody>
                    <a:bodyPr/>
                    <a:lstStyle/>
                    <a:p>
                      <a:pPr marL="540385" algn="just">
                        <a:spcBef>
                          <a:spcPts val="300"/>
                        </a:spcBef>
                        <a:buNone/>
                      </a:pPr>
                      <a:r>
                        <a:rPr lang="en-GB" sz="1400">
                          <a:effectLst/>
                        </a:rPr>
                        <a:t>ATLAS</a:t>
                      </a:r>
                      <a:endParaRPr lang="en-CH"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540385" algn="ctr">
                        <a:spcBef>
                          <a:spcPts val="300"/>
                        </a:spcBef>
                        <a:buNone/>
                      </a:pPr>
                      <a:r>
                        <a:rPr lang="en-GB" sz="1400">
                          <a:effectLst/>
                        </a:rPr>
                        <a:t>44</a:t>
                      </a:r>
                      <a:endParaRPr lang="en-CH"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65843236"/>
                  </a:ext>
                </a:extLst>
              </a:tr>
              <a:tr h="0">
                <a:tc>
                  <a:txBody>
                    <a:bodyPr/>
                    <a:lstStyle/>
                    <a:p>
                      <a:pPr marL="540385" algn="just">
                        <a:spcBef>
                          <a:spcPts val="300"/>
                        </a:spcBef>
                        <a:buNone/>
                      </a:pPr>
                      <a:r>
                        <a:rPr lang="en-GB" sz="1400">
                          <a:effectLst/>
                        </a:rPr>
                        <a:t>CMS</a:t>
                      </a:r>
                      <a:endParaRPr lang="en-CH"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540385" algn="ctr">
                        <a:spcBef>
                          <a:spcPts val="300"/>
                        </a:spcBef>
                        <a:buNone/>
                      </a:pPr>
                      <a:r>
                        <a:rPr lang="en-GB" sz="1400">
                          <a:effectLst/>
                        </a:rPr>
                        <a:t>50</a:t>
                      </a:r>
                      <a:endParaRPr lang="en-CH"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32294382"/>
                  </a:ext>
                </a:extLst>
              </a:tr>
              <a:tr h="0">
                <a:tc>
                  <a:txBody>
                    <a:bodyPr/>
                    <a:lstStyle/>
                    <a:p>
                      <a:pPr marL="540385" algn="just">
                        <a:spcBef>
                          <a:spcPts val="300"/>
                        </a:spcBef>
                        <a:buNone/>
                      </a:pPr>
                      <a:r>
                        <a:rPr lang="en-GB" sz="1400">
                          <a:effectLst/>
                        </a:rPr>
                        <a:t>LHCb</a:t>
                      </a:r>
                      <a:endParaRPr lang="en-CH" sz="140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marL="540385" algn="ctr">
                        <a:spcBef>
                          <a:spcPts val="300"/>
                        </a:spcBef>
                        <a:buNone/>
                      </a:pPr>
                      <a:r>
                        <a:rPr lang="en-GB" sz="1400" dirty="0">
                          <a:effectLst/>
                        </a:rPr>
                        <a:t>28</a:t>
                      </a:r>
                      <a:endParaRPr lang="en-CH" sz="1400" dirty="0">
                        <a:effectLst/>
                        <a:latin typeface="Times"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49474152"/>
                  </a:ext>
                </a:extLst>
              </a:tr>
            </a:tbl>
          </a:graphicData>
        </a:graphic>
      </p:graphicFrame>
    </p:spTree>
    <p:extLst>
      <p:ext uri="{BB962C8B-B14F-4D97-AF65-F5344CB8AC3E}">
        <p14:creationId xmlns:p14="http://schemas.microsoft.com/office/powerpoint/2010/main" val="1444832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7E8D7F-E9F8-4549-FE1C-F905EBFF3B78}"/>
            </a:ext>
          </a:extLst>
        </p:cNvPr>
        <p:cNvGrpSpPr/>
        <p:nvPr/>
      </p:nvGrpSpPr>
      <p:grpSpPr>
        <a:xfrm>
          <a:off x="0" y="0"/>
          <a:ext cx="0" cy="0"/>
          <a:chOff x="0" y="0"/>
          <a:chExt cx="0" cy="0"/>
        </a:xfrm>
      </p:grpSpPr>
      <p:pic>
        <p:nvPicPr>
          <p:cNvPr id="25" name="Picture 24">
            <a:extLst>
              <a:ext uri="{FF2B5EF4-FFF2-40B4-BE49-F238E27FC236}">
                <a16:creationId xmlns:a16="http://schemas.microsoft.com/office/drawing/2014/main" id="{8CE90571-B3FA-EF21-145C-BB7C59E307BA}"/>
              </a:ext>
            </a:extLst>
          </p:cNvPr>
          <p:cNvPicPr>
            <a:picLocks noChangeAspect="1"/>
          </p:cNvPicPr>
          <p:nvPr/>
        </p:nvPicPr>
        <p:blipFill>
          <a:blip r:embed="rId2"/>
          <a:srcRect l="4649" t="1360" r="17388" b="16654"/>
          <a:stretch/>
        </p:blipFill>
        <p:spPr>
          <a:xfrm>
            <a:off x="7197770" y="1744263"/>
            <a:ext cx="4876705" cy="3446155"/>
          </a:xfrm>
          <a:prstGeom prst="rect">
            <a:avLst/>
          </a:prstGeom>
        </p:spPr>
      </p:pic>
      <p:sp>
        <p:nvSpPr>
          <p:cNvPr id="4" name="Rectangle 4">
            <a:extLst>
              <a:ext uri="{FF2B5EF4-FFF2-40B4-BE49-F238E27FC236}">
                <a16:creationId xmlns:a16="http://schemas.microsoft.com/office/drawing/2014/main" id="{890621E2-25A1-6B6D-3648-F0CB7A2B2300}"/>
              </a:ext>
            </a:extLst>
          </p:cNvPr>
          <p:cNvSpPr txBox="1">
            <a:spLocks noChangeArrowheads="1"/>
          </p:cNvSpPr>
          <p:nvPr/>
        </p:nvSpPr>
        <p:spPr>
          <a:xfrm>
            <a:off x="2194316" y="61499"/>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000" dirty="0">
                <a:solidFill>
                  <a:schemeClr val="accent1">
                    <a:lumMod val="75000"/>
                  </a:schemeClr>
                </a:solidFill>
                <a:latin typeface="Times New Roman" pitchFamily="18" charset="0"/>
              </a:rPr>
              <a:t>M&amp;O budget 2022, 2023 and 2024</a:t>
            </a:r>
          </a:p>
        </p:txBody>
      </p:sp>
      <p:grpSp>
        <p:nvGrpSpPr>
          <p:cNvPr id="5" name="Group 4">
            <a:extLst>
              <a:ext uri="{FF2B5EF4-FFF2-40B4-BE49-F238E27FC236}">
                <a16:creationId xmlns:a16="http://schemas.microsoft.com/office/drawing/2014/main" id="{66258553-C37D-5D5D-DB1D-2FBF07BF0788}"/>
              </a:ext>
            </a:extLst>
          </p:cNvPr>
          <p:cNvGrpSpPr/>
          <p:nvPr/>
        </p:nvGrpSpPr>
        <p:grpSpPr>
          <a:xfrm>
            <a:off x="1943196" y="699709"/>
            <a:ext cx="8172000" cy="37824"/>
            <a:chOff x="179512" y="582864"/>
            <a:chExt cx="8820000" cy="37824"/>
          </a:xfrm>
        </p:grpSpPr>
        <p:cxnSp>
          <p:nvCxnSpPr>
            <p:cNvPr id="6" name="Straight Connector 5">
              <a:extLst>
                <a:ext uri="{FF2B5EF4-FFF2-40B4-BE49-F238E27FC236}">
                  <a16:creationId xmlns:a16="http://schemas.microsoft.com/office/drawing/2014/main" id="{A0FC2415-ED16-4A3A-6A96-A45AFCF6406C}"/>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F4C716B-9156-25F3-DE34-13AC107BD17A}"/>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9" name="Date Placeholder 8">
            <a:extLst>
              <a:ext uri="{FF2B5EF4-FFF2-40B4-BE49-F238E27FC236}">
                <a16:creationId xmlns:a16="http://schemas.microsoft.com/office/drawing/2014/main" id="{6C231943-5784-F273-F7A3-3CAA9CB1DAC8}"/>
              </a:ext>
            </a:extLst>
          </p:cNvPr>
          <p:cNvSpPr>
            <a:spLocks noGrp="1"/>
          </p:cNvSpPr>
          <p:nvPr>
            <p:ph type="dt" sz="half" idx="10"/>
          </p:nvPr>
        </p:nvSpPr>
        <p:spPr/>
        <p:txBody>
          <a:bodyPr/>
          <a:lstStyle/>
          <a:p>
            <a:r>
              <a:rPr lang="en-CH"/>
              <a:t>09/04/2025</a:t>
            </a:r>
            <a:endParaRPr lang="en-GB" dirty="0"/>
          </a:p>
        </p:txBody>
      </p:sp>
      <p:sp>
        <p:nvSpPr>
          <p:cNvPr id="10" name="Footer Placeholder 9">
            <a:extLst>
              <a:ext uri="{FF2B5EF4-FFF2-40B4-BE49-F238E27FC236}">
                <a16:creationId xmlns:a16="http://schemas.microsoft.com/office/drawing/2014/main" id="{A98C248D-5BCD-6245-8A8B-00213F5BE3DB}"/>
              </a:ext>
            </a:extLst>
          </p:cNvPr>
          <p:cNvSpPr>
            <a:spLocks noGrp="1"/>
          </p:cNvSpPr>
          <p:nvPr>
            <p:ph type="ftr" sz="quarter" idx="11"/>
          </p:nvPr>
        </p:nvSpPr>
        <p:spPr/>
        <p:txBody>
          <a:bodyPr/>
          <a:lstStyle/>
          <a:p>
            <a:r>
              <a:rPr lang="en-GB" dirty="0"/>
              <a:t>R. Guida on behalf of the Gas Team</a:t>
            </a:r>
          </a:p>
        </p:txBody>
      </p:sp>
      <p:sp>
        <p:nvSpPr>
          <p:cNvPr id="11" name="Slide Number Placeholder 10">
            <a:extLst>
              <a:ext uri="{FF2B5EF4-FFF2-40B4-BE49-F238E27FC236}">
                <a16:creationId xmlns:a16="http://schemas.microsoft.com/office/drawing/2014/main" id="{4D335F75-2730-77C0-3A97-2BEB034A7DEF}"/>
              </a:ext>
            </a:extLst>
          </p:cNvPr>
          <p:cNvSpPr>
            <a:spLocks noGrp="1"/>
          </p:cNvSpPr>
          <p:nvPr>
            <p:ph type="sldNum" sz="quarter" idx="12"/>
          </p:nvPr>
        </p:nvSpPr>
        <p:spPr/>
        <p:txBody>
          <a:bodyPr/>
          <a:lstStyle/>
          <a:p>
            <a:fld id="{33BD2081-6B0D-4648-9062-EA837D2BF6FC}" type="slidenum">
              <a:rPr lang="en-GB" smtClean="0"/>
              <a:t>7</a:t>
            </a:fld>
            <a:endParaRPr lang="en-GB"/>
          </a:p>
        </p:txBody>
      </p:sp>
      <p:grpSp>
        <p:nvGrpSpPr>
          <p:cNvPr id="3" name="Group 2">
            <a:extLst>
              <a:ext uri="{FF2B5EF4-FFF2-40B4-BE49-F238E27FC236}">
                <a16:creationId xmlns:a16="http://schemas.microsoft.com/office/drawing/2014/main" id="{98989693-F627-AE3E-E3C2-823FD067F049}"/>
              </a:ext>
            </a:extLst>
          </p:cNvPr>
          <p:cNvGrpSpPr/>
          <p:nvPr/>
        </p:nvGrpSpPr>
        <p:grpSpPr>
          <a:xfrm>
            <a:off x="207034" y="1462980"/>
            <a:ext cx="2968104" cy="2896432"/>
            <a:chOff x="470780" y="679442"/>
            <a:chExt cx="3567820" cy="3297169"/>
          </a:xfrm>
        </p:grpSpPr>
        <p:pic>
          <p:nvPicPr>
            <p:cNvPr id="8" name="Picture 7">
              <a:extLst>
                <a:ext uri="{FF2B5EF4-FFF2-40B4-BE49-F238E27FC236}">
                  <a16:creationId xmlns:a16="http://schemas.microsoft.com/office/drawing/2014/main" id="{D4F4DB76-BAC1-3340-2D97-A22FE3D79ECA}"/>
                </a:ext>
              </a:extLst>
            </p:cNvPr>
            <p:cNvPicPr>
              <a:picLocks noChangeAspect="1"/>
            </p:cNvPicPr>
            <p:nvPr/>
          </p:nvPicPr>
          <p:blipFill>
            <a:blip r:embed="rId3"/>
            <a:srcRect l="9790" r="6973" b="9286"/>
            <a:stretch/>
          </p:blipFill>
          <p:spPr>
            <a:xfrm>
              <a:off x="470780" y="1323945"/>
              <a:ext cx="3567820" cy="2652666"/>
            </a:xfrm>
            <a:prstGeom prst="rect">
              <a:avLst/>
            </a:prstGeom>
          </p:spPr>
        </p:pic>
        <p:sp>
          <p:nvSpPr>
            <p:cNvPr id="16" name="TextBox 15">
              <a:extLst>
                <a:ext uri="{FF2B5EF4-FFF2-40B4-BE49-F238E27FC236}">
                  <a16:creationId xmlns:a16="http://schemas.microsoft.com/office/drawing/2014/main" id="{EA535BCC-E9BE-3470-4CB3-15C159538C12}"/>
                </a:ext>
              </a:extLst>
            </p:cNvPr>
            <p:cNvSpPr txBox="1"/>
            <p:nvPr/>
          </p:nvSpPr>
          <p:spPr>
            <a:xfrm>
              <a:off x="1234204" y="679442"/>
              <a:ext cx="1959447" cy="707885"/>
            </a:xfrm>
            <a:prstGeom prst="rect">
              <a:avLst/>
            </a:prstGeom>
            <a:noFill/>
          </p:spPr>
          <p:txBody>
            <a:bodyPr wrap="none" rtlCol="0">
              <a:spAutoFit/>
            </a:bodyPr>
            <a:lstStyle/>
            <a:p>
              <a:pPr algn="ctr"/>
              <a:r>
                <a:rPr lang="en-GB" sz="2000" b="1" dirty="0"/>
                <a:t>2022</a:t>
              </a:r>
            </a:p>
            <a:p>
              <a:pPr algn="ctr"/>
              <a:r>
                <a:rPr lang="en-GB" sz="2000" i="1" dirty="0">
                  <a:solidFill>
                    <a:srgbClr val="00B050"/>
                  </a:solidFill>
                </a:rPr>
                <a:t>93% budget used</a:t>
              </a:r>
            </a:p>
          </p:txBody>
        </p:sp>
      </p:grpSp>
      <p:grpSp>
        <p:nvGrpSpPr>
          <p:cNvPr id="12" name="Group 11">
            <a:extLst>
              <a:ext uri="{FF2B5EF4-FFF2-40B4-BE49-F238E27FC236}">
                <a16:creationId xmlns:a16="http://schemas.microsoft.com/office/drawing/2014/main" id="{035B3493-6257-84AD-AD42-494A98C773C3}"/>
              </a:ext>
            </a:extLst>
          </p:cNvPr>
          <p:cNvGrpSpPr/>
          <p:nvPr/>
        </p:nvGrpSpPr>
        <p:grpSpPr>
          <a:xfrm>
            <a:off x="3175138" y="1464212"/>
            <a:ext cx="3571264" cy="3038219"/>
            <a:chOff x="4694549" y="707256"/>
            <a:chExt cx="4095762" cy="3496681"/>
          </a:xfrm>
        </p:grpSpPr>
        <p:pic>
          <p:nvPicPr>
            <p:cNvPr id="15" name="Picture 14">
              <a:extLst>
                <a:ext uri="{FF2B5EF4-FFF2-40B4-BE49-F238E27FC236}">
                  <a16:creationId xmlns:a16="http://schemas.microsoft.com/office/drawing/2014/main" id="{28B03227-0988-103D-6F41-46B2DEBBFC0B}"/>
                </a:ext>
              </a:extLst>
            </p:cNvPr>
            <p:cNvPicPr>
              <a:picLocks noChangeAspect="1"/>
            </p:cNvPicPr>
            <p:nvPr/>
          </p:nvPicPr>
          <p:blipFill>
            <a:blip r:embed="rId4"/>
            <a:srcRect b="8298"/>
            <a:stretch/>
          </p:blipFill>
          <p:spPr>
            <a:xfrm>
              <a:off x="4694549" y="1364393"/>
              <a:ext cx="4095762" cy="2839544"/>
            </a:xfrm>
            <a:prstGeom prst="rect">
              <a:avLst/>
            </a:prstGeom>
          </p:spPr>
        </p:pic>
        <p:sp>
          <p:nvSpPr>
            <p:cNvPr id="17" name="TextBox 16">
              <a:extLst>
                <a:ext uri="{FF2B5EF4-FFF2-40B4-BE49-F238E27FC236}">
                  <a16:creationId xmlns:a16="http://schemas.microsoft.com/office/drawing/2014/main" id="{BE1F5B87-B895-6A15-0E55-07A4F5CB449F}"/>
                </a:ext>
              </a:extLst>
            </p:cNvPr>
            <p:cNvSpPr txBox="1"/>
            <p:nvPr/>
          </p:nvSpPr>
          <p:spPr>
            <a:xfrm>
              <a:off x="5691242" y="707256"/>
              <a:ext cx="2089290" cy="707886"/>
            </a:xfrm>
            <a:prstGeom prst="rect">
              <a:avLst/>
            </a:prstGeom>
            <a:noFill/>
          </p:spPr>
          <p:txBody>
            <a:bodyPr wrap="none" rtlCol="0">
              <a:spAutoFit/>
            </a:bodyPr>
            <a:lstStyle/>
            <a:p>
              <a:pPr algn="ctr"/>
              <a:r>
                <a:rPr lang="en-GB" sz="2000" b="1" dirty="0"/>
                <a:t>2023</a:t>
              </a:r>
            </a:p>
            <a:p>
              <a:pPr algn="ctr"/>
              <a:r>
                <a:rPr lang="en-GB" sz="2000" i="1" dirty="0">
                  <a:solidFill>
                    <a:srgbClr val="FF0000"/>
                  </a:solidFill>
                </a:rPr>
                <a:t>118% budget used</a:t>
              </a:r>
              <a:endParaRPr lang="en-CH" sz="2000" b="1" dirty="0"/>
            </a:p>
          </p:txBody>
        </p:sp>
      </p:grpSp>
      <p:sp>
        <p:nvSpPr>
          <p:cNvPr id="13" name="TextBox 12">
            <a:extLst>
              <a:ext uri="{FF2B5EF4-FFF2-40B4-BE49-F238E27FC236}">
                <a16:creationId xmlns:a16="http://schemas.microsoft.com/office/drawing/2014/main" id="{316793EB-2ED2-72B9-93A4-3C1CDE11B544}"/>
              </a:ext>
            </a:extLst>
          </p:cNvPr>
          <p:cNvSpPr txBox="1"/>
          <p:nvPr/>
        </p:nvSpPr>
        <p:spPr>
          <a:xfrm>
            <a:off x="8005396" y="1442961"/>
            <a:ext cx="2089290" cy="1015663"/>
          </a:xfrm>
          <a:prstGeom prst="rect">
            <a:avLst/>
          </a:prstGeom>
          <a:noFill/>
        </p:spPr>
        <p:txBody>
          <a:bodyPr wrap="none" rtlCol="0">
            <a:spAutoFit/>
          </a:bodyPr>
          <a:lstStyle/>
          <a:p>
            <a:pPr algn="ctr"/>
            <a:r>
              <a:rPr lang="en-GB" sz="2000" b="1" dirty="0"/>
              <a:t>2024</a:t>
            </a:r>
          </a:p>
          <a:p>
            <a:pPr algn="ctr"/>
            <a:r>
              <a:rPr lang="en-GB" sz="2000" i="1" dirty="0">
                <a:solidFill>
                  <a:srgbClr val="FF0000"/>
                </a:solidFill>
              </a:rPr>
              <a:t>118% budget used</a:t>
            </a:r>
            <a:endParaRPr lang="en-CH" sz="2000" dirty="0"/>
          </a:p>
          <a:p>
            <a:pPr algn="ctr"/>
            <a:endParaRPr lang="en-CH" sz="2000" b="1" dirty="0"/>
          </a:p>
        </p:txBody>
      </p:sp>
      <p:sp>
        <p:nvSpPr>
          <p:cNvPr id="14" name="TextBox 13">
            <a:extLst>
              <a:ext uri="{FF2B5EF4-FFF2-40B4-BE49-F238E27FC236}">
                <a16:creationId xmlns:a16="http://schemas.microsoft.com/office/drawing/2014/main" id="{322F2781-019A-D1AA-74AC-22110720153D}"/>
              </a:ext>
            </a:extLst>
          </p:cNvPr>
          <p:cNvSpPr txBox="1"/>
          <p:nvPr/>
        </p:nvSpPr>
        <p:spPr>
          <a:xfrm>
            <a:off x="207034" y="896679"/>
            <a:ext cx="6094562" cy="369332"/>
          </a:xfrm>
          <a:prstGeom prst="rect">
            <a:avLst/>
          </a:prstGeom>
          <a:noFill/>
        </p:spPr>
        <p:txBody>
          <a:bodyPr wrap="square">
            <a:spAutoFit/>
          </a:bodyPr>
          <a:lstStyle/>
          <a:p>
            <a:r>
              <a:rPr lang="en-GB" dirty="0"/>
              <a:t>ALICE example:</a:t>
            </a:r>
            <a:endParaRPr lang="en-CH" dirty="0"/>
          </a:p>
        </p:txBody>
      </p:sp>
    </p:spTree>
    <p:extLst>
      <p:ext uri="{BB962C8B-B14F-4D97-AF65-F5344CB8AC3E}">
        <p14:creationId xmlns:p14="http://schemas.microsoft.com/office/powerpoint/2010/main" val="7803055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7E8D7F-E9F8-4549-FE1C-F905EBFF3B78}"/>
            </a:ext>
          </a:extLst>
        </p:cNvPr>
        <p:cNvGrpSpPr/>
        <p:nvPr/>
      </p:nvGrpSpPr>
      <p:grpSpPr>
        <a:xfrm>
          <a:off x="0" y="0"/>
          <a:ext cx="0" cy="0"/>
          <a:chOff x="0" y="0"/>
          <a:chExt cx="0" cy="0"/>
        </a:xfrm>
      </p:grpSpPr>
      <p:sp>
        <p:nvSpPr>
          <p:cNvPr id="4" name="Rectangle 4">
            <a:extLst>
              <a:ext uri="{FF2B5EF4-FFF2-40B4-BE49-F238E27FC236}">
                <a16:creationId xmlns:a16="http://schemas.microsoft.com/office/drawing/2014/main" id="{890621E2-25A1-6B6D-3648-F0CB7A2B2300}"/>
              </a:ext>
            </a:extLst>
          </p:cNvPr>
          <p:cNvSpPr txBox="1">
            <a:spLocks noChangeArrowheads="1"/>
          </p:cNvSpPr>
          <p:nvPr/>
        </p:nvSpPr>
        <p:spPr>
          <a:xfrm>
            <a:off x="2194316" y="61499"/>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000" dirty="0">
                <a:solidFill>
                  <a:schemeClr val="accent1">
                    <a:lumMod val="75000"/>
                  </a:schemeClr>
                </a:solidFill>
                <a:latin typeface="Times New Roman" pitchFamily="18" charset="0"/>
              </a:rPr>
              <a:t>M&amp;O budget 2022, 2023 and 2024</a:t>
            </a:r>
          </a:p>
        </p:txBody>
      </p:sp>
      <p:grpSp>
        <p:nvGrpSpPr>
          <p:cNvPr id="5" name="Group 4">
            <a:extLst>
              <a:ext uri="{FF2B5EF4-FFF2-40B4-BE49-F238E27FC236}">
                <a16:creationId xmlns:a16="http://schemas.microsoft.com/office/drawing/2014/main" id="{66258553-C37D-5D5D-DB1D-2FBF07BF0788}"/>
              </a:ext>
            </a:extLst>
          </p:cNvPr>
          <p:cNvGrpSpPr/>
          <p:nvPr/>
        </p:nvGrpSpPr>
        <p:grpSpPr>
          <a:xfrm>
            <a:off x="1943196" y="699709"/>
            <a:ext cx="8172000" cy="37824"/>
            <a:chOff x="179512" y="582864"/>
            <a:chExt cx="8820000" cy="37824"/>
          </a:xfrm>
        </p:grpSpPr>
        <p:cxnSp>
          <p:nvCxnSpPr>
            <p:cNvPr id="6" name="Straight Connector 5">
              <a:extLst>
                <a:ext uri="{FF2B5EF4-FFF2-40B4-BE49-F238E27FC236}">
                  <a16:creationId xmlns:a16="http://schemas.microsoft.com/office/drawing/2014/main" id="{A0FC2415-ED16-4A3A-6A96-A45AFCF6406C}"/>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F4C716B-9156-25F3-DE34-13AC107BD17A}"/>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9" name="Date Placeholder 8">
            <a:extLst>
              <a:ext uri="{FF2B5EF4-FFF2-40B4-BE49-F238E27FC236}">
                <a16:creationId xmlns:a16="http://schemas.microsoft.com/office/drawing/2014/main" id="{6C231943-5784-F273-F7A3-3CAA9CB1DAC8}"/>
              </a:ext>
            </a:extLst>
          </p:cNvPr>
          <p:cNvSpPr>
            <a:spLocks noGrp="1"/>
          </p:cNvSpPr>
          <p:nvPr>
            <p:ph type="dt" sz="half" idx="10"/>
          </p:nvPr>
        </p:nvSpPr>
        <p:spPr/>
        <p:txBody>
          <a:bodyPr/>
          <a:lstStyle/>
          <a:p>
            <a:r>
              <a:rPr lang="en-CH"/>
              <a:t>09/04/2025</a:t>
            </a:r>
            <a:endParaRPr lang="en-GB" dirty="0"/>
          </a:p>
        </p:txBody>
      </p:sp>
      <p:sp>
        <p:nvSpPr>
          <p:cNvPr id="10" name="Footer Placeholder 9">
            <a:extLst>
              <a:ext uri="{FF2B5EF4-FFF2-40B4-BE49-F238E27FC236}">
                <a16:creationId xmlns:a16="http://schemas.microsoft.com/office/drawing/2014/main" id="{A98C248D-5BCD-6245-8A8B-00213F5BE3DB}"/>
              </a:ext>
            </a:extLst>
          </p:cNvPr>
          <p:cNvSpPr>
            <a:spLocks noGrp="1"/>
          </p:cNvSpPr>
          <p:nvPr>
            <p:ph type="ftr" sz="quarter" idx="11"/>
          </p:nvPr>
        </p:nvSpPr>
        <p:spPr/>
        <p:txBody>
          <a:bodyPr/>
          <a:lstStyle/>
          <a:p>
            <a:r>
              <a:rPr lang="en-GB" dirty="0"/>
              <a:t>R. Guida on behalf of the Gas Team</a:t>
            </a:r>
          </a:p>
        </p:txBody>
      </p:sp>
      <p:sp>
        <p:nvSpPr>
          <p:cNvPr id="11" name="Slide Number Placeholder 10">
            <a:extLst>
              <a:ext uri="{FF2B5EF4-FFF2-40B4-BE49-F238E27FC236}">
                <a16:creationId xmlns:a16="http://schemas.microsoft.com/office/drawing/2014/main" id="{4D335F75-2730-77C0-3A97-2BEB034A7DEF}"/>
              </a:ext>
            </a:extLst>
          </p:cNvPr>
          <p:cNvSpPr>
            <a:spLocks noGrp="1"/>
          </p:cNvSpPr>
          <p:nvPr>
            <p:ph type="sldNum" sz="quarter" idx="12"/>
          </p:nvPr>
        </p:nvSpPr>
        <p:spPr/>
        <p:txBody>
          <a:bodyPr/>
          <a:lstStyle/>
          <a:p>
            <a:fld id="{33BD2081-6B0D-4648-9062-EA837D2BF6FC}" type="slidenum">
              <a:rPr lang="en-GB" smtClean="0"/>
              <a:t>8</a:t>
            </a:fld>
            <a:endParaRPr lang="en-GB"/>
          </a:p>
        </p:txBody>
      </p:sp>
      <p:grpSp>
        <p:nvGrpSpPr>
          <p:cNvPr id="8" name="Group 7">
            <a:extLst>
              <a:ext uri="{FF2B5EF4-FFF2-40B4-BE49-F238E27FC236}">
                <a16:creationId xmlns:a16="http://schemas.microsoft.com/office/drawing/2014/main" id="{23E552BF-CF3F-0F02-DA53-952C0E4D5967}"/>
              </a:ext>
            </a:extLst>
          </p:cNvPr>
          <p:cNvGrpSpPr/>
          <p:nvPr/>
        </p:nvGrpSpPr>
        <p:grpSpPr>
          <a:xfrm>
            <a:off x="3088548" y="1556341"/>
            <a:ext cx="3286955" cy="3062441"/>
            <a:chOff x="2993657" y="667820"/>
            <a:chExt cx="3286955" cy="3062441"/>
          </a:xfrm>
        </p:grpSpPr>
        <p:pic>
          <p:nvPicPr>
            <p:cNvPr id="13" name="Picture 12">
              <a:extLst>
                <a:ext uri="{FF2B5EF4-FFF2-40B4-BE49-F238E27FC236}">
                  <a16:creationId xmlns:a16="http://schemas.microsoft.com/office/drawing/2014/main" id="{6D75D291-5764-5D9E-0120-77C18A592AC1}"/>
                </a:ext>
              </a:extLst>
            </p:cNvPr>
            <p:cNvPicPr>
              <a:picLocks noChangeAspect="1"/>
            </p:cNvPicPr>
            <p:nvPr/>
          </p:nvPicPr>
          <p:blipFill>
            <a:blip r:embed="rId2"/>
            <a:srcRect l="4302" r="5336" b="7751"/>
            <a:stretch/>
          </p:blipFill>
          <p:spPr>
            <a:xfrm>
              <a:off x="2993657" y="1279510"/>
              <a:ext cx="3286955" cy="2450751"/>
            </a:xfrm>
            <a:prstGeom prst="rect">
              <a:avLst/>
            </a:prstGeom>
          </p:spPr>
        </p:pic>
        <p:sp>
          <p:nvSpPr>
            <p:cNvPr id="17" name="TextBox 16">
              <a:extLst>
                <a:ext uri="{FF2B5EF4-FFF2-40B4-BE49-F238E27FC236}">
                  <a16:creationId xmlns:a16="http://schemas.microsoft.com/office/drawing/2014/main" id="{BE1F5B87-B895-6A15-0E55-07A4F5CB449F}"/>
                </a:ext>
              </a:extLst>
            </p:cNvPr>
            <p:cNvSpPr txBox="1"/>
            <p:nvPr/>
          </p:nvSpPr>
          <p:spPr>
            <a:xfrm>
              <a:off x="4285115" y="667820"/>
              <a:ext cx="704039" cy="400110"/>
            </a:xfrm>
            <a:prstGeom prst="rect">
              <a:avLst/>
            </a:prstGeom>
            <a:noFill/>
          </p:spPr>
          <p:txBody>
            <a:bodyPr wrap="none" rtlCol="0">
              <a:spAutoFit/>
            </a:bodyPr>
            <a:lstStyle/>
            <a:p>
              <a:r>
                <a:rPr lang="en-GB" sz="2000" b="1" dirty="0"/>
                <a:t>2023</a:t>
              </a:r>
              <a:endParaRPr lang="en-CH" sz="2000" b="1" dirty="0"/>
            </a:p>
          </p:txBody>
        </p:sp>
        <p:sp>
          <p:nvSpPr>
            <p:cNvPr id="19" name="Rectangle 18">
              <a:extLst>
                <a:ext uri="{FF2B5EF4-FFF2-40B4-BE49-F238E27FC236}">
                  <a16:creationId xmlns:a16="http://schemas.microsoft.com/office/drawing/2014/main" id="{D00BD664-6E2A-5AA1-F76E-802D1EA0BA30}"/>
                </a:ext>
              </a:extLst>
            </p:cNvPr>
            <p:cNvSpPr/>
            <p:nvPr/>
          </p:nvSpPr>
          <p:spPr>
            <a:xfrm>
              <a:off x="3592666" y="994521"/>
              <a:ext cx="2088937" cy="437043"/>
            </a:xfrm>
            <a:prstGeom prst="rect">
              <a:avLst/>
            </a:prstGeom>
          </p:spPr>
          <p:txBody>
            <a:bodyPr wrap="square">
              <a:spAutoFit/>
            </a:bodyPr>
            <a:lstStyle/>
            <a:p>
              <a:pPr>
                <a:lnSpc>
                  <a:spcPct val="120000"/>
                </a:lnSpc>
              </a:pPr>
              <a:r>
                <a:rPr lang="en-GB" sz="2000" i="1" dirty="0">
                  <a:solidFill>
                    <a:srgbClr val="FF0000"/>
                  </a:solidFill>
                </a:rPr>
                <a:t>125% budget used</a:t>
              </a:r>
            </a:p>
          </p:txBody>
        </p:sp>
      </p:grpSp>
      <p:grpSp>
        <p:nvGrpSpPr>
          <p:cNvPr id="2" name="Group 1">
            <a:extLst>
              <a:ext uri="{FF2B5EF4-FFF2-40B4-BE49-F238E27FC236}">
                <a16:creationId xmlns:a16="http://schemas.microsoft.com/office/drawing/2014/main" id="{F75C5A27-E4EF-051E-A6CA-5A98241C685D}"/>
              </a:ext>
            </a:extLst>
          </p:cNvPr>
          <p:cNvGrpSpPr/>
          <p:nvPr/>
        </p:nvGrpSpPr>
        <p:grpSpPr>
          <a:xfrm>
            <a:off x="94892" y="1614108"/>
            <a:ext cx="3157268" cy="2943815"/>
            <a:chOff x="1" y="725587"/>
            <a:chExt cx="3157268" cy="2943815"/>
          </a:xfrm>
        </p:grpSpPr>
        <p:pic>
          <p:nvPicPr>
            <p:cNvPr id="3" name="Picture 2">
              <a:extLst>
                <a:ext uri="{FF2B5EF4-FFF2-40B4-BE49-F238E27FC236}">
                  <a16:creationId xmlns:a16="http://schemas.microsoft.com/office/drawing/2014/main" id="{C75B3A8F-D3C3-EFB9-2816-96E9B47E022D}"/>
                </a:ext>
              </a:extLst>
            </p:cNvPr>
            <p:cNvPicPr>
              <a:picLocks noChangeAspect="1"/>
            </p:cNvPicPr>
            <p:nvPr/>
          </p:nvPicPr>
          <p:blipFill rotWithShape="1">
            <a:blip r:embed="rId3"/>
            <a:srcRect l="12775" t="15613" r="12104" b="6755"/>
            <a:stretch/>
          </p:blipFill>
          <p:spPr>
            <a:xfrm>
              <a:off x="1" y="1357622"/>
              <a:ext cx="3157268" cy="2311780"/>
            </a:xfrm>
            <a:prstGeom prst="rect">
              <a:avLst/>
            </a:prstGeom>
          </p:spPr>
        </p:pic>
        <p:sp>
          <p:nvSpPr>
            <p:cNvPr id="16" name="TextBox 15">
              <a:extLst>
                <a:ext uri="{FF2B5EF4-FFF2-40B4-BE49-F238E27FC236}">
                  <a16:creationId xmlns:a16="http://schemas.microsoft.com/office/drawing/2014/main" id="{EA535BCC-E9BE-3470-4CB3-15C159538C12}"/>
                </a:ext>
              </a:extLst>
            </p:cNvPr>
            <p:cNvSpPr txBox="1"/>
            <p:nvPr/>
          </p:nvSpPr>
          <p:spPr>
            <a:xfrm>
              <a:off x="1226616" y="725587"/>
              <a:ext cx="704039" cy="400110"/>
            </a:xfrm>
            <a:prstGeom prst="rect">
              <a:avLst/>
            </a:prstGeom>
            <a:noFill/>
          </p:spPr>
          <p:txBody>
            <a:bodyPr wrap="none" rtlCol="0">
              <a:spAutoFit/>
            </a:bodyPr>
            <a:lstStyle/>
            <a:p>
              <a:r>
                <a:rPr lang="en-GB" sz="2000" b="1" dirty="0"/>
                <a:t>2022</a:t>
              </a:r>
              <a:endParaRPr lang="en-CH" sz="2000" b="1" dirty="0"/>
            </a:p>
          </p:txBody>
        </p:sp>
        <p:sp>
          <p:nvSpPr>
            <p:cNvPr id="18" name="Rectangle 17">
              <a:extLst>
                <a:ext uri="{FF2B5EF4-FFF2-40B4-BE49-F238E27FC236}">
                  <a16:creationId xmlns:a16="http://schemas.microsoft.com/office/drawing/2014/main" id="{3F036452-81E0-7FF8-AF3C-CE32AA9F138C}"/>
                </a:ext>
              </a:extLst>
            </p:cNvPr>
            <p:cNvSpPr/>
            <p:nvPr/>
          </p:nvSpPr>
          <p:spPr>
            <a:xfrm>
              <a:off x="598912" y="1013896"/>
              <a:ext cx="1959447" cy="437043"/>
            </a:xfrm>
            <a:prstGeom prst="rect">
              <a:avLst/>
            </a:prstGeom>
          </p:spPr>
          <p:txBody>
            <a:bodyPr wrap="none">
              <a:spAutoFit/>
            </a:bodyPr>
            <a:lstStyle/>
            <a:p>
              <a:pPr>
                <a:lnSpc>
                  <a:spcPct val="120000"/>
                </a:lnSpc>
              </a:pPr>
              <a:r>
                <a:rPr lang="en-GB" sz="2000" i="1" dirty="0">
                  <a:solidFill>
                    <a:srgbClr val="00B050"/>
                  </a:solidFill>
                </a:rPr>
                <a:t>83% budget used</a:t>
              </a:r>
            </a:p>
          </p:txBody>
        </p:sp>
      </p:grpSp>
      <p:grpSp>
        <p:nvGrpSpPr>
          <p:cNvPr id="22" name="Group 21">
            <a:extLst>
              <a:ext uri="{FF2B5EF4-FFF2-40B4-BE49-F238E27FC236}">
                <a16:creationId xmlns:a16="http://schemas.microsoft.com/office/drawing/2014/main" id="{EB50156B-1D4A-2F1E-794C-28379FAA56A6}"/>
              </a:ext>
            </a:extLst>
          </p:cNvPr>
          <p:cNvGrpSpPr/>
          <p:nvPr/>
        </p:nvGrpSpPr>
        <p:grpSpPr>
          <a:xfrm>
            <a:off x="6974512" y="1555950"/>
            <a:ext cx="4568367" cy="3779864"/>
            <a:chOff x="6879621" y="667429"/>
            <a:chExt cx="4568367" cy="3779864"/>
          </a:xfrm>
        </p:grpSpPr>
        <p:pic>
          <p:nvPicPr>
            <p:cNvPr id="15" name="Picture 14">
              <a:extLst>
                <a:ext uri="{FF2B5EF4-FFF2-40B4-BE49-F238E27FC236}">
                  <a16:creationId xmlns:a16="http://schemas.microsoft.com/office/drawing/2014/main" id="{9775669A-B12A-48E5-E510-954121CD590F}"/>
                </a:ext>
              </a:extLst>
            </p:cNvPr>
            <p:cNvPicPr>
              <a:picLocks noChangeAspect="1"/>
            </p:cNvPicPr>
            <p:nvPr/>
          </p:nvPicPr>
          <p:blipFill>
            <a:blip r:embed="rId4"/>
            <a:srcRect l="8677" t="17257" r="18409" b="8761"/>
            <a:stretch/>
          </p:blipFill>
          <p:spPr>
            <a:xfrm>
              <a:off x="6879621" y="1332465"/>
              <a:ext cx="4568367" cy="3114828"/>
            </a:xfrm>
            <a:prstGeom prst="rect">
              <a:avLst/>
            </a:prstGeom>
          </p:spPr>
        </p:pic>
        <p:sp>
          <p:nvSpPr>
            <p:cNvPr id="20" name="TextBox 19">
              <a:extLst>
                <a:ext uri="{FF2B5EF4-FFF2-40B4-BE49-F238E27FC236}">
                  <a16:creationId xmlns:a16="http://schemas.microsoft.com/office/drawing/2014/main" id="{B799A95C-EAAC-1B9F-A423-D6770D4A1C5F}"/>
                </a:ext>
              </a:extLst>
            </p:cNvPr>
            <p:cNvSpPr txBox="1"/>
            <p:nvPr/>
          </p:nvSpPr>
          <p:spPr>
            <a:xfrm>
              <a:off x="8811785" y="667429"/>
              <a:ext cx="704039" cy="400110"/>
            </a:xfrm>
            <a:prstGeom prst="rect">
              <a:avLst/>
            </a:prstGeom>
            <a:noFill/>
          </p:spPr>
          <p:txBody>
            <a:bodyPr wrap="none" rtlCol="0">
              <a:spAutoFit/>
            </a:bodyPr>
            <a:lstStyle/>
            <a:p>
              <a:r>
                <a:rPr lang="en-GB" sz="2000" b="1" dirty="0"/>
                <a:t>2024</a:t>
              </a:r>
              <a:endParaRPr lang="en-CH" sz="2000" b="1" dirty="0"/>
            </a:p>
          </p:txBody>
        </p:sp>
        <p:sp>
          <p:nvSpPr>
            <p:cNvPr id="21" name="Rectangle 20">
              <a:extLst>
                <a:ext uri="{FF2B5EF4-FFF2-40B4-BE49-F238E27FC236}">
                  <a16:creationId xmlns:a16="http://schemas.microsoft.com/office/drawing/2014/main" id="{5D99F24C-538A-9B98-B1BA-6421CE34AD99}"/>
                </a:ext>
              </a:extLst>
            </p:cNvPr>
            <p:cNvSpPr/>
            <p:nvPr/>
          </p:nvSpPr>
          <p:spPr>
            <a:xfrm>
              <a:off x="8119336" y="994130"/>
              <a:ext cx="2088937" cy="437043"/>
            </a:xfrm>
            <a:prstGeom prst="rect">
              <a:avLst/>
            </a:prstGeom>
          </p:spPr>
          <p:txBody>
            <a:bodyPr wrap="square">
              <a:spAutoFit/>
            </a:bodyPr>
            <a:lstStyle/>
            <a:p>
              <a:pPr>
                <a:lnSpc>
                  <a:spcPct val="120000"/>
                </a:lnSpc>
              </a:pPr>
              <a:r>
                <a:rPr lang="en-GB" sz="2000" i="1" dirty="0">
                  <a:solidFill>
                    <a:srgbClr val="FF0000"/>
                  </a:solidFill>
                </a:rPr>
                <a:t>140% budget used</a:t>
              </a:r>
            </a:p>
          </p:txBody>
        </p:sp>
      </p:grpSp>
      <p:sp>
        <p:nvSpPr>
          <p:cNvPr id="14" name="TextBox 13">
            <a:extLst>
              <a:ext uri="{FF2B5EF4-FFF2-40B4-BE49-F238E27FC236}">
                <a16:creationId xmlns:a16="http://schemas.microsoft.com/office/drawing/2014/main" id="{E55BB257-3D7E-169E-7AE2-8480350E4F3E}"/>
              </a:ext>
            </a:extLst>
          </p:cNvPr>
          <p:cNvSpPr txBox="1"/>
          <p:nvPr/>
        </p:nvSpPr>
        <p:spPr>
          <a:xfrm>
            <a:off x="207034" y="896679"/>
            <a:ext cx="6094562" cy="369332"/>
          </a:xfrm>
          <a:prstGeom prst="rect">
            <a:avLst/>
          </a:prstGeom>
          <a:noFill/>
        </p:spPr>
        <p:txBody>
          <a:bodyPr wrap="square">
            <a:spAutoFit/>
          </a:bodyPr>
          <a:lstStyle/>
          <a:p>
            <a:r>
              <a:rPr lang="en-GB" dirty="0"/>
              <a:t>ATLAS :</a:t>
            </a:r>
            <a:endParaRPr lang="en-CH" dirty="0"/>
          </a:p>
        </p:txBody>
      </p:sp>
    </p:spTree>
    <p:extLst>
      <p:ext uri="{BB962C8B-B14F-4D97-AF65-F5344CB8AC3E}">
        <p14:creationId xmlns:p14="http://schemas.microsoft.com/office/powerpoint/2010/main" val="14739700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7E8D7F-E9F8-4549-FE1C-F905EBFF3B78}"/>
            </a:ext>
          </a:extLst>
        </p:cNvPr>
        <p:cNvGrpSpPr/>
        <p:nvPr/>
      </p:nvGrpSpPr>
      <p:grpSpPr>
        <a:xfrm>
          <a:off x="0" y="0"/>
          <a:ext cx="0" cy="0"/>
          <a:chOff x="0" y="0"/>
          <a:chExt cx="0" cy="0"/>
        </a:xfrm>
      </p:grpSpPr>
      <p:sp>
        <p:nvSpPr>
          <p:cNvPr id="4" name="Rectangle 4">
            <a:extLst>
              <a:ext uri="{FF2B5EF4-FFF2-40B4-BE49-F238E27FC236}">
                <a16:creationId xmlns:a16="http://schemas.microsoft.com/office/drawing/2014/main" id="{890621E2-25A1-6B6D-3648-F0CB7A2B2300}"/>
              </a:ext>
            </a:extLst>
          </p:cNvPr>
          <p:cNvSpPr txBox="1">
            <a:spLocks noChangeArrowheads="1"/>
          </p:cNvSpPr>
          <p:nvPr/>
        </p:nvSpPr>
        <p:spPr>
          <a:xfrm>
            <a:off x="2194316" y="61499"/>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000" dirty="0">
                <a:solidFill>
                  <a:schemeClr val="accent1">
                    <a:lumMod val="75000"/>
                  </a:schemeClr>
                </a:solidFill>
                <a:latin typeface="Times New Roman" pitchFamily="18" charset="0"/>
              </a:rPr>
              <a:t>M&amp;O budget 2022, 2023 and 2024</a:t>
            </a:r>
          </a:p>
        </p:txBody>
      </p:sp>
      <p:grpSp>
        <p:nvGrpSpPr>
          <p:cNvPr id="5" name="Group 4">
            <a:extLst>
              <a:ext uri="{FF2B5EF4-FFF2-40B4-BE49-F238E27FC236}">
                <a16:creationId xmlns:a16="http://schemas.microsoft.com/office/drawing/2014/main" id="{66258553-C37D-5D5D-DB1D-2FBF07BF0788}"/>
              </a:ext>
            </a:extLst>
          </p:cNvPr>
          <p:cNvGrpSpPr/>
          <p:nvPr/>
        </p:nvGrpSpPr>
        <p:grpSpPr>
          <a:xfrm>
            <a:off x="1943196" y="699709"/>
            <a:ext cx="8172000" cy="37824"/>
            <a:chOff x="179512" y="582864"/>
            <a:chExt cx="8820000" cy="37824"/>
          </a:xfrm>
        </p:grpSpPr>
        <p:cxnSp>
          <p:nvCxnSpPr>
            <p:cNvPr id="6" name="Straight Connector 5">
              <a:extLst>
                <a:ext uri="{FF2B5EF4-FFF2-40B4-BE49-F238E27FC236}">
                  <a16:creationId xmlns:a16="http://schemas.microsoft.com/office/drawing/2014/main" id="{A0FC2415-ED16-4A3A-6A96-A45AFCF6406C}"/>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DF4C716B-9156-25F3-DE34-13AC107BD17A}"/>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9" name="Date Placeholder 8">
            <a:extLst>
              <a:ext uri="{FF2B5EF4-FFF2-40B4-BE49-F238E27FC236}">
                <a16:creationId xmlns:a16="http://schemas.microsoft.com/office/drawing/2014/main" id="{6C231943-5784-F273-F7A3-3CAA9CB1DAC8}"/>
              </a:ext>
            </a:extLst>
          </p:cNvPr>
          <p:cNvSpPr>
            <a:spLocks noGrp="1"/>
          </p:cNvSpPr>
          <p:nvPr>
            <p:ph type="dt" sz="half" idx="10"/>
          </p:nvPr>
        </p:nvSpPr>
        <p:spPr/>
        <p:txBody>
          <a:bodyPr/>
          <a:lstStyle/>
          <a:p>
            <a:r>
              <a:rPr lang="en-CH"/>
              <a:t>09/04/2025</a:t>
            </a:r>
            <a:endParaRPr lang="en-GB" dirty="0"/>
          </a:p>
        </p:txBody>
      </p:sp>
      <p:sp>
        <p:nvSpPr>
          <p:cNvPr id="10" name="Footer Placeholder 9">
            <a:extLst>
              <a:ext uri="{FF2B5EF4-FFF2-40B4-BE49-F238E27FC236}">
                <a16:creationId xmlns:a16="http://schemas.microsoft.com/office/drawing/2014/main" id="{A98C248D-5BCD-6245-8A8B-00213F5BE3DB}"/>
              </a:ext>
            </a:extLst>
          </p:cNvPr>
          <p:cNvSpPr>
            <a:spLocks noGrp="1"/>
          </p:cNvSpPr>
          <p:nvPr>
            <p:ph type="ftr" sz="quarter" idx="11"/>
          </p:nvPr>
        </p:nvSpPr>
        <p:spPr/>
        <p:txBody>
          <a:bodyPr/>
          <a:lstStyle/>
          <a:p>
            <a:r>
              <a:rPr lang="en-GB" dirty="0"/>
              <a:t>R. Guida on behalf of the Gas Team</a:t>
            </a:r>
          </a:p>
        </p:txBody>
      </p:sp>
      <p:sp>
        <p:nvSpPr>
          <p:cNvPr id="11" name="Slide Number Placeholder 10">
            <a:extLst>
              <a:ext uri="{FF2B5EF4-FFF2-40B4-BE49-F238E27FC236}">
                <a16:creationId xmlns:a16="http://schemas.microsoft.com/office/drawing/2014/main" id="{4D335F75-2730-77C0-3A97-2BEB034A7DEF}"/>
              </a:ext>
            </a:extLst>
          </p:cNvPr>
          <p:cNvSpPr>
            <a:spLocks noGrp="1"/>
          </p:cNvSpPr>
          <p:nvPr>
            <p:ph type="sldNum" sz="quarter" idx="12"/>
          </p:nvPr>
        </p:nvSpPr>
        <p:spPr/>
        <p:txBody>
          <a:bodyPr/>
          <a:lstStyle/>
          <a:p>
            <a:fld id="{33BD2081-6B0D-4648-9062-EA837D2BF6FC}" type="slidenum">
              <a:rPr lang="en-GB" smtClean="0"/>
              <a:t>9</a:t>
            </a:fld>
            <a:endParaRPr lang="en-GB"/>
          </a:p>
        </p:txBody>
      </p:sp>
      <p:grpSp>
        <p:nvGrpSpPr>
          <p:cNvPr id="22" name="Group 21">
            <a:extLst>
              <a:ext uri="{FF2B5EF4-FFF2-40B4-BE49-F238E27FC236}">
                <a16:creationId xmlns:a16="http://schemas.microsoft.com/office/drawing/2014/main" id="{7A3388D3-2E6B-2C5F-CEBE-4D0F6143A436}"/>
              </a:ext>
            </a:extLst>
          </p:cNvPr>
          <p:cNvGrpSpPr/>
          <p:nvPr/>
        </p:nvGrpSpPr>
        <p:grpSpPr>
          <a:xfrm>
            <a:off x="552091" y="1500800"/>
            <a:ext cx="11305912" cy="3613657"/>
            <a:chOff x="0" y="664038"/>
            <a:chExt cx="11305912" cy="3613657"/>
          </a:xfrm>
        </p:grpSpPr>
        <p:grpSp>
          <p:nvGrpSpPr>
            <p:cNvPr id="21" name="Group 20">
              <a:extLst>
                <a:ext uri="{FF2B5EF4-FFF2-40B4-BE49-F238E27FC236}">
                  <a16:creationId xmlns:a16="http://schemas.microsoft.com/office/drawing/2014/main" id="{D2FB6708-BC54-DC6A-BECB-57A1C2F81C6B}"/>
                </a:ext>
              </a:extLst>
            </p:cNvPr>
            <p:cNvGrpSpPr/>
            <p:nvPr/>
          </p:nvGrpSpPr>
          <p:grpSpPr>
            <a:xfrm>
              <a:off x="0" y="664038"/>
              <a:ext cx="11305912" cy="3613657"/>
              <a:chOff x="0" y="664038"/>
              <a:chExt cx="11305912" cy="3613657"/>
            </a:xfrm>
          </p:grpSpPr>
          <p:grpSp>
            <p:nvGrpSpPr>
              <p:cNvPr id="2" name="Group 1">
                <a:extLst>
                  <a:ext uri="{FF2B5EF4-FFF2-40B4-BE49-F238E27FC236}">
                    <a16:creationId xmlns:a16="http://schemas.microsoft.com/office/drawing/2014/main" id="{645C22D8-ACDA-27F6-B23F-C0B910B6006C}"/>
                  </a:ext>
                </a:extLst>
              </p:cNvPr>
              <p:cNvGrpSpPr/>
              <p:nvPr/>
            </p:nvGrpSpPr>
            <p:grpSpPr>
              <a:xfrm>
                <a:off x="0" y="710786"/>
                <a:ext cx="3424687" cy="2883643"/>
                <a:chOff x="0" y="710786"/>
                <a:chExt cx="3424687" cy="2883643"/>
              </a:xfrm>
            </p:grpSpPr>
            <p:pic>
              <p:nvPicPr>
                <p:cNvPr id="8" name="Picture 7">
                  <a:extLst>
                    <a:ext uri="{FF2B5EF4-FFF2-40B4-BE49-F238E27FC236}">
                      <a16:creationId xmlns:a16="http://schemas.microsoft.com/office/drawing/2014/main" id="{7C55BFD8-C038-0CC5-4881-CE6633D8B800}"/>
                    </a:ext>
                  </a:extLst>
                </p:cNvPr>
                <p:cNvPicPr>
                  <a:picLocks noChangeAspect="1"/>
                </p:cNvPicPr>
                <p:nvPr/>
              </p:nvPicPr>
              <p:blipFill>
                <a:blip r:embed="rId2"/>
                <a:srcRect l="1487" r="7491" b="12619"/>
                <a:stretch/>
              </p:blipFill>
              <p:spPr>
                <a:xfrm>
                  <a:off x="0" y="1269699"/>
                  <a:ext cx="3424687" cy="2324730"/>
                </a:xfrm>
                <a:prstGeom prst="rect">
                  <a:avLst/>
                </a:prstGeom>
              </p:spPr>
            </p:pic>
            <p:sp>
              <p:nvSpPr>
                <p:cNvPr id="16" name="TextBox 15">
                  <a:extLst>
                    <a:ext uri="{FF2B5EF4-FFF2-40B4-BE49-F238E27FC236}">
                      <a16:creationId xmlns:a16="http://schemas.microsoft.com/office/drawing/2014/main" id="{EA535BCC-E9BE-3470-4CB3-15C159538C12}"/>
                    </a:ext>
                  </a:extLst>
                </p:cNvPr>
                <p:cNvSpPr txBox="1"/>
                <p:nvPr/>
              </p:nvSpPr>
              <p:spPr>
                <a:xfrm>
                  <a:off x="1490277" y="710786"/>
                  <a:ext cx="704039" cy="400110"/>
                </a:xfrm>
                <a:prstGeom prst="rect">
                  <a:avLst/>
                </a:prstGeom>
                <a:noFill/>
              </p:spPr>
              <p:txBody>
                <a:bodyPr wrap="none" rtlCol="0">
                  <a:spAutoFit/>
                </a:bodyPr>
                <a:lstStyle/>
                <a:p>
                  <a:r>
                    <a:rPr lang="en-GB" sz="2000" b="1" dirty="0"/>
                    <a:t>2022</a:t>
                  </a:r>
                  <a:endParaRPr lang="en-CH" sz="2000" b="1" dirty="0"/>
                </a:p>
              </p:txBody>
            </p:sp>
            <p:sp>
              <p:nvSpPr>
                <p:cNvPr id="18" name="Rectangle 17">
                  <a:extLst>
                    <a:ext uri="{FF2B5EF4-FFF2-40B4-BE49-F238E27FC236}">
                      <a16:creationId xmlns:a16="http://schemas.microsoft.com/office/drawing/2014/main" id="{3F036452-81E0-7FF8-AF3C-CE32AA9F138C}"/>
                    </a:ext>
                  </a:extLst>
                </p:cNvPr>
                <p:cNvSpPr/>
                <p:nvPr/>
              </p:nvSpPr>
              <p:spPr>
                <a:xfrm>
                  <a:off x="898551" y="952240"/>
                  <a:ext cx="2089290" cy="437043"/>
                </a:xfrm>
                <a:prstGeom prst="rect">
                  <a:avLst/>
                </a:prstGeom>
              </p:spPr>
              <p:txBody>
                <a:bodyPr wrap="none">
                  <a:spAutoFit/>
                </a:bodyPr>
                <a:lstStyle/>
                <a:p>
                  <a:pPr>
                    <a:lnSpc>
                      <a:spcPct val="120000"/>
                    </a:lnSpc>
                  </a:pPr>
                  <a:r>
                    <a:rPr lang="en-GB" sz="2000" i="1" dirty="0">
                      <a:solidFill>
                        <a:srgbClr val="FF0000"/>
                      </a:solidFill>
                    </a:rPr>
                    <a:t>122% budget used</a:t>
                  </a:r>
                </a:p>
              </p:txBody>
            </p:sp>
          </p:grpSp>
          <p:grpSp>
            <p:nvGrpSpPr>
              <p:cNvPr id="3" name="Group 2">
                <a:extLst>
                  <a:ext uri="{FF2B5EF4-FFF2-40B4-BE49-F238E27FC236}">
                    <a16:creationId xmlns:a16="http://schemas.microsoft.com/office/drawing/2014/main" id="{FB11A5DC-AF8B-92F0-D878-D20DE28BB983}"/>
                  </a:ext>
                </a:extLst>
              </p:cNvPr>
              <p:cNvGrpSpPr/>
              <p:nvPr/>
            </p:nvGrpSpPr>
            <p:grpSpPr>
              <a:xfrm>
                <a:off x="3417498" y="710786"/>
                <a:ext cx="3181709" cy="2995244"/>
                <a:chOff x="3598652" y="710786"/>
                <a:chExt cx="3181709" cy="2995244"/>
              </a:xfrm>
            </p:grpSpPr>
            <p:pic>
              <p:nvPicPr>
                <p:cNvPr id="14" name="Picture 13">
                  <a:extLst>
                    <a:ext uri="{FF2B5EF4-FFF2-40B4-BE49-F238E27FC236}">
                      <a16:creationId xmlns:a16="http://schemas.microsoft.com/office/drawing/2014/main" id="{FE13E39B-D037-FEF7-BBFB-E71A36531EC1}"/>
                    </a:ext>
                  </a:extLst>
                </p:cNvPr>
                <p:cNvPicPr>
                  <a:picLocks noChangeAspect="1"/>
                </p:cNvPicPr>
                <p:nvPr/>
              </p:nvPicPr>
              <p:blipFill>
                <a:blip r:embed="rId3"/>
                <a:srcRect l="1857" r="7276" b="5003"/>
                <a:stretch/>
              </p:blipFill>
              <p:spPr>
                <a:xfrm>
                  <a:off x="3598652" y="1269699"/>
                  <a:ext cx="3181709" cy="2436331"/>
                </a:xfrm>
                <a:prstGeom prst="rect">
                  <a:avLst/>
                </a:prstGeom>
              </p:spPr>
            </p:pic>
            <p:sp>
              <p:nvSpPr>
                <p:cNvPr id="17" name="TextBox 16">
                  <a:extLst>
                    <a:ext uri="{FF2B5EF4-FFF2-40B4-BE49-F238E27FC236}">
                      <a16:creationId xmlns:a16="http://schemas.microsoft.com/office/drawing/2014/main" id="{BE1F5B87-B895-6A15-0E55-07A4F5CB449F}"/>
                    </a:ext>
                  </a:extLst>
                </p:cNvPr>
                <p:cNvSpPr txBox="1"/>
                <p:nvPr/>
              </p:nvSpPr>
              <p:spPr>
                <a:xfrm>
                  <a:off x="4953830" y="710786"/>
                  <a:ext cx="704039" cy="400110"/>
                </a:xfrm>
                <a:prstGeom prst="rect">
                  <a:avLst/>
                </a:prstGeom>
                <a:noFill/>
              </p:spPr>
              <p:txBody>
                <a:bodyPr wrap="none" rtlCol="0">
                  <a:spAutoFit/>
                </a:bodyPr>
                <a:lstStyle/>
                <a:p>
                  <a:r>
                    <a:rPr lang="en-GB" sz="2000" b="1" dirty="0"/>
                    <a:t>2023</a:t>
                  </a:r>
                  <a:endParaRPr lang="en-CH" sz="2000" b="1" dirty="0"/>
                </a:p>
              </p:txBody>
            </p:sp>
            <p:sp>
              <p:nvSpPr>
                <p:cNvPr id="19" name="Rectangle 18">
                  <a:extLst>
                    <a:ext uri="{FF2B5EF4-FFF2-40B4-BE49-F238E27FC236}">
                      <a16:creationId xmlns:a16="http://schemas.microsoft.com/office/drawing/2014/main" id="{D00BD664-6E2A-5AA1-F76E-802D1EA0BA30}"/>
                    </a:ext>
                  </a:extLst>
                </p:cNvPr>
                <p:cNvSpPr/>
                <p:nvPr/>
              </p:nvSpPr>
              <p:spPr>
                <a:xfrm>
                  <a:off x="4234482" y="952240"/>
                  <a:ext cx="2142734" cy="437043"/>
                </a:xfrm>
                <a:prstGeom prst="rect">
                  <a:avLst/>
                </a:prstGeom>
              </p:spPr>
              <p:txBody>
                <a:bodyPr wrap="square">
                  <a:spAutoFit/>
                </a:bodyPr>
                <a:lstStyle/>
                <a:p>
                  <a:pPr>
                    <a:lnSpc>
                      <a:spcPct val="120000"/>
                    </a:lnSpc>
                  </a:pPr>
                  <a:r>
                    <a:rPr lang="en-GB" sz="2000" i="1" dirty="0">
                      <a:solidFill>
                        <a:srgbClr val="FF0000"/>
                      </a:solidFill>
                    </a:rPr>
                    <a:t>135% budget used</a:t>
                  </a:r>
                </a:p>
              </p:txBody>
            </p:sp>
          </p:grpSp>
          <p:pic>
            <p:nvPicPr>
              <p:cNvPr id="12" name="Picture 11">
                <a:extLst>
                  <a:ext uri="{FF2B5EF4-FFF2-40B4-BE49-F238E27FC236}">
                    <a16:creationId xmlns:a16="http://schemas.microsoft.com/office/drawing/2014/main" id="{63612E1C-FF5E-3AA3-5ABE-22470C4996E6}"/>
                  </a:ext>
                </a:extLst>
              </p:cNvPr>
              <p:cNvPicPr>
                <a:picLocks noChangeAspect="1"/>
              </p:cNvPicPr>
              <p:nvPr/>
            </p:nvPicPr>
            <p:blipFill>
              <a:blip r:embed="rId4"/>
              <a:srcRect l="8744" t="12053" r="21228" b="12825"/>
              <a:stretch/>
            </p:blipFill>
            <p:spPr>
              <a:xfrm>
                <a:off x="6915410" y="1110896"/>
                <a:ext cx="4390502" cy="3166799"/>
              </a:xfrm>
              <a:prstGeom prst="rect">
                <a:avLst/>
              </a:prstGeom>
            </p:spPr>
          </p:pic>
          <p:sp>
            <p:nvSpPr>
              <p:cNvPr id="13" name="TextBox 12">
                <a:extLst>
                  <a:ext uri="{FF2B5EF4-FFF2-40B4-BE49-F238E27FC236}">
                    <a16:creationId xmlns:a16="http://schemas.microsoft.com/office/drawing/2014/main" id="{1116D3E3-FD01-A9B7-68A1-1151354482EA}"/>
                  </a:ext>
                </a:extLst>
              </p:cNvPr>
              <p:cNvSpPr txBox="1"/>
              <p:nvPr/>
            </p:nvSpPr>
            <p:spPr>
              <a:xfrm>
                <a:off x="9051484" y="664038"/>
                <a:ext cx="704039" cy="400110"/>
              </a:xfrm>
              <a:prstGeom prst="rect">
                <a:avLst/>
              </a:prstGeom>
              <a:noFill/>
            </p:spPr>
            <p:txBody>
              <a:bodyPr wrap="none" rtlCol="0">
                <a:spAutoFit/>
              </a:bodyPr>
              <a:lstStyle/>
              <a:p>
                <a:r>
                  <a:rPr lang="en-GB" sz="2000" b="1" dirty="0"/>
                  <a:t>2024</a:t>
                </a:r>
                <a:endParaRPr lang="en-CH" sz="2000" b="1" dirty="0"/>
              </a:p>
            </p:txBody>
          </p:sp>
        </p:grpSp>
        <p:sp>
          <p:nvSpPr>
            <p:cNvPr id="15" name="Rectangle 14">
              <a:extLst>
                <a:ext uri="{FF2B5EF4-FFF2-40B4-BE49-F238E27FC236}">
                  <a16:creationId xmlns:a16="http://schemas.microsoft.com/office/drawing/2014/main" id="{6D381E89-702B-01F1-4EAE-43AF920C2685}"/>
                </a:ext>
              </a:extLst>
            </p:cNvPr>
            <p:cNvSpPr/>
            <p:nvPr/>
          </p:nvSpPr>
          <p:spPr>
            <a:xfrm>
              <a:off x="8332136" y="905492"/>
              <a:ext cx="2142734" cy="437043"/>
            </a:xfrm>
            <a:prstGeom prst="rect">
              <a:avLst/>
            </a:prstGeom>
          </p:spPr>
          <p:txBody>
            <a:bodyPr wrap="square">
              <a:spAutoFit/>
            </a:bodyPr>
            <a:lstStyle/>
            <a:p>
              <a:pPr>
                <a:lnSpc>
                  <a:spcPct val="120000"/>
                </a:lnSpc>
              </a:pPr>
              <a:r>
                <a:rPr lang="en-GB" sz="2000" i="1" dirty="0">
                  <a:solidFill>
                    <a:srgbClr val="FF0000"/>
                  </a:solidFill>
                </a:rPr>
                <a:t>126% budget used</a:t>
              </a:r>
            </a:p>
          </p:txBody>
        </p:sp>
      </p:grpSp>
      <p:sp>
        <p:nvSpPr>
          <p:cNvPr id="23" name="TextBox 22">
            <a:extLst>
              <a:ext uri="{FF2B5EF4-FFF2-40B4-BE49-F238E27FC236}">
                <a16:creationId xmlns:a16="http://schemas.microsoft.com/office/drawing/2014/main" id="{DCC099B7-5E4F-7ABE-F8AA-ED58E7557EE4}"/>
              </a:ext>
            </a:extLst>
          </p:cNvPr>
          <p:cNvSpPr txBox="1"/>
          <p:nvPr/>
        </p:nvSpPr>
        <p:spPr>
          <a:xfrm>
            <a:off x="207034" y="896679"/>
            <a:ext cx="6094562" cy="369332"/>
          </a:xfrm>
          <a:prstGeom prst="rect">
            <a:avLst/>
          </a:prstGeom>
          <a:noFill/>
        </p:spPr>
        <p:txBody>
          <a:bodyPr wrap="square">
            <a:spAutoFit/>
          </a:bodyPr>
          <a:lstStyle/>
          <a:p>
            <a:r>
              <a:rPr lang="en-GB" dirty="0"/>
              <a:t>CMS :</a:t>
            </a:r>
            <a:endParaRPr lang="en-CH" dirty="0"/>
          </a:p>
        </p:txBody>
      </p:sp>
    </p:spTree>
    <p:extLst>
      <p:ext uri="{BB962C8B-B14F-4D97-AF65-F5344CB8AC3E}">
        <p14:creationId xmlns:p14="http://schemas.microsoft.com/office/powerpoint/2010/main" val="4957541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23093</TotalTime>
  <Words>1285</Words>
  <Application>Microsoft Office PowerPoint</Application>
  <PresentationFormat>Widescreen</PresentationFormat>
  <Paragraphs>235</Paragraphs>
  <Slides>16</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Calibri</vt:lpstr>
      <vt:lpstr>Calibri Light</vt:lpstr>
      <vt:lpstr>Times</vt:lpstr>
      <vt:lpstr>Times New Roman</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Roberto Guida</dc:creator>
  <cp:lastModifiedBy>Roberto Guida</cp:lastModifiedBy>
  <cp:revision>236</cp:revision>
  <cp:lastPrinted>2025-04-04T12:32:00Z</cp:lastPrinted>
  <dcterms:created xsi:type="dcterms:W3CDTF">2017-11-22T13:20:55Z</dcterms:created>
  <dcterms:modified xsi:type="dcterms:W3CDTF">2025-04-09T06:29:00Z</dcterms:modified>
</cp:coreProperties>
</file>