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8" r:id="rId1"/>
  </p:sldMasterIdLst>
  <p:notesMasterIdLst>
    <p:notesMasterId r:id="rId3"/>
  </p:notesMasterIdLst>
  <p:handoutMasterIdLst>
    <p:handoutMasterId r:id="rId4"/>
  </p:handoutMasterIdLst>
  <p:sldIdLst>
    <p:sldId id="4401" r:id="rId2"/>
  </p:sldIdLst>
  <p:sldSz cx="9144000" cy="5143500" type="screen16x9"/>
  <p:notesSz cx="6858000" cy="9144000"/>
  <p:defaultTextStyle>
    <a:defPPr>
      <a:defRPr lang="en-US"/>
    </a:defPPr>
    <a:lvl1pPr marL="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000"/>
    <a:srgbClr val="EDEDED"/>
    <a:srgbClr val="000000"/>
    <a:srgbClr val="55FFD9"/>
    <a:srgbClr val="EBA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74" autoAdjust="0"/>
    <p:restoredTop sz="97574" autoAdjust="0"/>
  </p:normalViewPr>
  <p:slideViewPr>
    <p:cSldViewPr snapToGrid="0" snapToObjects="1">
      <p:cViewPr varScale="1">
        <p:scale>
          <a:sx n="157" d="100"/>
          <a:sy n="157" d="100"/>
        </p:scale>
        <p:origin x="1072" y="160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-2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3BF47-189C-5845-8FE5-B09F288D5AD0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C691E-21A3-134D-AB2B-04CB26F2A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578C4-8EFA-3946-B28A-DA2337748A10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02C6D-DF73-E34A-8742-CFDADBB8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459EA2-F1F2-FDE8-0DB5-46AC720235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2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77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LS3 schedule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7" y="945002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29/5/2024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217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 b="1"/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LS3 schedule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29/5/2024</a:t>
            </a:r>
            <a:endParaRPr lang="en-US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6A80147B-EED7-9AA3-58B5-966F6814F5FD}"/>
              </a:ext>
            </a:extLst>
          </p:cNvPr>
          <p:cNvSpPr txBox="1">
            <a:spLocks/>
          </p:cNvSpPr>
          <p:nvPr userDrawn="1"/>
        </p:nvSpPr>
        <p:spPr>
          <a:xfrm>
            <a:off x="457223" y="945002"/>
            <a:ext cx="8226425" cy="3762051"/>
          </a:xfrm>
          <a:prstGeom prst="rect">
            <a:avLst/>
          </a:prstGeom>
        </p:spPr>
        <p:txBody>
          <a:bodyPr>
            <a:normAutofit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16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1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05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x-none"/>
              <a:t>Slide text first level</a:t>
            </a:r>
          </a:p>
          <a:p>
            <a:pPr lvl="1" defTabSz="914400"/>
            <a:r>
              <a:rPr lang="x-none"/>
              <a:t>Slide text second level</a:t>
            </a:r>
          </a:p>
          <a:p>
            <a:pPr lvl="2" defTabSz="914400"/>
            <a:r>
              <a:rPr lang="x-none"/>
              <a:t>Slide text third level</a:t>
            </a:r>
          </a:p>
          <a:p>
            <a:pPr lvl="3" defTabSz="914400"/>
            <a:r>
              <a:rPr lang="x-none"/>
              <a:t>Slide text fourth level</a:t>
            </a:r>
          </a:p>
          <a:p>
            <a:pPr lvl="4" defTabSz="914400"/>
            <a:r>
              <a:rPr lang="x-none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80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3161115"/>
            <a:ext cx="6535738" cy="120729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/>
              <a:t>Click to edit Master text styles</a:t>
            </a:r>
          </a:p>
        </p:txBody>
      </p:sp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9345" y="2711529"/>
            <a:ext cx="1287343" cy="899191"/>
          </a:xfrm>
          <a:prstGeom prst="rect">
            <a:avLst/>
          </a:prstGeom>
        </p:spPr>
      </p:pic>
      <p:pic>
        <p:nvPicPr>
          <p:cNvPr id="7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221" y="2711529"/>
            <a:ext cx="899190" cy="89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5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18" y="4767267"/>
            <a:ext cx="6857811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r>
              <a:rPr lang="en-US">
                <a:latin typeface="Arial"/>
              </a:rPr>
              <a:t>LS3 schedule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fld id="{8D6C380F-326D-3C40-9EE7-7FBAB0953422}" type="slidenum">
              <a:rPr lang="en-US" smtClean="0">
                <a:latin typeface="Arial"/>
              </a:rPr>
              <a:pPr defTabSz="914333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45006"/>
            <a:ext cx="8226854" cy="3771023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79" y="4766239"/>
            <a:ext cx="333329" cy="27487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  <a:prstGeom prst="rect">
            <a:avLst/>
          </a:prstGeom>
        </p:spPr>
        <p:txBody>
          <a:bodyPr vert="horz" lIns="45717" tIns="45717" rIns="45717" bIns="45717" anchor="ctr">
            <a:no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240" y="54167"/>
            <a:ext cx="537664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6107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5" r:id="rId4"/>
    <p:sldLayoutId id="2147483667" r:id="rId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400" b="1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07" indent="-225407" algn="l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100000"/>
        <a:buFont typeface="Arial"/>
        <a:buChar char="•"/>
        <a:defRPr kumimoji="0" sz="14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40" indent="-228582" algn="l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SzPct val="100000"/>
        <a:buFont typeface="Arial"/>
        <a:buChar char="•"/>
        <a:defRPr kumimoji="0" sz="1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749" indent="-225407" algn="l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00000"/>
        <a:buFont typeface="Arial"/>
        <a:buChar char="•"/>
        <a:defRPr kumimoji="0" sz="11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570" indent="-223820" algn="l" rtl="0" eaLnBrk="1" latinLnBrk="0" hangingPunct="1">
        <a:lnSpc>
          <a:spcPct val="100000"/>
        </a:lnSpc>
        <a:spcBef>
          <a:spcPts val="300"/>
        </a:spcBef>
        <a:buClr>
          <a:schemeClr val="accent3"/>
        </a:buClr>
        <a:buSzPct val="100000"/>
        <a:buFont typeface="Arial"/>
        <a:buChar char="•"/>
        <a:defRPr kumimoji="0" sz="105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089" indent="-236520" algn="l" rtl="0" eaLnBrk="1" latinLnBrk="0" hangingPunct="1">
        <a:lnSpc>
          <a:spcPct val="100000"/>
        </a:lnSpc>
        <a:spcBef>
          <a:spcPts val="300"/>
        </a:spcBef>
        <a:buClr>
          <a:schemeClr val="accent4"/>
        </a:buClr>
        <a:buSzPct val="100000"/>
        <a:buFont typeface="Arial"/>
        <a:buChar char="•"/>
        <a:defRPr kumimoji="0" sz="1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657" indent="-18286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96" indent="-18286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3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54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929BA-5653-29A4-4FDD-F611ED0BC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Gas systems status LS3 &amp; Run4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F30A1C-963B-4385-F66F-C278C3B82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ALICE gas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0E6A8E-C2FE-5062-6AFF-029E1845E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A3D4C4-994A-4A31-7CA8-F15A40B986A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8" y="945003"/>
            <a:ext cx="3554620" cy="35116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FR" b="1" dirty="0"/>
              <a:t>LS3:</a:t>
            </a:r>
          </a:p>
          <a:p>
            <a:r>
              <a:rPr lang="en-FR" sz="1200" b="1" dirty="0"/>
              <a:t>TRD:</a:t>
            </a:r>
            <a:r>
              <a:rPr lang="en-FR" sz="1200" dirty="0"/>
              <a:t> Xe recuperation at beginning of LS3 (LN2 needed), then keep TRD running under Ar. Possibility to uninstall definitely all TRD modules under investigation</a:t>
            </a:r>
          </a:p>
          <a:p>
            <a:endParaRPr lang="en-FR" sz="1200" dirty="0"/>
          </a:p>
          <a:p>
            <a:r>
              <a:rPr lang="en-FR" sz="1200" b="1" dirty="0"/>
              <a:t>TPC:</a:t>
            </a:r>
            <a:r>
              <a:rPr lang="en-FR" sz="1200" dirty="0"/>
              <a:t> fill with CO2</a:t>
            </a:r>
          </a:p>
          <a:p>
            <a:endParaRPr lang="en-FR" sz="1200" dirty="0"/>
          </a:p>
          <a:p>
            <a:r>
              <a:rPr lang="en-FR" sz="1200" b="1" dirty="0"/>
              <a:t>MCH:</a:t>
            </a:r>
            <a:r>
              <a:rPr lang="en-FR" sz="1200" dirty="0"/>
              <a:t> gas system OFF most of the time, except few months/year (2 not more) during which Ar/CO2 is needed</a:t>
            </a:r>
          </a:p>
          <a:p>
            <a:endParaRPr lang="en-FR" sz="1200" dirty="0"/>
          </a:p>
          <a:p>
            <a:r>
              <a:rPr lang="en-FR" sz="1200" b="1" dirty="0"/>
              <a:t>MID:</a:t>
            </a:r>
            <a:r>
              <a:rPr lang="en-FR" sz="1200" dirty="0"/>
              <a:t> OFF at all times. No </a:t>
            </a:r>
            <a:r>
              <a:rPr lang="en-GB" sz="1200" dirty="0"/>
              <a:t>i-C4H10</a:t>
            </a:r>
            <a:endParaRPr lang="en-FR" sz="1200" dirty="0"/>
          </a:p>
          <a:p>
            <a:endParaRPr lang="en-FR" sz="1200" dirty="0"/>
          </a:p>
          <a:p>
            <a:r>
              <a:rPr lang="en-FR" sz="1200" b="1" dirty="0"/>
              <a:t>TOF:</a:t>
            </a:r>
            <a:r>
              <a:rPr lang="en-FR" sz="1200" dirty="0"/>
              <a:t> stop gas during first 2 years of LS3 (i.e. use R134A backup), then operate normally, with standard consumption</a:t>
            </a:r>
          </a:p>
          <a:p>
            <a:endParaRPr lang="en-FR" sz="1200" dirty="0"/>
          </a:p>
          <a:p>
            <a:r>
              <a:rPr lang="en-FR" sz="1200" b="1" dirty="0"/>
              <a:t>CPV: </a:t>
            </a:r>
            <a:r>
              <a:rPr lang="en-FR" sz="1200" dirty="0"/>
              <a:t>OFF</a:t>
            </a:r>
          </a:p>
          <a:p>
            <a:endParaRPr lang="en-FR" sz="1200" b="1" dirty="0"/>
          </a:p>
          <a:p>
            <a:r>
              <a:rPr lang="en-FR" sz="1200" b="1" dirty="0"/>
              <a:t>PHOS:</a:t>
            </a:r>
            <a:r>
              <a:rPr lang="en-FR" sz="1200" dirty="0"/>
              <a:t> flush with N2</a:t>
            </a:r>
          </a:p>
          <a:p>
            <a:endParaRPr lang="en-FR" sz="1200" dirty="0"/>
          </a:p>
          <a:p>
            <a:r>
              <a:rPr lang="en-FR" sz="1200" b="1" dirty="0"/>
              <a:t>HMPID:</a:t>
            </a:r>
            <a:r>
              <a:rPr lang="en-FR" sz="1200" dirty="0"/>
              <a:t> detector will be removed at beginning of LS3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E61C56F-B956-344A-9A90-6CBA49217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9/4/2025</a:t>
            </a: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2A0BF6AC-B260-6332-53E8-E4BB7D5A65C2}"/>
              </a:ext>
            </a:extLst>
          </p:cNvPr>
          <p:cNvSpPr txBox="1">
            <a:spLocks/>
          </p:cNvSpPr>
          <p:nvPr/>
        </p:nvSpPr>
        <p:spPr>
          <a:xfrm>
            <a:off x="5132174" y="945001"/>
            <a:ext cx="3554620" cy="3762051"/>
          </a:xfrm>
          <a:prstGeom prst="rect">
            <a:avLst/>
          </a:prstGeom>
        </p:spPr>
        <p:txBody>
          <a:bodyPr vert="horz" lIns="91434" tIns="45717" rIns="91434" bIns="45717">
            <a:normAutofit fontScale="92500" lnSpcReduction="10000"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1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1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0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FR" sz="1300" b="1" dirty="0"/>
              <a:t>Run4:</a:t>
            </a:r>
          </a:p>
          <a:p>
            <a:pPr lvl="1" defTabSz="914400"/>
            <a:r>
              <a:rPr lang="en-FR" sz="1100" b="1" dirty="0"/>
              <a:t>TRD:</a:t>
            </a:r>
            <a:r>
              <a:rPr lang="en-FR" sz="1100" dirty="0"/>
              <a:t> operate with Ar (i.e. no Xe) or no gas needed at all if detector uninstalled (under investigation)</a:t>
            </a:r>
          </a:p>
          <a:p>
            <a:pPr marL="231758" lvl="1" indent="0" defTabSz="914400">
              <a:buNone/>
            </a:pPr>
            <a:endParaRPr lang="en-FR" sz="1100" dirty="0"/>
          </a:p>
          <a:p>
            <a:pPr lvl="1" defTabSz="914400"/>
            <a:r>
              <a:rPr lang="en-FR" sz="1100" b="1" dirty="0"/>
              <a:t>TPC: </a:t>
            </a:r>
            <a:r>
              <a:rPr lang="en-FR" sz="1100" dirty="0"/>
              <a:t>operate with Ne/CO2,</a:t>
            </a:r>
            <a:r>
              <a:rPr lang="en-FR" sz="1100" b="1" dirty="0"/>
              <a:t> </a:t>
            </a:r>
            <a:r>
              <a:rPr lang="en-FR" sz="1100" dirty="0"/>
              <a:t>same consumption as in Run3</a:t>
            </a:r>
          </a:p>
          <a:p>
            <a:pPr lvl="1" defTabSz="914400"/>
            <a:endParaRPr lang="en-FR" sz="1100" dirty="0"/>
          </a:p>
          <a:p>
            <a:pPr lvl="1" defTabSz="914400"/>
            <a:r>
              <a:rPr lang="en-FR" sz="1100" b="1" dirty="0"/>
              <a:t>MCH:</a:t>
            </a:r>
            <a:r>
              <a:rPr lang="en-FR" sz="1100" dirty="0"/>
              <a:t> operate with Ar/CO2, same consumption as in Run3</a:t>
            </a:r>
          </a:p>
          <a:p>
            <a:pPr lvl="1" defTabSz="914400"/>
            <a:endParaRPr lang="en-FR" sz="1100" dirty="0"/>
          </a:p>
          <a:p>
            <a:pPr lvl="1" defTabSz="914400"/>
            <a:r>
              <a:rPr lang="en-FR" sz="1100" b="1" dirty="0"/>
              <a:t>MID:</a:t>
            </a:r>
            <a:r>
              <a:rPr lang="en-FR" sz="1100" dirty="0"/>
              <a:t> operate with C2H2F4/i-C4H10, same consumption as in Run3</a:t>
            </a:r>
          </a:p>
          <a:p>
            <a:pPr lvl="1" defTabSz="914400"/>
            <a:endParaRPr lang="en-FR" sz="1100" dirty="0"/>
          </a:p>
          <a:p>
            <a:pPr lvl="1" defTabSz="914400"/>
            <a:r>
              <a:rPr lang="en-FR" sz="1100" b="1" dirty="0"/>
              <a:t>TOF:</a:t>
            </a:r>
            <a:r>
              <a:rPr lang="en-FR" sz="1100" dirty="0"/>
              <a:t> operate with C2H2F4/SF6 (93/7%), same consumption as in Run3</a:t>
            </a:r>
          </a:p>
          <a:p>
            <a:pPr lvl="1" defTabSz="914400"/>
            <a:endParaRPr lang="en-FR" sz="1100" dirty="0"/>
          </a:p>
          <a:p>
            <a:pPr lvl="1" defTabSz="914400"/>
            <a:r>
              <a:rPr lang="en-FR" sz="1100" b="1" dirty="0"/>
              <a:t>CPV: </a:t>
            </a:r>
            <a:r>
              <a:rPr lang="en-FR" sz="1100" dirty="0"/>
              <a:t>operate with Ar/CO2, same consumption as in Run3 (depending on russian situation at CERN)</a:t>
            </a:r>
            <a:endParaRPr lang="en-FR" sz="1100" b="1" dirty="0"/>
          </a:p>
          <a:p>
            <a:pPr lvl="1" defTabSz="914400"/>
            <a:endParaRPr lang="en-FR" sz="1100" b="1" dirty="0"/>
          </a:p>
          <a:p>
            <a:pPr lvl="1" defTabSz="914400"/>
            <a:r>
              <a:rPr lang="en-FR" sz="1100" b="1" dirty="0"/>
              <a:t>PHOS:</a:t>
            </a:r>
            <a:r>
              <a:rPr lang="en-FR" sz="1100" dirty="0"/>
              <a:t> operate with N2, same consumption as in Run3 (depending on russian situation at CERN)</a:t>
            </a:r>
          </a:p>
        </p:txBody>
      </p:sp>
    </p:spTree>
    <p:extLst>
      <p:ext uri="{BB962C8B-B14F-4D97-AF65-F5344CB8AC3E}">
        <p14:creationId xmlns:p14="http://schemas.microsoft.com/office/powerpoint/2010/main" val="547867186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25533</TotalTime>
  <Words>247</Words>
  <Application>Microsoft Macintosh PowerPoint</Application>
  <PresentationFormat>On-screen Show (16:9)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1_CERN_ENdept_Presentation_ArialFont copy</vt:lpstr>
      <vt:lpstr>Gas systems status LS3 &amp; Run4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arturo</dc:creator>
  <cp:lastModifiedBy>Arturo Tauro</cp:lastModifiedBy>
  <cp:revision>2635</cp:revision>
  <dcterms:created xsi:type="dcterms:W3CDTF">2015-09-21T14:29:13Z</dcterms:created>
  <dcterms:modified xsi:type="dcterms:W3CDTF">2025-04-09T07:01:26Z</dcterms:modified>
</cp:coreProperties>
</file>