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92"/>
    <p:restoredTop sz="96327"/>
  </p:normalViewPr>
  <p:slideViewPr>
    <p:cSldViewPr snapToGrid="0">
      <p:cViewPr>
        <p:scale>
          <a:sx n="139" d="100"/>
          <a:sy n="139" d="100"/>
        </p:scale>
        <p:origin x="648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74342-ADCB-EA90-E8FC-EF0093CC8D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33E712-8165-4A05-BD25-34C17807A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94A8C-542F-7BA8-D52D-04A893BD8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05B3-619F-3D47-9AB8-A61445AE72E2}" type="datetimeFigureOut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A78FB7-F317-ED2E-7D2B-731069B70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09F9C9-397D-E019-1593-C057D0A09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B3FF7-BF9A-2C43-A13F-79B16C84C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12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97DB0-FD8D-BCE0-7472-33BC211B7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438DF8-3290-1CBA-3669-8C6DCFEB37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6B9E89-C3A8-C522-0AAD-7C0D436CE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05B3-619F-3D47-9AB8-A61445AE72E2}" type="datetimeFigureOut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A74229-E743-B8EA-5CD0-B72D8966C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F5C8AC-028D-8A83-D6EB-3AE1FF714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B3FF7-BF9A-2C43-A13F-79B16C84C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857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AAD94A-A010-73BC-9B45-C7AD9BF045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6156E0-DC27-274C-1432-B8075D2820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98ECE-74F5-B298-12A4-1A56BC495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05B3-619F-3D47-9AB8-A61445AE72E2}" type="datetimeFigureOut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AA6A25-3A20-A5D2-A8D5-A6E8FB795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553256-317F-939C-D037-C171BA471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B3FF7-BF9A-2C43-A13F-79B16C84C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254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29212-55EF-39B7-1D61-19F2B2C0D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6ECF7C-8C34-7C31-8A95-A3D7AA0CB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3F9096-6BEC-5A61-C96A-07DA63E70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05B3-619F-3D47-9AB8-A61445AE72E2}" type="datetimeFigureOut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A4E9F-0182-E4E9-548F-B5501FF64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730C6A-9AD1-2C6A-B6DD-E5062DB4B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B3FF7-BF9A-2C43-A13F-79B16C84C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923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15B1A-155C-24D2-E6BE-769C01324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35FE58-25E7-BEF7-B03C-A3AFBEE73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A994E6-F5D5-4CB0-ED18-C71036054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05B3-619F-3D47-9AB8-A61445AE72E2}" type="datetimeFigureOut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FFF082-1961-53BC-07BC-1074A5B93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BA0F3-0B0A-7760-B796-C0BBAE915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B3FF7-BF9A-2C43-A13F-79B16C84C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981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E2B86-5D61-5274-418D-FD467FB9C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2F6A4-D663-A96D-11C0-BEBD13C50A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74D58E-FAA7-397D-B2CB-EA09508A5A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D0EF0A-3934-348A-59BA-0EB739074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05B3-619F-3D47-9AB8-A61445AE72E2}" type="datetimeFigureOut">
              <a:rPr lang="en-US" smtClean="0"/>
              <a:t>4/8/25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AEF24E-6450-7B89-A78A-CDD8E2294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9BE28A-1885-B6F6-C5C2-3BC83D0D5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B3FF7-BF9A-2C43-A13F-79B16C84C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241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7FF00-63A4-328B-A5B9-C58A3AB4C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821732-C91A-64AD-50F4-C83D9DC430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691D9F-3673-2150-5A80-0CE42F4E0A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98560F-3B52-D704-5E94-A3DC6FB5C1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954FFC-738A-2DC7-6C45-CA33FC8E8C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E71761-277F-D2B6-DCA3-B73DAC841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05B3-619F-3D47-9AB8-A61445AE72E2}" type="datetimeFigureOut">
              <a:rPr lang="en-US" smtClean="0"/>
              <a:t>4/8/25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9146AD-DE20-5924-B11A-96D9BFE7B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98C4FE-972F-AC1C-2EE9-13D5968C9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B3FF7-BF9A-2C43-A13F-79B16C84C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155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6ACFF-0D56-2C11-61F2-E827C3A36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869725-98F0-5DB2-3125-7A97DE90B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05B3-619F-3D47-9AB8-A61445AE72E2}" type="datetimeFigureOut">
              <a:rPr lang="en-US" smtClean="0"/>
              <a:t>4/8/25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640F78-26B1-D4D0-6E6F-3A337960D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6A9E83-35F7-9F21-E79E-0A44ECA64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B3FF7-BF9A-2C43-A13F-79B16C84C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068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9CEF9A-2312-79C0-B548-B1995CA64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05B3-619F-3D47-9AB8-A61445AE72E2}" type="datetimeFigureOut">
              <a:rPr lang="en-US" smtClean="0"/>
              <a:t>4/8/25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EDAB46-7B47-043A-B787-CAF031DB0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883102-CEF5-25CC-BCC3-609FAD68C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B3FF7-BF9A-2C43-A13F-79B16C84C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399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1EC1B-2A4B-D4DA-3E02-167A27079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BE4E1-C848-8AD0-9ED6-98BB11DF65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BA0903-B874-315E-1061-1535EBB511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207078-61E0-1687-5CEE-F9FFB7803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05B3-619F-3D47-9AB8-A61445AE72E2}" type="datetimeFigureOut">
              <a:rPr lang="en-US" smtClean="0"/>
              <a:t>4/8/25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825271-A9BE-74B9-54F1-B80E952C9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2511DF-B2DF-E34A-9143-30962F486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B3FF7-BF9A-2C43-A13F-79B16C84C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227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552A8-B1D7-B7E2-D744-139B95086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01464D-7A2E-C805-F8CF-B29EBED0C8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3BEA1D-B7B4-9417-C8C6-BC4262D02B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A5FC26-DF3A-E6FA-D16F-3D69171A5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05B3-619F-3D47-9AB8-A61445AE72E2}" type="datetimeFigureOut">
              <a:rPr lang="en-US" smtClean="0"/>
              <a:t>4/8/25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AA7C3B-B225-0DC3-890F-C4A028ECC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270FEC-0C98-2EFC-C507-2C06B975C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B3FF7-BF9A-2C43-A13F-79B16C84C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051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DCF0B8-4A30-5114-8F9E-6F0317F00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70CD35-7746-907A-B844-7E9E9523B1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A2EA2-BE53-838F-8926-C0ACC36338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B05B3-619F-3D47-9AB8-A61445AE72E2}" type="datetimeFigureOut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4C741-0143-399D-306F-FC7E52C6EC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AB34EF-C44A-0D82-E52A-34540FFB7D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B3FF7-BF9A-2C43-A13F-79B16C84C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695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4F627-226C-6F24-1116-85C533722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9315"/>
          </a:xfrm>
        </p:spPr>
        <p:txBody>
          <a:bodyPr/>
          <a:lstStyle/>
          <a:p>
            <a:r>
              <a:rPr lang="en-US" dirty="0"/>
              <a:t>CMS LS3 / Run 4 – Gas Consumption at P5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E9A7A65-9C71-22A7-50DA-987AF27195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196567"/>
              </p:ext>
            </p:extLst>
          </p:nvPr>
        </p:nvGraphicFramePr>
        <p:xfrm>
          <a:off x="1179576" y="1227029"/>
          <a:ext cx="9116569" cy="47622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59191">
                  <a:extLst>
                    <a:ext uri="{9D8B030D-6E8A-4147-A177-3AD203B41FA5}">
                      <a16:colId xmlns:a16="http://schemas.microsoft.com/office/drawing/2014/main" val="2706345677"/>
                    </a:ext>
                  </a:extLst>
                </a:gridCol>
                <a:gridCol w="2603279">
                  <a:extLst>
                    <a:ext uri="{9D8B030D-6E8A-4147-A177-3AD203B41FA5}">
                      <a16:colId xmlns:a16="http://schemas.microsoft.com/office/drawing/2014/main" val="3776385954"/>
                    </a:ext>
                  </a:extLst>
                </a:gridCol>
                <a:gridCol w="3254099">
                  <a:extLst>
                    <a:ext uri="{9D8B030D-6E8A-4147-A177-3AD203B41FA5}">
                      <a16:colId xmlns:a16="http://schemas.microsoft.com/office/drawing/2014/main" val="1687423052"/>
                    </a:ext>
                  </a:extLst>
                </a:gridCol>
              </a:tblGrid>
              <a:tr h="11469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Supply System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 LS3 flow  (l/h) expected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Max flow expected for the RUN 4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6357074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CMS Isobutane Primary Gas Supply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31.5 l/h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92386221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CMS He Calibration Gas Supply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 bottles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32033125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CMS Ar 50ppm O2 Calibration Gas Supply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 bottles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03714564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CMS Ar H2 Primary Gas Supply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Standard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50662303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CMS Ar H2O Calibration Gas Supply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 bottles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78891056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CMS Air Pur Primary Gas Supply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 bottles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70942701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CMS C2H2F4 Primary Gas Supply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700 l/h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74059351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CMS CSC CO2 Ar Backup Gas Supply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8 batteries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55664142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CMS Air Primary Gas Supply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 l/h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179779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CMS N2 Primary Gas Supply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5000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6500 l/h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06754724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CMS SF6 Primary Gas Supply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2.1 l/h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13528612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CMS CF4 Primary Gas Supply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850 Kg </a:t>
                      </a:r>
                      <a:r>
                        <a:rPr lang="en-US" sz="1400" b="1" u="none" strike="no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*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92955940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CMS Air Technique Primary Gas Supply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96967041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CMS CO2 Primary Gas Supply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1000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2200 l/h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09424722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CMS Ar Primary Gas Supply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1700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17500 l/h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7375750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9589C9E-1245-AF86-F656-79C98595B2B8}"/>
              </a:ext>
            </a:extLst>
          </p:cNvPr>
          <p:cNvSpPr txBox="1"/>
          <p:nvPr/>
        </p:nvSpPr>
        <p:spPr>
          <a:xfrm>
            <a:off x="8750808" y="6099048"/>
            <a:ext cx="3507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highlight>
                  <a:srgbClr val="FFFF00"/>
                </a:highlight>
              </a:rPr>
              <a:t>*</a:t>
            </a:r>
            <a:r>
              <a:rPr lang="en-US" sz="1400" dirty="0">
                <a:highlight>
                  <a:srgbClr val="FFFF00"/>
                </a:highlight>
              </a:rPr>
              <a:t> Expected annual CF₄ consumption for Run 4</a:t>
            </a:r>
          </a:p>
        </p:txBody>
      </p:sp>
    </p:spTree>
    <p:extLst>
      <p:ext uri="{BB962C8B-B14F-4D97-AF65-F5344CB8AC3E}">
        <p14:creationId xmlns:p14="http://schemas.microsoft.com/office/powerpoint/2010/main" val="1898263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4F627-226C-6F24-1116-85C533722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9315"/>
          </a:xfrm>
        </p:spPr>
        <p:txBody>
          <a:bodyPr/>
          <a:lstStyle/>
          <a:p>
            <a:r>
              <a:rPr lang="en-US" dirty="0"/>
              <a:t>CMS LS3  – Gas Consumption at 904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E9A7A65-9C71-22A7-50DA-987AF27195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580652"/>
              </p:ext>
            </p:extLst>
          </p:nvPr>
        </p:nvGraphicFramePr>
        <p:xfrm>
          <a:off x="2432304" y="1252728"/>
          <a:ext cx="5652359" cy="42802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49080">
                  <a:extLst>
                    <a:ext uri="{9D8B030D-6E8A-4147-A177-3AD203B41FA5}">
                      <a16:colId xmlns:a16="http://schemas.microsoft.com/office/drawing/2014/main" val="2706345677"/>
                    </a:ext>
                  </a:extLst>
                </a:gridCol>
                <a:gridCol w="2603279">
                  <a:extLst>
                    <a:ext uri="{9D8B030D-6E8A-4147-A177-3AD203B41FA5}">
                      <a16:colId xmlns:a16="http://schemas.microsoft.com/office/drawing/2014/main" val="3776385954"/>
                    </a:ext>
                  </a:extLst>
                </a:gridCol>
              </a:tblGrid>
              <a:tr h="11469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Supply System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 LS3 flow  (l/h) expected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6357074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GEM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386221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>
                          <a:effectLst/>
                        </a:rPr>
                        <a:t>Ar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40 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32033125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CO</a:t>
                      </a:r>
                      <a:r>
                        <a:rPr lang="en-US" sz="1400" u="none" strike="noStrike" baseline="-25000" dirty="0">
                          <a:effectLst/>
                        </a:rPr>
                        <a:t>2</a:t>
                      </a:r>
                      <a:endParaRPr lang="en-US" sz="14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40 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03714564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N2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260 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50662303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RPC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8891056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N2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250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70942701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C2H2F4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74059351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Isobutane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55664142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SF6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&lt; 0.3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179779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CSC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6754724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>
                          <a:effectLst/>
                        </a:rPr>
                        <a:t>Ar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100</a:t>
                      </a:r>
                      <a:r>
                        <a:rPr lang="en-US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*</a:t>
                      </a:r>
                      <a:r>
                        <a:rPr lang="en-US" sz="1400" u="none" strike="noStrike" dirty="0">
                          <a:effectLst/>
                        </a:rPr>
                        <a:t>  /  80 </a:t>
                      </a:r>
                      <a:r>
                        <a:rPr lang="en-US" sz="1400" b="1" u="none" strike="noStrike" dirty="0">
                          <a:solidFill>
                            <a:schemeClr val="accent1"/>
                          </a:solidFill>
                          <a:effectLst/>
                        </a:rPr>
                        <a:t>**</a:t>
                      </a:r>
                      <a:endParaRPr lang="en-US" sz="14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13528612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CF</a:t>
                      </a:r>
                      <a:r>
                        <a:rPr lang="en-US" sz="1400" u="none" strike="noStrike" baseline="-25000" dirty="0">
                          <a:effectLst/>
                        </a:rPr>
                        <a:t>4</a:t>
                      </a:r>
                      <a:endParaRPr lang="en-US" sz="14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150</a:t>
                      </a:r>
                      <a:r>
                        <a:rPr lang="en-US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*</a:t>
                      </a:r>
                      <a:r>
                        <a:rPr lang="en-US" sz="1400" u="none" strike="noStrike" dirty="0">
                          <a:effectLst/>
                        </a:rPr>
                        <a:t> / 116 </a:t>
                      </a:r>
                      <a:r>
                        <a:rPr lang="en-US" sz="1400" b="1" u="none" strike="noStrike" dirty="0">
                          <a:solidFill>
                            <a:schemeClr val="accent1"/>
                          </a:solidFill>
                          <a:effectLst/>
                        </a:rPr>
                        <a:t>**</a:t>
                      </a:r>
                      <a:endParaRPr lang="en-US" sz="14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92955940"/>
                  </a:ext>
                </a:extLst>
              </a:tr>
              <a:tr h="2410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</a:t>
                      </a:r>
                      <a:r>
                        <a:rPr lang="en-US" sz="14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1</a:t>
                      </a:r>
                      <a:r>
                        <a:rPr lang="en-US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*</a:t>
                      </a:r>
                      <a:r>
                        <a:rPr lang="en-US" sz="1400" u="none" strike="noStrike" dirty="0">
                          <a:effectLst/>
                        </a:rPr>
                        <a:t>   /  4 </a:t>
                      </a:r>
                      <a:r>
                        <a:rPr lang="en-US" sz="1400" b="1" u="none" strike="noStrike" dirty="0">
                          <a:solidFill>
                            <a:schemeClr val="accent1"/>
                          </a:solidFill>
                          <a:effectLst/>
                        </a:rPr>
                        <a:t>**</a:t>
                      </a:r>
                      <a:endParaRPr lang="en-US" sz="14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9696704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9589C9E-1245-AF86-F656-79C98595B2B8}"/>
              </a:ext>
            </a:extLst>
          </p:cNvPr>
          <p:cNvSpPr txBox="1"/>
          <p:nvPr/>
        </p:nvSpPr>
        <p:spPr>
          <a:xfrm>
            <a:off x="5074920" y="5746186"/>
            <a:ext cx="6821739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highlight>
                  <a:srgbClr val="FFFF00"/>
                </a:highlight>
              </a:rPr>
              <a:t>*</a:t>
            </a:r>
            <a:r>
              <a:rPr lang="en-US" sz="1400" dirty="0">
                <a:highlight>
                  <a:srgbClr val="FFFF00"/>
                </a:highlight>
              </a:rPr>
              <a:t> Two gas distribution system A) 200 l/h </a:t>
            </a:r>
            <a:r>
              <a:rPr lang="en-US" sz="1400" dirty="0" err="1">
                <a:highlight>
                  <a:srgbClr val="FFFF00"/>
                </a:highlight>
              </a:rPr>
              <a:t>Ar</a:t>
            </a:r>
            <a:r>
              <a:rPr lang="en-US" sz="1400" dirty="0">
                <a:highlight>
                  <a:srgbClr val="FFFF00"/>
                </a:highlight>
              </a:rPr>
              <a:t>/CO2(40/60) and B) 50 l/h As/CO2/CF4 (40/58/2)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EECCAA-B7AD-D1B9-5065-31D104045851}"/>
              </a:ext>
            </a:extLst>
          </p:cNvPr>
          <p:cNvSpPr txBox="1"/>
          <p:nvPr/>
        </p:nvSpPr>
        <p:spPr>
          <a:xfrm>
            <a:off x="5074920" y="6185098"/>
            <a:ext cx="5037213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highlight>
                  <a:srgbClr val="FFFF00"/>
                </a:highlight>
              </a:rPr>
              <a:t>**</a:t>
            </a:r>
            <a:r>
              <a:rPr lang="en-US" sz="1400" dirty="0">
                <a:highlight>
                  <a:srgbClr val="FFFF00"/>
                </a:highlight>
              </a:rPr>
              <a:t> A unique gas distribution system 200 l/h </a:t>
            </a:r>
            <a:r>
              <a:rPr lang="en-US" sz="1400" dirty="0" err="1">
                <a:highlight>
                  <a:srgbClr val="FFFF00"/>
                </a:highlight>
              </a:rPr>
              <a:t>Ar</a:t>
            </a:r>
            <a:r>
              <a:rPr lang="en-US" sz="1400" dirty="0">
                <a:highlight>
                  <a:srgbClr val="FFFF00"/>
                </a:highlight>
              </a:rPr>
              <a:t>/CO2/CF4(40/58/2)  </a:t>
            </a:r>
          </a:p>
        </p:txBody>
      </p:sp>
    </p:spTree>
    <p:extLst>
      <p:ext uri="{BB962C8B-B14F-4D97-AF65-F5344CB8AC3E}">
        <p14:creationId xmlns:p14="http://schemas.microsoft.com/office/powerpoint/2010/main" val="18866915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</TotalTime>
  <Words>285</Words>
  <Application>Microsoft Macintosh PowerPoint</Application>
  <PresentationFormat>Widescreen</PresentationFormat>
  <Paragraphs>81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CMS LS3 / Run 4 – Gas Consumption at P5</vt:lpstr>
      <vt:lpstr>CMS LS3  – Gas Consumption at 904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 Bianco</dc:creator>
  <cp:lastModifiedBy>Michele Bianco</cp:lastModifiedBy>
  <cp:revision>2</cp:revision>
  <dcterms:created xsi:type="dcterms:W3CDTF">2025-04-08T19:14:13Z</dcterms:created>
  <dcterms:modified xsi:type="dcterms:W3CDTF">2025-04-09T06:21:11Z</dcterms:modified>
</cp:coreProperties>
</file>