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8" r:id="rId2"/>
    <p:sldId id="260" r:id="rId3"/>
    <p:sldId id="256" r:id="rId4"/>
    <p:sldId id="257" r:id="rId5"/>
    <p:sldId id="25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6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27B2B6-2E5B-4233-BCEF-5C851892A368}" type="datetimeFigureOut">
              <a:rPr lang="en-GB" smtClean="0"/>
              <a:t>09/04/2025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FD370D-9FDA-414B-87AD-880824F745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3677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FD370D-9FDA-414B-87AD-880824F745DB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60520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1AF3F5-DD68-35F0-47DF-BAB5F31328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832D6D-3697-3AF0-1EF8-7DD6EF0593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73039F-94ED-0E32-D5FD-989B6CE315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FD3B7-213F-4844-92F2-73EA6C1D9D75}" type="datetimeFigureOut">
              <a:rPr lang="en-GB" smtClean="0"/>
              <a:t>09/04/2025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98E404-AC67-8D1B-A78F-2403B2959B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B8E018-3834-8435-5F9C-C7E4FB9B28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B2279-BD03-459E-8ADD-AC17D38356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39474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785B81-6B5D-6861-FC5A-2FF77D0DC4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832147C-0969-309D-321B-428192A36F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B5F610-B2B2-F0D1-14F2-30B513A9DF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FD3B7-213F-4844-92F2-73EA6C1D9D75}" type="datetimeFigureOut">
              <a:rPr lang="en-GB" smtClean="0"/>
              <a:t>09/04/2025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3ECF5F-09A3-61A6-8767-B96AEB826D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CAB4C5-5101-2F95-4F77-8596A2FD90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B2279-BD03-459E-8ADD-AC17D38356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15620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D72A02E-B13C-AAE3-4094-A5CC74D735F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55E1B4-DAEC-AC62-407C-079D7BF7D8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F0F53A-FA5E-91A2-356D-71E9A5E89D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FD3B7-213F-4844-92F2-73EA6C1D9D75}" type="datetimeFigureOut">
              <a:rPr lang="en-GB" smtClean="0"/>
              <a:t>09/04/2025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F4C9E6-ADFF-AE55-6B8A-CB7E37696F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DED7A6-72CE-1037-DAF9-6D8B2397E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B2279-BD03-459E-8ADD-AC17D38356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7014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D3731C-A635-3DE5-8FEC-B2377F6171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B17B41-641D-04AC-F27A-F0556F8D2A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91A82C-C73D-BFD9-25D8-86978F28D4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FD3B7-213F-4844-92F2-73EA6C1D9D75}" type="datetimeFigureOut">
              <a:rPr lang="en-GB" smtClean="0"/>
              <a:t>09/04/2025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4A7D48-6C8D-AC86-EEDF-DB42E05E4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715620-4B20-54DD-7CD8-BAE86F8B1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B2279-BD03-459E-8ADD-AC17D38356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00378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00C3C7-5A80-1E03-28B5-643306798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134209-3D9E-9C36-9D3C-A3B5828C6B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EA84E1-9695-5E54-AA63-B9F854C2EA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FD3B7-213F-4844-92F2-73EA6C1D9D75}" type="datetimeFigureOut">
              <a:rPr lang="en-GB" smtClean="0"/>
              <a:t>09/04/2025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218C93-C665-17AF-E31C-875269B048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36496F-676A-1552-6EB4-056E29C754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B2279-BD03-459E-8ADD-AC17D38356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9910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79AEC7-AB84-D504-A508-FD751E6390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BF4AF2-FAB5-6F86-B426-26018663DD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03162A7-CFD7-31FB-2429-53658C7C77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152F34-4D53-DF19-4FD5-D3A01233EF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FD3B7-213F-4844-92F2-73EA6C1D9D75}" type="datetimeFigureOut">
              <a:rPr lang="en-GB" smtClean="0"/>
              <a:t>09/04/2025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72EC4F-E944-C265-6220-14EE7B69A6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599DC8-8F3D-65FB-262E-5C3BE86A1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B2279-BD03-459E-8ADD-AC17D38356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09618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57822E-B714-5447-9B08-D9B72B72FF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CDA263-EA0A-4AA3-2A86-7B794D6C41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FCD030-7894-5039-419D-9FC18C4447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40B98C1-B838-C730-11DA-894E7B8DD05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4AC5109-741A-BA07-343F-3EA2933ECA6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9C1C20-A768-BFCF-9DD7-2271321FB0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FD3B7-213F-4844-92F2-73EA6C1D9D75}" type="datetimeFigureOut">
              <a:rPr lang="en-GB" smtClean="0"/>
              <a:t>09/04/2025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D37A373-BAE5-CF49-9D19-78BA5B3440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9D5D6A-B2B4-C64C-59F8-CA6BBA281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B2279-BD03-459E-8ADD-AC17D38356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6587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49757-F1C9-113B-0B4F-658F300DD4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0B844CB-B94E-20FB-E5FC-C90D6C5848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FD3B7-213F-4844-92F2-73EA6C1D9D75}" type="datetimeFigureOut">
              <a:rPr lang="en-GB" smtClean="0"/>
              <a:t>09/04/2025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E804FB9-11C3-3A3B-6E3A-18799A09E2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225AFA-EBE5-26DA-C251-7FD54A943B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B2279-BD03-459E-8ADD-AC17D38356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34845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5CE4A3C-F28D-B7AC-8090-AE0DF93EE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FD3B7-213F-4844-92F2-73EA6C1D9D75}" type="datetimeFigureOut">
              <a:rPr lang="en-GB" smtClean="0"/>
              <a:t>09/04/2025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95562E-AE94-416E-4F0B-279023DBA5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4A6C5F-8A3B-11C4-D9E0-C3B71A669A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B2279-BD03-459E-8ADD-AC17D38356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9194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B928FE-ED6A-B4FC-8C89-B48786AF26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261831-4B5A-6EAC-D230-71F52CCEB0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F7725F-3164-144C-51B7-556B58D9BD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AE0940-B522-C902-7E2E-FF92694698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FD3B7-213F-4844-92F2-73EA6C1D9D75}" type="datetimeFigureOut">
              <a:rPr lang="en-GB" smtClean="0"/>
              <a:t>09/04/2025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81B9B5-D79D-1DDE-689C-93EBB4612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BB871F-E0AD-0055-A202-06524ADA71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B2279-BD03-459E-8ADD-AC17D38356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47882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BC3328-47FA-7910-C639-7D30538AEE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E96591F-63A2-96A9-5AA6-DA197FA7D9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4305535-1290-6FF0-6CE8-61A220BE76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97C772-3EF9-CF54-C46C-E4B0861744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FD3B7-213F-4844-92F2-73EA6C1D9D75}" type="datetimeFigureOut">
              <a:rPr lang="en-GB" smtClean="0"/>
              <a:t>09/04/2025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F1F9B2-1FEE-84D8-81BA-166BF199AD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6AA7BA-FD4B-E8E8-CF90-FBCDCA45CF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B2279-BD03-459E-8ADD-AC17D38356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7391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3184A60-911B-8E97-A19B-1F2E1E7B38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7D44EA-1F20-BECD-4105-55A438FFED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2DB52A-B450-451E-CFBA-68EFA049D0D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9DFD3B7-213F-4844-92F2-73EA6C1D9D75}" type="datetimeFigureOut">
              <a:rPr lang="en-GB" smtClean="0"/>
              <a:t>09/04/2025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9410F1-211E-7ECA-488B-570B7A2793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F1C59E-7CA6-BDC7-6967-F298C6E524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07B2279-BD03-459E-8ADD-AC17D38356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0581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341179-2761-83BC-69BB-D81B8AFAB9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A0C758D-67B4-A9B8-FE87-5C8965C5C7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4224" y="448192"/>
            <a:ext cx="7417178" cy="596161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9A2E37C-3950-32ED-DAA5-DEFFE28D2D35}"/>
              </a:ext>
            </a:extLst>
          </p:cNvPr>
          <p:cNvSpPr txBox="1"/>
          <p:nvPr/>
        </p:nvSpPr>
        <p:spPr>
          <a:xfrm>
            <a:off x="325454" y="265470"/>
            <a:ext cx="3800720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LHCb RICHI (CO</a:t>
            </a:r>
            <a:r>
              <a:rPr lang="en-US" sz="2000" b="1" baseline="-25000" dirty="0"/>
              <a:t>2</a:t>
            </a:r>
            <a:r>
              <a:rPr lang="en-US" sz="2000" b="1" dirty="0"/>
              <a:t> + C</a:t>
            </a:r>
            <a:r>
              <a:rPr lang="en-US" sz="2000" b="1" baseline="-25000" dirty="0"/>
              <a:t>4</a:t>
            </a:r>
            <a:r>
              <a:rPr lang="en-US" sz="2000" b="1" dirty="0"/>
              <a:t>F</a:t>
            </a:r>
            <a:r>
              <a:rPr lang="en-US" sz="2000" b="1" baseline="-25000" dirty="0"/>
              <a:t>10 </a:t>
            </a:r>
            <a:r>
              <a:rPr lang="en-US" sz="2000" b="1" dirty="0"/>
              <a:t>)</a:t>
            </a:r>
            <a:endParaRPr lang="en-US" sz="2000" b="1" baseline="-25000" dirty="0"/>
          </a:p>
          <a:p>
            <a:endParaRPr lang="en-US" sz="1600" b="1" dirty="0"/>
          </a:p>
          <a:p>
            <a:r>
              <a:rPr lang="en-US" sz="1400" b="1" dirty="0"/>
              <a:t>LS3: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System to be operational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Most of the time filled with CO</a:t>
            </a:r>
            <a:r>
              <a:rPr lang="en-US" sz="1400" baseline="-25000" dirty="0"/>
              <a:t>2</a:t>
            </a:r>
            <a:r>
              <a:rPr lang="en-US" sz="1400" dirty="0"/>
              <a:t>/N</a:t>
            </a:r>
            <a:r>
              <a:rPr lang="en-US" sz="1400" baseline="-25000" dirty="0"/>
              <a:t>2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In case of lack of pressure regulation </a:t>
            </a:r>
          </a:p>
          <a:p>
            <a:pPr lvl="1"/>
            <a:r>
              <a:rPr lang="en-US" sz="1400" dirty="0"/>
              <a:t>system in backup mode with CO</a:t>
            </a:r>
            <a:r>
              <a:rPr lang="en-US" sz="1400" baseline="-25000" dirty="0"/>
              <a:t>2</a:t>
            </a:r>
            <a:r>
              <a:rPr lang="en-US" sz="1400" dirty="0"/>
              <a:t> supply</a:t>
            </a:r>
          </a:p>
          <a:p>
            <a:pPr lvl="1"/>
            <a:endParaRPr lang="en-US" sz="1400" dirty="0"/>
          </a:p>
          <a:p>
            <a:r>
              <a:rPr lang="en-US" sz="1400" b="1" dirty="0"/>
              <a:t>Run 4: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Same conditions as Run 3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/>
              <a:t>C</a:t>
            </a:r>
            <a:r>
              <a:rPr lang="en-US" sz="1400" baseline="-25000" dirty="0"/>
              <a:t>4</a:t>
            </a:r>
            <a:r>
              <a:rPr lang="en-US" sz="1400" dirty="0"/>
              <a:t>F</a:t>
            </a:r>
            <a:r>
              <a:rPr lang="en-US" sz="1400" baseline="-25000" dirty="0"/>
              <a:t>10 </a:t>
            </a:r>
            <a:r>
              <a:rPr lang="en-US" sz="1400" dirty="0"/>
              <a:t>~ 50 kg / year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B339837-CE15-9EF2-3FC2-6100219AB410}"/>
              </a:ext>
            </a:extLst>
          </p:cNvPr>
          <p:cNvSpPr/>
          <p:nvPr/>
        </p:nvSpPr>
        <p:spPr>
          <a:xfrm>
            <a:off x="4494224" y="1406287"/>
            <a:ext cx="1797934" cy="120755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A3C3BE7-FE97-E199-0EB8-3950167CD6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724" y="3461166"/>
            <a:ext cx="3974436" cy="2948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0874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082686-F035-9FB4-A591-F39B3D02D3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45EEB67-F096-8C70-EA17-E7F04ED347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4224" y="448192"/>
            <a:ext cx="7417178" cy="596161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8DA0645-338C-9559-5732-86E30D0B97CC}"/>
              </a:ext>
            </a:extLst>
          </p:cNvPr>
          <p:cNvSpPr txBox="1"/>
          <p:nvPr/>
        </p:nvSpPr>
        <p:spPr>
          <a:xfrm>
            <a:off x="325454" y="265470"/>
            <a:ext cx="3810338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LHCb RICH II ( CO</a:t>
            </a:r>
            <a:r>
              <a:rPr kumimoji="0" lang="en-US" sz="2000" b="1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2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+ CF</a:t>
            </a:r>
            <a:r>
              <a:rPr kumimoji="0" lang="en-US" sz="2000" b="1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4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)</a:t>
            </a:r>
            <a:endParaRPr kumimoji="0" lang="en-US" sz="2000" b="1" i="0" u="none" strike="noStrike" kern="1200" cap="none" spc="0" normalizeH="0" baseline="-25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r>
              <a:rPr lang="en-US" sz="1400" b="1" dirty="0"/>
              <a:t>LS3: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System to be operational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Gas not yet decided – potentially CO</a:t>
            </a:r>
            <a:r>
              <a:rPr lang="en-US" sz="1400" baseline="-25000" dirty="0"/>
              <a:t>2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In case of lack of pressure regulation </a:t>
            </a:r>
          </a:p>
          <a:p>
            <a:pPr lvl="1"/>
            <a:r>
              <a:rPr lang="en-US" sz="1400" dirty="0"/>
              <a:t>system in backup mode with CO</a:t>
            </a:r>
            <a:r>
              <a:rPr lang="en-US" sz="1400" baseline="-25000" dirty="0"/>
              <a:t>2</a:t>
            </a:r>
            <a:r>
              <a:rPr lang="en-US" sz="1400" dirty="0"/>
              <a:t> supply</a:t>
            </a:r>
          </a:p>
          <a:p>
            <a:pPr lvl="1"/>
            <a:endParaRPr lang="en-US" sz="1400" dirty="0"/>
          </a:p>
          <a:p>
            <a:r>
              <a:rPr lang="en-US" sz="1400" b="1" dirty="0"/>
              <a:t>Run 4: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Same conditions as Run 3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/>
              <a:t>CF</a:t>
            </a:r>
            <a:r>
              <a:rPr lang="en-US" sz="1400" baseline="-25000" dirty="0"/>
              <a:t>4 </a:t>
            </a:r>
            <a:r>
              <a:rPr lang="en-US" sz="1400" dirty="0"/>
              <a:t>~  20 … 50 kg / year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9E431A9-EE3B-F9AC-C93D-8E77DA775466}"/>
              </a:ext>
            </a:extLst>
          </p:cNvPr>
          <p:cNvSpPr/>
          <p:nvPr/>
        </p:nvSpPr>
        <p:spPr>
          <a:xfrm>
            <a:off x="6328372" y="1406287"/>
            <a:ext cx="1739130" cy="120755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43E293-3EC2-0648-C025-6B8376FBFE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454" y="3317500"/>
            <a:ext cx="4335779" cy="3462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6578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79FE5A4-A9D2-4E04-2E6A-549F6DD505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4224" y="448192"/>
            <a:ext cx="7417178" cy="596161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77F096A-1F31-8400-F893-CC556A241599}"/>
              </a:ext>
            </a:extLst>
          </p:cNvPr>
          <p:cNvSpPr txBox="1"/>
          <p:nvPr/>
        </p:nvSpPr>
        <p:spPr>
          <a:xfrm>
            <a:off x="113480" y="53495"/>
            <a:ext cx="5409173" cy="3077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LHCb MUON ( CO</a:t>
            </a:r>
            <a:r>
              <a:rPr lang="en-US" sz="2000" b="1" baseline="-25000" dirty="0"/>
              <a:t>2</a:t>
            </a:r>
            <a:r>
              <a:rPr lang="en-US" sz="2000" b="1" dirty="0"/>
              <a:t> + </a:t>
            </a:r>
            <a:r>
              <a:rPr lang="en-US" sz="2000" b="1" dirty="0" err="1"/>
              <a:t>Ar</a:t>
            </a:r>
            <a:r>
              <a:rPr lang="en-US" sz="2000" b="1" dirty="0"/>
              <a:t> + CF</a:t>
            </a:r>
            <a:r>
              <a:rPr lang="en-US" sz="2000" b="1" baseline="-25000" dirty="0"/>
              <a:t>4 </a:t>
            </a:r>
            <a:r>
              <a:rPr lang="en-US" sz="2000" b="1" dirty="0"/>
              <a:t>), purifier (Ar+H</a:t>
            </a:r>
            <a:r>
              <a:rPr lang="en-US" sz="2000" b="1" baseline="-25000" dirty="0"/>
              <a:t>2</a:t>
            </a:r>
            <a:r>
              <a:rPr lang="en-US" sz="2000" b="1" dirty="0"/>
              <a:t>)</a:t>
            </a:r>
            <a:endParaRPr lang="en-US" sz="2000" b="1" baseline="-25000" dirty="0"/>
          </a:p>
          <a:p>
            <a:endParaRPr lang="en-US" sz="2000" b="1" dirty="0"/>
          </a:p>
          <a:p>
            <a:r>
              <a:rPr lang="en-US" sz="1400" b="1" dirty="0"/>
              <a:t>LS3: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System to be operational: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400" dirty="0"/>
              <a:t>~End of Run 3 – fix/study issues </a:t>
            </a:r>
          </a:p>
          <a:p>
            <a:pPr lvl="1"/>
            <a:r>
              <a:rPr lang="en-US" sz="1400" dirty="0"/>
              <a:t>discovered during data taking period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400" dirty="0"/>
              <a:t>~End of LS3 – recommissioning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Gas Mixture (</a:t>
            </a:r>
            <a:r>
              <a:rPr lang="en-GB" sz="1400" b="1" dirty="0">
                <a:solidFill>
                  <a:srgbClr val="FF0000"/>
                </a:solidFill>
              </a:rPr>
              <a:t>to be agreed</a:t>
            </a:r>
            <a:r>
              <a:rPr lang="en-GB" sz="1400" dirty="0"/>
              <a:t>):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During LS2 system flushed with N</a:t>
            </a:r>
            <a:r>
              <a:rPr lang="en-US" sz="1400" baseline="-25000" dirty="0"/>
              <a:t>2  </a:t>
            </a:r>
            <a:endParaRPr lang="en-US" sz="1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During YETS system flushed with </a:t>
            </a:r>
            <a:r>
              <a:rPr lang="en-US" sz="1400" dirty="0" err="1"/>
              <a:t>Ar</a:t>
            </a:r>
            <a:r>
              <a:rPr lang="en-US" sz="1400" dirty="0"/>
              <a:t> + CO</a:t>
            </a:r>
            <a:r>
              <a:rPr lang="en-US" sz="1400" baseline="-25000" dirty="0"/>
              <a:t>2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r>
              <a:rPr lang="en-US" sz="1400" b="1" dirty="0"/>
              <a:t>Run 4: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Same conditions as Run 3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D42913A-D9EB-A40C-A648-412B2BCF0678}"/>
              </a:ext>
            </a:extLst>
          </p:cNvPr>
          <p:cNvSpPr/>
          <p:nvPr/>
        </p:nvSpPr>
        <p:spPr>
          <a:xfrm>
            <a:off x="4556993" y="2578382"/>
            <a:ext cx="1723491" cy="120755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132CB4E-021A-A40C-D312-C8ECA7F232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6946" y="1334281"/>
            <a:ext cx="5406517" cy="4328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99658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9C9D24-740E-3D4D-5F8D-7D3CA5648D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7E1CA9F-37EC-3D5C-D109-02026FB127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4224" y="448192"/>
            <a:ext cx="7417178" cy="596161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4AAAC86-8DDB-891C-3414-36828393E542}"/>
              </a:ext>
            </a:extLst>
          </p:cNvPr>
          <p:cNvSpPr txBox="1"/>
          <p:nvPr/>
        </p:nvSpPr>
        <p:spPr>
          <a:xfrm>
            <a:off x="136259" y="153080"/>
            <a:ext cx="4509824" cy="25750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LHCb </a:t>
            </a:r>
            <a:r>
              <a:rPr lang="en-US" sz="2000" b="1" dirty="0" err="1"/>
              <a:t>SciFi</a:t>
            </a:r>
            <a:r>
              <a:rPr lang="en-US" sz="2000" b="1" dirty="0"/>
              <a:t> &amp; UT (N</a:t>
            </a:r>
            <a:r>
              <a:rPr lang="en-US" sz="2000" b="1" baseline="-25000" dirty="0"/>
              <a:t>2</a:t>
            </a:r>
            <a:r>
              <a:rPr lang="en-US" sz="2000" b="1" dirty="0"/>
              <a:t> / Dry Air flushing)</a:t>
            </a:r>
          </a:p>
          <a:p>
            <a:endParaRPr lang="en-US" sz="2000" b="1" dirty="0"/>
          </a:p>
          <a:p>
            <a:r>
              <a:rPr lang="en-US" sz="1400" b="1" dirty="0"/>
              <a:t>LS3: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UT main gas </a:t>
            </a:r>
            <a:r>
              <a:rPr lang="en-US" sz="1400" b="1" dirty="0"/>
              <a:t>N</a:t>
            </a:r>
            <a:r>
              <a:rPr lang="en-US" sz="1400" b="1" baseline="-25000" dirty="0"/>
              <a:t>2</a:t>
            </a:r>
            <a:r>
              <a:rPr lang="en-US" sz="1400" baseline="-25000" dirty="0"/>
              <a:t> </a:t>
            </a:r>
            <a:r>
              <a:rPr lang="en-US" sz="1400" dirty="0"/>
              <a:t>, backup </a:t>
            </a:r>
            <a:r>
              <a:rPr lang="en-US" sz="1400" b="1" dirty="0"/>
              <a:t>Dry Air</a:t>
            </a:r>
          </a:p>
          <a:p>
            <a:pPr marL="1200150" lvl="2" indent="-285750">
              <a:buFont typeface="Wingdings" panose="05000000000000000000" pitchFamily="2" charset="2"/>
              <a:buChar char="§"/>
            </a:pPr>
            <a:r>
              <a:rPr lang="en-US" sz="1400" b="1" dirty="0"/>
              <a:t>~ 4400 l/h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400" b="1" baseline="-25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err="1"/>
              <a:t>SciFi</a:t>
            </a:r>
            <a:r>
              <a:rPr lang="en-US" sz="1400" dirty="0"/>
              <a:t> main gas </a:t>
            </a:r>
            <a:r>
              <a:rPr lang="en-US" sz="1400" b="1" dirty="0"/>
              <a:t>Dry Air</a:t>
            </a:r>
            <a:r>
              <a:rPr lang="en-US" sz="1400" dirty="0"/>
              <a:t>, backup </a:t>
            </a:r>
            <a:r>
              <a:rPr lang="en-US" sz="1400" b="1" dirty="0"/>
              <a:t>N</a:t>
            </a:r>
            <a:r>
              <a:rPr lang="en-US" sz="1400" b="1" baseline="-25000" dirty="0"/>
              <a:t>2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b="1" dirty="0"/>
              <a:t>~12000 l/h</a:t>
            </a:r>
            <a:endParaRPr lang="en-US" sz="1400" dirty="0"/>
          </a:p>
          <a:p>
            <a:r>
              <a:rPr lang="en-US" sz="1400" b="1" dirty="0"/>
              <a:t>Run 4: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Same conditions as Run 3</a:t>
            </a:r>
          </a:p>
          <a:p>
            <a:endParaRPr lang="en-US" sz="1400" b="1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114BC80-9E03-E308-13AC-F04EE8466789}"/>
              </a:ext>
            </a:extLst>
          </p:cNvPr>
          <p:cNvSpPr/>
          <p:nvPr/>
        </p:nvSpPr>
        <p:spPr>
          <a:xfrm>
            <a:off x="6265478" y="2562340"/>
            <a:ext cx="1771617" cy="236258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BFD6E45-19A0-9AC9-911D-874AAF20AF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5454" y="2763001"/>
            <a:ext cx="4780686" cy="382952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99E54C4-5405-EE4E-019C-0531EEA688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08505" y="2763001"/>
            <a:ext cx="4599688" cy="3681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13217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048C61-EEF1-E5AD-B3FB-25AD6795BD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F707599-3FD9-60A1-BE23-DA810842D4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4224" y="448192"/>
            <a:ext cx="7417178" cy="596161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31E67C9-454B-B378-4084-9186B06ADC62}"/>
              </a:ext>
            </a:extLst>
          </p:cNvPr>
          <p:cNvSpPr txBox="1"/>
          <p:nvPr/>
        </p:nvSpPr>
        <p:spPr>
          <a:xfrm>
            <a:off x="325454" y="265470"/>
            <a:ext cx="3964868" cy="21544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LHCb PGS ( CO</a:t>
            </a:r>
            <a:r>
              <a:rPr kumimoji="0" lang="en-US" sz="2000" b="1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2</a:t>
            </a:r>
            <a:r>
              <a:rPr lang="en-US" sz="2000" b="1" dirty="0">
                <a:solidFill>
                  <a:prstClr val="black"/>
                </a:solidFill>
                <a:latin typeface="Aptos" panose="02110004020202020204"/>
              </a:rPr>
              <a:t>, N2, O2,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CF</a:t>
            </a:r>
            <a:r>
              <a:rPr kumimoji="0" lang="en-US" sz="2000" b="1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4 </a:t>
            </a:r>
            <a:r>
              <a:rPr kumimoji="0" lang="en-US" sz="2000" b="1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, </a:t>
            </a:r>
            <a:r>
              <a:rPr kumimoji="0" lang="en-US" sz="2000" b="1" i="0" u="none" strike="noStrike" kern="120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Ar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)</a:t>
            </a:r>
            <a:endParaRPr kumimoji="0" lang="en-US" sz="2000" b="1" i="0" u="none" strike="noStrike" kern="1200" cap="none" spc="0" normalizeH="0" baseline="-25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LS3: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Which gasses can be backed up </a:t>
            </a:r>
          </a:p>
          <a:p>
            <a:pPr marR="0" lvl="1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during LS3 consolidation work?</a:t>
            </a:r>
          </a:p>
          <a:p>
            <a:pPr marR="0" lvl="1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r>
              <a:rPr lang="en-US" sz="1400" b="1" dirty="0"/>
              <a:t>Run 4: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Same conditions as Run 3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B7B193A-5377-66B0-9E82-D0E34BA04430}"/>
              </a:ext>
            </a:extLst>
          </p:cNvPr>
          <p:cNvSpPr/>
          <p:nvPr/>
        </p:nvSpPr>
        <p:spPr>
          <a:xfrm>
            <a:off x="4494224" y="4912047"/>
            <a:ext cx="2380401" cy="96920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2F6AD95-619D-47E2-FCDD-8F07595C34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51897" y="187035"/>
            <a:ext cx="5643147" cy="4523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85527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691</TotalTime>
  <Words>255</Words>
  <Application>Microsoft Office PowerPoint</Application>
  <PresentationFormat>Widescreen</PresentationFormat>
  <Paragraphs>54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Aptos</vt:lpstr>
      <vt:lpstr>Aptos Display</vt:lpstr>
      <vt:lpstr>Arial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Wiktor Byczynski</dc:creator>
  <cp:lastModifiedBy>Wiktor Byczynski</cp:lastModifiedBy>
  <cp:revision>9</cp:revision>
  <dcterms:created xsi:type="dcterms:W3CDTF">2025-04-08T12:24:28Z</dcterms:created>
  <dcterms:modified xsi:type="dcterms:W3CDTF">2025-04-09T08:20:08Z</dcterms:modified>
</cp:coreProperties>
</file>