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57"/>
  </p:notesMasterIdLst>
  <p:sldIdLst>
    <p:sldId id="494" r:id="rId5"/>
    <p:sldId id="256" r:id="rId6"/>
    <p:sldId id="258" r:id="rId7"/>
    <p:sldId id="315" r:id="rId8"/>
    <p:sldId id="316" r:id="rId9"/>
    <p:sldId id="317" r:id="rId10"/>
    <p:sldId id="320" r:id="rId11"/>
    <p:sldId id="322" r:id="rId12"/>
    <p:sldId id="318" r:id="rId13"/>
    <p:sldId id="325" r:id="rId14"/>
    <p:sldId id="323" r:id="rId15"/>
    <p:sldId id="456" r:id="rId16"/>
    <p:sldId id="457" r:id="rId17"/>
    <p:sldId id="327" r:id="rId18"/>
    <p:sldId id="458" r:id="rId19"/>
    <p:sldId id="459" r:id="rId20"/>
    <p:sldId id="462" r:id="rId21"/>
    <p:sldId id="461" r:id="rId22"/>
    <p:sldId id="463" r:id="rId23"/>
    <p:sldId id="464" r:id="rId24"/>
    <p:sldId id="465" r:id="rId25"/>
    <p:sldId id="466" r:id="rId26"/>
    <p:sldId id="469" r:id="rId27"/>
    <p:sldId id="470" r:id="rId28"/>
    <p:sldId id="471" r:id="rId29"/>
    <p:sldId id="472" r:id="rId30"/>
    <p:sldId id="473" r:id="rId31"/>
    <p:sldId id="474" r:id="rId32"/>
    <p:sldId id="476" r:id="rId33"/>
    <p:sldId id="477" r:id="rId34"/>
    <p:sldId id="483" r:id="rId35"/>
    <p:sldId id="484" r:id="rId36"/>
    <p:sldId id="485" r:id="rId37"/>
    <p:sldId id="486" r:id="rId38"/>
    <p:sldId id="487" r:id="rId39"/>
    <p:sldId id="488" r:id="rId40"/>
    <p:sldId id="489" r:id="rId41"/>
    <p:sldId id="490" r:id="rId42"/>
    <p:sldId id="491" r:id="rId43"/>
    <p:sldId id="478" r:id="rId44"/>
    <p:sldId id="479" r:id="rId45"/>
    <p:sldId id="480" r:id="rId46"/>
    <p:sldId id="481" r:id="rId47"/>
    <p:sldId id="482" r:id="rId48"/>
    <p:sldId id="321" r:id="rId49"/>
    <p:sldId id="492" r:id="rId50"/>
    <p:sldId id="493" r:id="rId51"/>
    <p:sldId id="330" r:id="rId52"/>
    <p:sldId id="319" r:id="rId53"/>
    <p:sldId id="329" r:id="rId54"/>
    <p:sldId id="467" r:id="rId55"/>
    <p:sldId id="468" r:id="rId56"/>
  </p:sldIdLst>
  <p:sldSz cx="9144000" cy="6858000" type="screen4x3"/>
  <p:notesSz cx="6761163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A9C"/>
    <a:srgbClr val="0A30D0"/>
    <a:srgbClr val="751D51"/>
    <a:srgbClr val="B52D7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577"/>
  </p:normalViewPr>
  <p:slideViewPr>
    <p:cSldViewPr>
      <p:cViewPr varScale="1">
        <p:scale>
          <a:sx n="92" d="100"/>
          <a:sy n="92" d="100"/>
        </p:scale>
        <p:origin x="2268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E56971-34C0-4D19-BB46-5A47BA80206F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D74E0DA6-562B-4716-8694-0AA209EE77CB}">
      <dgm:prSet phldrT="[Text]" custT="1"/>
      <dgm:spPr/>
      <dgm:t>
        <a:bodyPr/>
        <a:lstStyle/>
        <a:p>
          <a:r>
            <a:rPr lang="en-US" sz="1600" dirty="0"/>
            <a:t>PS-MU:</a:t>
          </a:r>
        </a:p>
        <a:p>
          <a:r>
            <a:rPr lang="en-US" sz="1600" dirty="0"/>
            <a:t>Magnetic modelling</a:t>
          </a:r>
          <a:endParaRPr lang="en-US" sz="1600" b="1" dirty="0"/>
        </a:p>
      </dgm:t>
    </dgm:pt>
    <dgm:pt modelId="{03699D8B-C5CC-48CF-9CED-DE927BFCF1DE}" type="parTrans" cxnId="{712FCCFA-2B7A-455F-B66B-DFB30CFCC606}">
      <dgm:prSet/>
      <dgm:spPr/>
      <dgm:t>
        <a:bodyPr/>
        <a:lstStyle/>
        <a:p>
          <a:endParaRPr lang="en-GB"/>
        </a:p>
      </dgm:t>
    </dgm:pt>
    <dgm:pt modelId="{300F4D0B-1322-4885-8011-E504CBDF21E4}" type="sibTrans" cxnId="{712FCCFA-2B7A-455F-B66B-DFB30CFCC606}">
      <dgm:prSet/>
      <dgm:spPr/>
      <dgm:t>
        <a:bodyPr/>
        <a:lstStyle/>
        <a:p>
          <a:endParaRPr lang="en-GB"/>
        </a:p>
      </dgm:t>
    </dgm:pt>
    <dgm:pt modelId="{36E3D47B-82A9-4BC9-9B32-E26F89EADE8E}">
      <dgm:prSet phldrT="[Text]" custT="1"/>
      <dgm:spPr/>
      <dgm:t>
        <a:bodyPr/>
        <a:lstStyle/>
        <a:p>
          <a:r>
            <a:rPr lang="en-US" sz="1600" dirty="0"/>
            <a:t>PS-MU: </a:t>
          </a:r>
        </a:p>
        <a:p>
          <a:r>
            <a:rPr lang="en-US" sz="1600" dirty="0"/>
            <a:t>optics modelling</a:t>
          </a:r>
          <a:endParaRPr lang="en-GB" sz="1600" dirty="0"/>
        </a:p>
      </dgm:t>
    </dgm:pt>
    <dgm:pt modelId="{D3E426A4-E7E0-4717-AF13-24EF45A62F8E}" type="parTrans" cxnId="{7A1D3FEB-066B-411C-9B77-95B858C924BB}">
      <dgm:prSet/>
      <dgm:spPr/>
      <dgm:t>
        <a:bodyPr/>
        <a:lstStyle/>
        <a:p>
          <a:endParaRPr lang="en-GB"/>
        </a:p>
      </dgm:t>
    </dgm:pt>
    <dgm:pt modelId="{A9EF54E0-CDB8-4412-A3F3-8C7AB88B716F}" type="sibTrans" cxnId="{7A1D3FEB-066B-411C-9B77-95B858C924BB}">
      <dgm:prSet/>
      <dgm:spPr/>
      <dgm:t>
        <a:bodyPr/>
        <a:lstStyle/>
        <a:p>
          <a:endParaRPr lang="en-GB"/>
        </a:p>
      </dgm:t>
    </dgm:pt>
    <dgm:pt modelId="{FC2A9E16-9F0E-4D1B-81A6-6C92E9601FAE}">
      <dgm:prSet phldrT="[Text]" custT="1"/>
      <dgm:spPr/>
      <dgm:t>
        <a:bodyPr/>
        <a:lstStyle/>
        <a:p>
          <a:r>
            <a:rPr lang="en-US" sz="1600" b="0" dirty="0"/>
            <a:t>Optics </a:t>
          </a:r>
        </a:p>
        <a:p>
          <a:r>
            <a:rPr lang="en-US" sz="1600" b="0" dirty="0"/>
            <a:t>measurements</a:t>
          </a:r>
          <a:endParaRPr lang="en-GB" sz="1600" b="0" dirty="0"/>
        </a:p>
      </dgm:t>
    </dgm:pt>
    <dgm:pt modelId="{406F2FCE-B778-48C0-AD67-EDC1E800EE14}" type="parTrans" cxnId="{6DE0534E-F1A3-4FD5-B033-C9AA4885DC61}">
      <dgm:prSet/>
      <dgm:spPr/>
      <dgm:t>
        <a:bodyPr/>
        <a:lstStyle/>
        <a:p>
          <a:endParaRPr lang="en-GB"/>
        </a:p>
      </dgm:t>
    </dgm:pt>
    <dgm:pt modelId="{FE6A0776-22BA-4C78-8330-DCE4F67455B3}" type="sibTrans" cxnId="{6DE0534E-F1A3-4FD5-B033-C9AA4885DC61}">
      <dgm:prSet/>
      <dgm:spPr/>
      <dgm:t>
        <a:bodyPr/>
        <a:lstStyle/>
        <a:p>
          <a:endParaRPr lang="en-GB"/>
        </a:p>
      </dgm:t>
    </dgm:pt>
    <dgm:pt modelId="{BC039A33-86F8-4CA5-A9D5-C361A5089C3D}" type="pres">
      <dgm:prSet presAssocID="{C6E56971-34C0-4D19-BB46-5A47BA80206F}" presName="Name0" presStyleCnt="0">
        <dgm:presLayoutVars>
          <dgm:dir/>
          <dgm:resizeHandles val="exact"/>
        </dgm:presLayoutVars>
      </dgm:prSet>
      <dgm:spPr/>
    </dgm:pt>
    <dgm:pt modelId="{7D2A224D-A175-49D9-B5DE-53B79DD3E871}" type="pres">
      <dgm:prSet presAssocID="{C6E56971-34C0-4D19-BB46-5A47BA80206F}" presName="cycle" presStyleCnt="0"/>
      <dgm:spPr/>
    </dgm:pt>
    <dgm:pt modelId="{810DE217-75D5-4D64-9916-B6053A47832C}" type="pres">
      <dgm:prSet presAssocID="{D74E0DA6-562B-4716-8694-0AA209EE77CB}" presName="nodeFirstNode" presStyleLbl="node1" presStyleIdx="0" presStyleCnt="3" custScaleY="117195">
        <dgm:presLayoutVars>
          <dgm:bulletEnabled val="1"/>
        </dgm:presLayoutVars>
      </dgm:prSet>
      <dgm:spPr/>
    </dgm:pt>
    <dgm:pt modelId="{591C49E0-6E7C-4E2E-8A43-472C80A8BC3B}" type="pres">
      <dgm:prSet presAssocID="{300F4D0B-1322-4885-8011-E504CBDF21E4}" presName="sibTransFirstNode" presStyleLbl="bgShp" presStyleIdx="0" presStyleCnt="1"/>
      <dgm:spPr/>
    </dgm:pt>
    <dgm:pt modelId="{E51E99FF-B89F-4596-ABD0-BA1424808E2F}" type="pres">
      <dgm:prSet presAssocID="{36E3D47B-82A9-4BC9-9B32-E26F89EADE8E}" presName="nodeFollowingNodes" presStyleLbl="node1" presStyleIdx="1" presStyleCnt="3" custScaleY="122526">
        <dgm:presLayoutVars>
          <dgm:bulletEnabled val="1"/>
        </dgm:presLayoutVars>
      </dgm:prSet>
      <dgm:spPr/>
    </dgm:pt>
    <dgm:pt modelId="{A76870DE-3A05-412A-8486-CC808B347058}" type="pres">
      <dgm:prSet presAssocID="{FC2A9E16-9F0E-4D1B-81A6-6C92E9601FAE}" presName="nodeFollowingNodes" presStyleLbl="node1" presStyleIdx="2" presStyleCnt="3" custScaleX="102702" custScaleY="123412">
        <dgm:presLayoutVars>
          <dgm:bulletEnabled val="1"/>
        </dgm:presLayoutVars>
      </dgm:prSet>
      <dgm:spPr/>
    </dgm:pt>
  </dgm:ptLst>
  <dgm:cxnLst>
    <dgm:cxn modelId="{410DFB1A-23C6-46C5-9D80-B27A31B783E9}" type="presOf" srcId="{36E3D47B-82A9-4BC9-9B32-E26F89EADE8E}" destId="{E51E99FF-B89F-4596-ABD0-BA1424808E2F}" srcOrd="0" destOrd="0" presId="urn:microsoft.com/office/officeart/2005/8/layout/cycle3"/>
    <dgm:cxn modelId="{62E54545-419B-40C6-B49B-565B608282C1}" type="presOf" srcId="{D74E0DA6-562B-4716-8694-0AA209EE77CB}" destId="{810DE217-75D5-4D64-9916-B6053A47832C}" srcOrd="0" destOrd="0" presId="urn:microsoft.com/office/officeart/2005/8/layout/cycle3"/>
    <dgm:cxn modelId="{6DE0534E-F1A3-4FD5-B033-C9AA4885DC61}" srcId="{C6E56971-34C0-4D19-BB46-5A47BA80206F}" destId="{FC2A9E16-9F0E-4D1B-81A6-6C92E9601FAE}" srcOrd="2" destOrd="0" parTransId="{406F2FCE-B778-48C0-AD67-EDC1E800EE14}" sibTransId="{FE6A0776-22BA-4C78-8330-DCE4F67455B3}"/>
    <dgm:cxn modelId="{220EF76E-E45B-4404-A3F2-F07F95785753}" type="presOf" srcId="{300F4D0B-1322-4885-8011-E504CBDF21E4}" destId="{591C49E0-6E7C-4E2E-8A43-472C80A8BC3B}" srcOrd="0" destOrd="0" presId="urn:microsoft.com/office/officeart/2005/8/layout/cycle3"/>
    <dgm:cxn modelId="{CE9A50B9-C512-44D2-8F6E-1197E233DC34}" type="presOf" srcId="{FC2A9E16-9F0E-4D1B-81A6-6C92E9601FAE}" destId="{A76870DE-3A05-412A-8486-CC808B347058}" srcOrd="0" destOrd="0" presId="urn:microsoft.com/office/officeart/2005/8/layout/cycle3"/>
    <dgm:cxn modelId="{8EF877D8-D8C2-40F6-BDF7-53934D5B269E}" type="presOf" srcId="{C6E56971-34C0-4D19-BB46-5A47BA80206F}" destId="{BC039A33-86F8-4CA5-A9D5-C361A5089C3D}" srcOrd="0" destOrd="0" presId="urn:microsoft.com/office/officeart/2005/8/layout/cycle3"/>
    <dgm:cxn modelId="{7A1D3FEB-066B-411C-9B77-95B858C924BB}" srcId="{C6E56971-34C0-4D19-BB46-5A47BA80206F}" destId="{36E3D47B-82A9-4BC9-9B32-E26F89EADE8E}" srcOrd="1" destOrd="0" parTransId="{D3E426A4-E7E0-4717-AF13-24EF45A62F8E}" sibTransId="{A9EF54E0-CDB8-4412-A3F3-8C7AB88B716F}"/>
    <dgm:cxn modelId="{712FCCFA-2B7A-455F-B66B-DFB30CFCC606}" srcId="{C6E56971-34C0-4D19-BB46-5A47BA80206F}" destId="{D74E0DA6-562B-4716-8694-0AA209EE77CB}" srcOrd="0" destOrd="0" parTransId="{03699D8B-C5CC-48CF-9CED-DE927BFCF1DE}" sibTransId="{300F4D0B-1322-4885-8011-E504CBDF21E4}"/>
    <dgm:cxn modelId="{5E849212-05EF-4EE1-8F67-67EFB663F897}" type="presParOf" srcId="{BC039A33-86F8-4CA5-A9D5-C361A5089C3D}" destId="{7D2A224D-A175-49D9-B5DE-53B79DD3E871}" srcOrd="0" destOrd="0" presId="urn:microsoft.com/office/officeart/2005/8/layout/cycle3"/>
    <dgm:cxn modelId="{D6875684-0855-4958-8FA6-61D39AB1E49B}" type="presParOf" srcId="{7D2A224D-A175-49D9-B5DE-53B79DD3E871}" destId="{810DE217-75D5-4D64-9916-B6053A47832C}" srcOrd="0" destOrd="0" presId="urn:microsoft.com/office/officeart/2005/8/layout/cycle3"/>
    <dgm:cxn modelId="{F6976BBC-64C8-4BF1-8875-AA43F71242BE}" type="presParOf" srcId="{7D2A224D-A175-49D9-B5DE-53B79DD3E871}" destId="{591C49E0-6E7C-4E2E-8A43-472C80A8BC3B}" srcOrd="1" destOrd="0" presId="urn:microsoft.com/office/officeart/2005/8/layout/cycle3"/>
    <dgm:cxn modelId="{79DAAACD-5626-4AEC-8FF6-ECC6DD36292F}" type="presParOf" srcId="{7D2A224D-A175-49D9-B5DE-53B79DD3E871}" destId="{E51E99FF-B89F-4596-ABD0-BA1424808E2F}" srcOrd="2" destOrd="0" presId="urn:microsoft.com/office/officeart/2005/8/layout/cycle3"/>
    <dgm:cxn modelId="{29DC17A9-B1E6-40DF-8EF1-512C2ACE2ED5}" type="presParOf" srcId="{7D2A224D-A175-49D9-B5DE-53B79DD3E871}" destId="{A76870DE-3A05-412A-8486-CC808B347058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C49E0-6E7C-4E2E-8A43-472C80A8BC3B}">
      <dsp:nvSpPr>
        <dsp:cNvPr id="0" name=""/>
        <dsp:cNvSpPr/>
      </dsp:nvSpPr>
      <dsp:spPr>
        <a:xfrm>
          <a:off x="467814" y="-51682"/>
          <a:ext cx="2257479" cy="2257479"/>
        </a:xfrm>
        <a:prstGeom prst="circularArrow">
          <a:avLst>
            <a:gd name="adj1" fmla="val 5689"/>
            <a:gd name="adj2" fmla="val 340510"/>
            <a:gd name="adj3" fmla="val 12783659"/>
            <a:gd name="adj4" fmla="val 18017319"/>
            <a:gd name="adj5" fmla="val 5908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0DE217-75D5-4D64-9916-B6053A47832C}">
      <dsp:nvSpPr>
        <dsp:cNvPr id="0" name=""/>
        <dsp:cNvSpPr/>
      </dsp:nvSpPr>
      <dsp:spPr>
        <a:xfrm>
          <a:off x="865966" y="-30694"/>
          <a:ext cx="1461174" cy="85621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PS-MU: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Magnetic modelling</a:t>
          </a:r>
          <a:endParaRPr lang="en-US" sz="1600" b="1" kern="1200" dirty="0"/>
        </a:p>
      </dsp:txBody>
      <dsp:txXfrm>
        <a:off x="907763" y="11103"/>
        <a:ext cx="1377580" cy="772617"/>
      </dsp:txXfrm>
    </dsp:sp>
    <dsp:sp modelId="{E51E99FF-B89F-4596-ABD0-BA1424808E2F}">
      <dsp:nvSpPr>
        <dsp:cNvPr id="0" name=""/>
        <dsp:cNvSpPr/>
      </dsp:nvSpPr>
      <dsp:spPr>
        <a:xfrm>
          <a:off x="1721561" y="1431765"/>
          <a:ext cx="1461174" cy="895159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PS-MU: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optics modelling</a:t>
          </a:r>
          <a:endParaRPr lang="en-GB" sz="1600" kern="1200" dirty="0"/>
        </a:p>
      </dsp:txBody>
      <dsp:txXfrm>
        <a:off x="1765259" y="1475463"/>
        <a:ext cx="1373778" cy="807763"/>
      </dsp:txXfrm>
    </dsp:sp>
    <dsp:sp modelId="{A76870DE-3A05-412A-8486-CC808B347058}">
      <dsp:nvSpPr>
        <dsp:cNvPr id="0" name=""/>
        <dsp:cNvSpPr/>
      </dsp:nvSpPr>
      <dsp:spPr>
        <a:xfrm>
          <a:off x="-9368" y="1428529"/>
          <a:ext cx="1500655" cy="901632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Optics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measurements</a:t>
          </a:r>
          <a:endParaRPr lang="en-GB" sz="1600" b="0" kern="1200" dirty="0"/>
        </a:p>
      </dsp:txBody>
      <dsp:txXfrm>
        <a:off x="34646" y="1472543"/>
        <a:ext cx="1412627" cy="813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A64C9-3627-415C-AAFA-C3176265E098}" type="datetimeFigureOut">
              <a:rPr lang="it-IT" smtClean="0"/>
              <a:pPr/>
              <a:t>07/04/2025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25CCD-BB7A-4E24-95E6-502FDC415D7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31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947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73D70-2138-C7A9-8697-6567337E0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9196C3-EE23-C7BD-4430-A74F585ADE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C169CE-45CD-7600-16F8-CDECD79812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18656-1AEE-1076-4717-E9A082C6B1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087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79119-CC1F-94BD-EC42-1465353F4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A9A834-E906-A429-2914-68AFD794C1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1C9AD1-79CD-BC3B-48B0-6F239BAD76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C252A-A99B-4B97-11DC-EE48F7C702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1661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C93B4-F537-7484-764E-865778178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9826A4-E376-6968-FD19-5D288693D1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2ED516-5DC9-3275-0F4B-68A06278A3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76C49-EF7F-BE89-CD54-1585F0D244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126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6ADD1-97DF-2B93-29AC-5FD88DB81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ABEB6A-ECE4-6EF8-A6C9-8FDC1707F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2A6BF3-065C-411E-D89E-EA492BC41D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375ACB-741D-3230-083F-6018E9945D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58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90111-E13E-7B29-BF76-2CD0F1FAF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69553A-B3F4-8B1B-66DF-803DDDF751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8D95A9-2FF0-7457-529E-661BC0FE24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95C85-A0DB-A629-2960-9C3753326C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85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20D14-F400-93A3-EB91-48A6C4453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BA2887-18AB-5692-8931-E1F0618972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2D376B-C039-6DD6-AD5C-B9459A5476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39419-F59D-2624-DA81-EBE20B2F16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16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35334-3B1F-CB71-C10B-DA2C7148C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AE83CC-7351-E00E-C346-3B2CFE18E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32D4EE-C431-E743-5F61-C996B31CD6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D0818-8BC4-A592-CA8B-FAF30A7AD8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71594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AE44B-39A4-5CA6-5B9F-82396D52B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5BFF03-F88C-18E6-9D9D-6C30CBDA7D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F6967F-1043-1F80-717E-0AA50839DA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DBB04-B7E7-C611-7512-69D5797F24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221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C0DE2-716A-7E2E-0377-3CECDF5C4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3B8A58-3D97-CA74-FB26-7F5062FA0E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68494C-E0E1-ECE4-DF03-9A57D053F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680F4-DB36-B5CC-61B7-59D506415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8328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83F8F-5BF9-3B64-2CDA-11561D536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B7CC69-E87E-9546-F39B-C1606B0169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B7CD53-741B-C116-3085-4186FAE35B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9C3D5-6828-7187-2D1E-29AA0F2C6D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8233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23624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B2617-D604-783C-D451-559ABB132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B71368-FFB7-2859-99E0-A42C7294FD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019C4E-79C8-DC5E-7BF6-B8D6A037E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27D0C-B832-DED7-E042-0E72E0CA21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469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43360-D4D7-BF81-4438-846E45062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5207A9-B968-A43D-D3B6-21DEE90968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F8AC6C-958E-4812-E6B3-D0C5B597A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A1C71-4EC9-439F-506C-ADD25E6F6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632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B7CB6-A06C-397B-D3EA-499EC6B1C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473A9C-25CF-F05D-3821-E1C7929D82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374FF9-A3AE-87B2-7145-2799B0254E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A2B81-C1F6-08A1-7C02-0C5CE7D022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144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47925-AEBE-2CA4-A90E-AD2948A4F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15BDBF-FC88-3244-697E-682734A17F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8EE89B-1189-2C31-5EE6-CDF8E14E5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BB2EA-BE74-8149-1F6C-18195A1D11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993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A6BF3-C2A6-008D-FB82-58A8E7FA8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D56FD8-0E6B-87F4-8B11-9252E988E4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6F3A2C-3B7C-E3F6-254B-E76163698F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1402-6CFB-1BCB-EE54-C7B02522D8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736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B0932-8DE1-C604-8B2C-C7FEC2072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05CF4C-D001-7386-3857-F826B5B7C1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29464A-E320-89AC-777E-A0F3AD4679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E61077-4461-6ED2-DDD7-6409C4D8C3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293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61FC4-4BD3-B7C8-C4C4-8718693A5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F02E5B-BE27-6613-7CE4-A024141BF8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AAE647-122C-3005-D3EE-E966D412F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DD6A5-B009-F7B4-A998-96E04EACE5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3266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30641-E988-219B-C520-CDD205A48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9D42A6-CE9E-D210-B576-97364C5BA1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98A262-BAD4-CCAE-CC05-DB07B241A6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CFA06-DE63-DAEB-9850-36B67F930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25CCD-BB7A-4E24-95E6-502FDC415D7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4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Name</a:t>
            </a:r>
            <a:r>
              <a:rPr lang="it-IT" dirty="0"/>
              <a:t> </a:t>
            </a:r>
            <a:r>
              <a:rPr lang="it-IT" dirty="0" err="1"/>
              <a:t>Surname</a:t>
            </a:r>
            <a:r>
              <a:rPr lang="it-IT" dirty="0"/>
              <a:t>  -  YEP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174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0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50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9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91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48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980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116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82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0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Name Surname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337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err="1"/>
              <a:t>Name</a:t>
            </a:r>
            <a:r>
              <a:rPr lang="it-IT" dirty="0"/>
              <a:t> </a:t>
            </a:r>
            <a:r>
              <a:rPr lang="it-IT" dirty="0" err="1"/>
              <a:t>Surname</a:t>
            </a:r>
            <a:r>
              <a:rPr lang="it-IT" dirty="0"/>
              <a:t>   - YEP Y1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48A72-3DD7-42C3-AB6C-2FF2861DA9F6}" type="slidenum">
              <a:rPr lang="it-IT" smtClean="0"/>
              <a:pPr/>
              <a:t>‹#›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A81C19F-2683-4A7A-973D-66225AE56B3B}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07504" y="6206490"/>
            <a:ext cx="1371600" cy="6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28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423241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9.jpeg"/><Relationship Id="rId4" Type="http://schemas.openxmlformats.org/officeDocument/2006/relationships/hyperlink" Target="https://cds.cern.ch/record/2194332/files/CERN-THESIS-2016-061.pdf" TargetMode="External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30.png"/><Relationship Id="rId7" Type="http://schemas.openxmlformats.org/officeDocument/2006/relationships/image" Target="../media/image9.jpe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32.png"/><Relationship Id="rId10" Type="http://schemas.openxmlformats.org/officeDocument/2006/relationships/diagramQuickStyle" Target="../diagrams/quickStyle1.xml"/><Relationship Id="rId4" Type="http://schemas.openxmlformats.org/officeDocument/2006/relationships/hyperlink" Target="https://www.enago.jp/academy/research-aims-and-objectives/" TargetMode="External"/><Relationship Id="rId9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2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0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9.jpeg"/><Relationship Id="rId4" Type="http://schemas.openxmlformats.org/officeDocument/2006/relationships/image" Target="../media/image38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9.jpeg"/><Relationship Id="rId4" Type="http://schemas.openxmlformats.org/officeDocument/2006/relationships/image" Target="../media/image4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4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cnp.osaka-u.ac.jp/~sakemi/OPERA/ref-3d.pdf" TargetMode="External"/><Relationship Id="rId3" Type="http://schemas.openxmlformats.org/officeDocument/2006/relationships/image" Target="../media/image9.jpeg"/><Relationship Id="rId7" Type="http://schemas.openxmlformats.org/officeDocument/2006/relationships/hyperlink" Target="https://www.3ds.com/products/simulia/oper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navigator/document?D:100416838:100416838:subDocs" TargetMode="External"/><Relationship Id="rId5" Type="http://schemas.openxmlformats.org/officeDocument/2006/relationships/hyperlink" Target="https://cds.cern.ch/record/1158462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mad.web.cern.ch/mad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600.png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9.jpeg"/><Relationship Id="rId7" Type="http://schemas.openxmlformats.org/officeDocument/2006/relationships/hyperlink" Target="https://www.enago.jp/academy/research-aims-and-objectives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mcurious.com/blog-1/2015/7/8/1ftadghymctqd2flw27ao4zwl1m6tb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5.png"/><Relationship Id="rId4" Type="http://schemas.openxmlformats.org/officeDocument/2006/relationships/hyperlink" Target="https://accelconf.web.cern.ch/e02/TALKS/FRYGB001.pdf" TargetMode="External"/><Relationship Id="rId9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cds.cern.ch/record/1662563/files/CERN-ACC-2014-0029.pdf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7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50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s://indico.cern.ch/event/1382428/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RN Photowalk 2018 · CDS Videos · CERN">
            <a:extLst>
              <a:ext uri="{FF2B5EF4-FFF2-40B4-BE49-F238E27FC236}">
                <a16:creationId xmlns:a16="http://schemas.microsoft.com/office/drawing/2014/main" id="{F6051E15-EDB7-7E6D-BEB4-09C392FBE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5" r="13825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738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F1920-0748-1FE8-6428-BCBC92A90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9F2724-A6D5-4107-D9DF-E679A9185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F98A936-C856-4188-4BCA-6970E69A4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10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2F128908-FCD9-4B74-E320-54667C12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3E4400-9F85-2DED-7248-795B733305CD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2F7079C9-05E5-DC23-A9AE-215CB7C7B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634599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  <a:p>
            <a:pPr algn="just">
              <a:lnSpc>
                <a:spcPct val="150000"/>
              </a:lnSpc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EF12AC-0DDB-D00A-AC5E-B095EF94D247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4207508C-941C-3F30-EE07-3F37D01E39EB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10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915FF3AA-3163-53CE-E1B5-50B05478690C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9A00CE19-B330-4AF2-5CDE-D3D365750818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41EA577-BAB6-9E97-EA28-0EB6EE2C9C9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F73CA5A2-0E66-9EC2-4A52-0EB966847D6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23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89131-D95F-2C23-3A3C-8E0CBE28E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D0B731E-34DE-E34B-F0E2-43A6C9A6E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11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A125E5C5-A9B6-8435-3042-3177FC8E6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A663802-8808-C48C-DEE5-4A5AF6186092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34B3C63-F322-A8A3-07E8-8D01BF657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Synchrotron (PS)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699F1D-27FA-DE33-E587-F228D3978843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06E20A71-5301-9238-353B-D8B40D4CE149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11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8E1214AA-CB07-C8CB-C2C4-B3AB7AFBC702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186F2481-B988-5E82-7B97-FE842C054A9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0292DC12-B703-4446-0C6D-08D1DEE435C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57A8B272-3075-C023-237A-6E6FE4152523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A8805C4-83A0-7F84-1793-954F088E99C7}"/>
              </a:ext>
            </a:extLst>
          </p:cNvPr>
          <p:cNvSpPr txBox="1">
            <a:spLocks/>
          </p:cNvSpPr>
          <p:nvPr/>
        </p:nvSpPr>
        <p:spPr>
          <a:xfrm>
            <a:off x="323526" y="961832"/>
            <a:ext cx="8811449" cy="620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CERN Proton Synchrotron (PS) is the first accelerator built at CERN, accelerating the first protons in 1959.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CE13E2-B945-38D6-FD36-D752FFC62BC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420" t="8654" b="9322"/>
          <a:stretch/>
        </p:blipFill>
        <p:spPr>
          <a:xfrm>
            <a:off x="2893046" y="2814483"/>
            <a:ext cx="3672408" cy="28360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CC2D784-96CB-588C-3671-9DFABF95E944}"/>
              </a:ext>
            </a:extLst>
          </p:cNvPr>
          <p:cNvSpPr txBox="1"/>
          <p:nvPr/>
        </p:nvSpPr>
        <p:spPr>
          <a:xfrm>
            <a:off x="7477332" y="6012248"/>
            <a:ext cx="169213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u="sng" dirty="0">
                <a:solidFill>
                  <a:srgbClr val="060A9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 https://cds.cern.ch/record/2423241</a:t>
            </a:r>
            <a:r>
              <a:rPr lang="en-GB" sz="700" u="sng" dirty="0">
                <a:solidFill>
                  <a:srgbClr val="060A9C"/>
                </a:solidFill>
              </a:rPr>
              <a:t>;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8DE52D-3767-D937-900B-14EE26BCF2C8}"/>
              </a:ext>
            </a:extLst>
          </p:cNvPr>
          <p:cNvSpPr txBox="1"/>
          <p:nvPr/>
        </p:nvSpPr>
        <p:spPr>
          <a:xfrm>
            <a:off x="6336351" y="2836294"/>
            <a:ext cx="2046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A697B4-4D4B-5F32-0B09-E7055A121A36}"/>
              </a:ext>
            </a:extLst>
          </p:cNvPr>
          <p:cNvSpPr txBox="1"/>
          <p:nvPr/>
        </p:nvSpPr>
        <p:spPr>
          <a:xfrm>
            <a:off x="323526" y="1529447"/>
            <a:ext cx="84249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Accelerates proton and heavy ion beams from 2 GeV/c to 26 GeV/c;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Circumference of 628 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room-temperature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(dipole main-units, injection magnets, extraction magnets, etc.)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Main-Units (MU) magnets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generating the main field in the accelerator to keep the beam circulating.</a:t>
            </a:r>
          </a:p>
        </p:txBody>
      </p:sp>
    </p:spTree>
    <p:extLst>
      <p:ext uri="{BB962C8B-B14F-4D97-AF65-F5344CB8AC3E}">
        <p14:creationId xmlns:p14="http://schemas.microsoft.com/office/powerpoint/2010/main" val="3495193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6DE7B-363C-4BE7-7369-3AF096809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0AE8628-1E01-9278-9C24-AB18FF2B69B6}"/>
              </a:ext>
            </a:extLst>
          </p:cNvPr>
          <p:cNvSpPr txBox="1"/>
          <p:nvPr/>
        </p:nvSpPr>
        <p:spPr>
          <a:xfrm>
            <a:off x="3553927" y="3342799"/>
            <a:ext cx="153521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*</a:t>
            </a:r>
            <a:endParaRPr lang="en-GB" sz="788" dirty="0">
              <a:solidFill>
                <a:schemeClr val="bg1"/>
              </a:solidFill>
            </a:endParaRPr>
          </a:p>
        </p:txBody>
      </p:sp>
      <p:pic>
        <p:nvPicPr>
          <p:cNvPr id="25" name="Picture 24" descr="A diagram of a closed pole&#10;&#10;AI-generated content may be incorrect.">
            <a:extLst>
              <a:ext uri="{FF2B5EF4-FFF2-40B4-BE49-F238E27FC236}">
                <a16:creationId xmlns:a16="http://schemas.microsoft.com/office/drawing/2014/main" id="{D6F27B3B-72FE-C4AF-E97A-F30AC37085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1795573"/>
            <a:ext cx="2814710" cy="124986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33A0E0E-3113-692A-FBEA-CD1D4DA8C844}"/>
              </a:ext>
            </a:extLst>
          </p:cNvPr>
          <p:cNvSpPr txBox="1"/>
          <p:nvPr/>
        </p:nvSpPr>
        <p:spPr>
          <a:xfrm>
            <a:off x="5306826" y="5949933"/>
            <a:ext cx="38497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u="sng" dirty="0">
                <a:solidFill>
                  <a:srgbClr val="060A9C"/>
                </a:solidFill>
              </a:rPr>
              <a:t>* Mariusz </a:t>
            </a:r>
            <a:r>
              <a:rPr lang="en-GB" sz="700" u="sng" dirty="0" err="1">
                <a:solidFill>
                  <a:srgbClr val="060A9C"/>
                </a:solidFill>
              </a:rPr>
              <a:t>Juchno</a:t>
            </a:r>
            <a:r>
              <a:rPr lang="en-GB" sz="700" u="sng" dirty="0">
                <a:solidFill>
                  <a:srgbClr val="060A9C"/>
                </a:solidFill>
              </a:rPr>
              <a:t>. Magnetic Model of the CERN Proton Synchrotron. </a:t>
            </a:r>
            <a:r>
              <a:rPr lang="en-GB" sz="700" u="sng" dirty="0" err="1">
                <a:solidFill>
                  <a:srgbClr val="060A9C"/>
                </a:solidFill>
              </a:rPr>
              <a:t>PhDthesis</a:t>
            </a:r>
            <a:r>
              <a:rPr lang="en-GB" sz="700" u="sng" dirty="0">
                <a:solidFill>
                  <a:srgbClr val="060A9C"/>
                </a:solidFill>
              </a:rPr>
              <a:t>, IPEP, Lausanne, 2013</a:t>
            </a:r>
          </a:p>
          <a:p>
            <a:r>
              <a:rPr lang="en-GB" sz="700" u="sng" dirty="0">
                <a:solidFill>
                  <a:srgbClr val="060A9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** https://cds.cern.ch/record/2194332/files/CERN-THESIS-2016-061.pdf</a:t>
            </a:r>
            <a:endParaRPr lang="en-GB" sz="700" u="sng" dirty="0">
              <a:solidFill>
                <a:srgbClr val="060A9C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F5F5D7-07C7-C4C3-E62D-263CB79B124D}"/>
              </a:ext>
            </a:extLst>
          </p:cNvPr>
          <p:cNvSpPr txBox="1"/>
          <p:nvPr/>
        </p:nvSpPr>
        <p:spPr>
          <a:xfrm>
            <a:off x="4946977" y="5334121"/>
            <a:ext cx="277269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*</a:t>
            </a:r>
            <a:endParaRPr lang="en-GB" sz="6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 descr="A diagram of a solar panel&#10;&#10;AI-generated content may be incorrect.">
            <a:extLst>
              <a:ext uri="{FF2B5EF4-FFF2-40B4-BE49-F238E27FC236}">
                <a16:creationId xmlns:a16="http://schemas.microsoft.com/office/drawing/2014/main" id="{98FF8803-BEE0-49A2-55A1-54194C903E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t="6165"/>
          <a:stretch/>
        </p:blipFill>
        <p:spPr>
          <a:xfrm>
            <a:off x="553747" y="4191392"/>
            <a:ext cx="3000180" cy="190125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2EFDE9-7867-EA45-77E0-8DB75A6620A4}"/>
              </a:ext>
            </a:extLst>
          </p:cNvPr>
          <p:cNvSpPr txBox="1"/>
          <p:nvPr/>
        </p:nvSpPr>
        <p:spPr>
          <a:xfrm>
            <a:off x="2998536" y="4212447"/>
            <a:ext cx="277269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**</a:t>
            </a:r>
            <a:endParaRPr lang="en-GB" sz="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5" name="Picture 14" descr="Diagram of a diagram of a device&#10;&#10;AI-generated content may be incorrect.">
            <a:extLst>
              <a:ext uri="{FF2B5EF4-FFF2-40B4-BE49-F238E27FC236}">
                <a16:creationId xmlns:a16="http://schemas.microsoft.com/office/drawing/2014/main" id="{90980EDD-9055-AD3D-DBC4-36887050B5D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190" t="2923" r="1572" b="-69"/>
          <a:stretch/>
        </p:blipFill>
        <p:spPr>
          <a:xfrm>
            <a:off x="3670774" y="4346356"/>
            <a:ext cx="2336758" cy="1531115"/>
          </a:xfrm>
          <a:prstGeom prst="rect">
            <a:avLst/>
          </a:prstGeom>
        </p:spPr>
      </p:pic>
      <p:pic>
        <p:nvPicPr>
          <p:cNvPr id="18" name="Picture 17" descr="A black and white drawing of a train track&#10;&#10;AI-generated content may be incorrect.">
            <a:extLst>
              <a:ext uri="{FF2B5EF4-FFF2-40B4-BE49-F238E27FC236}">
                <a16:creationId xmlns:a16="http://schemas.microsoft.com/office/drawing/2014/main" id="{40297880-AB6D-39EA-E66B-65B52B44DA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7532" y="4468977"/>
            <a:ext cx="3006726" cy="91839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7F399E8-2860-80C3-F552-758AC353A4F5}"/>
              </a:ext>
            </a:extLst>
          </p:cNvPr>
          <p:cNvSpPr txBox="1"/>
          <p:nvPr/>
        </p:nvSpPr>
        <p:spPr>
          <a:xfrm>
            <a:off x="5573647" y="4468977"/>
            <a:ext cx="231694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endParaRPr lang="en-GB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7EDCB7-8A52-1D9E-CC29-04481FD2C36A}"/>
              </a:ext>
            </a:extLst>
          </p:cNvPr>
          <p:cNvSpPr txBox="1"/>
          <p:nvPr/>
        </p:nvSpPr>
        <p:spPr>
          <a:xfrm>
            <a:off x="8783328" y="4824297"/>
            <a:ext cx="231694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endParaRPr lang="en-GB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6B5CEBE-8910-4327-9FB0-774075D1F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 Main Unit (PS-MU)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435FCDB1-4B8D-0550-5E89-F3514B472FCC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8F953A91-FE5B-6DFA-F719-D23776D233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7" y="961831"/>
                <a:ext cx="7920881" cy="48434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2863" indent="0">
                  <a:spcBef>
                    <a:spcPts val="750"/>
                  </a:spcBef>
                  <a:buNone/>
                </a:pP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PS-MU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are C-shaped laminated magnets</a:t>
                </a:r>
                <a:r>
                  <a: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blocks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focusing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(F) and </a:t>
                </a:r>
                <a:r>
                  <a:rPr 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defocusing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(D);</a:t>
                </a:r>
              </a:p>
              <a:p>
                <a:pPr lvl="1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Alternating-gradient obtained by means of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two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different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block types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GB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</a:t>
                </a:r>
                <a:r>
                  <a:rPr lang="en-GB" sz="14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(D) and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closed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-pole blocks (F);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air gaps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between each block and in the F/D transition area;</a:t>
                </a:r>
              </a:p>
              <a:p>
                <a:r>
                  <a:rPr 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Hyperbolic pole</a:t>
                </a:r>
                <a:r>
                  <a:rPr lang="en-US" sz="14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generating a </a:t>
                </a:r>
                <a:r>
                  <a:rPr 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combined-function</a:t>
                </a:r>
                <a:r>
                  <a:rPr lang="en-US" sz="14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magnetic field;</a:t>
                </a:r>
              </a:p>
              <a:p>
                <a:pPr>
                  <a:spcAft>
                    <a:spcPts val="300"/>
                  </a:spcAft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Powered with 3 coils: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Main Coil (MC) </a:t>
                </a:r>
                <a:r>
                  <a:rPr 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main magnetic field;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Auxiliary circuits </a:t>
                </a: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additional </a:t>
                </a: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higher order harmonics for beam parameters control:</a:t>
                </a:r>
              </a:p>
              <a:p>
                <a:pPr lvl="2"/>
                <a:r>
                  <a:rPr lang="en-US" sz="11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Figure-of-eight loop (F8L) </a:t>
                </a:r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11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quadrupolar component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of opposite sign in the two half-units for Q control;</a:t>
                </a:r>
              </a:p>
              <a:p>
                <a:pPr lvl="2"/>
                <a:r>
                  <a:rPr lang="en-US" sz="11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Pole Face Windings (PFW) </a:t>
                </a:r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11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quadrupolar, </a:t>
                </a:r>
                <a:r>
                  <a:rPr lang="en-US" sz="11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sextupolar</a:t>
                </a:r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and octupolar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1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components for Q’ control</a:t>
                </a:r>
                <a:endPara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57200" lvl="1" indent="0">
                  <a:buNone/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Bare machine: auxiliary circuits are off, only MC on. 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8F953A91-FE5B-6DFA-F719-D23776D233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961831"/>
                <a:ext cx="7920881" cy="4843433"/>
              </a:xfrm>
              <a:prstGeom prst="rect">
                <a:avLst/>
              </a:prstGeom>
              <a:blipFill>
                <a:blip r:embed="rId9"/>
                <a:stretch>
                  <a:fillRect l="-77" t="-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5DDE86FE-FD3D-7F18-F1BA-6ACE5FA53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12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4C9A4793-DEB5-67EC-3D64-125B5F628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A0E4E30B-F37B-618B-DCE0-0260F8A4F52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AC01C7-8F7F-5C75-20B4-320A61EAD2B9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C6F43A48-F74B-5747-FD9F-A93B837F4811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12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3B87D7D2-EC61-5B37-22D3-E451D10CDDB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3F3E20E5-342D-984B-18CC-07200F3FD181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2BC870C0-F577-4273-0828-AB0AF0B2EBA2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B0E565-410D-8518-DA68-AB2486361486}"/>
              </a:ext>
            </a:extLst>
          </p:cNvPr>
          <p:cNvSpPr txBox="1"/>
          <p:nvPr/>
        </p:nvSpPr>
        <p:spPr>
          <a:xfrm>
            <a:off x="8704626" y="1772966"/>
            <a:ext cx="231694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endParaRPr lang="en-GB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39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2DDCD-816E-11CE-5279-D8E29172E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hand holding a magnifying glass with a glowing target&#10;&#10;AI-generated content may be incorrect.">
            <a:extLst>
              <a:ext uri="{FF2B5EF4-FFF2-40B4-BE49-F238E27FC236}">
                <a16:creationId xmlns:a16="http://schemas.microsoft.com/office/drawing/2014/main" id="{E53F965B-9495-101C-E062-CB88A9A96A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120732" y="1225145"/>
            <a:ext cx="1930334" cy="1106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Picture 34" descr="A person walking on a bridge with a puzzle piece missing from another person&#10;&#10;AI-generated content may be incorrect.">
            <a:extLst>
              <a:ext uri="{FF2B5EF4-FFF2-40B4-BE49-F238E27FC236}">
                <a16:creationId xmlns:a16="http://schemas.microsoft.com/office/drawing/2014/main" id="{A3917C42-28D9-0792-8261-EC2E47FCD7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37" y="1147501"/>
            <a:ext cx="1135855" cy="1135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E3F1D0FE-A1B4-E244-107B-40E1DB36C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thesis: modelling of PS-MU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58C01BC7-AE6B-F030-422B-C0235FD73E55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3E3DD934-2818-4F1B-3AC0-A3C7F844B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13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B8A7137D-F5F0-22EE-5587-F0301A805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596252EC-DFED-F18B-F8FF-2385D7968AE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FD5133-E3BC-C342-243D-F95E84297A76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4D34FF84-AD13-3197-E3D5-2F661613C0BF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13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C4E11359-FF6F-0789-158C-29B87794224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9AF1ACC4-569B-A56A-FE86-DCC14DBB7EB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D76BE8F3-F4A3-F163-5A57-6D9C0850F3AE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5FA47EA-0338-415D-8DAD-91B5AAEA8979}"/>
              </a:ext>
            </a:extLst>
          </p:cNvPr>
          <p:cNvGrpSpPr/>
          <p:nvPr/>
        </p:nvGrpSpPr>
        <p:grpSpPr>
          <a:xfrm>
            <a:off x="201658" y="1477554"/>
            <a:ext cx="4032641" cy="1499855"/>
            <a:chOff x="323528" y="960024"/>
            <a:chExt cx="8766840" cy="2300528"/>
          </a:xfrm>
        </p:grpSpPr>
        <p:sp>
          <p:nvSpPr>
            <p:cNvPr id="17" name="Segnaposto contenuto 2">
              <a:extLst>
                <a:ext uri="{FF2B5EF4-FFF2-40B4-BE49-F238E27FC236}">
                  <a16:creationId xmlns:a16="http://schemas.microsoft.com/office/drawing/2014/main" id="{7F3E6616-A1D8-4E3B-9275-6EABD7151679}"/>
                </a:ext>
              </a:extLst>
            </p:cNvPr>
            <p:cNvSpPr txBox="1">
              <a:spLocks/>
            </p:cNvSpPr>
            <p:nvPr/>
          </p:nvSpPr>
          <p:spPr>
            <a:xfrm>
              <a:off x="323528" y="961833"/>
              <a:ext cx="8640962" cy="2298719"/>
            </a:xfrm>
            <a:prstGeom prst="rect">
              <a:avLst/>
            </a:prstGeom>
            <a:ln>
              <a:noFill/>
            </a:ln>
          </p:spPr>
          <p:txBody>
            <a:bodyPr vert="horz" lIns="68580" tIns="34290" rIns="68580" bIns="3429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300"/>
                </a:spcAft>
                <a:buNone/>
              </a:pPr>
              <a:r>
                <a:rPr lang="en-US" sz="135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Today – Where we are</a:t>
              </a:r>
            </a:p>
            <a:p>
              <a:pPr marL="0" indent="0">
                <a:spcAft>
                  <a:spcPts val="300"/>
                </a:spcAft>
                <a:buNone/>
              </a:pPr>
              <a:r>
                <a:rPr lang="en-US" sz="120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Operation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and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120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modeling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of the PS MU follows an </a:t>
              </a:r>
              <a:r>
                <a:rPr lang="en-US" sz="120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empirical approach 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based on beam-based measurements:</a:t>
              </a:r>
            </a:p>
            <a:p>
              <a:pPr algn="just"/>
              <a:r>
                <a:rPr lang="en-US" sz="105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effective models; </a:t>
              </a:r>
            </a:p>
            <a:p>
              <a:pPr algn="just"/>
              <a:r>
                <a:rPr lang="en-GB" sz="1050" b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No predictive capabilities </a:t>
              </a:r>
              <a:r>
                <a:rPr lang="en-GB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to support operational decisions</a:t>
              </a:r>
              <a:r>
                <a:rPr lang="en-GB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. 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17503C23-60C9-FED6-DE7B-C71AB82D7805}"/>
                </a:ext>
              </a:extLst>
            </p:cNvPr>
            <p:cNvSpPr/>
            <p:nvPr/>
          </p:nvSpPr>
          <p:spPr>
            <a:xfrm>
              <a:off x="377397" y="960024"/>
              <a:ext cx="8712971" cy="2298720"/>
            </a:xfrm>
            <a:prstGeom prst="roundRect">
              <a:avLst/>
            </a:prstGeom>
            <a:noFill/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2AC28B4-94DB-22E1-3B05-A54E944B9CA5}"/>
              </a:ext>
            </a:extLst>
          </p:cNvPr>
          <p:cNvGrpSpPr/>
          <p:nvPr/>
        </p:nvGrpSpPr>
        <p:grpSpPr>
          <a:xfrm>
            <a:off x="4914806" y="2031161"/>
            <a:ext cx="4216432" cy="1312031"/>
            <a:chOff x="39201" y="2882832"/>
            <a:chExt cx="4358493" cy="3115389"/>
          </a:xfrm>
        </p:grpSpPr>
        <p:sp>
          <p:nvSpPr>
            <p:cNvPr id="24" name="Segnaposto contenuto 2">
              <a:extLst>
                <a:ext uri="{FF2B5EF4-FFF2-40B4-BE49-F238E27FC236}">
                  <a16:creationId xmlns:a16="http://schemas.microsoft.com/office/drawing/2014/main" id="{7A92D421-E98C-C91B-C638-9E545562893B}"/>
                </a:ext>
              </a:extLst>
            </p:cNvPr>
            <p:cNvSpPr txBox="1">
              <a:spLocks/>
            </p:cNvSpPr>
            <p:nvPr/>
          </p:nvSpPr>
          <p:spPr>
            <a:xfrm>
              <a:off x="100828" y="2953223"/>
              <a:ext cx="4296865" cy="2939621"/>
            </a:xfrm>
            <a:prstGeom prst="rect">
              <a:avLst/>
            </a:prstGeom>
            <a:ln>
              <a:noFill/>
            </a:ln>
          </p:spPr>
          <p:txBody>
            <a:bodyPr vert="horz" lIns="68580" tIns="34290" rIns="68580" bIns="34290" rtlCol="0" anchor="t">
              <a:normAutofit fontScale="2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300"/>
                </a:spcAft>
                <a:buNone/>
              </a:pPr>
              <a:r>
                <a:rPr lang="en-US" sz="5400" b="1" dirty="0">
                  <a:solidFill>
                    <a:srgbClr val="C7E6A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Tomorrow – Where we want to go</a:t>
              </a:r>
            </a:p>
            <a:p>
              <a:pPr marL="0" indent="0" algn="just">
                <a:buNone/>
              </a:pPr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Have</a:t>
              </a:r>
              <a:r>
                <a:rPr lang="en-GB" sz="4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4800" b="1" dirty="0">
                  <a:solidFill>
                    <a:srgbClr val="C7E6A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predictive optics models </a:t>
              </a:r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the PS MU to </a:t>
              </a:r>
              <a:r>
                <a:rPr lang="en-US" sz="4800" b="1" dirty="0">
                  <a:solidFill>
                    <a:srgbClr val="C7E6A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predict</a:t>
              </a:r>
              <a:r>
                <a:rPr lang="en-US" sz="4800" dirty="0">
                  <a:solidFill>
                    <a:srgbClr val="C7E6A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b="1" dirty="0">
                  <a:solidFill>
                    <a:srgbClr val="C7E6A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beam parameters and their energy dependence</a:t>
              </a:r>
              <a:r>
                <a:rPr lang="en-US" sz="48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within the PS;</a:t>
              </a:r>
            </a:p>
            <a:p>
              <a:pPr algn="just"/>
              <a:r>
                <a:rPr lang="en-GB" sz="4800" b="1" dirty="0">
                  <a:solidFill>
                    <a:srgbClr val="C7E6A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support operational decisions </a:t>
              </a:r>
              <a:r>
                <a:rPr lang="en-GB" sz="4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establishing new working points, defining power cycle settings, optimizing beam extraction setups)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B198337C-74E0-1200-E719-8C3FFB62991C}"/>
                </a:ext>
              </a:extLst>
            </p:cNvPr>
            <p:cNvSpPr/>
            <p:nvPr/>
          </p:nvSpPr>
          <p:spPr>
            <a:xfrm>
              <a:off x="39201" y="2882832"/>
              <a:ext cx="4358493" cy="3115389"/>
            </a:xfrm>
            <a:prstGeom prst="roundRect">
              <a:avLst/>
            </a:prstGeom>
            <a:noFill/>
            <a:ln w="19050">
              <a:solidFill>
                <a:srgbClr val="C7E6A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</p:grp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D0736445-4F94-677B-08AF-65B25BAEA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6353424"/>
              </p:ext>
            </p:extLst>
          </p:nvPr>
        </p:nvGraphicFramePr>
        <p:xfrm>
          <a:off x="3059280" y="3603808"/>
          <a:ext cx="3173368" cy="2299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Speech Bubble: Oval 31">
            <a:extLst>
              <a:ext uri="{FF2B5EF4-FFF2-40B4-BE49-F238E27FC236}">
                <a16:creationId xmlns:a16="http://schemas.microsoft.com/office/drawing/2014/main" id="{FD53A0AA-191E-7329-448E-F1C2A8845A29}"/>
              </a:ext>
            </a:extLst>
          </p:cNvPr>
          <p:cNvSpPr/>
          <p:nvPr/>
        </p:nvSpPr>
        <p:spPr>
          <a:xfrm>
            <a:off x="5532125" y="3487961"/>
            <a:ext cx="2691204" cy="758766"/>
          </a:xfrm>
          <a:prstGeom prst="wedgeEllipseCallout">
            <a:avLst>
              <a:gd name="adj1" fmla="val -64562"/>
              <a:gd name="adj2" fmla="val 11034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Simulated field harmonics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input for optics simulations 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Speech Bubble: Oval 32">
            <a:extLst>
              <a:ext uri="{FF2B5EF4-FFF2-40B4-BE49-F238E27FC236}">
                <a16:creationId xmlns:a16="http://schemas.microsoft.com/office/drawing/2014/main" id="{18CD758B-04C2-EC2D-0158-BABD947D16E1}"/>
              </a:ext>
            </a:extLst>
          </p:cNvPr>
          <p:cNvSpPr/>
          <p:nvPr/>
        </p:nvSpPr>
        <p:spPr>
          <a:xfrm>
            <a:off x="6508505" y="4916778"/>
            <a:ext cx="2094634" cy="716074"/>
          </a:xfrm>
          <a:prstGeom prst="wedgeEllipseCallout">
            <a:avLst>
              <a:gd name="adj1" fmla="val -75615"/>
              <a:gd name="adj2" fmla="val 14046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Prediction of beam parameters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Speech Bubble: Oval 33">
            <a:extLst>
              <a:ext uri="{FF2B5EF4-FFF2-40B4-BE49-F238E27FC236}">
                <a16:creationId xmlns:a16="http://schemas.microsoft.com/office/drawing/2014/main" id="{03172E43-8318-D1EB-1AB4-B7B51CDCDD2E}"/>
              </a:ext>
            </a:extLst>
          </p:cNvPr>
          <p:cNvSpPr/>
          <p:nvPr/>
        </p:nvSpPr>
        <p:spPr>
          <a:xfrm>
            <a:off x="1042299" y="4641154"/>
            <a:ext cx="1740055" cy="620688"/>
          </a:xfrm>
          <a:prstGeom prst="wedgeEllipseCallout">
            <a:avLst>
              <a:gd name="adj1" fmla="val 77813"/>
              <a:gd name="adj2" fmla="val 48569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Models’ benchmarking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0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1" grpId="0">
        <p:bldAsOne/>
      </p:bldGraphic>
      <p:bldP spid="32" grpId="0" animBg="1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78205-FAE8-CE65-1198-9DD7DAB29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D8893E-CDE5-B74B-94BD-B8B46B75F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4C3D18A-40FF-1170-6F55-57F32315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14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71183D09-E224-4275-5C2E-B8259D04D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BABABF-382A-287D-BDA6-5A3C4D7BADC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F7B433D-C5ED-9152-C857-483986440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634599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D52658-4D48-4954-70B5-D6A8F3E150FA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EC76E8B9-3D26-DEA5-4618-2A8BFD7974F8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14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46CB5BF4-BBAD-F6BA-4634-6B6713A141D1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40F638A5-BF63-BF20-AFE7-841F226F252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260BFBD-B82C-9142-8F84-9A56FEB0535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C607FF34-4BA5-4DB4-208E-F088AD5330F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7301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A7AF3-C715-E5E6-A445-C3B939589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45A231-EFC8-7E38-9B2A-6F9E048C51C9}"/>
              </a:ext>
            </a:extLst>
          </p:cNvPr>
          <p:cNvGrpSpPr/>
          <p:nvPr/>
        </p:nvGrpSpPr>
        <p:grpSpPr>
          <a:xfrm>
            <a:off x="6084168" y="1232143"/>
            <a:ext cx="3111308" cy="915500"/>
            <a:chOff x="1619672" y="2611934"/>
            <a:chExt cx="5904656" cy="1616494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D82A840-1416-D8BC-0711-7CB526B23C20}"/>
                </a:ext>
              </a:extLst>
            </p:cNvPr>
            <p:cNvCxnSpPr>
              <a:cxnSpLocks/>
            </p:cNvCxnSpPr>
            <p:nvPr/>
          </p:nvCxnSpPr>
          <p:spPr>
            <a:xfrm>
              <a:off x="1619672" y="3140968"/>
              <a:ext cx="5832648" cy="0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6944C91-B0E3-0CA4-EAD2-207D57C65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04943" y="2611934"/>
              <a:ext cx="5134114" cy="161649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C26FBEE-A7E1-F0E4-A5F1-C9FC4B679C52}"/>
                    </a:ext>
                  </a:extLst>
                </p:cNvPr>
                <p:cNvSpPr txBox="1"/>
                <p:nvPr/>
              </p:nvSpPr>
              <p:spPr>
                <a:xfrm>
                  <a:off x="7169806" y="3117846"/>
                  <a:ext cx="354522" cy="33008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GB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0605EAC-36E8-BBE7-0601-D238787FA2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9806" y="3117846"/>
                  <a:ext cx="354522" cy="33008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itolo 1">
            <a:extLst>
              <a:ext uri="{FF2B5EF4-FFF2-40B4-BE49-F238E27FC236}">
                <a16:creationId xmlns:a16="http://schemas.microsoft.com/office/drawing/2014/main" id="{F1D55681-242F-A81D-1FEA-702FC0A4D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PS-MU: magnetic modelling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1090F4DE-3EAB-6B18-DBE3-F5590A6C291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054A3432-D740-2674-DA1C-700A1ECF0FC7}"/>
              </a:ext>
            </a:extLst>
          </p:cNvPr>
          <p:cNvSpPr txBox="1">
            <a:spLocks/>
          </p:cNvSpPr>
          <p:nvPr/>
        </p:nvSpPr>
        <p:spPr>
          <a:xfrm>
            <a:off x="323527" y="961832"/>
            <a:ext cx="8811449" cy="2467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Modeling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PS-MU,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 significant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engineering challenge: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complicated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pole shape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presence of the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air gaps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</a:t>
            </a:r>
          </a:p>
          <a:p>
            <a:pPr lvl="1">
              <a:spcAft>
                <a:spcPts val="500"/>
              </a:spcAft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multipole harmonics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to be predicted (combined-function)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Pre-existing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finite-element (FE)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MU magnetic model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[1]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developed in Opera 3D [2-3]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between 2010 and 2020, </a:t>
            </a:r>
            <a:r>
              <a:rPr lang="en-GB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not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largely </a:t>
            </a:r>
            <a:r>
              <a:rPr lang="en-GB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used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for </a:t>
            </a:r>
            <a:r>
              <a:rPr lang="en-GB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operational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studies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Why? </a:t>
            </a:r>
          </a:p>
          <a:p>
            <a:pPr>
              <a:spcBef>
                <a:spcPts val="3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extremely </a:t>
            </a: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resource-intensive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hindered efficiency;</a:t>
            </a:r>
          </a:p>
          <a:p>
            <a:pPr>
              <a:spcBef>
                <a:spcPts val="3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Very </a:t>
            </a: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slow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(2-5 days to complete a simulation)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not practical for routine analysis (operation ideally requires simulations to be completed within ~10 hours for machine setup);</a:t>
            </a:r>
          </a:p>
          <a:p>
            <a:pPr marL="0" indent="0">
              <a:spcBef>
                <a:spcPts val="300"/>
              </a:spcBef>
              <a:buNone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B48E2B19-96A6-CFE5-A3FF-B3A95FE6D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15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27D77D08-EDED-FE0E-5300-8BDCEB1A3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42116BBF-EE68-E76F-6366-DF505145F02D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0CE27C-11DC-7BAE-C5A9-C8CF5440F6B9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DAC085E7-B6C7-A6AA-239E-541AD8BEA693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15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C97BCF4F-BBE7-8FED-DE8B-2BFEFC3F042B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437D3687-D92A-AA57-02E0-FA200E27328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31496EF8-5EA9-AB86-41D1-B4400B1EADD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FAA0D8-EA95-FC01-71EE-62E92D6794A1}"/>
              </a:ext>
            </a:extLst>
          </p:cNvPr>
          <p:cNvSpPr txBox="1"/>
          <p:nvPr/>
        </p:nvSpPr>
        <p:spPr>
          <a:xfrm>
            <a:off x="323526" y="3559527"/>
            <a:ext cx="5760642" cy="1980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50"/>
              </a:spcBef>
              <a:spcAft>
                <a:spcPts val="150"/>
              </a:spcAft>
              <a:buNone/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Identified causes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0062" lvl="1" indent="-285750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mesh type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(hexahedral) featuring the model; </a:t>
            </a:r>
          </a:p>
          <a:p>
            <a:pPr marL="500062" lvl="1" indent="-285750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inconsistent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mesh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densities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neighboring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regions across the magnet pole;</a:t>
            </a:r>
          </a:p>
          <a:p>
            <a:pPr marL="957262" lvl="2" indent="-285750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very tiny angles domains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boundary region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FE solver slows down;</a:t>
            </a:r>
          </a:p>
          <a:p>
            <a:pPr marL="957262" lvl="2" indent="-285750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242888">
              <a:spcBef>
                <a:spcPts val="150"/>
              </a:spcBef>
              <a:spcAft>
                <a:spcPts val="150"/>
              </a:spcAf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support operation efficiently, </a:t>
            </a:r>
            <a:r>
              <a:rPr lang="en-GB" sz="1600" b="1" dirty="0">
                <a:solidFill>
                  <a:schemeClr val="accent5"/>
                </a:solidFill>
              </a:rPr>
              <a:t>need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refined and </a:t>
            </a:r>
            <a:r>
              <a:rPr lang="en-GB" sz="1600" b="1" dirty="0">
                <a:solidFill>
                  <a:schemeClr val="accent5"/>
                </a:solidFill>
              </a:rPr>
              <a:t>faster model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5A52B73-B03D-53E7-201C-743A591D102E}"/>
              </a:ext>
            </a:extLst>
          </p:cNvPr>
          <p:cNvGrpSpPr/>
          <p:nvPr/>
        </p:nvGrpSpPr>
        <p:grpSpPr>
          <a:xfrm>
            <a:off x="4968044" y="3623520"/>
            <a:ext cx="4139952" cy="2358195"/>
            <a:chOff x="7550094" y="3706785"/>
            <a:chExt cx="4485351" cy="244581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527E239-51A9-6803-564D-9B92D9AFC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17727" y="3706785"/>
              <a:ext cx="2691260" cy="192420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36958A4-01AF-0750-F624-DEB1BB485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50094" y="5624914"/>
              <a:ext cx="4485351" cy="527688"/>
            </a:xfrm>
            <a:prstGeom prst="rect">
              <a:avLst/>
            </a:prstGeom>
          </p:spPr>
        </p:pic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707A6D17-5174-0B63-DE30-C871DD24521F}"/>
                </a:ext>
              </a:extLst>
            </p:cNvPr>
            <p:cNvSpPr/>
            <p:nvPr/>
          </p:nvSpPr>
          <p:spPr>
            <a:xfrm>
              <a:off x="8563272" y="4198230"/>
              <a:ext cx="2745715" cy="211463"/>
            </a:xfrm>
            <a:prstGeom prst="round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Connector: Curved 33">
              <a:extLst>
                <a:ext uri="{FF2B5EF4-FFF2-40B4-BE49-F238E27FC236}">
                  <a16:creationId xmlns:a16="http://schemas.microsoft.com/office/drawing/2014/main" id="{5A1BAF31-4130-BB39-AAC0-CA43D55CFD87}"/>
                </a:ext>
              </a:extLst>
            </p:cNvPr>
            <p:cNvCxnSpPr>
              <a:cxnSpLocks/>
              <a:stCxn id="33" idx="3"/>
              <a:endCxn id="32" idx="0"/>
            </p:cNvCxnSpPr>
            <p:nvPr/>
          </p:nvCxnSpPr>
          <p:spPr>
            <a:xfrm flipH="1">
              <a:off x="9792770" y="4303962"/>
              <a:ext cx="1516217" cy="1320952"/>
            </a:xfrm>
            <a:prstGeom prst="curvedConnector4">
              <a:avLst>
                <a:gd name="adj1" fmla="val -15077"/>
                <a:gd name="adj2" fmla="val 54002"/>
              </a:avLst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320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7BD66-BF10-763D-5BE0-059DAAC9E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6F986BB8-53E9-1866-6F4B-E3C8896C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4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PS-MU: new refined magnetic model</a:t>
            </a:r>
            <a:endParaRPr lang="en-US" sz="3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77FDE2C0-982B-648B-D520-D9872602AB9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9456950C-529E-376B-ACEB-12F4EF0B551D}"/>
              </a:ext>
            </a:extLst>
          </p:cNvPr>
          <p:cNvSpPr txBox="1">
            <a:spLocks/>
          </p:cNvSpPr>
          <p:nvPr/>
        </p:nvSpPr>
        <p:spPr>
          <a:xfrm>
            <a:off x="323528" y="961832"/>
            <a:ext cx="5991943" cy="5049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New meshing structure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proposed:</a:t>
            </a:r>
            <a:endParaRPr lang="en-US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Hexahedral domains replaced by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tetrahedral elements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 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better adapts to multi-sided facets and surfaces [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3</a:t>
            </a: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7], as is the case of the PS-MU poles;</a:t>
            </a:r>
          </a:p>
          <a:p>
            <a:pPr>
              <a:spcBef>
                <a:spcPts val="400"/>
              </a:spcBef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only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one pole profile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defined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, depending on the half-unit</a:t>
            </a:r>
          </a:p>
          <a:p>
            <a:pPr lvl="1">
              <a:spcBef>
                <a:spcPts val="400"/>
              </a:spcBef>
            </a:pP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significantly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decreased</a:t>
            </a: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the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number</a:t>
            </a: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</a:t>
            </a: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mesh domains</a:t>
            </a:r>
            <a:r>
              <a:rPr lang="en-GB" sz="1200" b="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200" b="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reducing computational load</a:t>
            </a:r>
          </a:p>
          <a:p>
            <a:pPr marL="285750" indent="-285750">
              <a:spcBef>
                <a:spcPts val="4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optimized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harmonics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computation within a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radius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mm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spcBef>
                <a:spcPts val="400"/>
              </a:spcBef>
              <a:spcAft>
                <a:spcPts val="400"/>
              </a:spcAft>
            </a:pP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mesh</a:t>
            </a:r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concentrated in the magnet </a:t>
            </a:r>
            <a:r>
              <a:rPr lang="en-GB" sz="1200" b="1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(light blue); </a:t>
            </a:r>
          </a:p>
          <a:p>
            <a:pPr marL="1003300" lvl="2" indent="-285750">
              <a:spcBef>
                <a:spcPts val="400"/>
              </a:spcBef>
              <a:spcAft>
                <a:spcPts val="400"/>
              </a:spcAft>
            </a:pP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precise harmonic calculations in the </a:t>
            </a:r>
            <a:r>
              <a:rPr lang="en-GB" sz="11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traversed</a:t>
            </a:r>
            <a:r>
              <a:rPr lang="en-GB" sz="11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en-GB" sz="11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1" indent="-285750">
              <a:spcBef>
                <a:spcPts val="400"/>
              </a:spcBef>
              <a:spcAft>
                <a:spcPts val="400"/>
              </a:spcAft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Coarser mesh where high quality field is not needed;</a:t>
            </a:r>
          </a:p>
          <a:p>
            <a:pPr marL="285750" indent="-285750">
              <a:spcBef>
                <a:spcPts val="4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dense mesh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longitudinal extremities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71500" lvl="1" indent="-285750">
              <a:spcBef>
                <a:spcPts val="400"/>
              </a:spcBef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precise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harmonics computation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fringe fields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(highlighted in white)</a:t>
            </a:r>
          </a:p>
          <a:p>
            <a:pPr>
              <a:spcBef>
                <a:spcPts val="400"/>
              </a:spcBef>
            </a:pPr>
            <a:endParaRPr lang="en-GB" sz="1500" dirty="0">
              <a:solidFill>
                <a:schemeClr val="accent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7F58677A-1C1B-2234-14AE-3D431DE9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16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010A069F-CD22-646E-5DD1-1076B0BF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4BF86DB2-2B6A-F0B5-2EBD-AA6FF61D572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D8D9B5-5941-46E7-C3CE-5F7CB30E9E90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59415840-33C7-2170-9BA8-9CE9E5EA6A7C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16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DA67E5B4-A55C-16C9-8827-A4866C1D92D1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071A2607-CB85-F753-DA37-C92AA21AA03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B146DD62-64F8-E134-D1D5-0118CCC90411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F1E006-4BA7-9DF7-6353-9EAD8D51A226}"/>
              </a:ext>
            </a:extLst>
          </p:cNvPr>
          <p:cNvGrpSpPr/>
          <p:nvPr/>
        </p:nvGrpSpPr>
        <p:grpSpPr>
          <a:xfrm>
            <a:off x="6732240" y="1269355"/>
            <a:ext cx="1891429" cy="1153994"/>
            <a:chOff x="7996288" y="4519745"/>
            <a:chExt cx="3268638" cy="169839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1B58809-55E8-0E54-AB2B-C729E96D4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5625"/>
            <a:stretch/>
          </p:blipFill>
          <p:spPr>
            <a:xfrm>
              <a:off x="7996288" y="4519745"/>
              <a:ext cx="3268638" cy="1698397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F32C11E4-FBD3-20E0-55D2-E83AEB3F6812}"/>
                </a:ext>
              </a:extLst>
            </p:cNvPr>
            <p:cNvSpPr/>
            <p:nvPr/>
          </p:nvSpPr>
          <p:spPr>
            <a:xfrm>
              <a:off x="8425204" y="5797190"/>
              <a:ext cx="1205403" cy="279928"/>
            </a:xfrm>
            <a:prstGeom prst="round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23A0FC1-CBFB-CE9E-E313-B01605C64F88}"/>
                </a:ext>
              </a:extLst>
            </p:cNvPr>
            <p:cNvSpPr/>
            <p:nvPr/>
          </p:nvSpPr>
          <p:spPr>
            <a:xfrm>
              <a:off x="9650833" y="5797190"/>
              <a:ext cx="1205403" cy="27992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 descr="A screenshot of a computer game&#10;&#10;AI-generated content may be incorrect.">
            <a:extLst>
              <a:ext uri="{FF2B5EF4-FFF2-40B4-BE49-F238E27FC236}">
                <a16:creationId xmlns:a16="http://schemas.microsoft.com/office/drawing/2014/main" id="{E169D2FE-7B76-E576-A0EB-7BA37961D2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5472" y="2837468"/>
            <a:ext cx="2819504" cy="1693178"/>
          </a:xfrm>
          <a:prstGeom prst="rect">
            <a:avLst/>
          </a:prstGeom>
        </p:spPr>
      </p:pic>
      <p:pic>
        <p:nvPicPr>
          <p:cNvPr id="18" name="Picture 17" descr="A close-up of a screen&#10;&#10;AI-generated content may be incorrect.">
            <a:extLst>
              <a:ext uri="{FF2B5EF4-FFF2-40B4-BE49-F238E27FC236}">
                <a16:creationId xmlns:a16="http://schemas.microsoft.com/office/drawing/2014/main" id="{695F2E78-3D2B-9293-0E8E-DC8FAC224A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0929" y="4881717"/>
            <a:ext cx="5354229" cy="119834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1C80B1-EC50-CA49-E4F8-9735C1D14A4A}"/>
              </a:ext>
            </a:extLst>
          </p:cNvPr>
          <p:cNvSpPr txBox="1"/>
          <p:nvPr/>
        </p:nvSpPr>
        <p:spPr>
          <a:xfrm>
            <a:off x="7310754" y="957324"/>
            <a:ext cx="828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OLD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78FC00-9F5A-ACE5-93C5-D8FDF9C136B4}"/>
              </a:ext>
            </a:extLst>
          </p:cNvPr>
          <p:cNvSpPr txBox="1"/>
          <p:nvPr/>
        </p:nvSpPr>
        <p:spPr>
          <a:xfrm>
            <a:off x="7310755" y="2542015"/>
            <a:ext cx="828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C7E6A4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NEW</a:t>
            </a:r>
            <a:endParaRPr lang="en-GB" sz="1200" b="1" dirty="0">
              <a:solidFill>
                <a:srgbClr val="C7E6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019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94BE3-6CBE-A44B-CB0E-2B70DACB0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5F9616FE-7411-3194-30BF-FB3152E5C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Refined magnetic model: performance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986BC725-90FF-CD43-8CCF-6A17D5DBDBB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45882182-1C4D-2139-675A-FB187106E787}"/>
              </a:ext>
            </a:extLst>
          </p:cNvPr>
          <p:cNvSpPr txBox="1">
            <a:spLocks/>
          </p:cNvSpPr>
          <p:nvPr/>
        </p:nvSpPr>
        <p:spPr>
          <a:xfrm>
            <a:off x="323527" y="961832"/>
            <a:ext cx="8811449" cy="5049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Refined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MU magnetic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model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much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lighter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manageable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and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resource-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and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time-efficient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</a:t>
            </a:r>
          </a:p>
          <a:p>
            <a:pPr lvl="1">
              <a:spcBef>
                <a:spcPts val="400"/>
              </a:spcBef>
              <a:spcAft>
                <a:spcPts val="1000"/>
              </a:spcAft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Computation times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reduced to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6-8 hours </a:t>
            </a: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 contrast to the ~50 needed by the previous model;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92E20650-047A-9B46-C941-0E273B81E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17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3EE98F3E-F3B3-CD76-8442-93D665F9B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1008FF64-BB89-90D8-AD84-3C339C997764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DFACB08-5F33-0B5E-30FB-F0992C12D056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A5945AD4-348F-C05B-C034-08E66490A734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17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0B35DB4E-FDCB-7251-BE4D-FF71B5CEF16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34D1EBCA-F8BA-333A-5BEA-4900139B1C0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EDF23E31-DC0C-1FDA-2AAE-CF3F02BC2C08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B7952E5-E3D5-65B2-F821-913E52007E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5989488"/>
                  </p:ext>
                </p:extLst>
              </p:nvPr>
            </p:nvGraphicFramePr>
            <p:xfrm>
              <a:off x="2847873" y="3616985"/>
              <a:ext cx="3453666" cy="1005840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1151222">
                      <a:extLst>
                        <a:ext uri="{9D8B030D-6E8A-4147-A177-3AD203B41FA5}">
                          <a16:colId xmlns:a16="http://schemas.microsoft.com/office/drawing/2014/main" val="1370780494"/>
                        </a:ext>
                      </a:extLst>
                    </a:gridCol>
                    <a:gridCol w="1151222">
                      <a:extLst>
                        <a:ext uri="{9D8B030D-6E8A-4147-A177-3AD203B41FA5}">
                          <a16:colId xmlns:a16="http://schemas.microsoft.com/office/drawing/2014/main" val="2289625518"/>
                        </a:ext>
                      </a:extLst>
                    </a:gridCol>
                    <a:gridCol w="1151222">
                      <a:extLst>
                        <a:ext uri="{9D8B030D-6E8A-4147-A177-3AD203B41FA5}">
                          <a16:colId xmlns:a16="http://schemas.microsoft.com/office/drawing/2014/main" val="4000023425"/>
                        </a:ext>
                      </a:extLst>
                    </a:gridCol>
                  </a:tblGrid>
                  <a:tr h="2967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Model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US" sz="1600" b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𝒆𝒍𝒆𝒎𝒆𝒏𝒕𝒔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𝒔𝒊𝒎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[h]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9778023"/>
                      </a:ext>
                    </a:extLst>
                  </a:tr>
                  <a:tr h="2967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Pre-existing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6.26⋅1</m:t>
                                </m:r>
                                <m:sSup>
                                  <m:sSupPr>
                                    <m:ctrlPr>
                                      <a:rPr lang="en-US" sz="1600" b="0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sz="1600" b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&gt;50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5791924"/>
                      </a:ext>
                    </a:extLst>
                  </a:tr>
                  <a:tr h="2967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New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6.27⋅1</m:t>
                                </m:r>
                                <m:sSup>
                                  <m:sSupPr>
                                    <m:ctrlPr>
                                      <a:rPr lang="en-US" sz="1600" b="0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sz="1600" b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6-8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92203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B7952E5-E3D5-65B2-F821-913E52007E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5989488"/>
                  </p:ext>
                </p:extLst>
              </p:nvPr>
            </p:nvGraphicFramePr>
            <p:xfrm>
              <a:off x="2847873" y="3616985"/>
              <a:ext cx="3453666" cy="1005840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1151222">
                      <a:extLst>
                        <a:ext uri="{9D8B030D-6E8A-4147-A177-3AD203B41FA5}">
                          <a16:colId xmlns:a16="http://schemas.microsoft.com/office/drawing/2014/main" val="1370780494"/>
                        </a:ext>
                      </a:extLst>
                    </a:gridCol>
                    <a:gridCol w="1151222">
                      <a:extLst>
                        <a:ext uri="{9D8B030D-6E8A-4147-A177-3AD203B41FA5}">
                          <a16:colId xmlns:a16="http://schemas.microsoft.com/office/drawing/2014/main" val="2289625518"/>
                        </a:ext>
                      </a:extLst>
                    </a:gridCol>
                    <a:gridCol w="1151222">
                      <a:extLst>
                        <a:ext uri="{9D8B030D-6E8A-4147-A177-3AD203B41FA5}">
                          <a16:colId xmlns:a16="http://schemas.microsoft.com/office/drawing/2014/main" val="400002342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Model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5455" r="-100529" b="-2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5455" r="-529" b="-22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977802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Pre-existing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03571" r="-100529" b="-119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&gt;50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57919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New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207273" r="-100529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6-8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92203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4E03E49-CB44-BE12-23B9-17CD7E2B4A82}"/>
              </a:ext>
            </a:extLst>
          </p:cNvPr>
          <p:cNvSpPr txBox="1"/>
          <p:nvPr/>
        </p:nvSpPr>
        <p:spPr>
          <a:xfrm>
            <a:off x="296916" y="1957836"/>
            <a:ext cx="8694181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400"/>
              </a:spcBef>
              <a:buNone/>
            </a:pPr>
            <a:r>
              <a:rPr lang="en-GB" b="1" dirty="0">
                <a:solidFill>
                  <a:srgbClr val="751D5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How was this gain in computational efficiency achieved? </a:t>
            </a:r>
          </a:p>
          <a:p>
            <a:pPr marL="0" indent="0" algn="ctr">
              <a:spcBef>
                <a:spcPts val="400"/>
              </a:spcBef>
              <a:spcAft>
                <a:spcPts val="1000"/>
              </a:spcAft>
              <a:buNone/>
            </a:pP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by drastically </a:t>
            </a: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reducing</a:t>
            </a:r>
            <a:r>
              <a:rPr lang="en-GB" sz="1400" b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number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of </a:t>
            </a: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mesh elements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rather,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by </a:t>
            </a:r>
            <a:r>
              <a: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strategic selection</a:t>
            </a:r>
            <a:r>
              <a:rPr lang="en-GB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 </a:t>
            </a:r>
            <a:r>
              <a: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tetrahedral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mesh </a:t>
            </a:r>
            <a:r>
              <a: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elements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and </a:t>
            </a:r>
            <a:r>
              <a: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careful placement</a:t>
            </a:r>
            <a:r>
              <a:rPr lang="en-GB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 </a:t>
            </a:r>
            <a:r>
              <a: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high-density domains</a:t>
            </a:r>
            <a:r>
              <a:rPr lang="en-GB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only </a:t>
            </a:r>
            <a:r>
              <a: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where necessary</a:t>
            </a:r>
            <a:r>
              <a:rPr lang="en-GB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en-GB" sz="1400" b="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ctr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  </a:t>
            </a:r>
            <a:r>
              <a:rPr lang="en-GB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</a:t>
            </a:r>
            <a:r>
              <a:rPr lang="en-GB" sz="1600" b="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igh accuracy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  </a:t>
            </a:r>
            <a:r>
              <a:rPr lang="en-GB" sz="1600" b="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reduced computational load</a:t>
            </a:r>
            <a:endParaRPr lang="en-US" sz="1600" b="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4" name="Arrow: Up 23">
            <a:extLst>
              <a:ext uri="{FF2B5EF4-FFF2-40B4-BE49-F238E27FC236}">
                <a16:creationId xmlns:a16="http://schemas.microsoft.com/office/drawing/2014/main" id="{D1F8E75D-11EB-727E-E4FC-4DAC135AC983}"/>
              </a:ext>
            </a:extLst>
          </p:cNvPr>
          <p:cNvSpPr/>
          <p:nvPr/>
        </p:nvSpPr>
        <p:spPr>
          <a:xfrm>
            <a:off x="2339752" y="2888051"/>
            <a:ext cx="240112" cy="263137"/>
          </a:xfrm>
          <a:prstGeom prst="upArrow">
            <a:avLst/>
          </a:prstGeom>
          <a:solidFill>
            <a:srgbClr val="C7E6A4"/>
          </a:solidFill>
          <a:ln>
            <a:solidFill>
              <a:srgbClr val="C7E6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Arrow: Up 26">
            <a:extLst>
              <a:ext uri="{FF2B5EF4-FFF2-40B4-BE49-F238E27FC236}">
                <a16:creationId xmlns:a16="http://schemas.microsoft.com/office/drawing/2014/main" id="{75EC52FC-5373-19E3-9689-483F11E1472B}"/>
              </a:ext>
            </a:extLst>
          </p:cNvPr>
          <p:cNvSpPr/>
          <p:nvPr/>
        </p:nvSpPr>
        <p:spPr>
          <a:xfrm rot="10800000">
            <a:off x="4174256" y="2888051"/>
            <a:ext cx="240112" cy="263137"/>
          </a:xfrm>
          <a:prstGeom prst="upArrow">
            <a:avLst/>
          </a:prstGeom>
          <a:solidFill>
            <a:srgbClr val="751D51"/>
          </a:solidFill>
          <a:ln>
            <a:solidFill>
              <a:srgbClr val="751D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450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BD77E-D7E6-256E-D03C-FA68221AF9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773A031D-BC01-B9BC-AFEC-2B57178FB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Refined magnetic model: performance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F643E0BD-78FA-0603-A01F-4D2B4402E73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6A7F2437-C7CB-D64E-4353-A59D8B3005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7" y="961832"/>
                <a:ext cx="8640961" cy="50499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400"/>
                  </a:spcBef>
                  <a:buNone/>
                </a:pPr>
                <a:r>
                  <a:rPr lang="en-GB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New MU </a:t>
                </a: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magnetic </a:t>
                </a:r>
                <a:r>
                  <a:rPr lang="en-GB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model validated</a:t>
                </a: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against </a:t>
                </a:r>
                <a:r>
                  <a:rPr lang="en-GB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magnetic</a:t>
                </a: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measurements: </a:t>
                </a:r>
              </a:p>
              <a:p>
                <a:pPr lvl="1">
                  <a:spcBef>
                    <a:spcPts val="4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libri"/>
                        <a:cs typeface="Arial" panose="020B0604020202020204" pitchFamily="34" charset="0"/>
                      </a:rPr>
                      <m:t>𝑝</m:t>
                    </m:r>
                  </m:oMath>
                </a14:m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Wingdings" panose="05000000000000000000" pitchFamily="2" charset="2"/>
                  </a:rPr>
                  <a:t> designed beam momentum;</a:t>
                </a:r>
              </a:p>
              <a:p>
                <a:pPr lvl="1">
                  <a:spcBef>
                    <a:spcPts val="4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𝑀𝐶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Wingdings" panose="05000000000000000000" pitchFamily="2" charset="2"/>
                  </a:rPr>
                  <a:t> measured current in the main coil;</a:t>
                </a:r>
              </a:p>
              <a:p>
                <a:pPr lvl="1">
                  <a:spcBef>
                    <a:spcPts val="4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𝑚𝑒𝑎𝑠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Wingdings" panose="05000000000000000000" pitchFamily="2" charset="2"/>
                  </a:rPr>
                  <a:t>  measured field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Wingdings" panose="05000000000000000000" pitchFamily="2" charset="2"/>
                  </a:rPr>
                  <a:t>, computed as:</a:t>
                </a:r>
              </a:p>
              <a:p>
                <a:pPr marL="366712" lvl="1" indent="0" algn="ctr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Wingdings" panose="05000000000000000000" pitchFamily="2" charset="2"/>
                  </a:rPr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𝑚𝑒𝑎𝑠</m:t>
                        </m:r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US" sz="1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1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∙1.09353∙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+0.5∙0.90533∙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𝐷𝐹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lvl="1">
                  <a:spcBef>
                    <a:spcPts val="4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𝑠𝑖𝑚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 panose="05000000000000000000" pitchFamily="2" charset="2"/>
                  </a:rPr>
                  <a:t> simulated field;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6A7F2437-C7CB-D64E-4353-A59D8B300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961832"/>
                <a:ext cx="8640961" cy="5049962"/>
              </a:xfrm>
              <a:prstGeom prst="rect">
                <a:avLst/>
              </a:prstGeom>
              <a:blipFill>
                <a:blip r:embed="rId4"/>
                <a:stretch>
                  <a:fillRect l="-353" t="-3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73C8E761-57D6-0B70-CAA9-EE6DF643C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18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5A03F66D-7979-3E16-7138-C99979B98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F6F88971-1662-F894-8514-F940D2D35E6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2FEC4C-9595-DC38-4CF6-0592CF2D11E3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9A35EB36-F4C2-9351-C34D-6E08A5459A43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18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C87AC43C-F8AF-32A1-E0C1-C60D00E1C21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A9396A23-162E-1BC0-ADB4-D21CB03736B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7F41EA56-55DC-8BB0-1351-D5B428074C81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C90A76D4-72DB-E5AD-CA39-4EB7092B53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231697"/>
                  </p:ext>
                </p:extLst>
              </p:nvPr>
            </p:nvGraphicFramePr>
            <p:xfrm>
              <a:off x="1219903" y="2766378"/>
              <a:ext cx="6704194" cy="26822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208356">
                      <a:extLst>
                        <a:ext uri="{9D8B030D-6E8A-4147-A177-3AD203B41FA5}">
                          <a16:colId xmlns:a16="http://schemas.microsoft.com/office/drawing/2014/main" val="3895523855"/>
                        </a:ext>
                      </a:extLst>
                    </a:gridCol>
                    <a:gridCol w="851673">
                      <a:extLst>
                        <a:ext uri="{9D8B030D-6E8A-4147-A177-3AD203B41FA5}">
                          <a16:colId xmlns:a16="http://schemas.microsoft.com/office/drawing/2014/main" val="1107479384"/>
                        </a:ext>
                      </a:extLst>
                    </a:gridCol>
                    <a:gridCol w="1097795">
                      <a:extLst>
                        <a:ext uri="{9D8B030D-6E8A-4147-A177-3AD203B41FA5}">
                          <a16:colId xmlns:a16="http://schemas.microsoft.com/office/drawing/2014/main" val="3197301564"/>
                        </a:ext>
                      </a:extLst>
                    </a:gridCol>
                    <a:gridCol w="989027">
                      <a:extLst>
                        <a:ext uri="{9D8B030D-6E8A-4147-A177-3AD203B41FA5}">
                          <a16:colId xmlns:a16="http://schemas.microsoft.com/office/drawing/2014/main" val="2555014156"/>
                        </a:ext>
                      </a:extLst>
                    </a:gridCol>
                    <a:gridCol w="1087930">
                      <a:extLst>
                        <a:ext uri="{9D8B030D-6E8A-4147-A177-3AD203B41FA5}">
                          <a16:colId xmlns:a16="http://schemas.microsoft.com/office/drawing/2014/main" val="3045436551"/>
                        </a:ext>
                      </a:extLst>
                    </a:gridCol>
                    <a:gridCol w="1469413">
                      <a:extLst>
                        <a:ext uri="{9D8B030D-6E8A-4147-A177-3AD203B41FA5}">
                          <a16:colId xmlns:a16="http://schemas.microsoft.com/office/drawing/2014/main" val="3418120072"/>
                        </a:ext>
                      </a:extLst>
                    </a:gridCol>
                  </a:tblGrid>
                  <a:tr h="25348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[GeV/c]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𝑴𝑪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𝒎𝒆𝒂𝒔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[T]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𝒔𝒊𝒎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[T]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600" b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</a:t>
                          </a:r>
                          <a:r>
                            <a:rPr lang="en-GB" sz="1600" dirty="0" err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mT</a:t>
                          </a:r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]</a:t>
                          </a:r>
                          <a:endParaRPr lang="en-GB" sz="1600" i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600" b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1600" b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𝒎𝒆𝒂𝒔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 [%]</a:t>
                          </a:r>
                          <a:endParaRPr lang="en-GB" sz="1600" i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7236442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2.79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531.6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0.1329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0.1320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0.9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0.67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7041097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5.25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998.5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0.2500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0.2487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1.3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0.52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4127824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7.00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1329.5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0.3332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0.3314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1.8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0.54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1014319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10.14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1925.3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0.4827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0.4803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2.4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0.50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3347694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14.04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2668.5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0.6684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0.6655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2.9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0.43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6103553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18.00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3428.0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0.8570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0.8537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3.3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0.39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799756"/>
                      </a:ext>
                    </a:extLst>
                  </a:tr>
                  <a:tr h="2393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23.11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4443.6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1.1000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1.0965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3.5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0.32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031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C90A76D4-72DB-E5AD-CA39-4EB7092B53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231697"/>
                  </p:ext>
                </p:extLst>
              </p:nvPr>
            </p:nvGraphicFramePr>
            <p:xfrm>
              <a:off x="1219903" y="2766378"/>
              <a:ext cx="6704194" cy="26822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208356">
                      <a:extLst>
                        <a:ext uri="{9D8B030D-6E8A-4147-A177-3AD203B41FA5}">
                          <a16:colId xmlns:a16="http://schemas.microsoft.com/office/drawing/2014/main" val="3895523855"/>
                        </a:ext>
                      </a:extLst>
                    </a:gridCol>
                    <a:gridCol w="851673">
                      <a:extLst>
                        <a:ext uri="{9D8B030D-6E8A-4147-A177-3AD203B41FA5}">
                          <a16:colId xmlns:a16="http://schemas.microsoft.com/office/drawing/2014/main" val="1107479384"/>
                        </a:ext>
                      </a:extLst>
                    </a:gridCol>
                    <a:gridCol w="1097795">
                      <a:extLst>
                        <a:ext uri="{9D8B030D-6E8A-4147-A177-3AD203B41FA5}">
                          <a16:colId xmlns:a16="http://schemas.microsoft.com/office/drawing/2014/main" val="3197301564"/>
                        </a:ext>
                      </a:extLst>
                    </a:gridCol>
                    <a:gridCol w="989027">
                      <a:extLst>
                        <a:ext uri="{9D8B030D-6E8A-4147-A177-3AD203B41FA5}">
                          <a16:colId xmlns:a16="http://schemas.microsoft.com/office/drawing/2014/main" val="2555014156"/>
                        </a:ext>
                      </a:extLst>
                    </a:gridCol>
                    <a:gridCol w="1087930">
                      <a:extLst>
                        <a:ext uri="{9D8B030D-6E8A-4147-A177-3AD203B41FA5}">
                          <a16:colId xmlns:a16="http://schemas.microsoft.com/office/drawing/2014/main" val="3045436551"/>
                        </a:ext>
                      </a:extLst>
                    </a:gridCol>
                    <a:gridCol w="1469413">
                      <a:extLst>
                        <a:ext uri="{9D8B030D-6E8A-4147-A177-3AD203B41FA5}">
                          <a16:colId xmlns:a16="http://schemas.microsoft.com/office/drawing/2014/main" val="3418120072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3636" r="-456061" b="-7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41429" t="-3636" r="-545000" b="-7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87778" t="-3636" r="-323889" b="-7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9753" t="-3636" r="-259877" b="-7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79888" t="-3636" r="-135196" b="-7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56432" t="-3636" r="-415" b="-72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723644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2.79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531.6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0.1329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0.1320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0.9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0.67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70410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5.25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998.5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0.2500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0.2487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1.3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0.52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41278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7.00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1329.5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0.3332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0.3314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1.8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0.54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101431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10.14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1925.3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0.4827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0.4803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2.4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0.50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334769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14.04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2668.5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0.6684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0.6655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2.9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0.43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610355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18.00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3428.0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0.8570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0.8537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3.3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0.39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79975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23.11</a:t>
                          </a:r>
                          <a:endParaRPr lang="en-GB" sz="1600" b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4443.6</a:t>
                          </a:r>
                          <a:endParaRPr lang="en-GB" sz="16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1.1000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1.0965</a:t>
                          </a:r>
                          <a:endParaRPr lang="en-GB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2"/>
                              </a:solidFill>
                            </a:rPr>
                            <a:t>3.5</a:t>
                          </a:r>
                          <a:endParaRPr lang="en-GB" sz="1600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0.32</a:t>
                          </a:r>
                          <a:endParaRPr lang="en-GB" sz="1600" b="1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0316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33A1654-3457-11EC-71DD-7A1E66D36C65}"/>
              </a:ext>
            </a:extLst>
          </p:cNvPr>
          <p:cNvSpPr txBox="1"/>
          <p:nvPr/>
        </p:nvSpPr>
        <p:spPr>
          <a:xfrm>
            <a:off x="323527" y="5556492"/>
            <a:ext cx="87129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 error between simulation and measurements on the level of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mT.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error gets lower for higher energies as remanent field gets negligible.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84078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40897-2402-F29A-8009-70121182E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18040376-7AD2-7100-E54B-874FC10F3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 simulation tool: MAD-X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1D1FB80D-D7D2-ECEE-5CC1-95F36DC8F2D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5AA8938E-AEA6-C38C-560C-7508BCA05E7E}"/>
              </a:ext>
            </a:extLst>
          </p:cNvPr>
          <p:cNvSpPr txBox="1">
            <a:spLocks/>
          </p:cNvSpPr>
          <p:nvPr/>
        </p:nvSpPr>
        <p:spPr>
          <a:xfrm>
            <a:off x="323527" y="961832"/>
            <a:ext cx="8811449" cy="3547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MU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optics model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built with the Methodical Accelerator Design (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MAD-X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[10-13], which is the reference tool in the field of accelerator physics for 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design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optimization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and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analysis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of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particle accelerators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 Main features: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defining the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sequence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of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elements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throughout the accelerator (magnets, RF cavities, etc.);</a:t>
            </a:r>
          </a:p>
          <a:p>
            <a:pPr lvl="1">
              <a:spcBef>
                <a:spcPts val="400"/>
              </a:spcBef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For the magnets, users can specify the locations, dimensions, and magnetic </a:t>
            </a:r>
            <a:r>
              <a:rPr lang="en-GB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strengthsof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these elements;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allows for the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simulation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of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beam dynamics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including the calculation of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beam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optics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parameters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its orbit, effect of perturbations, etc.;</a:t>
            </a:r>
          </a:p>
          <a:p>
            <a:pPr marL="0" indent="0">
              <a:spcBef>
                <a:spcPts val="400"/>
              </a:spcBef>
              <a:buNone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How does MAD-X simulate the beam dynamics?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 accelerator physics, each magnetic element is modelled with a transfer matrix describing the effect of that element on the beam.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Once the element building up the machine are defined, MAD-X computes the beam dynamics by multiplying the transfer matrix of each elements.</a:t>
            </a:r>
          </a:p>
          <a:p>
            <a:pPr marL="0" indent="0">
              <a:spcBef>
                <a:spcPts val="400"/>
              </a:spcBef>
              <a:buNone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Example of MAD-X sequence for the CLEAR experiment at CERN.</a:t>
            </a:r>
          </a:p>
        </p:txBody>
      </p:sp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A6D8B241-1E2C-42A3-38C0-8669AE6FD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19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297E85C2-A10A-5DDC-5E5A-D7EE979D5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AFAFA638-D67C-537A-8F1A-7460002023C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AF3003-57B9-EBC8-3196-FBBD3973285F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4A10D325-5394-DD81-1733-49C38B3128C7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19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3ABAC9F8-3D2B-A938-DA75-DB23AF29B2F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A9FF8381-902B-921A-C932-42460E03696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0C85609C-4E58-39A2-C52A-56C51E64D3A2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E5E2429-F5DA-78F9-1809-8D1C28C70383}"/>
              </a:ext>
            </a:extLst>
          </p:cNvPr>
          <p:cNvGrpSpPr/>
          <p:nvPr/>
        </p:nvGrpSpPr>
        <p:grpSpPr>
          <a:xfrm>
            <a:off x="1572451" y="4595831"/>
            <a:ext cx="5999097" cy="1392691"/>
            <a:chOff x="531576" y="3061875"/>
            <a:chExt cx="8261754" cy="219911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0565E78-7C13-E054-6E3A-9BF68E21F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9038" t="2087"/>
            <a:stretch/>
          </p:blipFill>
          <p:spPr>
            <a:xfrm>
              <a:off x="531576" y="3061875"/>
              <a:ext cx="8261754" cy="2192487"/>
            </a:xfrm>
            <a:prstGeom prst="rect">
              <a:avLst/>
            </a:prstGeom>
          </p:spPr>
        </p:pic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602D3B7-2D95-9A76-F7B1-325EE9BE6190}"/>
                </a:ext>
              </a:extLst>
            </p:cNvPr>
            <p:cNvSpPr/>
            <p:nvPr/>
          </p:nvSpPr>
          <p:spPr>
            <a:xfrm>
              <a:off x="2411760" y="4941168"/>
              <a:ext cx="5040560" cy="31982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1EF6046-34B7-049A-A03E-477FE2F0C7B5}"/>
              </a:ext>
            </a:extLst>
          </p:cNvPr>
          <p:cNvSpPr txBox="1"/>
          <p:nvPr/>
        </p:nvSpPr>
        <p:spPr>
          <a:xfrm>
            <a:off x="6824527" y="6015870"/>
            <a:ext cx="232206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u="sng" dirty="0">
                <a:solidFill>
                  <a:srgbClr val="060A9C"/>
                </a:solidFill>
              </a:rPr>
              <a:t>* https://clear.cern/content/beam-line-description</a:t>
            </a:r>
          </a:p>
        </p:txBody>
      </p:sp>
    </p:spTree>
    <p:extLst>
      <p:ext uri="{BB962C8B-B14F-4D97-AF65-F5344CB8AC3E}">
        <p14:creationId xmlns:p14="http://schemas.microsoft.com/office/powerpoint/2010/main" val="75947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1520" y="1700808"/>
            <a:ext cx="8640960" cy="3312368"/>
          </a:xfrm>
        </p:spPr>
        <p:txBody>
          <a:bodyPr>
            <a:noAutofit/>
          </a:bodyPr>
          <a:lstStyle/>
          <a:p>
            <a:pPr>
              <a:spcBef>
                <a:spcPts val="2000"/>
              </a:spcBef>
              <a:spcAft>
                <a:spcPts val="2000"/>
              </a:spcAft>
            </a:pPr>
            <a:r>
              <a:rPr lang="it-IT" sz="28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and optics modeling of accelerator’s main magnets and validation via beam-based measurements: case study at the CERN Proton Synchrotron</a:t>
            </a:r>
            <a:br>
              <a:rPr lang="it-IT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i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April 2025</a:t>
            </a:r>
            <a:br>
              <a:rPr lang="it-IT" sz="16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0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it-IT" sz="10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Vittorio Ferrentino</a:t>
            </a:r>
            <a:br>
              <a:rPr lang="en-US" sz="2400" dirty="0">
                <a:ln w="0"/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2242207-276F-489E-9C55-16C8EE88437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3891766" y="216568"/>
            <a:ext cx="1760354" cy="836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BD0C95A-6824-468C-A898-D329A9B2253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2" t="13265" r="39453" b="32653"/>
          <a:stretch>
            <a:fillRect/>
          </a:stretch>
        </p:blipFill>
        <p:spPr>
          <a:xfrm>
            <a:off x="22580" y="176001"/>
            <a:ext cx="3271529" cy="104319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1608AFA-56E5-47E3-AD3E-46F8C03ADC8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5265"/>
            <a:ext cx="2212333" cy="6752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D5A7D3-0902-8B06-1320-D655AB3E9C21}"/>
              </a:ext>
            </a:extLst>
          </p:cNvPr>
          <p:cNvSpPr txBox="1"/>
          <p:nvPr/>
        </p:nvSpPr>
        <p:spPr>
          <a:xfrm>
            <a:off x="507390" y="5157192"/>
            <a:ext cx="67687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Advisor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 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Pasquale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Arpaia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co-Advisor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Ewen Hamish Maclean (CERN)</a:t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XXXVII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741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5D838-7D92-0C63-890F-ADC0CDAF7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65D449E8-1823-620A-CE0B-387DEA55C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Refined magnetic model: performance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F03C8954-896B-1682-D125-E4CFB2992F9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4C6BFFEE-9552-04F8-A335-1642BA0515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7" y="961832"/>
                <a:ext cx="8811449" cy="26630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400"/>
                  </a:spcBef>
                  <a:buNone/>
                </a:pP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MU pre-existing optics model 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relies on two main objects</a:t>
                </a:r>
                <a:r>
                  <a:rPr lang="en-GB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: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  <a:p>
                <a:pPr>
                  <a:spcBef>
                    <a:spcPts val="400"/>
                  </a:spcBef>
                </a:pP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2 SBENDs </a:t>
                </a:r>
                <a:r>
                  <a:rPr lang="en-GB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represent the two half-unit cores;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3 MULTIPOLEs </a:t>
                </a:r>
                <a:r>
                  <a:rPr lang="en-GB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to represent non-linear effects at the magnet extremities and in the F-D transition area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.</a:t>
                </a:r>
                <a:endParaRPr lang="en-GB" sz="1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r>
                  <a:rPr lang="en-GB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This consists in an </a:t>
                </a:r>
                <a:r>
                  <a:rPr lang="en-GB" sz="16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effective</a:t>
                </a: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(or </a:t>
                </a:r>
                <a:r>
                  <a:rPr lang="en-GB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matched</a:t>
                </a: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) </a:t>
                </a:r>
                <a:r>
                  <a:rPr lang="en-GB" sz="16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model</a:t>
                </a: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;</a:t>
                </a:r>
              </a:p>
              <a:p>
                <a:pPr lvl="1">
                  <a:spcBef>
                    <a:spcPts val="4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𝒌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𝒌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libri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strengths 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(quadrupole and </a:t>
                </a:r>
                <a:r>
                  <a:rPr lang="en-GB" sz="1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sextupole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) in the SBENDs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matched</a:t>
                </a:r>
                <a:r>
                  <a:rPr lang="en-GB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to replicate beam-based measurements</a:t>
                </a:r>
                <a:r>
                  <a:rPr lang="en-GB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or desired beam-parameters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with MAD-X matching module (</a:t>
                </a:r>
                <a:r>
                  <a:rPr lang="en-GB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tunes</a:t>
                </a:r>
                <a:r>
                  <a:rPr lang="en-GB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and </a:t>
                </a:r>
                <a:r>
                  <a:rPr lang="en-GB" sz="1400" b="1" dirty="0" err="1">
                    <a:solidFill>
                      <a:schemeClr val="accent5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chromaticities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), or a desired working point;</a:t>
                </a:r>
              </a:p>
              <a:p>
                <a:pPr>
                  <a:spcBef>
                    <a:spcPts val="400"/>
                  </a:spcBef>
                </a:pPr>
                <a:endParaRPr lang="en-GB" sz="1400" b="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4C6BFFEE-9552-04F8-A335-1642BA051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961832"/>
                <a:ext cx="8811449" cy="2663030"/>
              </a:xfrm>
              <a:prstGeom prst="rect">
                <a:avLst/>
              </a:prstGeom>
              <a:blipFill>
                <a:blip r:embed="rId4"/>
                <a:stretch>
                  <a:fillRect l="-346" t="-4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egnaposto numero diapositiva 4">
            <a:extLst>
              <a:ext uri="{FF2B5EF4-FFF2-40B4-BE49-F238E27FC236}">
                <a16:creationId xmlns:a16="http://schemas.microsoft.com/office/drawing/2014/main" id="{FF1C3A24-5458-E580-B62A-0B111FDD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20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12" name="Segnaposto piè di pagina 8">
            <a:extLst>
              <a:ext uri="{FF2B5EF4-FFF2-40B4-BE49-F238E27FC236}">
                <a16:creationId xmlns:a16="http://schemas.microsoft.com/office/drawing/2014/main" id="{ED9CC451-9EE7-40C3-0FD6-534D499BC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4F8BAD70-DDDA-BEFC-11A0-AA19527B273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9F7E0C-B6E5-676D-4C36-66D9AD308C9B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Segnaposto numero diapositiva 4">
            <a:extLst>
              <a:ext uri="{FF2B5EF4-FFF2-40B4-BE49-F238E27FC236}">
                <a16:creationId xmlns:a16="http://schemas.microsoft.com/office/drawing/2014/main" id="{854DA0F6-0C27-2853-7A26-806AC72F4EAB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20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0" name="CasellaDiTesto 3">
            <a:extLst>
              <a:ext uri="{FF2B5EF4-FFF2-40B4-BE49-F238E27FC236}">
                <a16:creationId xmlns:a16="http://schemas.microsoft.com/office/drawing/2014/main" id="{70D65A18-6449-D64F-7BA9-0395BE6D6A0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1" name="Immagine 10">
            <a:extLst>
              <a:ext uri="{FF2B5EF4-FFF2-40B4-BE49-F238E27FC236}">
                <a16:creationId xmlns:a16="http://schemas.microsoft.com/office/drawing/2014/main" id="{87F14263-474D-564F-AFD1-320C30300BE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egnaposto piè di pagina 8">
            <a:extLst>
              <a:ext uri="{FF2B5EF4-FFF2-40B4-BE49-F238E27FC236}">
                <a16:creationId xmlns:a16="http://schemas.microsoft.com/office/drawing/2014/main" id="{6B42DD79-974C-FF18-7A4D-D6F62FE85BEF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pic>
        <p:nvPicPr>
          <p:cNvPr id="4" name="Picture 3" descr="A diagram of a circle&#10;&#10;AI-generated content may be incorrect.">
            <a:extLst>
              <a:ext uri="{FF2B5EF4-FFF2-40B4-BE49-F238E27FC236}">
                <a16:creationId xmlns:a16="http://schemas.microsoft.com/office/drawing/2014/main" id="{B4F9AB5E-7A3D-1B85-8C6B-F77CC67162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7864" y="4361020"/>
            <a:ext cx="3306356" cy="1910546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5AE66AC-25D5-8165-C2F5-C4073AA88ED9}"/>
              </a:ext>
            </a:extLst>
          </p:cNvPr>
          <p:cNvSpPr txBox="1">
            <a:spLocks/>
          </p:cNvSpPr>
          <p:nvPr/>
        </p:nvSpPr>
        <p:spPr>
          <a:xfrm>
            <a:off x="325664" y="2997685"/>
            <a:ext cx="8809311" cy="13230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Scope of the thesis: to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predict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the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dependence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of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beam optics 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energy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or an operational scenarios,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magnet strengths</a:t>
            </a:r>
            <a:r>
              <a:rPr lang="en-GB" sz="1600" b="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 the optics model are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only based</a:t>
            </a:r>
            <a:r>
              <a:rPr lang="en-GB" sz="1600" b="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 predicted harmonics</a:t>
            </a:r>
            <a:r>
              <a:rPr lang="en-GB" sz="1600" b="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from the new MU magnetic model</a:t>
            </a:r>
          </a:p>
        </p:txBody>
      </p:sp>
      <p:pic>
        <p:nvPicPr>
          <p:cNvPr id="2" name="Picture 1" descr="A group of people working on a machine&#10;&#10;Description automatically generated">
            <a:extLst>
              <a:ext uri="{FF2B5EF4-FFF2-40B4-BE49-F238E27FC236}">
                <a16:creationId xmlns:a16="http://schemas.microsoft.com/office/drawing/2014/main" id="{AFAD137B-7B3C-CE7F-C8CF-099247B0FC9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31" b="21707"/>
          <a:stretch/>
        </p:blipFill>
        <p:spPr>
          <a:xfrm>
            <a:off x="395536" y="3834618"/>
            <a:ext cx="2454081" cy="121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Arrow: Up 13">
            <a:extLst>
              <a:ext uri="{FF2B5EF4-FFF2-40B4-BE49-F238E27FC236}">
                <a16:creationId xmlns:a16="http://schemas.microsoft.com/office/drawing/2014/main" id="{02193D7B-7A23-6E64-3963-2929A8229722}"/>
              </a:ext>
            </a:extLst>
          </p:cNvPr>
          <p:cNvSpPr/>
          <p:nvPr/>
        </p:nvSpPr>
        <p:spPr>
          <a:xfrm rot="6920753">
            <a:off x="3124870" y="4138540"/>
            <a:ext cx="383013" cy="770390"/>
          </a:xfrm>
          <a:prstGeom prst="up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468A9ECF-CD82-6F0A-9910-AF724B116B8C}"/>
              </a:ext>
            </a:extLst>
          </p:cNvPr>
          <p:cNvSpPr/>
          <p:nvPr/>
        </p:nvSpPr>
        <p:spPr>
          <a:xfrm rot="14279921">
            <a:off x="5822291" y="4138540"/>
            <a:ext cx="383013" cy="770390"/>
          </a:xfrm>
          <a:prstGeom prst="up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92B290-1579-602D-2BB4-67B7DD0182D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841"/>
          <a:stretch/>
        </p:blipFill>
        <p:spPr>
          <a:xfrm>
            <a:off x="6441944" y="4081537"/>
            <a:ext cx="2702056" cy="80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865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A0472F-20D5-574A-D688-E362ADAAF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78A573-9A4E-B54B-5A22-91D3335DB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D4D06A0-9FED-DB74-A0F5-27BDF2CF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21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3DAEBBC5-75A4-1A13-2CFE-F47B9205D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FDDA064-6ECA-36C2-9340-971F40FA3B81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B9AD9863-6ED8-F148-EB25-791140B6A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634599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D0E1F1-49BE-3780-4080-A4131DFC9995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ED472917-05F5-6DE6-F5EF-741ADE655D3E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21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A2C26F6F-22D4-EB57-AC20-03FDF9ADD22E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21D3E449-D64F-1005-E2F8-61E011EAFB6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E9C1C7C-8BE2-3D51-1FD2-8EFE84A59AA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864649AE-261A-8BB0-B035-6A8536CEEB3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9381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4638B-8A9C-1746-C6B7-96A0EA3A2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7B7F32-E92C-8A58-87F4-CEC287983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22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98041A2E-191F-962B-E6C9-5A7130000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97BE0F3-2EF3-EAE7-D3FD-3B70F7B42B9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C4F88-305A-5160-8D1C-1BC385F32AFB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46CB0F54-53DB-1CD5-249C-D69CCAF555CD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22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6638D21B-E4FD-433F-3DA4-81985A3438C4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89749B5E-754F-13F5-045A-A540EC70F582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4C3B354-C1CF-5CD8-7A13-C2AE27F7B6A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4438DA34-5346-B322-D988-A48C6B7062D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EFC95BA8-A26A-5ADF-A994-9486D7695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measurements: setup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A01B5333-8B55-3970-A288-75A5308C5195}"/>
              </a:ext>
            </a:extLst>
          </p:cNvPr>
          <p:cNvSpPr txBox="1">
            <a:spLocks/>
          </p:cNvSpPr>
          <p:nvPr/>
        </p:nvSpPr>
        <p:spPr>
          <a:xfrm>
            <a:off x="323527" y="961832"/>
            <a:ext cx="8811449" cy="3475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step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bare-machine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isolate 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optics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enabling an effective benchmarking of the MU models: </a:t>
            </a:r>
          </a:p>
          <a:p>
            <a:pPr lvl="1"/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F8L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PFW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circuits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GB" sz="14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additional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corrector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machine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interference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additional magnets, which could otherwise affect the measurements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circulating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influenced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exclusively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MUs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powering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to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 dependence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dedicated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bare-machine power cycles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created;</a:t>
            </a:r>
          </a:p>
          <a:p>
            <a:pPr lvl="1"/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bare-machine power cycle with </a:t>
            </a: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momentum plateau</a:t>
            </a: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10.14 GeV/c;</a:t>
            </a:r>
            <a:endParaRPr lang="en-GB" sz="14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1AD1E8F-4875-A908-00FE-934780AAD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44" y="3645024"/>
            <a:ext cx="5202912" cy="233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315F194-9C5B-FCDB-E4EC-D7976B2F85B5}"/>
              </a:ext>
            </a:extLst>
          </p:cNvPr>
          <p:cNvSpPr/>
          <p:nvPr/>
        </p:nvSpPr>
        <p:spPr>
          <a:xfrm>
            <a:off x="4527313" y="3611999"/>
            <a:ext cx="1986682" cy="289453"/>
          </a:xfrm>
          <a:prstGeom prst="roundRect">
            <a:avLst/>
          </a:prstGeom>
          <a:noFill/>
          <a:ln w="28575">
            <a:solidFill>
              <a:srgbClr val="C7E6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74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B6D0B-06AB-DB83-CF8D-8C8F0A857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B93979-4A4D-2D0F-CEDD-339AC5DE9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23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AD73BE2-BE7D-3377-F700-DCA360FB7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5B01FE1-54A7-DA15-0B86-204AA17DFF2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C59280-2E36-5094-DA6E-8F85C8E51803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6BF6240D-0E16-BCF6-5105-69F53C7EEF8A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23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4B495456-163F-C9CE-E07B-A852A584FEF2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5D7F5C0F-DF8C-E8E3-6BA2-446C4CC3D4AD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02D47E8-F45A-D0CA-E62D-A36005F1A58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27FDF179-B4D8-3E81-54A3-5F4D64BA086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822F7715-913C-6F6D-671D-DC1864C68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B5ED0061-E31A-29A2-FC1B-6803E9845989}"/>
              </a:ext>
            </a:extLst>
          </p:cNvPr>
          <p:cNvSpPr txBox="1">
            <a:spLocks/>
          </p:cNvSpPr>
          <p:nvPr/>
        </p:nvSpPr>
        <p:spPr>
          <a:xfrm>
            <a:off x="323528" y="961830"/>
            <a:ext cx="8928992" cy="1258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8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question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harmonic distortion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eddy-currents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for beam-based measurements?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measurements showed poor reproducibility of tune evolution over time scales longer than a day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benchmarking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8440E4A-F69B-1835-6D01-3F5A429CC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59" y="1798385"/>
            <a:ext cx="4390895" cy="143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91665302-4C9B-2049-5B54-05FA553E7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58" y="3177618"/>
            <a:ext cx="4390896" cy="142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>
            <a:extLst>
              <a:ext uri="{FF2B5EF4-FFF2-40B4-BE49-F238E27FC236}">
                <a16:creationId xmlns:a16="http://schemas.microsoft.com/office/drawing/2014/main" id="{DA6C9488-415C-81AA-4D85-9B8B15A2D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18555"/>
            <a:ext cx="4390896" cy="170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F54A4E1-02F6-53D2-A649-672F6509B336}"/>
              </a:ext>
            </a:extLst>
          </p:cNvPr>
          <p:cNvSpPr txBox="1"/>
          <p:nvPr/>
        </p:nvSpPr>
        <p:spPr>
          <a:xfrm>
            <a:off x="323528" y="2520823"/>
            <a:ext cx="4320480" cy="25135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Investigation: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model, reference orbit assumed to be aligned with the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magnets</a:t>
            </a:r>
          </a:p>
          <a:p>
            <a:pPr>
              <a:spcBef>
                <a:spcPts val="400"/>
              </a:spcBef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400"/>
              </a:spcBef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need to replicate in measurements these conditions.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(eventually)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beam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 Radial Position</a:t>
            </a:r>
            <a:endParaRPr lang="en-GB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B135C97F-FE2D-7930-C19D-CF87F9505B00}"/>
              </a:ext>
            </a:extLst>
          </p:cNvPr>
          <p:cNvSpPr/>
          <p:nvPr/>
        </p:nvSpPr>
        <p:spPr>
          <a:xfrm>
            <a:off x="2375756" y="3146280"/>
            <a:ext cx="216024" cy="457967"/>
          </a:xfrm>
          <a:prstGeom prst="downArrow">
            <a:avLst/>
          </a:prstGeom>
          <a:solidFill>
            <a:srgbClr val="751D51"/>
          </a:solidFill>
          <a:ln>
            <a:solidFill>
              <a:srgbClr val="751D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D072044-CD82-22F5-E1E6-053CBB370912}"/>
              </a:ext>
            </a:extLst>
          </p:cNvPr>
          <p:cNvSpPr/>
          <p:nvPr/>
        </p:nvSpPr>
        <p:spPr>
          <a:xfrm>
            <a:off x="2375756" y="4006647"/>
            <a:ext cx="216024" cy="457967"/>
          </a:xfrm>
          <a:prstGeom prst="downArrow">
            <a:avLst/>
          </a:prstGeom>
          <a:solidFill>
            <a:srgbClr val="751D51"/>
          </a:solidFill>
          <a:ln>
            <a:solidFill>
              <a:srgbClr val="751D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54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27B48-22DF-1299-C4EC-F09A167CE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044315C-0103-8F0F-8E0E-247BE0A8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24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77B70473-711F-4610-A983-0CAB0C3A6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34DC4B6-8477-FB01-D140-096C069C0430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6B768A-E568-57AC-C3C5-6F1AD004BD1D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E65732A0-1F24-B7C3-3208-1B4A02267872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24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E6C54530-3920-A113-469E-F065EA151364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D26C6FA4-0F33-506E-03EF-C6338A6F912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3E6F760-BD0E-CB5D-58B1-6A6C7F04386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4FC79FA1-59C3-4962-2CFD-44DDFB6CE07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076CCB80-4A0A-278D-31AA-4219F7DC8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4D52C0-470D-D43B-5867-C24979C5F8CF}"/>
              </a:ext>
            </a:extLst>
          </p:cNvPr>
          <p:cNvSpPr txBox="1"/>
          <p:nvPr/>
        </p:nvSpPr>
        <p:spPr>
          <a:xfrm>
            <a:off x="287938" y="2229365"/>
            <a:ext cx="4192657" cy="3457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alignment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between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GB" sz="16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Q-Q</a:t>
            </a:r>
            <a:r>
              <a:rPr lang="en-GB" sz="16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onclusions: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validation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measurements</a:t>
            </a:r>
            <a:r>
              <a:rPr lang="en-GB" sz="1400" b="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(ramp)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en-GB" sz="1400" b="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GB" sz="1400" b="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reliably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 benchmarking at various energies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Q-Q’ measurements are not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significantly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</a:t>
            </a:r>
            <a:r>
              <a:rPr lang="en-GB" sz="1400" b="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eddy-current effects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throughout the main portion of the ramp;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400"/>
              </a:spcBef>
            </a:pPr>
            <a:r>
              <a:rPr lang="en-GB" sz="1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GB" sz="1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static Opera-MAD-X models</a:t>
            </a:r>
            <a:r>
              <a:rPr lang="en-GB" sz="1400" b="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predict </a:t>
            </a:r>
            <a:r>
              <a:rPr lang="en-GB" sz="1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Q-Q’</a:t>
            </a:r>
            <a:r>
              <a:rPr lang="en-GB" sz="14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the </a:t>
            </a:r>
            <a:r>
              <a:rPr lang="en-GB" sz="1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part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GB" sz="1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ramp</a:t>
            </a: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A7CBE237-F566-7921-7B89-AB8302209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06" y="1798628"/>
            <a:ext cx="4389398" cy="143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>
            <a:extLst>
              <a:ext uri="{FF2B5EF4-FFF2-40B4-BE49-F238E27FC236}">
                <a16:creationId xmlns:a16="http://schemas.microsoft.com/office/drawing/2014/main" id="{6DBBD01B-417D-772A-9DF3-5571FEB16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776" y="3174972"/>
            <a:ext cx="4399028" cy="143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1CCE0EB6-7931-CF92-2D8C-91622F49D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92" y="4516201"/>
            <a:ext cx="4396612" cy="1705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9CB4EF7E-2E05-CDDB-B9E1-5BD46A7F3F26}"/>
              </a:ext>
            </a:extLst>
          </p:cNvPr>
          <p:cNvSpPr txBox="1">
            <a:spLocks/>
          </p:cNvSpPr>
          <p:nvPr/>
        </p:nvSpPr>
        <p:spPr>
          <a:xfrm>
            <a:off x="323528" y="961830"/>
            <a:ext cx="8928992" cy="1258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8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question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harmonic distortion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eddy-currents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for beam-based measurements?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measurements showed poor reproducibility of tune evolution over time scales longer than a day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benchmarking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03A66EA5-98CD-5CF8-6F41-931BD730DCF0}"/>
              </a:ext>
            </a:extLst>
          </p:cNvPr>
          <p:cNvSpPr/>
          <p:nvPr/>
        </p:nvSpPr>
        <p:spPr>
          <a:xfrm>
            <a:off x="2388029" y="4638902"/>
            <a:ext cx="216024" cy="457967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BC777B-B9F3-7FD1-9A48-E1AC4EC70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51397"/>
            <a:ext cx="2913258" cy="109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DC27397C-E8FB-8CF4-77DA-AA58CBF36E3C}"/>
              </a:ext>
            </a:extLst>
          </p:cNvPr>
          <p:cNvCxnSpPr>
            <a:cxnSpLocks/>
            <a:stCxn id="25" idx="1"/>
          </p:cNvCxnSpPr>
          <p:nvPr/>
        </p:nvCxnSpPr>
        <p:spPr>
          <a:xfrm rot="10800000" flipH="1">
            <a:off x="5652120" y="3507121"/>
            <a:ext cx="1008112" cy="557263"/>
          </a:xfrm>
          <a:prstGeom prst="curvedConnector3">
            <a:avLst>
              <a:gd name="adj1" fmla="val -22676"/>
            </a:avLst>
          </a:prstGeom>
          <a:ln w="38100">
            <a:solidFill>
              <a:srgbClr val="C7E6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B7F2B57-F9A7-6A19-37CB-BF48588AEF8C}"/>
              </a:ext>
            </a:extLst>
          </p:cNvPr>
          <p:cNvSpPr/>
          <p:nvPr/>
        </p:nvSpPr>
        <p:spPr>
          <a:xfrm>
            <a:off x="5652120" y="3944710"/>
            <a:ext cx="566563" cy="239345"/>
          </a:xfrm>
          <a:prstGeom prst="roundRect">
            <a:avLst/>
          </a:prstGeom>
          <a:noFill/>
          <a:ln w="38100">
            <a:solidFill>
              <a:srgbClr val="C7E6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51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88010-23D0-309F-28BE-C59C401DA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138D76-4CB8-3A3D-4DC9-E144E2478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318023-47A6-677B-5F43-08FEE46C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25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162F994-6C79-56B3-FF40-DA889FE2B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E68BAAB-4E1F-22AF-C7F3-ED181EC852F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766404BE-6C85-7779-CD6C-A0B1118F4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634599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FE6243-C54A-E9BB-2D00-DC22AECCC27B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500F2B42-050C-D28B-9D30-B121236EEF88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25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063C3352-80A0-5A62-7236-C65811A945CA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D504C763-E089-4FE9-B447-056390994CA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E8F4604-53C2-0DA7-73B2-AAF540C0455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90C00C79-00D3-22E9-014C-FD72264F368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963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C02F8-ED6F-2603-6F7A-141B5A7C9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79B6BE0-507E-A627-D33A-352C19C28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26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CD155FA4-8B5C-21BC-09E2-38FBB21D8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ED7DF13-93F4-2467-550D-0BBAD8DB8923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285F52-19A4-157D-3A85-21E296353F6E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7ECB571A-C12D-FDDB-AAD5-8C26EE18CDF3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26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A490A202-63C4-C534-9801-11EF063EB221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F6494B76-741E-A08E-AE4C-BCE90E5105D3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EAE6138-1C27-77A7-3A97-A1BBF441011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265567D4-F404-2B7A-AB7F-4DFBC8ED614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57500F81-6765-6556-0AFF-4E63FA07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benchmarking: bare-machine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339A7119-EC36-C395-8925-4B72564C4F36}"/>
              </a:ext>
            </a:extLst>
          </p:cNvPr>
          <p:cNvSpPr txBox="1">
            <a:spLocks/>
          </p:cNvSpPr>
          <p:nvPr/>
        </p:nvSpPr>
        <p:spPr>
          <a:xfrm>
            <a:off x="323528" y="961830"/>
            <a:ext cx="8928992" cy="4555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between simulated and measured tunes on both planes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 successfully predict the integer part. Let’s zoom in…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AD45410-C902-0D03-22B9-17A03486A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0" y="1650540"/>
            <a:ext cx="3457498" cy="257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08B2BB8-7B30-985B-CFC7-26DB05D96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968" y="1650540"/>
            <a:ext cx="3457498" cy="257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413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3DC71-1498-24CB-E260-4D82CEDC1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D7CD3F-948F-15E7-5413-18BE5337B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27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4F1D07E-0B66-6B29-E6B6-39988C50C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5E1ECC-C4F5-E614-3C22-A1E172CCA5D2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5778FD-BCDA-45FD-1F37-3C6A6C29665B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8C661946-198A-2CCD-4AC0-D6B70E44A5BF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27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01B732C3-B1CD-5849-61B3-F1E8316E7857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7EF42512-EF29-8F12-0B79-315CF9F55D1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12A42E1-4CC8-6065-EE74-CB3CF221244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741E0E13-4306-D934-ED26-48E1E21CEF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B9F3EAF6-19DA-23CD-83E9-9CB71D1ED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benchmarking: bare-machine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CD43A69D-E4DD-7631-C531-D679618BABFB}"/>
              </a:ext>
            </a:extLst>
          </p:cNvPr>
          <p:cNvSpPr txBox="1">
            <a:spLocks/>
          </p:cNvSpPr>
          <p:nvPr/>
        </p:nvSpPr>
        <p:spPr>
          <a:xfrm>
            <a:off x="323528" y="961830"/>
            <a:ext cx="8928992" cy="522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between simulated and measured tunes on both planes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4B1AB9D-4733-7E90-FF14-E5B7E3E54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2" y="1481168"/>
            <a:ext cx="2957396" cy="20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63CA6BF-F263-87C2-1491-F1B27E210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4" y="1481168"/>
            <a:ext cx="2970778" cy="20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B8104C1-ECFF-237A-7AE6-410933137E98}"/>
              </a:ext>
            </a:extLst>
          </p:cNvPr>
          <p:cNvSpPr txBox="1"/>
          <p:nvPr/>
        </p:nvSpPr>
        <p:spPr>
          <a:xfrm>
            <a:off x="6005866" y="1328602"/>
            <a:ext cx="329254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 decrease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tunes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energies</a:t>
            </a:r>
            <a:r>
              <a:rPr lang="en-GB" sz="14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captured by models;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the error bars for the horizontal tunes, slightly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pronounced</a:t>
            </a:r>
            <a:r>
              <a:rPr lang="en-GB" sz="12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saturation</a:t>
            </a: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plane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energy, </a:t>
            </a:r>
            <a:r>
              <a:rPr lang="en-GB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discrepancy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observed due to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remanent field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not included in the model; 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higher energies, remanent field effect becomes negligible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of agreement progressively improves</a:t>
            </a:r>
            <a:endParaRPr lang="en-GB" sz="105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D4098653-7A79-9504-0A39-5F3061432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28" y="3816981"/>
            <a:ext cx="4330853" cy="181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5">
                <a:extLst>
                  <a:ext uri="{FF2B5EF4-FFF2-40B4-BE49-F238E27FC236}">
                    <a16:creationId xmlns:a16="http://schemas.microsoft.com/office/drawing/2014/main" id="{2CD060E0-9619-4E82-8750-6FEBAB9EF6B0}"/>
                  </a:ext>
                </a:extLst>
              </p:cNvPr>
              <p:cNvSpPr txBox="1"/>
              <p:nvPr/>
            </p:nvSpPr>
            <p:spPr>
              <a:xfrm>
                <a:off x="4620548" y="4174230"/>
                <a:ext cx="4568785" cy="13079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</a:pPr>
                <a:r>
                  <a:rPr lang="en-GB" sz="1400" b="1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Tunes relative errors below 1 %</a:t>
                </a:r>
                <a:r>
                  <a:rPr lang="en-GB" sz="14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maximum error of 0.5% and of 0.85% at for the vertical planes, respectively;</a:t>
                </a:r>
              </a:p>
              <a:p>
                <a:pPr>
                  <a:spcBef>
                    <a:spcPts val="1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𝑚𝑒𝑎𝑠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𝑠𝑖𝑚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𝑚𝑒𝑎𝑠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b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5">
                <a:extLst>
                  <a:ext uri="{FF2B5EF4-FFF2-40B4-BE49-F238E27FC236}">
                    <a16:creationId xmlns:a16="http://schemas.microsoft.com/office/drawing/2014/main" id="{2CD060E0-9619-4E82-8750-6FEBAB9EF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548" y="4174230"/>
                <a:ext cx="4568785" cy="1307987"/>
              </a:xfrm>
              <a:prstGeom prst="rect">
                <a:avLst/>
              </a:prstGeom>
              <a:blipFill>
                <a:blip r:embed="rId7"/>
                <a:stretch>
                  <a:fillRect l="-401" t="-935" b="-140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4">
            <a:extLst>
              <a:ext uri="{FF2B5EF4-FFF2-40B4-BE49-F238E27FC236}">
                <a16:creationId xmlns:a16="http://schemas.microsoft.com/office/drawing/2014/main" id="{5F1AEE88-9DBF-C932-79B8-5C7954F82C58}"/>
              </a:ext>
            </a:extLst>
          </p:cNvPr>
          <p:cNvSpPr txBox="1"/>
          <p:nvPr/>
        </p:nvSpPr>
        <p:spPr>
          <a:xfrm>
            <a:off x="505191" y="5838353"/>
            <a:ext cx="83570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explain the rapid tune decrease approaching high energies? </a:t>
            </a:r>
          </a:p>
        </p:txBody>
      </p:sp>
    </p:spTree>
    <p:extLst>
      <p:ext uri="{BB962C8B-B14F-4D97-AF65-F5344CB8AC3E}">
        <p14:creationId xmlns:p14="http://schemas.microsoft.com/office/powerpoint/2010/main" val="4100308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C498E-FC4F-2C1C-3FB2-4D7FE9D3A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ADE00AC-F606-4755-EC14-D18320CB1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28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BBEF9AE-DD17-8409-35EF-540E20F2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668C722-CAF0-B66D-EECC-D8A9D273C8B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5D5B9-404C-5D47-4C87-61BD42F4CDC4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6D3EECEA-3ACF-E141-3623-7D4D6D1C8695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28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5A7E8584-0C10-D10E-EEAB-CB1EE7A75C00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008AAB7E-DE48-1B77-829E-17E7DB01D233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5119718-0FAF-7FF1-AF3A-AF3F6F7241C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CF7FA603-6F43-ED3F-7968-A3E54C7DE58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E24C03F4-704A-1C3D-B410-B753C9AA7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benchmarking: bare-machine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C8053F47-22BA-C91C-CB06-BAA36D9C0378}"/>
              </a:ext>
            </a:extLst>
          </p:cNvPr>
          <p:cNvSpPr txBox="1">
            <a:spLocks/>
          </p:cNvSpPr>
          <p:nvPr/>
        </p:nvSpPr>
        <p:spPr>
          <a:xfrm>
            <a:off x="323528" y="961830"/>
            <a:ext cx="8928992" cy="5229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7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 quadrupolar strengths of the SBENDs in the F and D half-units derived from Opera (input for the optics simulations).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7" descr="A close up of a screen&#10;&#10;AI-generated content may be incorrect.">
            <a:extLst>
              <a:ext uri="{FF2B5EF4-FFF2-40B4-BE49-F238E27FC236}">
                <a16:creationId xmlns:a16="http://schemas.microsoft.com/office/drawing/2014/main" id="{C741A1D9-78E8-A65A-F122-C1FC550AA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9161" y="4353185"/>
            <a:ext cx="4853874" cy="1226603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0C25BFDE-2BE1-3F08-B4A6-C6022FEF06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44258" y="1615311"/>
            <a:ext cx="3695267" cy="208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9">
            <a:extLst>
              <a:ext uri="{FF2B5EF4-FFF2-40B4-BE49-F238E27FC236}">
                <a16:creationId xmlns:a16="http://schemas.microsoft.com/office/drawing/2014/main" id="{9138F826-22D7-A09C-6225-73EC0D222C4E}"/>
              </a:ext>
            </a:extLst>
          </p:cNvPr>
          <p:cNvSpPr txBox="1"/>
          <p:nvPr/>
        </p:nvSpPr>
        <p:spPr>
          <a:xfrm>
            <a:off x="4258315" y="1717842"/>
            <a:ext cx="487666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revelation</a:t>
            </a:r>
            <a:r>
              <a:rPr lang="en-GB" sz="160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generated within the main body of the half-units exhibits pattern of rapid saturation as tunes at high energies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id="{B1FCB2AA-0FE8-AB7B-BBA6-8046483F13EF}"/>
              </a:ext>
            </a:extLst>
          </p:cNvPr>
          <p:cNvSpPr txBox="1"/>
          <p:nvPr/>
        </p:nvSpPr>
        <p:spPr>
          <a:xfrm>
            <a:off x="4270880" y="4076186"/>
            <a:ext cx="15493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10.14 GeV</a:t>
            </a:r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BB3715D1-3C8B-4C67-BA5F-40761040FE94}"/>
              </a:ext>
            </a:extLst>
          </p:cNvPr>
          <p:cNvSpPr txBox="1"/>
          <p:nvPr/>
        </p:nvSpPr>
        <p:spPr>
          <a:xfrm>
            <a:off x="7068848" y="4079922"/>
            <a:ext cx="11446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18.00 GeV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id="{D400983B-4B12-91E2-B47E-A62756D4D4C8}"/>
              </a:ext>
            </a:extLst>
          </p:cNvPr>
          <p:cNvSpPr txBox="1"/>
          <p:nvPr/>
        </p:nvSpPr>
        <p:spPr>
          <a:xfrm>
            <a:off x="53325" y="4013502"/>
            <a:ext cx="4086627" cy="18364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hyperbolic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characteristic of an ideal quadrupole, begins to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saturate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its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energy increases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localized saturation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effectiveness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field generation (increase in quadrupole does not scale proportionally with increase in dipole strength);</a:t>
            </a:r>
          </a:p>
          <a:p>
            <a:pPr marL="628650" lvl="1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imbalance leads to observed reductions in tune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7" name="Arrow: Right 1">
            <a:extLst>
              <a:ext uri="{FF2B5EF4-FFF2-40B4-BE49-F238E27FC236}">
                <a16:creationId xmlns:a16="http://schemas.microsoft.com/office/drawing/2014/main" id="{C430836E-5239-936C-6C2A-BBE7AD088E6D}"/>
              </a:ext>
            </a:extLst>
          </p:cNvPr>
          <p:cNvSpPr/>
          <p:nvPr/>
        </p:nvSpPr>
        <p:spPr>
          <a:xfrm rot="5400000">
            <a:off x="6204201" y="2944848"/>
            <a:ext cx="984886" cy="299927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B11A5A3-0356-5F36-C9EC-0285500D49BC}"/>
              </a:ext>
            </a:extLst>
          </p:cNvPr>
          <p:cNvSpPr txBox="1"/>
          <p:nvPr/>
        </p:nvSpPr>
        <p:spPr>
          <a:xfrm>
            <a:off x="4557167" y="3681849"/>
            <a:ext cx="42691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field maps at 10.14 GeV and 18.00 GeV</a:t>
            </a:r>
            <a:endParaRPr lang="it-IT" sz="1600" dirty="0">
              <a:solidFill>
                <a:srgbClr val="751D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54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C20E0-9007-15DF-E339-61AF84C9B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8EAE56-174F-F16A-4575-A3D5C4143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29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1AC6CE0-9383-DEAE-517F-30538B093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8F85385-A3DF-9F9B-EE45-D878198A9DD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49A052-A900-A549-2DE5-1F548B1F8E57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B6060166-A101-9A53-02FF-4BED0106EEE7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29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3B5E44CA-E0B8-1064-06DD-A02412267F47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E980E0B9-378C-60D2-26F8-2BEDD918A4B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F7154C3-BFA7-5E67-6554-1830FF6E4B1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D7A1BF9F-4ABB-B408-DFF3-19FEBB0BBC9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EE8F1E7B-0F68-7B85-047E-72A79E27A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benchmarking: bare-machine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145E0ADA-F320-C924-8483-7498FCBFD722}"/>
              </a:ext>
            </a:extLst>
          </p:cNvPr>
          <p:cNvSpPr txBox="1">
            <a:spLocks/>
          </p:cNvSpPr>
          <p:nvPr/>
        </p:nvSpPr>
        <p:spPr>
          <a:xfrm>
            <a:off x="323528" y="961830"/>
            <a:ext cx="8928992" cy="5229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7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 quadrupolar strengths of the SBENDs in the F and D half-units derived from Opera (input for the optics simulations).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8">
            <a:extLst>
              <a:ext uri="{FF2B5EF4-FFF2-40B4-BE49-F238E27FC236}">
                <a16:creationId xmlns:a16="http://schemas.microsoft.com/office/drawing/2014/main" id="{C6A7FE08-C249-C373-BAC4-E2F3BCC1E3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44258" y="1615311"/>
            <a:ext cx="3695267" cy="208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9">
            <a:extLst>
              <a:ext uri="{FF2B5EF4-FFF2-40B4-BE49-F238E27FC236}">
                <a16:creationId xmlns:a16="http://schemas.microsoft.com/office/drawing/2014/main" id="{50139F4B-768E-9777-3CE5-24B2F0C14CF4}"/>
              </a:ext>
            </a:extLst>
          </p:cNvPr>
          <p:cNvSpPr txBox="1"/>
          <p:nvPr/>
        </p:nvSpPr>
        <p:spPr>
          <a:xfrm>
            <a:off x="4258315" y="1717842"/>
            <a:ext cx="487666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revelation</a:t>
            </a:r>
            <a:r>
              <a:rPr lang="en-GB" sz="160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generated within the main body of the half-units exhibits pattern of rapid saturation as tunes at high energies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1FA9B26A-477F-0F15-F42B-B95E33B28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258" y="3814861"/>
            <a:ext cx="5024869" cy="204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20">
                <a:extLst>
                  <a:ext uri="{FF2B5EF4-FFF2-40B4-BE49-F238E27FC236}">
                    <a16:creationId xmlns:a16="http://schemas.microsoft.com/office/drawing/2014/main" id="{D8142716-85C1-7427-F942-39915EA8A997}"/>
                  </a:ext>
                </a:extLst>
              </p:cNvPr>
              <p:cNvSpPr txBox="1"/>
              <p:nvPr/>
            </p:nvSpPr>
            <p:spPr>
              <a:xfrm>
                <a:off x="387044" y="4034976"/>
                <a:ext cx="3409694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751D5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751D5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751D5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751D5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1" i="1" smtClean="0">
                            <a:solidFill>
                              <a:srgbClr val="751D5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751D5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751D5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1400" b="1" dirty="0">
                    <a:solidFill>
                      <a:srgbClr val="751D5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ratio along the MU at different energies</a:t>
                </a:r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Diminishing influence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component relative to the dipole field occurs at lower energies primary at the magnet extremities, pronounced in the half-unit cores at increasing energy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20">
                <a:extLst>
                  <a:ext uri="{FF2B5EF4-FFF2-40B4-BE49-F238E27FC236}">
                    <a16:creationId xmlns:a16="http://schemas.microsoft.com/office/drawing/2014/main" id="{D8142716-85C1-7427-F942-39915EA8A9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44" y="4034976"/>
                <a:ext cx="3409694" cy="1384995"/>
              </a:xfrm>
              <a:prstGeom prst="rect">
                <a:avLst/>
              </a:prstGeom>
              <a:blipFill>
                <a:blip r:embed="rId6"/>
                <a:stretch>
                  <a:fillRect l="-536" t="-881" b="-35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Right 1">
            <a:extLst>
              <a:ext uri="{FF2B5EF4-FFF2-40B4-BE49-F238E27FC236}">
                <a16:creationId xmlns:a16="http://schemas.microsoft.com/office/drawing/2014/main" id="{8CAB4EE6-FDC2-7658-9CEC-CA2232E46970}"/>
              </a:ext>
            </a:extLst>
          </p:cNvPr>
          <p:cNvSpPr/>
          <p:nvPr/>
        </p:nvSpPr>
        <p:spPr>
          <a:xfrm rot="5400000">
            <a:off x="6204201" y="2944848"/>
            <a:ext cx="984886" cy="299927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754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77CC7A7-46DD-34A6-6C77-E571305AD3A9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D8EF953-35C0-CA43-82F8-B197A7F6E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36525"/>
            <a:ext cx="8229600" cy="778098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060A9C"/>
                </a:solidFill>
              </a:rPr>
              <a:t>Candidate’s information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53C01F9-546D-4341-9C7A-4DB360058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861030"/>
            <a:ext cx="8820472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 degree</a:t>
            </a:r>
            <a:r>
              <a:rPr lang="en-US" sz="2000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Engineering at DIETI, UNINA, Naples, Italy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DIETI Research group/laboratory</a:t>
            </a:r>
            <a:r>
              <a:rPr lang="en-US" sz="2000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IMPALab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Scholarship type</a:t>
            </a:r>
            <a:r>
              <a:rPr lang="en-US" sz="2000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Enrolled as supernumerary under the UNINA-CERN agreements and CERN Doctoral Student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it-IT" sz="2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company</a:t>
            </a:r>
            <a:r>
              <a:rPr lang="it-IT" sz="2000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Organization for Nuclear Research (CERN)</a:t>
            </a:r>
          </a:p>
          <a:p>
            <a:pPr marL="0" indent="0">
              <a:buNone/>
            </a:pPr>
            <a:endParaRPr lang="en-US" sz="2400" b="1" dirty="0">
              <a:solidFill>
                <a:srgbClr val="060A9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1F23653-F603-6B4A-9DDB-6C192873C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2050" name="Picture 2" descr="MUR | CHIST-ERA">
            <a:extLst>
              <a:ext uri="{FF2B5EF4-FFF2-40B4-BE49-F238E27FC236}">
                <a16:creationId xmlns:a16="http://schemas.microsoft.com/office/drawing/2014/main" id="{CFB38CF4-3341-7BD8-D90F-917BF3FF3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09823"/>
            <a:ext cx="1402742" cy="140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uropean Union - Wikipedia">
            <a:extLst>
              <a:ext uri="{FF2B5EF4-FFF2-40B4-BE49-F238E27FC236}">
                <a16:creationId xmlns:a16="http://schemas.microsoft.com/office/drawing/2014/main" id="{C2994819-9B52-7769-64C4-C163366A7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425" y="4258490"/>
            <a:ext cx="1661133" cy="110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Organisation européenne pour la recherche nucléaire — Wikipédia">
            <a:extLst>
              <a:ext uri="{FF2B5EF4-FFF2-40B4-BE49-F238E27FC236}">
                <a16:creationId xmlns:a16="http://schemas.microsoft.com/office/drawing/2014/main" id="{F9E49E50-4729-AC23-186E-DE36964E8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986" y="4115013"/>
            <a:ext cx="1409004" cy="140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10">
            <a:extLst>
              <a:ext uri="{FF2B5EF4-FFF2-40B4-BE49-F238E27FC236}">
                <a16:creationId xmlns:a16="http://schemas.microsoft.com/office/drawing/2014/main" id="{EE2EB3D2-9162-C6A6-066E-2DCAC30D12D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12">
            <a:extLst>
              <a:ext uri="{FF2B5EF4-FFF2-40B4-BE49-F238E27FC236}">
                <a16:creationId xmlns:a16="http://schemas.microsoft.com/office/drawing/2014/main" id="{6BF67F2C-BEFD-9BBE-B6DA-22B91A73D329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egnaposto piè di pagina 8">
            <a:extLst>
              <a:ext uri="{FF2B5EF4-FFF2-40B4-BE49-F238E27FC236}">
                <a16:creationId xmlns:a16="http://schemas.microsoft.com/office/drawing/2014/main" id="{B7DFCAEE-DC47-B4A9-EBFF-04DABCBD183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</p:spTree>
    <p:extLst>
      <p:ext uri="{BB962C8B-B14F-4D97-AF65-F5344CB8AC3E}">
        <p14:creationId xmlns:p14="http://schemas.microsoft.com/office/powerpoint/2010/main" val="3397249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02B08-5C49-25F0-D90C-3358B4690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93AF86B-2CF3-7781-ECAF-4C9D020B4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30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2B1800BC-ADB0-6A93-7577-6A49803AB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A0E91AD-582D-B524-06D2-0C6BD566066B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61440A-01A2-8C4A-FAE4-214653C82CD4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112C2710-BA89-CD91-E29F-511744BD9CF8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30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2A9DBF08-27F3-5105-D350-F6BAC687E1BA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4F43C9EC-6D3D-1FD8-1B72-FA0C248E383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492FCDE-5F90-57D2-602B-8EA0DCB11C0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F28E2CA5-B265-1E25-E8AC-874B8AC9797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olo 1">
                <a:extLst>
                  <a:ext uri="{FF2B5EF4-FFF2-40B4-BE49-F238E27FC236}">
                    <a16:creationId xmlns:a16="http://schemas.microsoft.com/office/drawing/2014/main" id="{4EEAD0EB-FE23-C218-8B22-C4C5830DCD8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136525"/>
                <a:ext cx="8229600" cy="840633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sz="3000" b="1" dirty="0">
                    <a:solidFill>
                      <a:srgbClr val="060A9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Bare-machine models’ benchmarking: </a:t>
                </a:r>
                <a14:m>
                  <m:oMath xmlns:m="http://schemas.openxmlformats.org/officeDocument/2006/math">
                    <m:r>
                      <a:rPr lang="en-US" sz="3000" b="1" i="1" smtClean="0">
                        <a:solidFill>
                          <a:srgbClr val="060A9C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𝑸</m:t>
                    </m:r>
                    <m:r>
                      <a:rPr lang="en-US" sz="3000" b="1" i="1" smtClean="0">
                        <a:solidFill>
                          <a:srgbClr val="060A9C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′</m:t>
                    </m:r>
                  </m:oMath>
                </a14:m>
                <a:r>
                  <a:rPr lang="en-US" sz="3000" b="1" dirty="0">
                    <a:solidFill>
                      <a:srgbClr val="060A9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30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itolo 1">
                <a:extLst>
                  <a:ext uri="{FF2B5EF4-FFF2-40B4-BE49-F238E27FC236}">
                    <a16:creationId xmlns:a16="http://schemas.microsoft.com/office/drawing/2014/main" id="{4EEAD0EB-FE23-C218-8B22-C4C5830DCD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136525"/>
                <a:ext cx="8229600" cy="840633"/>
              </a:xfrm>
              <a:blipFill>
                <a:blip r:embed="rId4"/>
                <a:stretch>
                  <a:fillRect l="-1704" b="-50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99BD0CCB-B096-A577-F35A-4E09262960EE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8640960" cy="598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between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order chromaticity: simulations closely align with the experimental data over the whole range of energy. 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0AE08407-849F-7040-E491-CAAF4D93D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478" y="1703803"/>
            <a:ext cx="5625060" cy="234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4">
            <a:extLst>
              <a:ext uri="{FF2B5EF4-FFF2-40B4-BE49-F238E27FC236}">
                <a16:creationId xmlns:a16="http://schemas.microsoft.com/office/drawing/2014/main" id="{247CBD12-49C7-1C7F-7E9B-8C9A8604722A}"/>
              </a:ext>
            </a:extLst>
          </p:cNvPr>
          <p:cNvSpPr txBox="1"/>
          <p:nvPr/>
        </p:nvSpPr>
        <p:spPr>
          <a:xfrm>
            <a:off x="323528" y="4171743"/>
            <a:ext cx="8640960" cy="154401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agreement</a:t>
            </a:r>
            <a:r>
              <a:rPr lang="en-GB" sz="16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observed over the entire energy range: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slight discrepancies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energies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attributed to the effects of remanent fields;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predicted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chromaticity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remained relatively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to 10 GeV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aligning with the experimental observations.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Beyond 10 GeV, the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accurately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captured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saturation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horizontal and vertical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chromaticity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shift in opposite directions, consistent with the measured data;</a:t>
            </a:r>
          </a:p>
        </p:txBody>
      </p:sp>
    </p:spTree>
    <p:extLst>
      <p:ext uri="{BB962C8B-B14F-4D97-AF65-F5344CB8AC3E}">
        <p14:creationId xmlns:p14="http://schemas.microsoft.com/office/powerpoint/2010/main" val="33436052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EA127-55B9-F3C8-2433-95471F33E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4A07A6-11E7-5391-6C4E-B823C79A6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4F466B-CCAC-DB70-E1A7-18E353EA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31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9416557-A3DC-1289-AAF6-75D6225E1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524FCE4-2DD9-6061-3BB8-8BEF0D24839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461AEEE4-875B-2AD3-DA04-A4BA44B22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634599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C47155-28F3-9B27-09ED-6D3BD5B64E5D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80D2A52F-D177-D163-FD43-883FDEB0D875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31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490C136E-C643-D09A-1FF8-5DF3CEC865A4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AB1261C4-70DD-D70B-9926-2F0741BFE63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E3B1D46-BD04-2784-206C-46D8B82F494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DAB9B41B-BF75-F396-9A68-96528EA490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6583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3E276-CA2D-4E3D-0AD6-403B1CBE2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D327D3DD-4A81-0E1A-A6EF-0D5519DB5A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945"/>
          <a:stretch/>
        </p:blipFill>
        <p:spPr>
          <a:xfrm>
            <a:off x="5364088" y="1872648"/>
            <a:ext cx="3159703" cy="961098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5EED43-1E6D-C423-BDC4-22D435127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32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128F41BF-A763-7EB1-E458-539A9D75D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7ED472E-F38A-9D88-3503-C7994DDFF34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31D2BA-2792-5DA0-D3AA-FDC157160620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BC39350D-7B00-12DF-FB80-02160CBD7312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32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F9328F43-BE25-2F20-BC94-6ECFE057AC6C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ECE8C153-DFEC-F66B-95BC-6188FADEAF4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F8E931E-7C9F-BDD8-42A2-9BC28AAD762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2C5F0E35-6FCC-5BA3-D309-16A8A6031F3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8D571773-DF7D-2E2E-F5F3-47671B00E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27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measurements: auxiliary circuits</a:t>
            </a:r>
            <a:endParaRPr lang="en-US" sz="27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7FB5C77E-BE96-DB9F-F7C2-6926E4250894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6984776" cy="1609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 including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F8L/PFW 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benchmarked at 3 different momentum levels: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2.79 GeV/c (injection)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remanent field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10.14 GeV/c,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intermediate momentum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remanent field and iron saturation both negligible;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18.00 GeV/c,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high momentum  </a:t>
            </a:r>
            <a:r>
              <a:rPr lang="en-US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iron saturation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F91A4D0-6EB6-3087-2C61-6AED66340E2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287"/>
          <a:stretch/>
        </p:blipFill>
        <p:spPr>
          <a:xfrm>
            <a:off x="7308304" y="956042"/>
            <a:ext cx="1737079" cy="10433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7">
                <a:extLst>
                  <a:ext uri="{FF2B5EF4-FFF2-40B4-BE49-F238E27FC236}">
                    <a16:creationId xmlns:a16="http://schemas.microsoft.com/office/drawing/2014/main" id="{512CC438-1C24-DF31-DFAB-8621E925512A}"/>
                  </a:ext>
                </a:extLst>
              </p:cNvPr>
              <p:cNvSpPr txBox="1"/>
              <p:nvPr/>
            </p:nvSpPr>
            <p:spPr>
              <a:xfrm>
                <a:off x="176328" y="2858005"/>
                <a:ext cx="9003027" cy="8822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400"/>
                  </a:spcAft>
                </a:pP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F8L/PFW activated during the measurements over the specific momentum plateau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 Current in the auxiliary circuit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8</m:t>
                        </m:r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  <m:r>
                          <a:rPr lang="en-US" sz="1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) ranged to benchmark the tune/chromaticity response from the model</a:t>
                </a:r>
              </a:p>
              <a:p>
                <a:pPr marL="285750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Example of measurements activating F8L over the 10.14 GeV/c plateau:</a:t>
                </a:r>
                <a:endParaRPr lang="en-US" sz="1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4" name="TextBox 7">
                <a:extLst>
                  <a:ext uri="{FF2B5EF4-FFF2-40B4-BE49-F238E27FC236}">
                    <a16:creationId xmlns:a16="http://schemas.microsoft.com/office/drawing/2014/main" id="{512CC438-1C24-DF31-DFAB-8621E9255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28" y="2858005"/>
                <a:ext cx="9003027" cy="882293"/>
              </a:xfrm>
              <a:prstGeom prst="rect">
                <a:avLst/>
              </a:prstGeom>
              <a:blipFill>
                <a:blip r:embed="rId6"/>
                <a:stretch>
                  <a:fillRect l="-406" t="-2069" r="-271" b="-27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2">
            <a:extLst>
              <a:ext uri="{FF2B5EF4-FFF2-40B4-BE49-F238E27FC236}">
                <a16:creationId xmlns:a16="http://schemas.microsoft.com/office/drawing/2014/main" id="{0C1D5F69-C633-72AA-EB94-B6AC0A720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516" y="3739532"/>
            <a:ext cx="4095216" cy="248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2313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DBDE9-BC14-8247-D7D8-A57EBE9A2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99AAF204-B497-F109-ED26-BC7D230AA4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945"/>
          <a:stretch/>
        </p:blipFill>
        <p:spPr>
          <a:xfrm>
            <a:off x="5364088" y="1872648"/>
            <a:ext cx="3159703" cy="961098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2879497-2679-D2C7-DAD5-37F176D7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33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BC2714A-5374-A3FF-753E-920F39070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72ABC9-CC2A-F869-B507-111CCEBC0272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F1648C-5091-39ED-C68D-472590EF59BE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06C52644-F3C2-4571-E871-3D94398208CE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33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92FB499D-BBAA-2AAB-0F8E-87D7FB7A32A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DFD3FF32-61D3-52B5-C02E-30A4BFFC311B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822CA90-85A7-C8D4-AE87-693608EBC36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78D46F2A-8615-9EA2-54A0-C69D9638DE8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64394F24-4EEC-B433-91C8-369DFC426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27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measurements: auxiliary circuits</a:t>
            </a:r>
            <a:endParaRPr lang="en-US" sz="27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6373B152-A747-68C8-CF4E-B7103D2B2A3C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6984776" cy="1609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 including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F8L/PFW 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benchmarked at 3 different momentum levels: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2.79 GeV/c (injection)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remanent field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10.14 GeV/c,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intermediate momentum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remanent field and iron saturation both negligible;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18.00 GeV/c,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high momentum  </a:t>
            </a:r>
            <a:r>
              <a:rPr lang="en-US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iron saturation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66689FD-0DC8-CCAA-9656-E29FEBEAD3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287"/>
          <a:stretch/>
        </p:blipFill>
        <p:spPr>
          <a:xfrm>
            <a:off x="7308304" y="956042"/>
            <a:ext cx="1737079" cy="10433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7">
                <a:extLst>
                  <a:ext uri="{FF2B5EF4-FFF2-40B4-BE49-F238E27FC236}">
                    <a16:creationId xmlns:a16="http://schemas.microsoft.com/office/drawing/2014/main" id="{F96491EF-FB65-EA25-95CE-6BE08CBB8626}"/>
                  </a:ext>
                </a:extLst>
              </p:cNvPr>
              <p:cNvSpPr txBox="1"/>
              <p:nvPr/>
            </p:nvSpPr>
            <p:spPr>
              <a:xfrm>
                <a:off x="176328" y="2858005"/>
                <a:ext cx="9003027" cy="14157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400"/>
                  </a:spcAft>
                </a:pP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F8L/PFW activated during the measurements over the specific momentum plateau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 Current in the auxiliary circuit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8</m:t>
                        </m:r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  <m:r>
                          <a:rPr lang="en-US" sz="1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) ranged to benchmark the tune/chromaticity response from the model</a:t>
                </a:r>
              </a:p>
              <a:p>
                <a:pPr marL="285750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Comparison between predicted tunes and measurements at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8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(at 10.14 GeV/c, from -100 A to 100 A):</a:t>
                </a:r>
              </a:p>
              <a:p>
                <a:pPr marL="285750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Excellent agreement on both planes, relative error below 0.5%</a:t>
                </a:r>
                <a:endParaRPr lang="en-US" sz="1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>
                  <a:spcAft>
                    <a:spcPts val="400"/>
                  </a:spcAft>
                </a:pPr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4" name="TextBox 7">
                <a:extLst>
                  <a:ext uri="{FF2B5EF4-FFF2-40B4-BE49-F238E27FC236}">
                    <a16:creationId xmlns:a16="http://schemas.microsoft.com/office/drawing/2014/main" id="{F96491EF-FB65-EA25-95CE-6BE08CBB86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28" y="2858005"/>
                <a:ext cx="9003027" cy="1415772"/>
              </a:xfrm>
              <a:prstGeom prst="rect">
                <a:avLst/>
              </a:prstGeom>
              <a:blipFill>
                <a:blip r:embed="rId6"/>
                <a:stretch>
                  <a:fillRect l="-406" t="-1293" r="-2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4">
            <a:extLst>
              <a:ext uri="{FF2B5EF4-FFF2-40B4-BE49-F238E27FC236}">
                <a16:creationId xmlns:a16="http://schemas.microsoft.com/office/drawing/2014/main" id="{CF2D17F8-90C3-C6CE-76EF-8C706A774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296" y="4059679"/>
            <a:ext cx="5976664" cy="209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731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57E88-7318-3810-ED32-48E392232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15958F-B043-BE91-47DC-2B519850D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34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1065A5C5-03CF-96AD-10BB-580704A9D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53DD87D-1772-86B8-E30E-8C50D5C946C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AF74BF-537F-DCE0-B5F0-5AB1D15438E0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24E12AF7-CDC5-ACDF-4CA9-8129BF33EB63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34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E109BA4E-2D46-10C2-73D2-7C29187FADC7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19E90081-BD82-BD57-1D36-61F1074D74A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B651D5B-AB06-BAC9-98E9-341C9B5EFE7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C519E847-033F-2C2A-5C58-4DC944E18E5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4CEDDE4E-73AA-045A-4797-9BEAE5EDF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27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measurements: auxiliary circuits</a:t>
            </a:r>
            <a:endParaRPr lang="en-US" sz="27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egnaposto contenuto 2">
                <a:extLst>
                  <a:ext uri="{FF2B5EF4-FFF2-40B4-BE49-F238E27FC236}">
                    <a16:creationId xmlns:a16="http://schemas.microsoft.com/office/drawing/2014/main" id="{EA0FDA8F-925D-E7DA-F3E6-AF9BFDED80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7" y="961829"/>
                <a:ext cx="8634599" cy="1609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1000"/>
                  </a:spcBef>
                  <a:buNone/>
                </a:pP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Lesson from </a:t>
                </a: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bare-machine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 we have a </a:t>
                </a: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discrepancy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better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to focus on </a:t>
                </a: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tune-shift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at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𝑰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𝑭</m:t>
                        </m:r>
                        <m:r>
                          <a:rPr lang="en-US" sz="16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𝟖</m:t>
                        </m:r>
                        <m:r>
                          <a:rPr lang="en-US" sz="16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with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respect to 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the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bare-machine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 </a:t>
                </a:r>
                <a14:m>
                  <m:oMath xmlns:m="http://schemas.openxmlformats.org/officeDocument/2006/math">
                    <m:r>
                      <a:rPr lang="en-US" sz="1600" b="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𝛿</m:t>
                    </m:r>
                    <m:r>
                      <a:rPr lang="en-US" sz="1600" b="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𝑄</m:t>
                    </m:r>
                    <m:r>
                      <a:rPr lang="en-US" sz="1600" b="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US" sz="1600" b="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sz="1600" b="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𝑄</m:t>
                    </m:r>
                    <m:d>
                      <m:dPr>
                        <m:ctrlP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𝐹</m:t>
                            </m:r>
                            <m:r>
                              <a:rPr lang="en-US" sz="1600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8</m:t>
                            </m:r>
                            <m:r>
                              <a:rPr lang="en-US" sz="1600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𝐿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>
                  <a:spcBef>
                    <a:spcPts val="1000"/>
                  </a:spcBef>
                </a:pPr>
                <a:r>
                  <a:rPr lang="en-GB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Tune (left) and chromaticity (right) shifts at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8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on the 10.14 GeV/c plateau</a:t>
                </a:r>
                <a:endParaRPr lang="en-GB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400"/>
                  </a:spcBef>
                  <a:buNone/>
                </a:pPr>
                <a:endParaRPr lang="en-GB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Segnaposto contenuto 2">
                <a:extLst>
                  <a:ext uri="{FF2B5EF4-FFF2-40B4-BE49-F238E27FC236}">
                    <a16:creationId xmlns:a16="http://schemas.microsoft.com/office/drawing/2014/main" id="{EA0FDA8F-925D-E7DA-F3E6-AF9BFDED80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961829"/>
                <a:ext cx="8634599" cy="1609192"/>
              </a:xfrm>
              <a:prstGeom prst="rect">
                <a:avLst/>
              </a:prstGeom>
              <a:blipFill>
                <a:blip r:embed="rId4"/>
                <a:stretch>
                  <a:fillRect l="-353" t="-1136" r="-2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2">
            <a:extLst>
              <a:ext uri="{FF2B5EF4-FFF2-40B4-BE49-F238E27FC236}">
                <a16:creationId xmlns:a16="http://schemas.microsoft.com/office/drawing/2014/main" id="{8E3A479D-0F6B-59B6-59FB-D6646262B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98" y="2112142"/>
            <a:ext cx="5218073" cy="196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08DDA28D-6CFA-7869-C463-0F6D3D035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64" y="4063774"/>
            <a:ext cx="5218073" cy="204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1">
                <a:extLst>
                  <a:ext uri="{FF2B5EF4-FFF2-40B4-BE49-F238E27FC236}">
                    <a16:creationId xmlns:a16="http://schemas.microsoft.com/office/drawing/2014/main" id="{20D1044E-923C-977A-5E13-2F9ED44C68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64952" y="2448988"/>
                <a:ext cx="3456384" cy="3229571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defPPr>
                  <a:defRPr lang="en-US"/>
                </a:defPPr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1000"/>
                  </a:spcBef>
                  <a:buNone/>
                </a:pP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Excellent agreement </a:t>
                </a:r>
                <a:r>
                  <a:rPr lang="en-US" sz="1600" b="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similar results</a:t>
                </a:r>
                <a:r>
                  <a:rPr lang="en-US" sz="1600" b="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also for comparison at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2.79 GeV/c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and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18.00 GeV/c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 As expected:</a:t>
                </a:r>
              </a:p>
              <a:p>
                <a:pPr>
                  <a:spcBef>
                    <a:spcPts val="1000"/>
                  </a:spcBef>
                </a:pPr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F8L circuit creates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field  clear shifts in the tunes at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US" sz="14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  <m:r>
                          <a:rPr lang="en-US" sz="14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8</m:t>
                        </m:r>
                        <m:r>
                          <a:rPr lang="en-US" sz="14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;</a:t>
                </a:r>
              </a:p>
              <a:p>
                <a:pPr>
                  <a:spcBef>
                    <a:spcPts val="1000"/>
                  </a:spcBef>
                </a:pPr>
                <a:r>
                  <a:rPr lang="en-US" sz="14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No relevant impact on the first order chromaticity;</a:t>
                </a:r>
              </a:p>
              <a:p>
                <a:pPr marL="0" indent="0">
                  <a:spcBef>
                    <a:spcPts val="1000"/>
                  </a:spcBef>
                  <a:buNone/>
                </a:pPr>
                <a:r>
                  <a:rPr lang="en-US" sz="1600" dirty="0">
                    <a:solidFill>
                      <a:srgbClr val="751D5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Outcome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 combined magnetic/optics </a:t>
                </a:r>
                <a:r>
                  <a:rPr lang="en-US" sz="16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models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can </a:t>
                </a:r>
                <a:r>
                  <a:rPr lang="en-US" sz="16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predict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the </a:t>
                </a:r>
                <a:r>
                  <a:rPr lang="en-US" sz="16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tune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and first order </a:t>
                </a:r>
                <a:r>
                  <a:rPr lang="en-US" sz="16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chromaticity response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at a specific momentum, when additional circuits are activated.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400" dirty="0">
                  <a:solidFill>
                    <a:schemeClr val="tx2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9" name="Content Placeholder 1">
                <a:extLst>
                  <a:ext uri="{FF2B5EF4-FFF2-40B4-BE49-F238E27FC236}">
                    <a16:creationId xmlns:a16="http://schemas.microsoft.com/office/drawing/2014/main" id="{20D1044E-923C-977A-5E13-2F9ED44C6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952" y="2448988"/>
                <a:ext cx="3456384" cy="3229571"/>
              </a:xfrm>
              <a:prstGeom prst="rect">
                <a:avLst/>
              </a:prstGeom>
              <a:blipFill>
                <a:blip r:embed="rId7"/>
                <a:stretch>
                  <a:fillRect l="-3527" t="-2830" r="-47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58646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F9342-13E3-B3CD-A35D-1CD22C469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E66653-A3DB-8566-05D4-3FB22D5EF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35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C2CE9B3C-250C-1027-9ED2-E216D88AC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3CB2FF1-07AC-2889-2CF6-1C7504D82D4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541D5B-649C-2420-D0E0-2A9ED6E0F303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07742EAD-747C-7263-4388-B2BFD9A41161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35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F1C78174-C6FC-FD9D-C09C-6CD7B5B02976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2BF92CD3-390B-8BFD-E665-1B51A8669BC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AAF07B8-E5CD-AA14-231F-DC51EF8558A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62DA7502-3C8A-8B38-DBBC-95CB652D632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EB0C4A0E-391A-A71B-F28A-E597FD8E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30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Simultaneous powering of all MU circuits</a:t>
            </a:r>
            <a:endParaRPr lang="en-US" sz="3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E5227AC5-0537-DDE5-BAA7-57F61EF60AD9}"/>
              </a:ext>
            </a:extLst>
          </p:cNvPr>
          <p:cNvSpPr txBox="1">
            <a:spLocks/>
          </p:cNvSpPr>
          <p:nvPr/>
        </p:nvSpPr>
        <p:spPr>
          <a:xfrm>
            <a:off x="323527" y="961829"/>
            <a:ext cx="8634599" cy="1609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Power cycles employed in operation typically make use of all the three circuits (MC, F8L and PFW) for beam control.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scenario investigated considering the powering settings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from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operational LHC cycle LHC25\#48b-BCMS-LowTail-24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at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10.14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GeV/c and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18.00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GeV/c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applied on the corresponding plateaus to measure Q-Q’</a:t>
            </a: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A712E4D-473A-9B61-7ECD-0D83EED86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04" y="2570917"/>
            <a:ext cx="4248473" cy="181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table">
            <a:extLst>
              <a:ext uri="{FF2B5EF4-FFF2-40B4-BE49-F238E27FC236}">
                <a16:creationId xmlns:a16="http://schemas.microsoft.com/office/drawing/2014/main" id="{21AA8D46-9D13-3506-5BD5-95AE632216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6738" y="2496483"/>
            <a:ext cx="2888017" cy="1799683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491B1A0-48E2-33A4-C282-D22C9CBBA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64135"/>
            <a:ext cx="4724232" cy="160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434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A10D89-1F85-F222-FAB5-979617D22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7CAEA40-B215-11AC-2EED-97E175888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36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76A9CDEA-BB48-026A-12D0-6E7AD8F7E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8755F93-8A26-C2CB-BF7F-BA0B453BEF9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866622-90DE-6136-8C57-E0E930BFD5E8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D52BFA2C-B19B-6B2B-6D65-1087EB940062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36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BD66144B-E47F-4ECC-687A-522D0631FE22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D665ED63-30B8-9FC2-8240-B2DDD9ADDD6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89EC07A-BA26-380B-18C4-99C5C2D9AE1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5D3CAD4B-7354-743F-B8B0-FB083797826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13A9153C-AC72-5042-2B6E-40BEE68A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30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Simultaneous powering of all MU circuits</a:t>
            </a:r>
            <a:endParaRPr lang="en-US" sz="3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B228E1FA-4402-92CF-829B-5BCA460ADE0E}"/>
              </a:ext>
            </a:extLst>
          </p:cNvPr>
          <p:cNvSpPr txBox="1">
            <a:spLocks/>
          </p:cNvSpPr>
          <p:nvPr/>
        </p:nvSpPr>
        <p:spPr>
          <a:xfrm>
            <a:off x="323527" y="961829"/>
            <a:ext cx="8634599" cy="1609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Power cycles employed in operation typically make use of all the three circuits (MC, F8L and PFW) for beam control.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scenario investigated considering the powering settings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from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operational LHC cycle LHC25\#48b-BCMS-LowTail-24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at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10.14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GeV/c and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18.00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GeV/c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applied on the corresponding plateaus to measure Q-Q’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75E93237-9B63-9A6B-84EE-EFBCEAC714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7" y="4891618"/>
                <a:ext cx="8811449" cy="117402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defPPr>
                  <a:defRPr lang="en-US"/>
                </a:defPPr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400"/>
                  </a:spcBef>
                  <a:buNone/>
                </a:pP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Tune discrepancy on the level below </a:t>
                </a:r>
                <a14:m>
                  <m:oMath xmlns:m="http://schemas.openxmlformats.org/officeDocument/2006/math">
                    <m:r>
                      <a:rPr lang="en-US" sz="1600" b="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2⋅</m:t>
                    </m:r>
                    <m:sSup>
                      <m:sSupPr>
                        <m:ctrlP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measured and simulated tune-shifts are consistent. </a:t>
                </a:r>
              </a:p>
              <a:p>
                <a:pPr marL="0" indent="0">
                  <a:spcBef>
                    <a:spcPts val="400"/>
                  </a:spcBef>
                  <a:buNone/>
                </a:pPr>
                <a:r>
                  <a:rPr lang="en-GB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Good agreement for the first order chromaticity, mostly within the error bars.</a:t>
                </a:r>
              </a:p>
              <a:p>
                <a:pPr marL="0" indent="0">
                  <a:spcBef>
                    <a:spcPts val="400"/>
                  </a:spcBef>
                  <a:buNone/>
                </a:pPr>
                <a:r>
                  <a:rPr lang="en-US" sz="1600" dirty="0">
                    <a:solidFill>
                      <a:srgbClr val="751D5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Outcome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 combined magnetic/optics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models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can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predict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the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tune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and first order </a:t>
                </a:r>
                <a:r>
                  <a:rPr lang="en-US" sz="16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chromaticity response</a:t>
                </a:r>
                <a:r>
                  <a:rPr lang="en-US" sz="1600" b="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also with operational powering settings.</a:t>
                </a:r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75E93237-9B63-9A6B-84EE-EFBCEAC71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4891618"/>
                <a:ext cx="8811449" cy="1174028"/>
              </a:xfrm>
              <a:prstGeom prst="rect">
                <a:avLst/>
              </a:prstGeom>
              <a:blipFill>
                <a:blip r:embed="rId4"/>
                <a:stretch>
                  <a:fillRect l="-1383" t="-7254" r="-1176" b="-31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>
            <a:extLst>
              <a:ext uri="{FF2B5EF4-FFF2-40B4-BE49-F238E27FC236}">
                <a16:creationId xmlns:a16="http://schemas.microsoft.com/office/drawing/2014/main" id="{A8DD25A8-0364-27C6-A986-E86A97EAC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798" y="2492896"/>
            <a:ext cx="5958491" cy="222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5469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F74F1-B5C0-E34D-0D33-1B7C0BA49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6BCE49-9FB0-BD4F-7261-601B0754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59D727B-EBED-DD4F-9F3B-1087E0F33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37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AA2496C4-54DC-38A2-D195-549DB8487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7649E97-F80E-F661-FBC9-FFB1ED8A62F4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5D766661-A81E-C547-DF76-9B484C501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634599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93AEB5-9884-26BC-4FBF-E652A0394848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05AA3967-8648-8774-4D02-92F034A49256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37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72DAF23C-5D8D-CC96-3FA1-1833A0D9B023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A5FEEF81-9800-8FC2-A4C8-AC2391C15DB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25174C2-F8F0-BD77-D6FA-ADA5FE47D17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563EB63D-2B76-C281-52DB-38A0F3ACAD9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31724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14B79-2610-5E5C-AEB2-0E8752AE9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0D53AE-81E3-4B91-62B6-2F748699C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38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1392786A-61AE-4456-3DC5-8224F6C72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53578F8-1E4E-58E5-1D7A-C4BE8446431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A9503-EDE7-B9AA-4A77-1EB481750F92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B0DEAF35-9C33-13A7-63CD-B1A797D1B78B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38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89F5A260-6773-2E71-D3B9-5E62AE42FBE9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9DB5A23A-5778-2FEC-E77F-B172960BF304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FF76E3B-D453-6ACE-690D-2C9B39750AB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FDA4767B-AF73-D4B0-918D-BDBA6B260D1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5A205024-4F74-13C7-317A-387503BE6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34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– Take away messages</a:t>
            </a:r>
            <a:endParaRPr lang="en-US" sz="3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67A3F0EC-DC1E-FEBF-0816-467223CF151E}"/>
              </a:ext>
            </a:extLst>
          </p:cNvPr>
          <p:cNvSpPr txBox="1">
            <a:spLocks/>
          </p:cNvSpPr>
          <p:nvPr/>
        </p:nvSpPr>
        <p:spPr>
          <a:xfrm>
            <a:off x="323527" y="961829"/>
            <a:ext cx="8820473" cy="2770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aim is to provide a predictive tool to PS operation to support decisions.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new time-efficient MU magnetic model developed  allows to complete simulations in 6-8h. Predicted field harmonics to be used as input for optics simulations.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MRP corrections required for coherent model benchmarking. Measurements with corrected MRP showed that static and dynamic measurements are equivalent in bare-machine and there is no strong influence of the eddy-currents on the Q-Q’ measurements. Measurements show now excellent reproducibility over long timescales</a:t>
            </a:r>
            <a:endParaRPr lang="en-GB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815A8E-7391-5996-4F19-8642FAF4EDA2}"/>
              </a:ext>
            </a:extLst>
          </p:cNvPr>
          <p:cNvSpPr txBox="1">
            <a:spLocks/>
          </p:cNvSpPr>
          <p:nvPr/>
        </p:nvSpPr>
        <p:spPr>
          <a:xfrm>
            <a:off x="-1128727" y="1457946"/>
            <a:ext cx="11401455" cy="51454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table">
            <a:extLst>
              <a:ext uri="{FF2B5EF4-FFF2-40B4-BE49-F238E27FC236}">
                <a16:creationId xmlns:a16="http://schemas.microsoft.com/office/drawing/2014/main" id="{F56CF6E6-888D-4600-66A3-CDCE9E8C0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104" y="3069903"/>
            <a:ext cx="4533309" cy="944880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CCEB978-D205-0C46-0F75-5F8E9AEF43D0}"/>
              </a:ext>
            </a:extLst>
          </p:cNvPr>
          <p:cNvSpPr txBox="1">
            <a:spLocks/>
          </p:cNvSpPr>
          <p:nvPr/>
        </p:nvSpPr>
        <p:spPr>
          <a:xfrm>
            <a:off x="426237" y="4080045"/>
            <a:ext cx="8717763" cy="22167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Model benchmarking revealed good agreement for both Q-Q’ in bare-machine. </a:t>
            </a:r>
            <a:r>
              <a:rPr lang="en-US" sz="160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Operational impact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</a:p>
          <a:p>
            <a:pPr>
              <a:spcBef>
                <a:spcPts val="400"/>
              </a:spcBef>
            </a:pP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Magnetic length saturation curve already in operation to correct momentum computation.</a:t>
            </a:r>
          </a:p>
          <a:p>
            <a:pPr>
              <a:spcBef>
                <a:spcPts val="1000"/>
              </a:spcBef>
            </a:pP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Models used to re-design extraction settings for some experiments;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Predicted Q-Q’ response when F8L/PFW are powered very well aligned with the measurements.</a:t>
            </a:r>
          </a:p>
          <a:p>
            <a:pPr marL="0" indent="0" algn="ctr">
              <a:spcBef>
                <a:spcPts val="1000"/>
              </a:spcBef>
              <a:buNone/>
            </a:pPr>
            <a:r>
              <a:rPr lang="en-US" sz="16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Combined magnetic and optics model of the MU demonstrate a predictive power to support PS operation</a:t>
            </a:r>
            <a:endParaRPr lang="en-US" sz="1600" b="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4777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FE097-C0CF-C52A-FCB7-2EC6D74AF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CFA3DC9-0586-DD52-D951-DD5D3C497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39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C6B56CC3-DE7C-3903-5527-AC2E6CE56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7092FEC-93E9-1942-6027-8219D887EA5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F3D4D2-65DD-501D-DE71-430E49C5503A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E43BB5FD-E9AA-76BD-BA62-185968B5CE6D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39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360E6156-2FCD-537C-1341-7A916081AD95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FB831A0D-6ACB-E920-9095-7A7D8AAB77F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9BDA6BD-45B4-940E-9E28-D3928479E9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F015281E-0A7F-C6CF-0635-57157E9C4B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094CE725-8B78-1AE0-8BC6-F69AFCFA3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Autofit/>
          </a:bodyPr>
          <a:lstStyle/>
          <a:p>
            <a:pPr algn="l"/>
            <a:r>
              <a:rPr lang="en-US" sz="34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– Take away messages</a:t>
            </a:r>
            <a:endParaRPr lang="en-US" sz="3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E20F932D-6C7B-352C-512A-BEA9471731DC}"/>
              </a:ext>
            </a:extLst>
          </p:cNvPr>
          <p:cNvSpPr txBox="1">
            <a:spLocks/>
          </p:cNvSpPr>
          <p:nvPr/>
        </p:nvSpPr>
        <p:spPr>
          <a:xfrm>
            <a:off x="323527" y="961829"/>
            <a:ext cx="8820473" cy="2770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aim is to provide a predictive tool to PS operation to support decisions.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new time-efficient MU magnetic model developed  allows to complete simulations in 6-8h. Predicted field harmonics to be used as input for optics simulations.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MRP corrections required for coherent model benchmarking. Measurements with corrected MRP showed that static and dynamic measurements are equivalent in bare-machine and there is no strong influence of the eddy-currents on the Q-Q’ measurements. Measurements show now excellent reproducibility over long timescales</a:t>
            </a:r>
            <a:endParaRPr lang="en-GB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0DDD1E-27D7-FE7A-4637-6F04A0FEB8E2}"/>
              </a:ext>
            </a:extLst>
          </p:cNvPr>
          <p:cNvSpPr txBox="1">
            <a:spLocks/>
          </p:cNvSpPr>
          <p:nvPr/>
        </p:nvSpPr>
        <p:spPr>
          <a:xfrm>
            <a:off x="-1128727" y="1457946"/>
            <a:ext cx="11401455" cy="51454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table">
            <a:extLst>
              <a:ext uri="{FF2B5EF4-FFF2-40B4-BE49-F238E27FC236}">
                <a16:creationId xmlns:a16="http://schemas.microsoft.com/office/drawing/2014/main" id="{56E8A52F-43EF-BDA6-6C30-379F9F1BA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104" y="3069903"/>
            <a:ext cx="4533309" cy="944880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0483500-F369-AE61-B8F3-3264A7C9391C}"/>
              </a:ext>
            </a:extLst>
          </p:cNvPr>
          <p:cNvSpPr txBox="1">
            <a:spLocks/>
          </p:cNvSpPr>
          <p:nvPr/>
        </p:nvSpPr>
        <p:spPr>
          <a:xfrm>
            <a:off x="426237" y="4080045"/>
            <a:ext cx="8717763" cy="22167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Model benchmarking revealed good agreement for both Q-Q’ in bare-machine. </a:t>
            </a:r>
            <a:r>
              <a:rPr lang="en-US" sz="1600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Operational impact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</a:p>
          <a:p>
            <a:pPr>
              <a:spcBef>
                <a:spcPts val="400"/>
              </a:spcBef>
            </a:pP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Magnetic length saturation curve already in operation to correct momentum computation.</a:t>
            </a:r>
          </a:p>
          <a:p>
            <a:pPr>
              <a:spcBef>
                <a:spcPts val="1000"/>
              </a:spcBef>
            </a:pP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Models used to re-design extraction settings for some experiments;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Predicted Q-Q’ response when F8L/PFW are powered very well aligned with the measurements.</a:t>
            </a:r>
          </a:p>
          <a:p>
            <a:pPr marL="0" indent="0" algn="ctr">
              <a:spcBef>
                <a:spcPts val="1000"/>
              </a:spcBef>
              <a:buNone/>
            </a:pPr>
            <a:r>
              <a:rPr lang="en-US" sz="16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Combined magnetic and optics model of the MU demonstrate a predictive power to support PS operation</a:t>
            </a:r>
            <a:endParaRPr lang="en-US" sz="1600" b="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018AF9F-BA60-F263-C650-92A305C0B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4498" y="967179"/>
            <a:ext cx="5255004" cy="5205545"/>
          </a:xfrm>
          <a:prstGeom prst="rect">
            <a:avLst/>
          </a:prstGeom>
        </p:spPr>
      </p:pic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A3105AE1-A2B5-6476-20BA-165A1F720822}"/>
              </a:ext>
            </a:extLst>
          </p:cNvPr>
          <p:cNvSpPr/>
          <p:nvPr/>
        </p:nvSpPr>
        <p:spPr>
          <a:xfrm>
            <a:off x="2143587" y="3825411"/>
            <a:ext cx="5055915" cy="118776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B8B50DC6-896C-DAE0-9851-3DDCF6354C5A}"/>
              </a:ext>
            </a:extLst>
          </p:cNvPr>
          <p:cNvSpPr/>
          <p:nvPr/>
        </p:nvSpPr>
        <p:spPr>
          <a:xfrm>
            <a:off x="4605123" y="5540661"/>
            <a:ext cx="1411917" cy="608249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34EC6F4-1A01-CFBC-D487-3C1F348597E0}"/>
              </a:ext>
            </a:extLst>
          </p:cNvPr>
          <p:cNvSpPr txBox="1"/>
          <p:nvPr/>
        </p:nvSpPr>
        <p:spPr>
          <a:xfrm>
            <a:off x="3143936" y="2579166"/>
            <a:ext cx="4401003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Investment in this methodology ~150k </a:t>
            </a:r>
            <a:r>
              <a:rPr lang="en-US" sz="1100" u="sng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https://www.smartrecruiters.com/CERN/744000047732285-applied-physicist-magnetic-and-beam-based-modeling-be-abp-lno-2024-183-grap-</a:t>
            </a:r>
            <a:endParaRPr lang="it-IT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391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87CAF-58A2-54CE-0194-24E7952D5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AAFE42-4305-6163-171F-F30371BA3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4710"/>
            <a:ext cx="8229600" cy="101204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900" b="1" dirty="0">
                <a:solidFill>
                  <a:srgbClr val="060A9C"/>
                </a:solidFill>
              </a:rPr>
              <a:t>Contents</a:t>
            </a: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br>
              <a:rPr lang="en-US" b="1" dirty="0">
                <a:solidFill>
                  <a:srgbClr val="060A9C"/>
                </a:solidFill>
              </a:rPr>
            </a:br>
            <a:endParaRPr lang="en-US" b="1" dirty="0">
              <a:solidFill>
                <a:srgbClr val="060A9C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8AEA04-2E50-64FD-EF4D-A970B8FA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F456C324-F145-2042-1DDB-BAC94CF27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B8C25BB-B7F0-3B76-22DE-ABCAA7576C1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D2B3953-9ABA-BE7F-6270-6F9F0B5D5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712968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particle accelerators, context and research scope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Proton Synchrotron and its main magnetic units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PS-MU modeling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Beam-based measurements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validation: bare-machine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Models’ validation for auxiliary circuits control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– Take away messages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CE98E5-6AE3-A889-B08A-1EE96B0E7A04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5C22A454-1CF4-15F5-E449-1EBF127CD5B6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58690D09-E5BD-16B4-FA1A-B09BB5BC45E4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B4989EAC-EDB6-1334-0C29-147AEDF5ED2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0BB29D7-4122-BF4E-F56B-B1210284AF7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A9C005E0-61F7-A8D0-5FDE-3D49C72F31E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55398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0DD25-BCEB-60D2-B7FB-7D810EB2F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0266E2F-FD37-CA66-09D8-854E8A2EA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40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0A144299-874A-A36C-D1DF-9882DABD3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F4ED8CE-24F8-0B55-10B5-6188AD4AE26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B55ACB-C9E6-15D3-D4CB-AE2EB562E0B4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75B0C5D3-6011-74A9-ADCD-44EE63DB9B45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40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1170E8A1-9047-A962-922D-139305C8475E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9C2E0B42-747E-A2BC-D0E9-F3FC3D50827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77837DA0-2F2D-5CCA-4112-D5F116B1DE2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0C8B7FC9-CD79-A699-2997-2B1B112201B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9EFC28D4-CBFA-F438-7364-32F992B1C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products 1/5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a 10">
            <a:extLst>
              <a:ext uri="{FF2B5EF4-FFF2-40B4-BE49-F238E27FC236}">
                <a16:creationId xmlns:a16="http://schemas.microsoft.com/office/drawing/2014/main" id="{A926BE23-7A97-B7D0-48D6-350590E73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452299"/>
              </p:ext>
            </p:extLst>
          </p:nvPr>
        </p:nvGraphicFramePr>
        <p:xfrm>
          <a:off x="176328" y="1656515"/>
          <a:ext cx="8915400" cy="39014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9376">
                  <a:extLst>
                    <a:ext uri="{9D8B030D-6E8A-4147-A177-3AD203B41FA5}">
                      <a16:colId xmlns:a16="http://schemas.microsoft.com/office/drawing/2014/main" val="1271886467"/>
                    </a:ext>
                  </a:extLst>
                </a:gridCol>
                <a:gridCol w="8236024">
                  <a:extLst>
                    <a:ext uri="{9D8B030D-6E8A-4147-A177-3AD203B41FA5}">
                      <a16:colId xmlns:a16="http://schemas.microsoft.com/office/drawing/2014/main" val="156375095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[P1]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Ferrentino,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Arpaia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Gilardi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Karppinen, C. Kokkinos, E.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Ravaioli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 of Powering and Quench Protection of the SIGRUM Superconducting Combined-Function Dipole Magnet</a:t>
                      </a: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IEEE Transactions on Applied Superconductivity,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Vol. 33, number 7, pp. 1-8, 2023, DOI: 10.1109/TASC.2023.3296281.</a:t>
                      </a:r>
                      <a:endParaRPr lang="it-IT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4938674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[P2]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J. Dilly, </a:t>
                      </a: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H. Maclean, L. Malina, T. Persson, T.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Pugnat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L. van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Riesen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-Haupt, F.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and R. Tomás,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operational </a:t>
                      </a:r>
                      <a:r>
                        <a:rPr lang="en-GB" sz="1600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dodecapole</a:t>
                      </a: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correction in the LHC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Review Accelerators and Beams (PRAB),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Vol. 26, pp. 121001, Dec. 2023, DOI: 10.1103/PhysRevAccelBeams.26.121001.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82975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[P3]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Tomás, F.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Chudoba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Deniau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Dilly, </a:t>
                      </a: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S. Horney, M. Hostettler, J.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Kostoglou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E.H. Maclean, T.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Nissinen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Paraschou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Persson, M.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Solfaroli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J. Wenninger,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 for Landau damping with minimized octupolar resonances in the LHC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Journal of Instrumentation (JINST),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Vol. 19, pp. T05010, May 2024, DOI: 10.1088/1748-0221/19/05/T05010. 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7675237"/>
                  </a:ext>
                </a:extLst>
              </a:tr>
            </a:tbl>
          </a:graphicData>
        </a:graphic>
      </p:graphicFrame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36D3C8B4-6B6D-8983-0311-F84E746E9C86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8640960" cy="598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Published International Journal papers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0297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41466-43A0-4FDD-8F74-0C1B33020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F87B2F0-9808-6EFC-36C0-BB579C08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41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3FFA0AB5-D36F-DBC4-4F29-6F5ECEDFC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8C1DD2B-7DD7-61EA-7D9E-5ABAA2A69194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4872CB-72AC-3751-5367-5CBEEBD4E8E1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E7B0378C-E34F-E746-3E23-DE6F947B8902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41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48600383-F716-2612-1C8A-33474B5CCA8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9ABF1DAD-0728-D0F5-BB02-DD351DB45084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60A2CB6-AAFA-0D54-0E16-23DD6C4569C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4A1FF97B-23DA-04FD-7642-D24DA7813B8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FEADE173-BD89-71B0-23BE-152C865F4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products 2/5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a 10">
            <a:extLst>
              <a:ext uri="{FF2B5EF4-FFF2-40B4-BE49-F238E27FC236}">
                <a16:creationId xmlns:a16="http://schemas.microsoft.com/office/drawing/2014/main" id="{680B6C90-0BB5-4D4E-580C-CBB958447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14419"/>
              </p:ext>
            </p:extLst>
          </p:nvPr>
        </p:nvGraphicFramePr>
        <p:xfrm>
          <a:off x="176328" y="1656515"/>
          <a:ext cx="8915400" cy="219456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9376">
                  <a:extLst>
                    <a:ext uri="{9D8B030D-6E8A-4147-A177-3AD203B41FA5}">
                      <a16:colId xmlns:a16="http://schemas.microsoft.com/office/drawing/2014/main" val="1271886467"/>
                    </a:ext>
                  </a:extLst>
                </a:gridCol>
                <a:gridCol w="8236024">
                  <a:extLst>
                    <a:ext uri="{9D8B030D-6E8A-4147-A177-3AD203B41FA5}">
                      <a16:colId xmlns:a16="http://schemas.microsoft.com/office/drawing/2014/main" val="156375095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[P4]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Ferrentino, 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Arpaia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D.G.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Cotte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V. Di Capua, A.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Gilardi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Huschauer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Karppinen, E.H. Maclean, M. </a:t>
                      </a:r>
                      <a:r>
                        <a:rPr lang="en-GB" sz="16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Pentella</a:t>
                      </a:r>
                      <a:r>
                        <a:rPr lang="en-GB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Persson, R. Tomas Garcia, and L. Von Freeden,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 energy dependence within the CERN Proton Synchrotron Main Units,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Review Accelerators and Beams (PRAB).</a:t>
                      </a:r>
                      <a:endParaRPr lang="it-IT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4938674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[P5]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E.H. Maclean, </a:t>
                      </a:r>
                      <a:r>
                        <a:rPr lang="en-GB" sz="16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V.Ferrentino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W. Van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Goethem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S. Horney, </a:t>
                      </a:r>
                      <a:r>
                        <a:rPr lang="en-GB" sz="16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K.Paraschou</a:t>
                      </a:r>
                      <a:r>
                        <a:rPr lang="en-GB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R. Tomas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and correction of forced RDTs to improve machine models and performance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Review Accelerators and Beams (PRAB).</a:t>
                      </a:r>
                      <a:endParaRPr lang="it-IT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829751"/>
                  </a:ext>
                </a:extLst>
              </a:tr>
            </a:tbl>
          </a:graphicData>
        </a:graphic>
      </p:graphicFrame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53CDE6B8-C64D-5CDB-E0D3-85E40FCADFA3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8640960" cy="598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Journal papers under review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9427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FA6D7-7D88-FFAA-5677-2E670EBAC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5C72434-7C5F-EDCA-4B39-1AF459B0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42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17800167-4095-BB84-89E0-9E9CF842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4706BDA-8033-A65D-BF54-57810B35F62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4FF88D-DBDD-1CBF-B03C-C4FC1B2D92A3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BDDDFBAA-5D1B-4283-B3F3-681700616D96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42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C2349F22-81EB-6C2A-D938-84B70CE6189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092E7337-3754-467C-6118-2C238958D4B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CB94C3E-2000-B581-93E0-8625099F420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40C22FC9-11E2-2B0F-A674-7DE77BE705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EB17F7F6-5B73-94D9-EBD4-B0E546F31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products 3/5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a 10">
            <a:extLst>
              <a:ext uri="{FF2B5EF4-FFF2-40B4-BE49-F238E27FC236}">
                <a16:creationId xmlns:a16="http://schemas.microsoft.com/office/drawing/2014/main" id="{33F0F65D-D67F-95DE-7027-F7AC67F9F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820838"/>
              </p:ext>
            </p:extLst>
          </p:nvPr>
        </p:nvGraphicFramePr>
        <p:xfrm>
          <a:off x="176328" y="1656515"/>
          <a:ext cx="8915400" cy="42672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9376">
                  <a:extLst>
                    <a:ext uri="{9D8B030D-6E8A-4147-A177-3AD203B41FA5}">
                      <a16:colId xmlns:a16="http://schemas.microsoft.com/office/drawing/2014/main" val="1271886467"/>
                    </a:ext>
                  </a:extLst>
                </a:gridCol>
                <a:gridCol w="8236024">
                  <a:extLst>
                    <a:ext uri="{9D8B030D-6E8A-4147-A177-3AD203B41FA5}">
                      <a16:colId xmlns:a16="http://schemas.microsoft.com/office/drawing/2014/main" val="156375095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[P6]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T. Persson,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J.Cardona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Costa Ojeda, J. Dilly, H. García Morales,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Hofer, E.J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Høydalsvik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E.H. Maclean, L. Malina, F.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R. Tomás, L. Van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RiesenHaupt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and A.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 Correction Strategy for Run 3 of the LHC,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13th International Particle Accelerator Conference (IPAC),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Bangkok, Thailand, 12 - 17 Jun 2022, pp.1687-1690, Publisher JACoW IPAC 2022, DOI: http://dx.doi.org/10.18429/JACoW-IPAC2022-WEPOST008.</a:t>
                      </a:r>
                      <a:endParaRPr lang="it-IT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4938674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[P7]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Costa Ojeda, J. Dilly,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Hofer, J.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Levens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H. Maclean, T. H. B. Persson, 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R. Tomás Garcia, L. Van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RiesenHaupt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Challenges of K-modulation measurements in the LHC Run 3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14th International Particle Accelerator Conference (IPAC)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Venice, Italy, 7 - 12 May 2023, pp. 531-534,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10.18429/JACoW-IPAC2023-MOPL014 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82975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[P8]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Cardona, A. Costa Ojeda, R. De Maria, J. Dilly,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Hofer, J.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H. Maclean, T. H. B. Persson, 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G. Trad, R. Tomás Garcia, L. Van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Riesen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-Haupt,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Run 3 optics corrections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14th International Particle Accelerator Conference (IPAC),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Venice, Italy, 7 - 12 May 2023, pp. 535-538,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DOI: 10.18429/JACoW-IPAC2023- MOPL015.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4002405"/>
                  </a:ext>
                </a:extLst>
              </a:tr>
            </a:tbl>
          </a:graphicData>
        </a:graphic>
      </p:graphicFrame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63BD1699-7CDD-0A49-E82E-EFA1B37ADFFB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8640960" cy="598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Conference papers: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728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FBFD0-D0AD-D774-903E-C78FE0A2F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46ABE2-44A2-ACD0-A91C-1F88DEBC4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43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B2BBD291-8067-5F1F-E8CD-B1D75C1D4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0F36EBD-35CC-B62A-58D9-612A1A6862F4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3ACF31-9EF0-19FB-92D2-94EACFBC8714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FB827AEF-A688-6489-10DC-1440B596CA8E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43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BF27057B-441C-D1ED-B9E2-883702026C6F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AF5E922C-F2D0-29E0-1FB0-7B15E480EA3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3B36046-1B25-503E-7A38-A7009E91797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D73C4DF9-453A-E425-B6C2-94F1654E711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7D0A08F8-96B3-20EA-0F0F-295B1E7B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products 4/5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a 10">
            <a:extLst>
              <a:ext uri="{FF2B5EF4-FFF2-40B4-BE49-F238E27FC236}">
                <a16:creationId xmlns:a16="http://schemas.microsoft.com/office/drawing/2014/main" id="{7B52C21D-6A1C-DF38-1B27-5987D2425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215776"/>
              </p:ext>
            </p:extLst>
          </p:nvPr>
        </p:nvGraphicFramePr>
        <p:xfrm>
          <a:off x="176328" y="1656515"/>
          <a:ext cx="8915400" cy="38404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9376">
                  <a:extLst>
                    <a:ext uri="{9D8B030D-6E8A-4147-A177-3AD203B41FA5}">
                      <a16:colId xmlns:a16="http://schemas.microsoft.com/office/drawing/2014/main" val="1271886467"/>
                    </a:ext>
                  </a:extLst>
                </a:gridCol>
                <a:gridCol w="8236024">
                  <a:extLst>
                    <a:ext uri="{9D8B030D-6E8A-4147-A177-3AD203B41FA5}">
                      <a16:colId xmlns:a16="http://schemas.microsoft.com/office/drawing/2014/main" val="156375095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[P9]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Paraschou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F.S.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E.H. Maclean, J. Dilly, R. Tomas,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and modelling of </a:t>
                      </a:r>
                      <a:r>
                        <a:rPr lang="en-GB" sz="1400" b="0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decapole</a:t>
                      </a:r>
                      <a:r>
                        <a:rPr lang="en-GB" sz="14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errors in the LHC from beam-based studies,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14th International Particle Accelerator Conference (IPAC),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Venice, Italy, 7 - 12 May 2023, pp. 567-570,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10.18429/JACoWIPAC2023-MOPL024.</a:t>
                      </a:r>
                      <a:endParaRPr lang="it-IT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4938674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[P10]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Arpaia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D.G.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Cotte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Gilardi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Huschauer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Karppinen, E.H. Maclean, T. Persson,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R.Tomás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Garcia, L. Von Freeden,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dependence of PS Main Unit Harmonics,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15th International Particle Accelerator Conference (IPAC);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Nashville, TN, US, 19 - 24 May 2024, pp. 1036-1039,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10.18429/JACoW-IPAC2024-TUPC15.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82975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[P11]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Arpaia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B. Carazo, J. Cardona, F. S.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Dilly, E.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Gilardi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Hofer, S. J. Horney, J.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H. Maclean, T.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Nissinen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Persson, 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R. Tomás Garcia, W. Van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Goethem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2023 Ion Optics Commissioning,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15th International Particle Accelerator Conference (IPAC),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Nashville, TN, US, 19 - 24 May 2024, pp. 99-102,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10.18429/JACoW-IPAC2024-MOPC20. 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4002405"/>
                  </a:ext>
                </a:extLst>
              </a:tr>
            </a:tbl>
          </a:graphicData>
        </a:graphic>
      </p:graphicFrame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2B3C02F-7CC0-1808-E6A3-F6C7B51BF118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8640960" cy="598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Conference papers: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673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A41C1-E39B-A03C-C8FB-4FD288255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ADB8AE7-2614-2637-63D9-2DF7D095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44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33B159BE-A847-9495-3132-C71500A08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ACC890B-19AC-152F-1A98-5F5D2D393CE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0FE2DB-2BFE-8CE9-1B2E-9012FC587507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30014B4F-14CF-C306-7C47-3CB2CDA60372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44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06296EB1-98E8-5C5C-DCCB-CB23C4BEBF9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691B834D-1AFA-3229-9F4A-46DE77B2CE4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576BBDB-8AB1-BC38-0727-28308A860BC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26CA1BAB-F94E-3BB5-3A11-985EF4D9EC7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BE486CA3-A5B4-54DF-72EE-A77FCD6AB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products 5/5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a 10">
            <a:extLst>
              <a:ext uri="{FF2B5EF4-FFF2-40B4-BE49-F238E27FC236}">
                <a16:creationId xmlns:a16="http://schemas.microsoft.com/office/drawing/2014/main" id="{F23B1C9A-2987-AF59-6295-97AE6E558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536156"/>
              </p:ext>
            </p:extLst>
          </p:nvPr>
        </p:nvGraphicFramePr>
        <p:xfrm>
          <a:off x="176328" y="1656515"/>
          <a:ext cx="8915400" cy="42672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9376">
                  <a:extLst>
                    <a:ext uri="{9D8B030D-6E8A-4147-A177-3AD203B41FA5}">
                      <a16:colId xmlns:a16="http://schemas.microsoft.com/office/drawing/2014/main" val="1271886467"/>
                    </a:ext>
                  </a:extLst>
                </a:gridCol>
                <a:gridCol w="8236024">
                  <a:extLst>
                    <a:ext uri="{9D8B030D-6E8A-4147-A177-3AD203B41FA5}">
                      <a16:colId xmlns:a16="http://schemas.microsoft.com/office/drawing/2014/main" val="156375095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[P12]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T. Persson, A. B. Carazo, F.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Cardona, F.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Chudoba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Dilly, R. De Maria, S.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Fartoukh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S. J. Horney, U. Kar, J.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H. Maclean, T.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Nissinen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Skoufaris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G. Trad, R. Tomás, L. Van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Riesen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-Haupt, W. Van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Goethem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Optics Commissioning in 2023 and 2024,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15th International Particle Accelerator Conference (IPAC),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Nashville, TN, US, 19 - 24 May 2024, pp. 67-70, </a:t>
                      </a:r>
                      <a:r>
                        <a:rPr lang="en-GB" sz="1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10.18429/JACoW-IPAC2024-MOPC12.</a:t>
                      </a:r>
                      <a:endParaRPr lang="it-IT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4938674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[P13]</a:t>
                      </a:r>
                      <a:endParaRPr lang="it-IT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 J. Horney, E. Maclean1, P. Burrows, 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Dilly, L. Deniau,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Hofer, J.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Keintzel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Le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Persson, L. van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Riesen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-Haupt, 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Soubelet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R. Tomás,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Sextupole</a:t>
                      </a: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RDTs in the LHC at Injection and in the Ramp,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15th International Particle Accelerator Conference (IPAC),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Nashville, TN, US, 19 - 24 May 2024, pp. 71-74,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10.18429/JACoW-IPAC2024-MOPC13.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82975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[P14]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Bruce, A. Carazo, F.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Carlier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D’Andrea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J. Dilly, I.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Efthymiopoulos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Fartoukh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 Ferrentino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S. Horney, M. le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Garrec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E. Maclean, D.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Mirarchi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Nissien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T. Persson, S.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Redaelli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Solfaroli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Camillocci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R. Tomás García, F. F. Van der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Veken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A.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Wegscheider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Evolution of Special,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Optics Configurations Run 3 Update,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15th International Particle Accelerator Conference (IPAC),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Nashville, TN, US, 19 - 24 May 2024, pp. 83-86, </a:t>
                      </a:r>
                      <a:r>
                        <a:rPr lang="en-GB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JACoW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Publishing, Geneva, Switzerland, DOI: 10.18429/JACoW-IPAC2024-MOPC16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4002405"/>
                  </a:ext>
                </a:extLst>
              </a:tr>
            </a:tbl>
          </a:graphicData>
        </a:graphic>
      </p:graphicFrame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D1ED0F6B-E60D-A1F6-2E12-B13A589B1882}"/>
              </a:ext>
            </a:extLst>
          </p:cNvPr>
          <p:cNvSpPr txBox="1">
            <a:spLocks/>
          </p:cNvSpPr>
          <p:nvPr/>
        </p:nvSpPr>
        <p:spPr>
          <a:xfrm>
            <a:off x="323528" y="961829"/>
            <a:ext cx="8640960" cy="598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Conference papers: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578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00621-FC80-39EC-175B-660C787BE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1090C17-CED1-67F1-8D29-E26F5259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45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8ADB082-20DD-3BE2-B49D-9508EC6DF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B5DF393-8207-C607-B931-E9916F66538B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045B11C6-DBE6-EAFE-2F42-3F964A38E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3000317-009F-30D8-C3B1-C355F06F8E76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42AA281F-092D-5679-EED0-1DBAB9FFA9B1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45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256B2778-5246-67D1-8442-B78FB052AC5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3FA1B001-4270-A623-05AB-EA93603819F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FBED00AA-A403-BA04-66FA-7B559C951E4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31408C65-7F2C-1EC0-F4ED-5EC55A6F08DB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95" name="Segnaposto contenuto 2">
            <a:extLst>
              <a:ext uri="{FF2B5EF4-FFF2-40B4-BE49-F238E27FC236}">
                <a16:creationId xmlns:a16="http://schemas.microsoft.com/office/drawing/2014/main" id="{9EA71248-43C2-643C-BF1E-91F0F2A2A379}"/>
              </a:ext>
            </a:extLst>
          </p:cNvPr>
          <p:cNvSpPr txBox="1">
            <a:spLocks/>
          </p:cNvSpPr>
          <p:nvPr/>
        </p:nvSpPr>
        <p:spPr>
          <a:xfrm>
            <a:off x="323526" y="961832"/>
            <a:ext cx="8712969" cy="51984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just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Edmund Wilson.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introduction to particle accelerators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Oxford University Press, 2001.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Helmut Wiedemann.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accelerator physics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Springer, 2015.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Andrzej Wolski.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dynamics in High Energy Particle Accelerators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Imperial College Press, 2014.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Shyh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-Yuan Lee.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physics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World Scientific Publishing Company,2018.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Daniel Brandt, editor. CAS - CERN Accelerator School: Magnets: Hotel Novotel Brugge Centrum, Bruges, Belgium 16 - 25 Jun 2009. Proceedings, 2009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CAS-CERN Accelerator School: Specialised course on Magnets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Bruges, Belgium, June 16 - 25, 2009. CAS - CERN Accelerator School: Specialised course on Magnets, Geneva, 2010. CERN, CERN. 14 lectures,494 pages, published as CERN Yellow Report, </a:t>
            </a:r>
            <a:r>
              <a:rPr lang="en-GB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https://cds.cern.ch/record/1158462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10.5170/CERN-2010-004.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Stephan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Russenschuck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computation for accelerator magnets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Analytical and numerical methods for electromagnetic design and optimization. Wiley-VCH, Weinheim, 2010.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Renedo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reference magnetic model of the proton synchrotron main units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2019. Technical Note 2019-08, report number:2140704,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https://edms.cern.ch/ui/#!master/navigator/document?D:100416838:100416838:subDocs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00050" indent="-400050">
              <a:buFont typeface="+mj-lt"/>
              <a:buAutoNum type="arabicPeriod"/>
            </a:pP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Dessault Systems. </a:t>
            </a:r>
            <a:r>
              <a:rPr lang="nn-NO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https://www.3ds.com/products/simulia/opera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00050" indent="-400050">
              <a:buFont typeface="+mj-lt"/>
              <a:buAutoNum type="arabicPeriod"/>
            </a:pPr>
            <a:r>
              <a:rPr lang="nn-NO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 - 3D Reference Manual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https://www.rcnp.osaka-u.ac.jp/~sakemi/OPERA/ref-3d.pdf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00050" indent="-400050">
              <a:buFont typeface="+mj-lt"/>
              <a:buAutoNum type="arabicPeriod"/>
            </a:pP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CERN. MAD-X: website. 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https://mad.web.cern.ch/mad/</a:t>
            </a: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00050" indent="-400050">
              <a:buFont typeface="+mj-lt"/>
              <a:buAutoNum type="arabicPeriod"/>
            </a:pP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Grote and F. Schmidt. MAD-X - An Upgrade from MAD8. In Proceedings of the 2003 Particle Accelerator Conference, volume 5, pages 3497–3499, 2003. doi: 10.1109/PAC.2003.1289960.</a:t>
            </a:r>
          </a:p>
          <a:p>
            <a:pPr marL="400050" indent="-400050">
              <a:buFont typeface="+mj-lt"/>
              <a:buAutoNum type="arabicPeriod"/>
            </a:pP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Werner Herr and F Schmidt. A MAD-X Primer. Technical report, CERN,2006.</a:t>
            </a:r>
          </a:p>
          <a:p>
            <a:pPr marL="400050" indent="-400050">
              <a:buFont typeface="+mj-lt"/>
              <a:buAutoNum type="arabicPeriod"/>
            </a:pPr>
            <a:r>
              <a:rPr lang="nn-N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Schmidt. Mad-x a worthy successor for mad8? Nuclear Instrumentsand Methods in Physics Research Section A: Accelerators, Spectrometers,Detectors and Associated Equipment, 558(1):47–49, 2006. Proceedings ofthe 8th International Computational Accelerator Physics Conference.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P. A.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Thonet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manufacturing of two high gradient quadrupoles based on permanent magnets for the CERN antiproton decelerator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IEEE Transactions on Applied Superconductivity, 32(6):1–5, 2022.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Eliott Johnson, Ewa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Oponowicz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Matthew Fraser, Miroslav Atanasov, and Yann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Dutheil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optics modelling through fringe fields during injection and extraction at the CERN proton synchrotron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JACoW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IPAC, 2022:511–514, 2022.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Trygve Helseth, Thomas Kramer, Matthew A Fraser, Laurent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Ducimetière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Bruno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Balhan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Miroslav G Atanasov, and Jan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Borburgh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Jacow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study for the novel CERN PS fast extraction septum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JACoW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IPAC,2021:2363–2366, 2021.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095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5AAF7-1474-568E-4CCE-CC78CAE27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8CF46F3-EC5E-8611-FBDA-31730196A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46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F0788B4A-FE61-A4A3-B65B-37CB001EE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E5A325-0C06-7AC5-493B-C5BE2089E22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4D04EBC-7FB7-1F08-E14F-01E300EA9683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AEEA76C4-C424-495D-56BD-3EAF672AE3F3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46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A5C35517-0312-281A-8C5E-12EAB0B771E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B2C7EAAB-13BA-7EE0-D6E6-DFF00BBC015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6FED1B00-8188-2A12-C3D9-64A6923B044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B354402D-CF13-5DC9-9F47-EE3BB8E8BC01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B098C4A-A698-A097-C69A-84C50B63D5FF}"/>
              </a:ext>
            </a:extLst>
          </p:cNvPr>
          <p:cNvSpPr txBox="1">
            <a:spLocks/>
          </p:cNvSpPr>
          <p:nvPr/>
        </p:nvSpPr>
        <p:spPr>
          <a:xfrm>
            <a:off x="1516051" y="2705497"/>
            <a:ext cx="6111899" cy="144700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all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5274954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73E61-5E9C-E83D-9A35-62C7BE36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851F86-B607-A817-0AE1-6CB89AE9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47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1243C4F-C662-1CD8-7EB7-61FE8AB9C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288124E-F3E4-5E18-EA9E-9287A4A575C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971C961-7948-8BFD-7443-DFAEA3BF9F20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180AA2FD-5853-1B28-1CC3-9F54C5303138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47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0B1D79DE-AD8B-0736-4332-AD967EBDEB6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59381889-84D3-E6C3-BCDF-63A4158D865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AB0164E2-831A-C2F3-DB83-BAE303F2AE0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997D439B-58E0-67EF-EAF0-F41E09BCAB07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1282681-3018-B337-54F3-211AE949D2AD}"/>
              </a:ext>
            </a:extLst>
          </p:cNvPr>
          <p:cNvSpPr txBox="1">
            <a:spLocks/>
          </p:cNvSpPr>
          <p:nvPr/>
        </p:nvSpPr>
        <p:spPr>
          <a:xfrm>
            <a:off x="1516051" y="2705497"/>
            <a:ext cx="6111899" cy="144700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9205401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69C16-B162-DE24-F543-99CBF051A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BF2748D-2420-F7C0-D94B-B630B95CB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48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71A43320-4E18-8360-A9E3-193731CB6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DAD7BA-3512-54B1-4D2D-A6D540E9971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7306D4CE-E1B6-BA5D-6540-71AE7E858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C9F22F9-743C-97AD-8666-0257633CECC1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682E3D7E-E13E-20D5-31F4-33FD21DDEACD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48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12F960E3-FFFC-613F-C99B-3A1F6533F1FA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76161DB9-3900-371B-611A-79215CA2945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AAC65FCB-8F32-E7CD-6CD7-A6A4723B176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DC77CEE9-1EA6-43BC-3703-B7990870B2EB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95" name="Segnaposto contenuto 2">
            <a:extLst>
              <a:ext uri="{FF2B5EF4-FFF2-40B4-BE49-F238E27FC236}">
                <a16:creationId xmlns:a16="http://schemas.microsoft.com/office/drawing/2014/main" id="{A5DA7A77-7918-21BE-3D44-2BD69E8E8E7D}"/>
              </a:ext>
            </a:extLst>
          </p:cNvPr>
          <p:cNvSpPr txBox="1">
            <a:spLocks/>
          </p:cNvSpPr>
          <p:nvPr/>
        </p:nvSpPr>
        <p:spPr>
          <a:xfrm>
            <a:off x="323527" y="961833"/>
            <a:ext cx="8634600" cy="1004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50"/>
              </a:spcBef>
              <a:buNone/>
            </a:pP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Particles motion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 governed by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electromagnetic forces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en-US" sz="1600" b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Lorenz’s force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550"/>
              </a:spcBef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Electric fields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used to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accelerate particles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within radiofrequency (RF) cavities</a:t>
            </a:r>
          </a:p>
          <a:p>
            <a:pPr>
              <a:spcBef>
                <a:spcPts val="550"/>
              </a:spcBef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magnetic fields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used to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guide particles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throughout the accelerator.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3DEDCA-AE8F-36C5-E80D-1637F7228D9B}"/>
              </a:ext>
            </a:extLst>
          </p:cNvPr>
          <p:cNvGrpSpPr/>
          <p:nvPr/>
        </p:nvGrpSpPr>
        <p:grpSpPr>
          <a:xfrm>
            <a:off x="161941" y="2445074"/>
            <a:ext cx="4289183" cy="3942350"/>
            <a:chOff x="2026591" y="1346380"/>
            <a:chExt cx="5720704" cy="5168525"/>
          </a:xfrm>
        </p:grpSpPr>
        <p:sp>
          <p:nvSpPr>
            <p:cNvPr id="66" name="Block Arc 65">
              <a:extLst>
                <a:ext uri="{FF2B5EF4-FFF2-40B4-BE49-F238E27FC236}">
                  <a16:creationId xmlns:a16="http://schemas.microsoft.com/office/drawing/2014/main" id="{37E6422C-6F05-2EAB-B3B3-203A549E4E0A}"/>
                </a:ext>
              </a:extLst>
            </p:cNvPr>
            <p:cNvSpPr/>
            <p:nvPr/>
          </p:nvSpPr>
          <p:spPr>
            <a:xfrm>
              <a:off x="2026591" y="1536334"/>
              <a:ext cx="5720704" cy="4978571"/>
            </a:xfrm>
            <a:prstGeom prst="blockArc">
              <a:avLst>
                <a:gd name="adj1" fmla="val 10800000"/>
                <a:gd name="adj2" fmla="val 16206840"/>
                <a:gd name="adj3" fmla="val 30351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6861D0E-FF49-4299-8F09-EAD1B329638D}"/>
                </a:ext>
              </a:extLst>
            </p:cNvPr>
            <p:cNvSpPr/>
            <p:nvPr/>
          </p:nvSpPr>
          <p:spPr>
            <a:xfrm>
              <a:off x="6051845" y="1346380"/>
              <a:ext cx="558430" cy="192423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571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60C80D92-0595-1008-D7EA-117CB543229C}"/>
              </a:ext>
            </a:extLst>
          </p:cNvPr>
          <p:cNvSpPr/>
          <p:nvPr/>
        </p:nvSpPr>
        <p:spPr>
          <a:xfrm>
            <a:off x="460954" y="5524630"/>
            <a:ext cx="144454" cy="137794"/>
          </a:xfrm>
          <a:prstGeom prst="ellipse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BB01DE5-6EE6-EF86-7F78-B88A5AB7B567}"/>
              </a:ext>
            </a:extLst>
          </p:cNvPr>
          <p:cNvSpPr/>
          <p:nvPr/>
        </p:nvSpPr>
        <p:spPr>
          <a:xfrm>
            <a:off x="676842" y="5531177"/>
            <a:ext cx="144454" cy="13779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egnaposto contenuto 2">
                <a:extLst>
                  <a:ext uri="{FF2B5EF4-FFF2-40B4-BE49-F238E27FC236}">
                    <a16:creationId xmlns:a16="http://schemas.microsoft.com/office/drawing/2014/main" id="{38FD4CD5-CFBA-981D-4E2C-5EEA51423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44675" y="3627486"/>
                <a:ext cx="5034198" cy="145905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550"/>
                  </a:spcBef>
                  <a:buNone/>
                </a:pP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Expression of the vertical magnetic field in a normal magnet acting on the horizontal plane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𝑦</m:t>
                    </m:r>
                    <m:r>
                      <a:rPr lang="en-US" sz="14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=0</m:t>
                    </m:r>
                  </m:oMath>
                </a14:m>
                <a:r>
                  <a:rPr lang="en-GB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[3,5,6]:</a:t>
                </a:r>
              </a:p>
              <a:p>
                <a:pPr marL="0" indent="0">
                  <a:spcBef>
                    <a:spcPts val="550"/>
                  </a:spcBef>
                  <a:buNone/>
                </a:pPr>
                <a:endParaRPr lang="en-GB" sz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550"/>
                  </a:spcBef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US" sz="1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4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6</m:t>
                          </m:r>
                        </m:den>
                      </m:f>
                      <m:f>
                        <m:fPr>
                          <m:ctrlPr>
                            <a:rPr lang="en-US" sz="14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4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den>
                      </m:f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+…</m:t>
                      </m:r>
                    </m:oMath>
                  </m:oMathPara>
                </a14:m>
                <a:endPara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Segnaposto contenuto 2">
                <a:extLst>
                  <a:ext uri="{FF2B5EF4-FFF2-40B4-BE49-F238E27FC236}">
                    <a16:creationId xmlns:a16="http://schemas.microsoft.com/office/drawing/2014/main" id="{38FD4CD5-CFBA-981D-4E2C-5EEA51423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675" y="3627486"/>
                <a:ext cx="5034198" cy="1459055"/>
              </a:xfrm>
              <a:prstGeom prst="rect">
                <a:avLst/>
              </a:prstGeom>
              <a:blipFill>
                <a:blip r:embed="rId5"/>
                <a:stretch>
                  <a:fillRect l="-363" t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65FC5FF4-42E5-2F26-D244-FC176EBEDFD3}"/>
              </a:ext>
            </a:extLst>
          </p:cNvPr>
          <p:cNvSpPr/>
          <p:nvPr/>
        </p:nvSpPr>
        <p:spPr>
          <a:xfrm>
            <a:off x="5279580" y="4266946"/>
            <a:ext cx="269563" cy="432048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4DF41B-3682-F6A9-D036-459209B25F69}"/>
              </a:ext>
            </a:extLst>
          </p:cNvPr>
          <p:cNvSpPr txBox="1"/>
          <p:nvPr/>
        </p:nvSpPr>
        <p:spPr>
          <a:xfrm>
            <a:off x="88929" y="2179621"/>
            <a:ext cx="22731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Dipole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bend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the particle’s </a:t>
            </a: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trajectory</a:t>
            </a:r>
            <a:endParaRPr lang="en-GB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B7A35B8-D16B-563C-00B6-9542D1C83BEE}"/>
              </a:ext>
            </a:extLst>
          </p:cNvPr>
          <p:cNvSpPr/>
          <p:nvPr/>
        </p:nvSpPr>
        <p:spPr>
          <a:xfrm>
            <a:off x="5687771" y="4161087"/>
            <a:ext cx="479524" cy="624825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2ADB55-D981-984E-1927-F4117F6D0BA1}"/>
              </a:ext>
            </a:extLst>
          </p:cNvPr>
          <p:cNvSpPr txBox="1"/>
          <p:nvPr/>
        </p:nvSpPr>
        <p:spPr>
          <a:xfrm>
            <a:off x="2391944" y="3936991"/>
            <a:ext cx="189505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Quadrupole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focus (defocus)</a:t>
            </a: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particle’s </a:t>
            </a:r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trajectory</a:t>
            </a:r>
            <a:endParaRPr lang="en-GB" sz="11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D4FC8DD-B2BF-4555-5457-6DD5741A4450}"/>
              </a:ext>
            </a:extLst>
          </p:cNvPr>
          <p:cNvSpPr/>
          <p:nvPr/>
        </p:nvSpPr>
        <p:spPr>
          <a:xfrm>
            <a:off x="6303662" y="4148064"/>
            <a:ext cx="839602" cy="646331"/>
          </a:xfrm>
          <a:prstGeom prst="ellipse">
            <a:avLst/>
          </a:prstGeom>
          <a:noFill/>
          <a:ln>
            <a:solidFill>
              <a:srgbClr val="B52D7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D18DB55-E7B6-D939-8479-76D033D196CC}"/>
              </a:ext>
            </a:extLst>
          </p:cNvPr>
          <p:cNvCxnSpPr>
            <a:cxnSpLocks/>
            <a:stCxn id="33" idx="5"/>
          </p:cNvCxnSpPr>
          <p:nvPr/>
        </p:nvCxnSpPr>
        <p:spPr>
          <a:xfrm>
            <a:off x="7020307" y="4699742"/>
            <a:ext cx="695889" cy="168874"/>
          </a:xfrm>
          <a:prstGeom prst="straightConnector1">
            <a:avLst/>
          </a:prstGeom>
          <a:ln w="28575">
            <a:solidFill>
              <a:srgbClr val="B52D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4C60BC4-8C5A-1C14-6235-0F9BFA486E24}"/>
              </a:ext>
            </a:extLst>
          </p:cNvPr>
          <p:cNvSpPr txBox="1"/>
          <p:nvPr/>
        </p:nvSpPr>
        <p:spPr>
          <a:xfrm>
            <a:off x="6150764" y="4887389"/>
            <a:ext cx="30778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 err="1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Sextupole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quadratic dependence to particle’s displacement  </a:t>
            </a:r>
            <a:r>
              <a:rPr lang="en-US" sz="1100" b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chromaticity</a:t>
            </a:r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100" b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correction</a:t>
            </a:r>
            <a:endParaRPr lang="en-GB" sz="1100" b="1" dirty="0">
              <a:solidFill>
                <a:srgbClr val="B52D7E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FDBEBBE-D61A-D8F9-B51C-6D2CE6184203}"/>
              </a:ext>
            </a:extLst>
          </p:cNvPr>
          <p:cNvSpPr txBox="1"/>
          <p:nvPr/>
        </p:nvSpPr>
        <p:spPr>
          <a:xfrm>
            <a:off x="1072652" y="5390916"/>
            <a:ext cx="78854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Beam optics</a:t>
            </a:r>
            <a:r>
              <a:rPr lang="en-US" sz="16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commonly defined as the study of single particle dynamics as it passes through magnetic elements, ignoring interactions with other particles in the machine. </a:t>
            </a:r>
            <a:endParaRPr lang="en-GB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D556C22-233F-4013-C556-8026C8D64B07}"/>
              </a:ext>
            </a:extLst>
          </p:cNvPr>
          <p:cNvSpPr txBox="1"/>
          <p:nvPr/>
        </p:nvSpPr>
        <p:spPr>
          <a:xfrm>
            <a:off x="6101027" y="6004381"/>
            <a:ext cx="307784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* </a:t>
            </a:r>
            <a:r>
              <a:rPr lang="en-GB" sz="800" u="sng" dirty="0">
                <a:solidFill>
                  <a:srgbClr val="060A9C"/>
                </a:solidFill>
              </a:rPr>
              <a:t>https://cds.cern.ch/record/1158462, </a:t>
            </a:r>
            <a:r>
              <a:rPr lang="en-GB" sz="800" u="sng" dirty="0" err="1">
                <a:solidFill>
                  <a:srgbClr val="060A9C"/>
                </a:solidFill>
              </a:rPr>
              <a:t>doi</a:t>
            </a:r>
            <a:r>
              <a:rPr lang="en-GB" sz="800" u="sng" dirty="0">
                <a:solidFill>
                  <a:srgbClr val="060A9C"/>
                </a:solidFill>
              </a:rPr>
              <a:t>: 10.5170/CERN-2010-004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37205D0-AECC-4271-171F-B3DFD865C2FF}"/>
              </a:ext>
            </a:extLst>
          </p:cNvPr>
          <p:cNvGrpSpPr/>
          <p:nvPr/>
        </p:nvGrpSpPr>
        <p:grpSpPr>
          <a:xfrm>
            <a:off x="4553152" y="2300371"/>
            <a:ext cx="4211960" cy="1306249"/>
            <a:chOff x="4553152" y="2300371"/>
            <a:chExt cx="4211960" cy="1306249"/>
          </a:xfrm>
        </p:grpSpPr>
        <p:pic>
          <p:nvPicPr>
            <p:cNvPr id="7" name="Picture 6" descr="A diagram of a cross with letters and numbers&#10;&#10;AI-generated content may be incorrect.">
              <a:extLst>
                <a:ext uri="{FF2B5EF4-FFF2-40B4-BE49-F238E27FC236}">
                  <a16:creationId xmlns:a16="http://schemas.microsoft.com/office/drawing/2014/main" id="{47B3AFBC-AB34-783B-52FA-7DCC1B5CC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3152" y="2314045"/>
              <a:ext cx="4211960" cy="1292575"/>
            </a:xfrm>
            <a:prstGeom prst="rect">
              <a:avLst/>
            </a:prstGeom>
          </p:spPr>
        </p:pic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069AD75-6A1E-517E-79C7-D8B907C5E5A9}"/>
                </a:ext>
              </a:extLst>
            </p:cNvPr>
            <p:cNvSpPr txBox="1"/>
            <p:nvPr/>
          </p:nvSpPr>
          <p:spPr>
            <a:xfrm>
              <a:off x="4555193" y="2300371"/>
              <a:ext cx="33753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*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3665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10000" de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-3.05556E-6 -0.16783 L 0.00973 -0.19213 L 0.02414 -0.21621 L 0.04532 -0.24259 L 0.07257 -0.26366 L 0.10139 -0.28102 L 0.1257 -0.28496 L 0.14306 -0.28796 L 0.17257 -0.28912 L 0.30521 -0.29213 L 0.65139 -0.47477 L 0.65226 -0.47477 " pathEditMode="relative" rAng="0" ptsTypes="AAAAAAAAAAAAA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-2375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10000" de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L -0.00157 -0.01828 L -0.00226 -0.16574 C -0.00105 -0.16898 0.00034 -0.17245 0.00139 -0.17592 C 0.00191 -0.17708 0.00191 -0.17847 0.00225 -0.17986 C 0.0026 -0.18125 0.00329 -0.1824 0.00364 -0.18379 C 0.00416 -0.18518 0.00399 -0.18657 0.00451 -0.18796 C 0.00486 -0.18912 0.00555 -0.18981 0.0059 -0.19097 C 0.00659 -0.19236 0.00711 -0.19352 0.00746 -0.1949 C 0.00781 -0.19606 0.00798 -0.19699 0.00833 -0.19815 C 0.00902 -0.20046 0.00972 -0.20278 0.01059 -0.20509 C 0.01093 -0.20648 0.01163 -0.20787 0.01198 -0.20926 C 0.01302 -0.21227 0.01389 -0.21713 0.0151 -0.22037 C 0.01597 -0.22245 0.01701 -0.2243 0.01805 -0.22639 C 0.01927 -0.2287 0.021 -0.23078 0.02187 -0.23333 C 0.02309 -0.23703 0.02413 -0.24097 0.02569 -0.24444 C 0.02639 -0.24629 0.02725 -0.24791 0.02795 -0.24953 C 0.02847 -0.25092 0.02882 -0.25231 0.02951 -0.25347 C 0.03055 -0.25602 0.03211 -0.2581 0.03333 -0.26065 C 0.03402 -0.26227 0.03402 -0.26412 0.03472 -0.26574 C 0.03698 -0.27106 0.03993 -0.27639 0.04305 -0.28078 C 0.04427 -0.28264 0.04583 -0.28403 0.04687 -0.28588 C 0.04861 -0.28865 0.04982 -0.29213 0.05139 -0.2949 C 0.05208 -0.29606 0.05312 -0.29699 0.05364 -0.29791 C 0.05486 -0.3 0.05555 -0.30208 0.05677 -0.30416 C 0.05746 -0.30509 0.05833 -0.30602 0.05902 -0.30717 C 0.06007 -0.30903 0.06111 -0.31111 0.06198 -0.31319 C 0.06232 -0.31458 0.06232 -0.31597 0.06284 -0.31713 C 0.06354 -0.31898 0.06493 -0.3206 0.06579 -0.32222 C 0.06718 -0.32453 0.06823 -0.32708 0.06961 -0.3294 C 0.07066 -0.33102 0.07152 -0.33287 0.07257 -0.33426 C 0.07361 -0.33588 0.07482 -0.3368 0.07569 -0.33842 C 0.08003 -0.34606 0.07586 -0.34467 0.08472 -0.35254 C 0.08628 -0.35393 0.08784 -0.35509 0.08923 -0.35648 C 0.09097 -0.35833 0.09218 -0.36088 0.09392 -0.36273 C 0.09531 -0.36412 0.09687 -0.36528 0.09843 -0.36666 C 0.09948 -0.36759 0.10034 -0.36875 0.10139 -0.36967 C 0.1026 -0.37083 0.10399 -0.37153 0.1052 -0.37268 C 0.10677 -0.3743 0.10816 -0.37639 0.10972 -0.37778 C 0.11145 -0.37916 0.11336 -0.3794 0.1151 -0.38078 C 0.11753 -0.38287 0.11927 -0.38611 0.12187 -0.38796 C 0.12343 -0.38889 0.125 -0.38981 0.12639 -0.39097 C 0.12777 -0.39213 0.12882 -0.39375 0.1302 -0.3949 C 0.13142 -0.39583 0.13264 -0.39629 0.13402 -0.39699 C 0.13663 -0.39838 0.13715 -0.39815 0.1401 -0.4 C 0.14132 -0.40092 0.14253 -0.40231 0.14392 -0.40301 C 0.14479 -0.4037 0.14583 -0.4037 0.14687 -0.40416 C 0.15139 -0.40578 0.15503 -0.4074 0.15972 -0.4081 L 0.16736 -0.40903 L 0.17343 -0.41111 C 0.17517 -0.4118 0.17864 -0.41319 0.17864 -0.41296 L 0.30677 -0.41504 L 0.6552 -0.36759 L 0.6552 -0.36736 L 0.6552 -0.36759 " pathEditMode="relative" rAng="0" ptsTypes="AAAAAAAAAAAAAAAAAAAAAAAAAAAAAAAAAAAAAAAAAAAAAAAAAAAAAAA">
                                      <p:cBhvr>
                                        <p:cTn id="8" dur="1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39" y="-2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3" grpId="0" animBg="1"/>
      <p:bldP spid="8" grpId="0"/>
      <p:bldP spid="13" grpId="0" animBg="1"/>
      <p:bldP spid="20" grpId="0" animBg="1"/>
      <p:bldP spid="33" grpId="0" animBg="1"/>
      <p:bldP spid="38" grpId="0"/>
      <p:bldP spid="7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245E5-394D-5435-18DF-C5AB71C63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40ADFE7-EBD3-C26F-7E60-558AE6E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49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17457DED-2ED3-5003-9CA9-06DFC39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758F3B-A6A4-AA8C-0978-A17C97A99DB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6A3CE4C5-3623-1882-74A9-3D9452EC3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Thesis overview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C9E9A71-2063-8001-3B36-DD52E96C6E97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320B68E6-3B08-6FF9-0D2C-5DA6068CF6DC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49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424CD332-903D-E9DC-92B0-9EE313E29BC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9CE04DE8-B26A-9567-711E-A936FA6DE96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90A39DB4-9024-EA4F-C164-47906C9B465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21A7AEDB-011B-E9A9-6105-68B3041E03AD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BD2BD0-30A5-1D55-B11A-B62F6648A1A3}"/>
              </a:ext>
            </a:extLst>
          </p:cNvPr>
          <p:cNvGrpSpPr/>
          <p:nvPr/>
        </p:nvGrpSpPr>
        <p:grpSpPr>
          <a:xfrm>
            <a:off x="2365003" y="1081011"/>
            <a:ext cx="6648198" cy="1998234"/>
            <a:chOff x="323528" y="961832"/>
            <a:chExt cx="8730930" cy="2298720"/>
          </a:xfrm>
        </p:grpSpPr>
        <p:sp>
          <p:nvSpPr>
            <p:cNvPr id="95" name="Segnaposto contenuto 2">
              <a:extLst>
                <a:ext uri="{FF2B5EF4-FFF2-40B4-BE49-F238E27FC236}">
                  <a16:creationId xmlns:a16="http://schemas.microsoft.com/office/drawing/2014/main" id="{BC203216-5059-5544-FC0F-745C52FE62A7}"/>
                </a:ext>
              </a:extLst>
            </p:cNvPr>
            <p:cNvSpPr txBox="1">
              <a:spLocks/>
            </p:cNvSpPr>
            <p:nvPr/>
          </p:nvSpPr>
          <p:spPr>
            <a:xfrm>
              <a:off x="323528" y="961833"/>
              <a:ext cx="8640962" cy="2298719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900" b="1" dirty="0">
                  <a:solidFill>
                    <a:srgbClr val="751D5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General problem – Bridging the gap: </a:t>
              </a:r>
            </a:p>
            <a:p>
              <a:pPr algn="just"/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Historically, </a:t>
              </a:r>
              <a:r>
                <a:rPr lang="en-US" sz="22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operation</a:t>
              </a: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and </a:t>
              </a:r>
              <a:r>
                <a:rPr lang="en-US" sz="22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modeling</a:t>
              </a: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of the PS main magnets have followed an </a:t>
              </a:r>
              <a:r>
                <a:rPr 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empirical approach 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based on beam-based measurements  </a:t>
              </a:r>
              <a:r>
                <a:rPr lang="en-US" sz="22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effective models;</a:t>
              </a:r>
              <a:endParaRPr lang="en-US" sz="2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algn="just"/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Downstream experiments’ requirements might change throughout the years and operation requires </a:t>
              </a:r>
              <a:r>
                <a:rPr lang="en-US" sz="22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upgrades</a:t>
              </a: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on the machine  impact on the optics of the circulating beam;</a:t>
              </a:r>
            </a:p>
            <a:p>
              <a:pPr algn="just"/>
              <a:r>
                <a:rPr lang="en-GB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PS now operates in a highly saturated regime with respect to its original design parameters;</a:t>
              </a:r>
            </a:p>
            <a:p>
              <a:pPr algn="just"/>
              <a:r>
                <a:rPr lang="en-GB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Effective models must be repeated whenever hardware changes occur. </a:t>
              </a:r>
            </a:p>
            <a:p>
              <a:pPr marL="0" indent="0" algn="just">
                <a:buNone/>
              </a:pPr>
              <a:endParaRPr lang="en-GB" sz="9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0" indent="0" algn="ctr">
                <a:buNone/>
              </a:pPr>
              <a:r>
                <a:rPr lang="en-GB" sz="22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Existing models lack predictive capabilities to support operational decisions. 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D2E96D6-EDFF-58DD-50E8-6914FF6EFB44}"/>
                </a:ext>
              </a:extLst>
            </p:cNvPr>
            <p:cNvSpPr/>
            <p:nvPr/>
          </p:nvSpPr>
          <p:spPr>
            <a:xfrm>
              <a:off x="341488" y="961832"/>
              <a:ext cx="8712970" cy="2038380"/>
            </a:xfrm>
            <a:prstGeom prst="roundRect">
              <a:avLst/>
            </a:prstGeom>
            <a:noFill/>
            <a:ln w="19050">
              <a:solidFill>
                <a:srgbClr val="B52D7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467802C-6945-1A90-D104-1142B35E0CFD}"/>
              </a:ext>
            </a:extLst>
          </p:cNvPr>
          <p:cNvGrpSpPr/>
          <p:nvPr/>
        </p:nvGrpSpPr>
        <p:grpSpPr>
          <a:xfrm>
            <a:off x="3427318" y="3007628"/>
            <a:ext cx="5568969" cy="1445094"/>
            <a:chOff x="39201" y="2882832"/>
            <a:chExt cx="4358493" cy="3115389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49646D34-149E-8161-1832-85435C7ADE4C}"/>
                </a:ext>
              </a:extLst>
            </p:cNvPr>
            <p:cNvSpPr txBox="1">
              <a:spLocks/>
            </p:cNvSpPr>
            <p:nvPr/>
          </p:nvSpPr>
          <p:spPr>
            <a:xfrm>
              <a:off x="100828" y="2953223"/>
              <a:ext cx="4296865" cy="29396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2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49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Objective</a:t>
              </a:r>
              <a:r>
                <a:rPr lang="en-US" sz="3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: </a:t>
              </a:r>
            </a:p>
            <a:p>
              <a:pPr algn="just"/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 of </a:t>
              </a:r>
              <a:r>
                <a:rPr lang="en-GB" sz="48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predictive magnetic</a:t>
              </a:r>
              <a:r>
                <a:rPr lang="en-GB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en-GB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48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optics models </a:t>
              </a:r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the PS main magnets to </a:t>
              </a:r>
              <a:r>
                <a:rPr 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assess the possibility of</a:t>
              </a:r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predicting</a:t>
              </a:r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the</a:t>
              </a:r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beam dynamics</a:t>
              </a:r>
              <a:r>
                <a:rPr lang="en-US" sz="480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and the </a:t>
              </a:r>
              <a:r>
                <a:rPr lang="en-US" sz="48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beam parameters energy dependence</a:t>
              </a:r>
              <a:r>
                <a:rPr lang="en-US" sz="480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within the PS;</a:t>
              </a:r>
            </a:p>
            <a:p>
              <a:pPr algn="just"/>
              <a:r>
                <a:rPr lang="en-GB" sz="48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proposed models aim to support operational decisions</a:t>
              </a:r>
              <a:r>
                <a:rPr lang="en-GB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aiding in tasks such as establishing new working points, defining power cycle settings, optimizing beam extraction setups, and serving as inputs for adaptive learning approaches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CE1567B-EAA5-8F6C-0E7D-B241F9B8A16D}"/>
                </a:ext>
              </a:extLst>
            </p:cNvPr>
            <p:cNvSpPr/>
            <p:nvPr/>
          </p:nvSpPr>
          <p:spPr>
            <a:xfrm>
              <a:off x="39201" y="2882832"/>
              <a:ext cx="4358493" cy="3115389"/>
            </a:xfrm>
            <a:prstGeom prst="roundRect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23CEE7-481A-7F4A-88F2-7FD0F5440D09}"/>
              </a:ext>
            </a:extLst>
          </p:cNvPr>
          <p:cNvGrpSpPr/>
          <p:nvPr/>
        </p:nvGrpSpPr>
        <p:grpSpPr>
          <a:xfrm>
            <a:off x="4527493" y="4577757"/>
            <a:ext cx="4485708" cy="1514472"/>
            <a:chOff x="4520693" y="2882832"/>
            <a:chExt cx="5083282" cy="2564894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52B5A395-05B7-33D5-45CA-2759DDA5BA46}"/>
                </a:ext>
              </a:extLst>
            </p:cNvPr>
            <p:cNvSpPr txBox="1">
              <a:spLocks/>
            </p:cNvSpPr>
            <p:nvPr/>
          </p:nvSpPr>
          <p:spPr>
            <a:xfrm>
              <a:off x="4605966" y="2950548"/>
              <a:ext cx="4998009" cy="249717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9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Methodology:</a:t>
              </a:r>
            </a:p>
            <a:p>
              <a:pPr>
                <a:spcBef>
                  <a:spcPts val="256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 of </a:t>
              </a:r>
              <a:r>
                <a:rPr 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finite-element magnetic model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PS main magnetic units.</a:t>
              </a:r>
            </a:p>
            <a:p>
              <a:pPr>
                <a:spcBef>
                  <a:spcPts val="256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Computation of </a:t>
              </a:r>
              <a:r>
                <a:rPr 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field harmonics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pPr>
                <a:spcBef>
                  <a:spcPts val="256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 of a MU </a:t>
              </a:r>
              <a:r>
                <a:rPr 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optics model</a:t>
              </a:r>
              <a:r>
                <a:rPr lang="en-US" sz="140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based on predicted harmonics from the magnetic model;</a:t>
              </a:r>
            </a:p>
            <a:p>
              <a:pPr>
                <a:spcBef>
                  <a:spcPts val="256"/>
                </a:spcBef>
              </a:pPr>
              <a:r>
                <a:rPr 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benchmarking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the combined magnetic and optics models’ predictions via </a:t>
              </a:r>
              <a:r>
                <a:rPr 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beam-based measurements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421EACE-FE0B-B1CB-DECF-FDB214D2D6C6}"/>
                </a:ext>
              </a:extLst>
            </p:cNvPr>
            <p:cNvSpPr/>
            <p:nvPr/>
          </p:nvSpPr>
          <p:spPr>
            <a:xfrm>
              <a:off x="4520693" y="2882832"/>
              <a:ext cx="5083282" cy="2564894"/>
            </a:xfrm>
            <a:prstGeom prst="round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1" name="Picture 20" descr="A person walking on a bridge with a puzzle piece missing from another person&#10;&#10;AI-generated content may be incorrect.">
            <a:extLst>
              <a:ext uri="{FF2B5EF4-FFF2-40B4-BE49-F238E27FC236}">
                <a16:creationId xmlns:a16="http://schemas.microsoft.com/office/drawing/2014/main" id="{E3B30DAE-6595-AC3A-775D-DAE40D0769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82" y="1143575"/>
            <a:ext cx="1679012" cy="1679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Picture 22" descr="A hand holding a magnifying glass with a glowing target&#10;&#10;AI-generated content may be incorrect.">
            <a:extLst>
              <a:ext uri="{FF2B5EF4-FFF2-40B4-BE49-F238E27FC236}">
                <a16:creationId xmlns:a16="http://schemas.microsoft.com/office/drawing/2014/main" id="{7CD5A00D-8A87-D63A-9940-87F0D96209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41804" y="3000975"/>
            <a:ext cx="2533720" cy="145266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" name="Picture 27" descr="A person sitting on a chair with a tablet&#10;&#10;AI-generated content may be incorrect.">
            <a:extLst>
              <a:ext uri="{FF2B5EF4-FFF2-40B4-BE49-F238E27FC236}">
                <a16:creationId xmlns:a16="http://schemas.microsoft.com/office/drawing/2014/main" id="{E3732D2C-22AD-98A5-F47B-3457B310D5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91" y="4511244"/>
            <a:ext cx="1747035" cy="1747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959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70E9A-189D-D6C5-EC66-4DC1DCA28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3F069AB-1AFA-AA1D-487A-9649544E4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5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CAF55DB2-4888-B96A-153D-BBFB87D4F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3E06D7E-FC5A-5264-DE2C-8FF3B9469BB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1F1EE830-C1B4-610E-C8B1-4B27E8CC6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961833"/>
            <a:ext cx="6408713" cy="23253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understand the fundamental elements of matter and the origin of the universe, we need very powerful “microscopes”: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accelerators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unconventional microscopes are machines which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accelerate particles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close to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 of light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B9F70E1F-DD41-0CF5-C067-2D480CD32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accelerators: why?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B868C6-012B-1E0F-563A-78D92FA15636}"/>
              </a:ext>
            </a:extLst>
          </p:cNvPr>
          <p:cNvSpPr txBox="1"/>
          <p:nvPr/>
        </p:nvSpPr>
        <p:spPr>
          <a:xfrm>
            <a:off x="267204" y="2863192"/>
            <a:ext cx="86232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Besides their application in 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 physics research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more than 30000 particle accelerators are in operation worldwide. They are used in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application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(diagnostics, medical imaging and cancer treatments),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(e.g., semiconductors manufacturing, food industry),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biology research, archeology, energy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applications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many others [2].</a:t>
            </a:r>
          </a:p>
        </p:txBody>
      </p:sp>
      <p:pic>
        <p:nvPicPr>
          <p:cNvPr id="3" name="Picture 2" descr="A person spraying a red light on a body&#10;&#10;AI-generated content may be incorrect.">
            <a:extLst>
              <a:ext uri="{FF2B5EF4-FFF2-40B4-BE49-F238E27FC236}">
                <a16:creationId xmlns:a16="http://schemas.microsoft.com/office/drawing/2014/main" id="{3B2BF397-E39F-9151-57E3-C2D858057A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8" y="4240003"/>
            <a:ext cx="1747331" cy="174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A microscope with a blue light&#10;&#10;AI-generated content may be incorrect.">
            <a:extLst>
              <a:ext uri="{FF2B5EF4-FFF2-40B4-BE49-F238E27FC236}">
                <a16:creationId xmlns:a16="http://schemas.microsoft.com/office/drawing/2014/main" id="{01BADD10-A16A-9834-52AC-B59FB5B9DB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908720"/>
            <a:ext cx="2000540" cy="200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D1FBF0F-67A6-9998-8756-5D0F6843EEAE}"/>
              </a:ext>
            </a:extLst>
          </p:cNvPr>
          <p:cNvSpPr txBox="1"/>
          <p:nvPr/>
        </p:nvSpPr>
        <p:spPr>
          <a:xfrm>
            <a:off x="6372200" y="5946185"/>
            <a:ext cx="2771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rgbClr val="060A9C"/>
                </a:solidFill>
              </a:rPr>
              <a:t>* </a:t>
            </a:r>
            <a:r>
              <a:rPr lang="en-GB" sz="700" dirty="0">
                <a:solidFill>
                  <a:srgbClr val="060A9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https://accelconf.web.cern.ch/e02/TALKS/FRYGB001.pdf</a:t>
            </a:r>
            <a:endParaRPr lang="en-GB" sz="700" dirty="0">
              <a:solidFill>
                <a:srgbClr val="060A9C"/>
              </a:solidFill>
            </a:endParaRPr>
          </a:p>
          <a:p>
            <a:r>
              <a:rPr lang="en-GB" sz="700" dirty="0">
                <a:solidFill>
                  <a:srgbClr val="060A9C"/>
                </a:solidFill>
              </a:rPr>
              <a:t> ** </a:t>
            </a:r>
            <a:r>
              <a:rPr lang="en-GB" sz="700" u="sng" dirty="0">
                <a:solidFill>
                  <a:srgbClr val="060A9C"/>
                </a:solidFill>
              </a:rPr>
              <a:t>https://cas.web.cern.ch/sites/default/files/Sheehy-Applications.pdf</a:t>
            </a:r>
            <a:endParaRPr lang="en-GB" sz="800" u="sng" dirty="0">
              <a:solidFill>
                <a:srgbClr val="060A9C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7F234F-771C-96BA-406D-09935EF603DA}"/>
              </a:ext>
            </a:extLst>
          </p:cNvPr>
          <p:cNvGrpSpPr/>
          <p:nvPr/>
        </p:nvGrpSpPr>
        <p:grpSpPr>
          <a:xfrm>
            <a:off x="4642442" y="4379867"/>
            <a:ext cx="2009405" cy="1439982"/>
            <a:chOff x="3707904" y="4078937"/>
            <a:chExt cx="2160240" cy="159489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3344E75-3227-4F06-B73E-9D6D268BA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07904" y="4078937"/>
              <a:ext cx="2160240" cy="159489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BA1DF34-ADD0-EC55-694B-311B89FF6346}"/>
                </a:ext>
              </a:extLst>
            </p:cNvPr>
            <p:cNvSpPr txBox="1"/>
            <p:nvPr/>
          </p:nvSpPr>
          <p:spPr>
            <a:xfrm>
              <a:off x="5488966" y="4127406"/>
              <a:ext cx="379178" cy="272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*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56B4C81-10E1-8E9A-6AC2-B816949A7D81}"/>
              </a:ext>
            </a:extLst>
          </p:cNvPr>
          <p:cNvGrpSpPr/>
          <p:nvPr/>
        </p:nvGrpSpPr>
        <p:grpSpPr>
          <a:xfrm>
            <a:off x="7168258" y="4440278"/>
            <a:ext cx="1880956" cy="948712"/>
            <a:chOff x="7094461" y="4180511"/>
            <a:chExt cx="1880956" cy="94871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9A79DA6-87BC-7FE6-C87F-5E5DC9D0D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40314" y="4196120"/>
              <a:ext cx="1835103" cy="93310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C77E81-4B30-29E0-4BAD-B306EE13F7AD}"/>
                </a:ext>
              </a:extLst>
            </p:cNvPr>
            <p:cNvSpPr txBox="1"/>
            <p:nvPr/>
          </p:nvSpPr>
          <p:spPr>
            <a:xfrm>
              <a:off x="7094461" y="4180511"/>
              <a:ext cx="379179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** </a:t>
              </a:r>
            </a:p>
          </p:txBody>
        </p:sp>
      </p:grpSp>
      <p:pic>
        <p:nvPicPr>
          <p:cNvPr id="29" name="Picture 28" descr="X-ray of a hand&#10;&#10;AI-generated content may be incorrect.">
            <a:extLst>
              <a:ext uri="{FF2B5EF4-FFF2-40B4-BE49-F238E27FC236}">
                <a16:creationId xmlns:a16="http://schemas.microsoft.com/office/drawing/2014/main" id="{F5DB4E79-E8F1-420F-5725-094F68E26E1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918671" y="4247036"/>
            <a:ext cx="1143285" cy="1705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283BFB4-9C4A-B998-01CF-BF4ED0C07452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ECED937F-1301-D9E5-2C50-B0600BF6E169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5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E0DCD6D3-B8F8-E7D2-94B0-F652CBC99860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6FC89C4E-96BA-CD1E-5DF1-92BC7B4EB232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Immagine 12">
            <a:extLst>
              <a:ext uri="{FF2B5EF4-FFF2-40B4-BE49-F238E27FC236}">
                <a16:creationId xmlns:a16="http://schemas.microsoft.com/office/drawing/2014/main" id="{A1CA7E5F-8D82-AF4F-1903-848EA6C7F053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egnaposto piè di pagina 8">
            <a:extLst>
              <a:ext uri="{FF2B5EF4-FFF2-40B4-BE49-F238E27FC236}">
                <a16:creationId xmlns:a16="http://schemas.microsoft.com/office/drawing/2014/main" id="{D10480DB-0C35-D776-2A20-EBD8D281116F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</p:spTree>
    <p:extLst>
      <p:ext uri="{BB962C8B-B14F-4D97-AF65-F5344CB8AC3E}">
        <p14:creationId xmlns:p14="http://schemas.microsoft.com/office/powerpoint/2010/main" val="20281649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A3DD2-3594-DD81-A7A8-83723CA33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E034A89-4344-278A-B7AA-0898060C2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50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3A26B5BB-3D1F-5EB4-4087-02FCC68BB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5476B29-FD72-CDBD-CCF6-2F736551BF71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A3C175A-2451-2780-1175-99C4A8692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Pre-existing MU model: limitations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2E8B55F-35C8-6A53-54A5-8DF698F61385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98350B71-71D3-EF70-3E27-2FDFD9029350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50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3B55E387-4A74-64BE-F7A9-29F665591B0D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FD57F316-516D-FA0F-5292-5F1AB83F79D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B36EB768-822D-571E-FCD9-D8A2BBC52F1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72702137-8A93-F6EF-1A32-6E7FF8155B97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261725-0815-C76A-8967-3F76247473F6}"/>
              </a:ext>
            </a:extLst>
          </p:cNvPr>
          <p:cNvSpPr txBox="1">
            <a:spLocks/>
          </p:cNvSpPr>
          <p:nvPr/>
        </p:nvSpPr>
        <p:spPr>
          <a:xfrm>
            <a:off x="323527" y="961830"/>
            <a:ext cx="8811449" cy="3043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Initial simulations with old MU model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showed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key limitations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constraining their applicability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model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extremely resource-intensive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during the pre- and post-processing phases;</a:t>
            </a:r>
          </a:p>
          <a:p>
            <a:pPr lvl="1"/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slowed down basic operations</a:t>
            </a:r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(mesh generation, selection of specific cells, or to assign boundary conditions)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hindered efficiency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/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Impeding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to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perform simulations</a:t>
            </a:r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 a </a:t>
            </a:r>
            <a:r>
              <a:rPr lang="en-GB" sz="1200" b="1" dirty="0">
                <a:solidFill>
                  <a:schemeClr val="accent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reasonable timeframe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simulations extended to several days to complete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impacting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the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practicality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of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using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the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model for routine analysis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(operation ideally requires simulations to be completed within approximately 10 hours to allow operators to setup the machine)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05AA8A-7B08-0448-3E25-CF49B3571767}"/>
              </a:ext>
            </a:extLst>
          </p:cNvPr>
          <p:cNvGrpSpPr/>
          <p:nvPr/>
        </p:nvGrpSpPr>
        <p:grpSpPr>
          <a:xfrm>
            <a:off x="2915816" y="2636912"/>
            <a:ext cx="3756025" cy="487195"/>
            <a:chOff x="641804" y="3971350"/>
            <a:chExt cx="3756025" cy="4871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242148F-AD09-BA83-9BA9-C26D5A94F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528" r="1693"/>
            <a:stretch/>
          </p:blipFill>
          <p:spPr>
            <a:xfrm>
              <a:off x="641804" y="3971350"/>
              <a:ext cx="3756025" cy="487195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B0243AA-0C69-D99B-F566-7A311E9AC55F}"/>
                </a:ext>
              </a:extLst>
            </p:cNvPr>
            <p:cNvSpPr/>
            <p:nvPr/>
          </p:nvSpPr>
          <p:spPr>
            <a:xfrm>
              <a:off x="2555776" y="4077072"/>
              <a:ext cx="1224136" cy="288032"/>
            </a:xfrm>
            <a:prstGeom prst="round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EB2CACF-8E10-A76E-2AE6-FF3AEA44C298}"/>
              </a:ext>
            </a:extLst>
          </p:cNvPr>
          <p:cNvSpPr txBox="1"/>
          <p:nvPr/>
        </p:nvSpPr>
        <p:spPr>
          <a:xfrm>
            <a:off x="323527" y="3187010"/>
            <a:ext cx="87129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After thorough investigations and discussion with experts at CERN, it was determined that the mesh type used in the model, along with the inconsistent mesh element densities between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neighboring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regions across the magnet pole, were the primary areas requiring improvement in the pre-existing model</a:t>
            </a:r>
          </a:p>
        </p:txBody>
      </p:sp>
    </p:spTree>
    <p:extLst>
      <p:ext uri="{BB962C8B-B14F-4D97-AF65-F5344CB8AC3E}">
        <p14:creationId xmlns:p14="http://schemas.microsoft.com/office/powerpoint/2010/main" val="10849320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6C4F3-80D7-E50E-DFA5-CF5E350F4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D70D2CD-DE58-198E-7D19-48F81A27B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51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13A7811A-DF02-55A4-7563-F69E7F913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8E1B031-1545-7D2E-B1DF-0AD266685941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7BFE43-2BE0-42C6-0D20-D816308676AD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4DFEFBF4-4EC4-BF2C-CDF6-C99C8ABBEC79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51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CBDD85B6-1F59-FB18-999D-A3E1385DDC25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D7A3CE56-1D71-8E81-F361-21A4D911AFA5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0733151-2E0A-BAD4-4A06-1C2536FAB12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83A6E488-1607-B7C3-524A-770719474F1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AA06F589-58DD-4D2B-5399-9A98B3560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measurements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E75DDA31-E5BE-8EB9-BF66-0C0AB999C453}"/>
              </a:ext>
            </a:extLst>
          </p:cNvPr>
          <p:cNvSpPr txBox="1">
            <a:spLocks/>
          </p:cNvSpPr>
          <p:nvPr/>
        </p:nvSpPr>
        <p:spPr>
          <a:xfrm>
            <a:off x="323527" y="961832"/>
            <a:ext cx="8856985" cy="78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measurements throughout the bare-machine power cycle to the 23.11 GeV/c momentum plateau. 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5AB873A-9549-DE5A-9AB3-BA69E5097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8" y="1679053"/>
            <a:ext cx="6394999" cy="245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2EDD71-2E63-BD97-2822-DBA9DBCB7A54}"/>
              </a:ext>
            </a:extLst>
          </p:cNvPr>
          <p:cNvSpPr txBox="1"/>
          <p:nvPr/>
        </p:nvSpPr>
        <p:spPr>
          <a:xfrm>
            <a:off x="6502917" y="1466935"/>
            <a:ext cx="2616313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Observations</a:t>
            </a:r>
            <a:r>
              <a:rPr lang="en-GB" sz="1600" b="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decrease throughout the ramp;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tune oscillations at the end of the ramp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Tunes quite stable on the momentum plateau after oscillations collapse. 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E9333D99-C4C2-F2C1-815E-CD764A78E17B}"/>
              </a:ext>
            </a:extLst>
          </p:cNvPr>
          <p:cNvSpPr txBox="1">
            <a:spLocks/>
          </p:cNvSpPr>
          <p:nvPr/>
        </p:nvSpPr>
        <p:spPr>
          <a:xfrm>
            <a:off x="323527" y="4540293"/>
            <a:ext cx="8756651" cy="15604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question at the outset of this work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harmonic distortion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eddy currents</a:t>
            </a:r>
            <a:r>
              <a:rPr lang="en-GB" sz="14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for beam-based measurements?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Measurements on the individual plateaus (static powering) compared to those recorded continuously throughout the ramp to the 23.11 GeV/c plateau (dynamic powering).</a:t>
            </a:r>
          </a:p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53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59DD5-14A9-D656-AE4D-6BF0B5D45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>
            <a:extLst>
              <a:ext uri="{FF2B5EF4-FFF2-40B4-BE49-F238E27FC236}">
                <a16:creationId xmlns:a16="http://schemas.microsoft.com/office/drawing/2014/main" id="{5B592F6A-F1C4-0CC6-3E34-128E387FF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8" y="1679052"/>
            <a:ext cx="6395002" cy="245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A3DC9A9-18F7-F374-23F2-925095278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52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99C12EE3-CFBB-D06D-A365-A16543F43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 dirty="0">
                <a:solidFill>
                  <a:srgbClr val="060A9C"/>
                </a:solidFill>
              </a:rPr>
              <a:t>PhD Defense - Vittorio Ferrentino        14 April 2025           vittorio.ferrentino@unina.it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F2F1D59-8E0A-8C44-0B6E-274783E1EDB6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AD999-37B6-5C3C-3D65-62A7D4A33C9F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76182153-5F50-F0EB-7CFF-9FDCA5AEF94B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52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8" name="Segnaposto piè di pagina 8">
            <a:extLst>
              <a:ext uri="{FF2B5EF4-FFF2-40B4-BE49-F238E27FC236}">
                <a16:creationId xmlns:a16="http://schemas.microsoft.com/office/drawing/2014/main" id="{BF9A06E3-AB30-4D12-F536-1A4CC96735C8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</a:t>
            </a:r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05A571A9-CA11-1381-5EB9-B7D6332E946C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F643DB4-173E-0F2A-A13E-99F2D58810D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7910F53D-7BBC-F348-97C3-70889040137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8AD17040-515D-AE9F-966C-DE7694152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measurements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2F934D26-676A-4693-3BFE-8BF1D15BC717}"/>
              </a:ext>
            </a:extLst>
          </p:cNvPr>
          <p:cNvSpPr txBox="1">
            <a:spLocks/>
          </p:cNvSpPr>
          <p:nvPr/>
        </p:nvSpPr>
        <p:spPr>
          <a:xfrm>
            <a:off x="323527" y="961831"/>
            <a:ext cx="8856985" cy="691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GB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measurements throughout the bare-machine power cycle to the 23.11 GeV/c momentum plateau.  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BAB0F14-A8ED-DFCC-DBBE-5EDB811E181A}"/>
              </a:ext>
            </a:extLst>
          </p:cNvPr>
          <p:cNvSpPr txBox="1">
            <a:spLocks/>
          </p:cNvSpPr>
          <p:nvPr/>
        </p:nvSpPr>
        <p:spPr>
          <a:xfrm>
            <a:off x="323527" y="4540293"/>
            <a:ext cx="8756651" cy="15604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question at the outset of this work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harmonic distortion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eddy currents</a:t>
            </a:r>
            <a:r>
              <a:rPr lang="en-GB" sz="14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for beam-based measurements?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Measurements on the individual plateaus (static powering) compared to those recorded continuously throughout the ramp to the 23.11 GeV/c plateau (dynamic powering).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tune measurements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same momentum revealed a generally </a:t>
            </a:r>
            <a:r>
              <a:rPr lang="en-GB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agreement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Do the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eddy-currents perturb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 much the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measurements in 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regime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investigate</a:t>
            </a:r>
          </a:p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F4A4305-F6AC-80E8-8B37-60D51746E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47212"/>
            <a:ext cx="1950172" cy="107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B1FBCF2B-E35F-2E04-BC24-98F99F6AB42F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>
            <a:off x="2771800" y="1988844"/>
            <a:ext cx="4155806" cy="1726860"/>
          </a:xfrm>
          <a:prstGeom prst="curvedConnector3">
            <a:avLst>
              <a:gd name="adj1" fmla="val 50000"/>
            </a:avLst>
          </a:prstGeom>
          <a:ln w="28575">
            <a:solidFill>
              <a:srgbClr val="C7E6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75F3E2E-80D7-427D-05BF-422A2D3ECC8D}"/>
              </a:ext>
            </a:extLst>
          </p:cNvPr>
          <p:cNvSpPr txBox="1"/>
          <p:nvPr/>
        </p:nvSpPr>
        <p:spPr>
          <a:xfrm>
            <a:off x="8088848" y="3426265"/>
            <a:ext cx="11007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dirty="0">
                <a:solidFill>
                  <a:srgbClr val="C7E6A4"/>
                </a:solidFill>
              </a:rPr>
              <a:t>Static measurements = constant momentum = static MU powering </a:t>
            </a:r>
            <a:endParaRPr lang="en-GB" sz="1000" dirty="0">
              <a:solidFill>
                <a:srgbClr val="C7E6A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01530-9054-5FDC-FCE6-4086C721B717}"/>
              </a:ext>
            </a:extLst>
          </p:cNvPr>
          <p:cNvSpPr txBox="1"/>
          <p:nvPr/>
        </p:nvSpPr>
        <p:spPr>
          <a:xfrm>
            <a:off x="6502917" y="1466935"/>
            <a:ext cx="2616313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GB" sz="16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Observations</a:t>
            </a:r>
            <a:r>
              <a:rPr lang="en-GB" sz="1600" b="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decrease throughout the ramp;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tune oscillations at the end of the ramp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Tunes quite stable on the momentum plateau after oscillations collapse. 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193929B-6AD2-CC9B-E466-FAA5D52E4F1F}"/>
              </a:ext>
            </a:extLst>
          </p:cNvPr>
          <p:cNvSpPr/>
          <p:nvPr/>
        </p:nvSpPr>
        <p:spPr>
          <a:xfrm>
            <a:off x="6927606" y="3529973"/>
            <a:ext cx="559166" cy="371462"/>
          </a:xfrm>
          <a:prstGeom prst="roundRect">
            <a:avLst/>
          </a:prstGeom>
          <a:noFill/>
          <a:ln w="38100">
            <a:solidFill>
              <a:srgbClr val="C7E6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15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0B92C4-17C2-8261-FE91-9B5FB11B9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BCF296-635F-9D17-2B25-5B92AA95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6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E38DD9D-2ED5-E6F4-E0F8-421159BE8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3A8BA01-A448-9663-4456-92C748EEE1E8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1DAF00A8-159C-BB05-523A-B27E7F8D2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133" y="2853474"/>
            <a:ext cx="8857867" cy="3254999"/>
          </a:xfrm>
        </p:spPr>
        <p:txBody>
          <a:bodyPr>
            <a:noAutofit/>
          </a:bodyPr>
          <a:lstStyle/>
          <a:p>
            <a:pPr marL="0" indent="0" algn="just">
              <a:spcAft>
                <a:spcPts val="400"/>
              </a:spcAft>
              <a:buNone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of multiple disciplines, including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magnet design, beam instrumentation, radio-frequency systems, particle dynamics studies, cryogenics,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converters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of particle beams in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circular accelerators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the space they occupy within them, determined by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forces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generated by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units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 along the accelerator ring.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units</a:t>
            </a:r>
            <a:r>
              <a:rPr lang="en-GB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resulting beam dynamics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accelerators are essential for their design, supporting operational decisions, addressing increasingly stringent experimental requirements.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A39A8BEC-88DA-5AFD-34F6-C66B7D984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of particle accelerators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C1AF21-604C-EB1D-8F70-F466AD6F5AA4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E5A12D42-9BDB-0D93-5A20-4F82FC4EEAF1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6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B1C38EE3-B33B-83C7-DD20-1B74BDC31C4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59E4850D-C7E5-1E9B-469D-8D99F9A1552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9E66364D-6259-66C7-2274-6EF74928F40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0283EB7E-FF26-97EC-23F4-1C738525278A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F35816B-1949-112B-5C72-540E93834783}"/>
              </a:ext>
            </a:extLst>
          </p:cNvPr>
          <p:cNvGrpSpPr/>
          <p:nvPr/>
        </p:nvGrpSpPr>
        <p:grpSpPr>
          <a:xfrm>
            <a:off x="3203848" y="1484784"/>
            <a:ext cx="2062283" cy="1447687"/>
            <a:chOff x="3194704" y="1283581"/>
            <a:chExt cx="2062283" cy="1447687"/>
          </a:xfrm>
        </p:grpSpPr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23DF7429-88E1-B646-3C37-4DC616C007A8}"/>
                </a:ext>
              </a:extLst>
            </p:cNvPr>
            <p:cNvSpPr/>
            <p:nvPr/>
          </p:nvSpPr>
          <p:spPr>
            <a:xfrm rot="5400000">
              <a:off x="3502002" y="976283"/>
              <a:ext cx="1447687" cy="2062283"/>
            </a:xfrm>
            <a:prstGeom prst="triangle">
              <a:avLst>
                <a:gd name="adj" fmla="val 53427"/>
              </a:avLst>
            </a:prstGeom>
            <a:solidFill>
              <a:schemeClr val="accent1">
                <a:lumMod val="40000"/>
                <a:lumOff val="60000"/>
              </a:schemeClr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E5024D7-B366-DA3C-2169-642233E2EC49}"/>
                </a:ext>
              </a:extLst>
            </p:cNvPr>
            <p:cNvGrpSpPr/>
            <p:nvPr/>
          </p:nvGrpSpPr>
          <p:grpSpPr>
            <a:xfrm rot="21427870">
              <a:off x="3828107" y="1716434"/>
              <a:ext cx="844637" cy="617878"/>
              <a:chOff x="3839172" y="1705975"/>
              <a:chExt cx="844637" cy="617878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4A1D005-2BB2-6AA7-F88E-3C419E7F79E0}"/>
                  </a:ext>
                </a:extLst>
              </p:cNvPr>
              <p:cNvSpPr/>
              <p:nvPr/>
            </p:nvSpPr>
            <p:spPr>
              <a:xfrm>
                <a:off x="4539793" y="1946971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1FBA9A87-A6DD-9FD2-966C-33CF78AC8220}"/>
                  </a:ext>
                </a:extLst>
              </p:cNvPr>
              <p:cNvSpPr/>
              <p:nvPr/>
            </p:nvSpPr>
            <p:spPr>
              <a:xfrm>
                <a:off x="4355976" y="1844824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F2D7AB9-3764-8829-0CBF-E4431FEA44B6}"/>
                  </a:ext>
                </a:extLst>
              </p:cNvPr>
              <p:cNvSpPr/>
              <p:nvPr/>
            </p:nvSpPr>
            <p:spPr>
              <a:xfrm>
                <a:off x="4371480" y="2035821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B4940D9-A329-7645-8EAF-DAF59C376C8C}"/>
                  </a:ext>
                </a:extLst>
              </p:cNvPr>
              <p:cNvSpPr/>
              <p:nvPr/>
            </p:nvSpPr>
            <p:spPr>
              <a:xfrm>
                <a:off x="4145491" y="1781764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F4B5E31-E38D-BDE6-26D1-B2223EECD5A0}"/>
                  </a:ext>
                </a:extLst>
              </p:cNvPr>
              <p:cNvSpPr/>
              <p:nvPr/>
            </p:nvSpPr>
            <p:spPr>
              <a:xfrm>
                <a:off x="4211960" y="1957970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E7D83EC2-CA19-0FC4-8F6E-19D438FDE25D}"/>
                  </a:ext>
                </a:extLst>
              </p:cNvPr>
              <p:cNvSpPr/>
              <p:nvPr/>
            </p:nvSpPr>
            <p:spPr>
              <a:xfrm>
                <a:off x="4120701" y="2113475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9846DB4-8259-B2D4-4BC3-B72534A40206}"/>
                  </a:ext>
                </a:extLst>
              </p:cNvPr>
              <p:cNvSpPr/>
              <p:nvPr/>
            </p:nvSpPr>
            <p:spPr>
              <a:xfrm>
                <a:off x="4011440" y="1949747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42F43B5-47B6-86AF-7222-F34B4E4F6F2B}"/>
                  </a:ext>
                </a:extLst>
              </p:cNvPr>
              <p:cNvSpPr/>
              <p:nvPr/>
            </p:nvSpPr>
            <p:spPr>
              <a:xfrm>
                <a:off x="3950599" y="1705975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1526102-62A4-D03C-4A6C-8ECF6F6CE0C4}"/>
                  </a:ext>
                </a:extLst>
              </p:cNvPr>
              <p:cNvSpPr/>
              <p:nvPr/>
            </p:nvSpPr>
            <p:spPr>
              <a:xfrm>
                <a:off x="3839172" y="1844824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532253A-860D-508D-44DA-99490BD2813E}"/>
                  </a:ext>
                </a:extLst>
              </p:cNvPr>
              <p:cNvSpPr/>
              <p:nvPr/>
            </p:nvSpPr>
            <p:spPr>
              <a:xfrm>
                <a:off x="3849422" y="2021755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9F059236-3572-D90A-2C02-CFD511093819}"/>
                  </a:ext>
                </a:extLst>
              </p:cNvPr>
              <p:cNvSpPr/>
              <p:nvPr/>
            </p:nvSpPr>
            <p:spPr>
              <a:xfrm>
                <a:off x="3949308" y="2179837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1423D47-0B47-1B38-D092-C295F3B02111}"/>
              </a:ext>
            </a:extLst>
          </p:cNvPr>
          <p:cNvGrpSpPr/>
          <p:nvPr/>
        </p:nvGrpSpPr>
        <p:grpSpPr>
          <a:xfrm>
            <a:off x="4079083" y="1496274"/>
            <a:ext cx="2169215" cy="1447686"/>
            <a:chOff x="4121860" y="1289425"/>
            <a:chExt cx="2062283" cy="1447686"/>
          </a:xfrm>
        </p:grpSpPr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F095EDA6-2458-F1A2-A3F7-618631A3893D}"/>
                </a:ext>
              </a:extLst>
            </p:cNvPr>
            <p:cNvSpPr/>
            <p:nvPr/>
          </p:nvSpPr>
          <p:spPr>
            <a:xfrm rot="16200000">
              <a:off x="4429159" y="982126"/>
              <a:ext cx="1447686" cy="2062283"/>
            </a:xfrm>
            <a:prstGeom prst="triangle">
              <a:avLst>
                <a:gd name="adj" fmla="val 53427"/>
              </a:avLst>
            </a:prstGeom>
            <a:solidFill>
              <a:schemeClr val="accent2">
                <a:lumMod val="20000"/>
                <a:lumOff val="80000"/>
              </a:schemeClr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65AAC32-2FCB-1CF6-7ED5-A9493641F6A3}"/>
                </a:ext>
              </a:extLst>
            </p:cNvPr>
            <p:cNvGrpSpPr/>
            <p:nvPr/>
          </p:nvGrpSpPr>
          <p:grpSpPr>
            <a:xfrm>
              <a:off x="4693126" y="1689066"/>
              <a:ext cx="797898" cy="684908"/>
              <a:chOff x="4708106" y="1709756"/>
              <a:chExt cx="797898" cy="68490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ACB39F3-4EF2-1C4F-4285-667121B50023}"/>
                  </a:ext>
                </a:extLst>
              </p:cNvPr>
              <p:cNvSpPr/>
              <p:nvPr/>
            </p:nvSpPr>
            <p:spPr>
              <a:xfrm>
                <a:off x="4708106" y="1957970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FDC0091D-663F-6407-F73F-B8D715EB3E4A}"/>
                  </a:ext>
                </a:extLst>
              </p:cNvPr>
              <p:cNvSpPr/>
              <p:nvPr/>
            </p:nvSpPr>
            <p:spPr>
              <a:xfrm>
                <a:off x="4858982" y="1862029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90E09558-7DAD-56C1-20C1-A84114A37645}"/>
                  </a:ext>
                </a:extLst>
              </p:cNvPr>
              <p:cNvSpPr/>
              <p:nvPr/>
            </p:nvSpPr>
            <p:spPr>
              <a:xfrm>
                <a:off x="4860439" y="2053075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926917B-BCE9-427C-5D8F-A1C382A11473}"/>
                  </a:ext>
                </a:extLst>
              </p:cNvPr>
              <p:cNvSpPr/>
              <p:nvPr/>
            </p:nvSpPr>
            <p:spPr>
              <a:xfrm>
                <a:off x="5361988" y="2090987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F34928E-988A-A848-8B1A-6F2C67037E98}"/>
                  </a:ext>
                </a:extLst>
              </p:cNvPr>
              <p:cNvSpPr/>
              <p:nvPr/>
            </p:nvSpPr>
            <p:spPr>
              <a:xfrm>
                <a:off x="5029482" y="1968784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F3EA7F5-322F-3258-EA70-97F57C6F4432}"/>
                  </a:ext>
                </a:extLst>
              </p:cNvPr>
              <p:cNvSpPr/>
              <p:nvPr/>
            </p:nvSpPr>
            <p:spPr>
              <a:xfrm rot="20977844">
                <a:off x="5135228" y="2125800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A3556E1-0A55-1572-78CE-9EF5FC298B2D}"/>
                  </a:ext>
                </a:extLst>
              </p:cNvPr>
              <p:cNvSpPr/>
              <p:nvPr/>
            </p:nvSpPr>
            <p:spPr>
              <a:xfrm>
                <a:off x="5361988" y="1896776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57131218-6284-5D29-C128-1987BBE698B8}"/>
                  </a:ext>
                </a:extLst>
              </p:cNvPr>
              <p:cNvSpPr/>
              <p:nvPr/>
            </p:nvSpPr>
            <p:spPr>
              <a:xfrm>
                <a:off x="5205382" y="1959453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841AF48-013D-F702-F24A-5D64FABCCA4D}"/>
                  </a:ext>
                </a:extLst>
              </p:cNvPr>
              <p:cNvSpPr/>
              <p:nvPr/>
            </p:nvSpPr>
            <p:spPr>
              <a:xfrm>
                <a:off x="5125018" y="1802955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9995854-CDF9-6C7C-C0D5-4F344084938A}"/>
                  </a:ext>
                </a:extLst>
              </p:cNvPr>
              <p:cNvSpPr/>
              <p:nvPr/>
            </p:nvSpPr>
            <p:spPr>
              <a:xfrm>
                <a:off x="5301125" y="1709756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B81275D-6376-7FAD-D216-507F86CC3018}"/>
                  </a:ext>
                </a:extLst>
              </p:cNvPr>
              <p:cNvSpPr/>
              <p:nvPr/>
            </p:nvSpPr>
            <p:spPr>
              <a:xfrm>
                <a:off x="5274460" y="2250648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8006CCF3-FD29-1CDC-5D52-B17C5F576D0E}"/>
              </a:ext>
            </a:extLst>
          </p:cNvPr>
          <p:cNvSpPr/>
          <p:nvPr/>
        </p:nvSpPr>
        <p:spPr>
          <a:xfrm>
            <a:off x="4571731" y="200984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95E6390-E61C-3E43-0882-45C88C300D72}"/>
              </a:ext>
            </a:extLst>
          </p:cNvPr>
          <p:cNvSpPr/>
          <p:nvPr/>
        </p:nvSpPr>
        <p:spPr>
          <a:xfrm>
            <a:off x="4546044" y="1875548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58F89A-41C2-D0F1-49AF-8073F765E6DD}"/>
              </a:ext>
            </a:extLst>
          </p:cNvPr>
          <p:cNvSpPr/>
          <p:nvPr/>
        </p:nvSpPr>
        <p:spPr>
          <a:xfrm>
            <a:off x="4601177" y="231071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99E1D73-2B69-A300-D029-B11B50B224C8}"/>
              </a:ext>
            </a:extLst>
          </p:cNvPr>
          <p:cNvSpPr/>
          <p:nvPr/>
        </p:nvSpPr>
        <p:spPr>
          <a:xfrm>
            <a:off x="4657817" y="2398600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49C80B2-FCB2-19DB-468F-B0E2E37776A0}"/>
              </a:ext>
            </a:extLst>
          </p:cNvPr>
          <p:cNvSpPr/>
          <p:nvPr/>
        </p:nvSpPr>
        <p:spPr>
          <a:xfrm>
            <a:off x="4685467" y="231071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EFDAD8A-E1DF-5BD2-5CD0-721B5A83B7B0}"/>
              </a:ext>
            </a:extLst>
          </p:cNvPr>
          <p:cNvSpPr/>
          <p:nvPr/>
        </p:nvSpPr>
        <p:spPr>
          <a:xfrm>
            <a:off x="4677627" y="2018930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7B88720-4099-3CE8-5DEA-345D7E1F7C3A}"/>
              </a:ext>
            </a:extLst>
          </p:cNvPr>
          <p:cNvSpPr/>
          <p:nvPr/>
        </p:nvSpPr>
        <p:spPr>
          <a:xfrm>
            <a:off x="4662607" y="1917457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0CFF516-7563-319F-7FF5-43EE23C3F8AA}"/>
              </a:ext>
            </a:extLst>
          </p:cNvPr>
          <p:cNvSpPr/>
          <p:nvPr/>
        </p:nvSpPr>
        <p:spPr>
          <a:xfrm>
            <a:off x="4783491" y="2405349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30BEA35-9485-2421-09BB-713D27DAB6CE}"/>
              </a:ext>
            </a:extLst>
          </p:cNvPr>
          <p:cNvSpPr/>
          <p:nvPr/>
        </p:nvSpPr>
        <p:spPr>
          <a:xfrm>
            <a:off x="4782561" y="1877022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A072DFB-19AF-BB81-D7C2-DC16AA8348EA}"/>
              </a:ext>
            </a:extLst>
          </p:cNvPr>
          <p:cNvSpPr/>
          <p:nvPr/>
        </p:nvSpPr>
        <p:spPr>
          <a:xfrm>
            <a:off x="4731186" y="246481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CE42E5A-3C79-042A-0A0A-EA8BD879A79A}"/>
              </a:ext>
            </a:extLst>
          </p:cNvPr>
          <p:cNvSpPr/>
          <p:nvPr/>
        </p:nvSpPr>
        <p:spPr>
          <a:xfrm>
            <a:off x="4737772" y="1975191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B56F052-5D0A-AED5-47F5-05EFE6FD3203}"/>
              </a:ext>
            </a:extLst>
          </p:cNvPr>
          <p:cNvSpPr/>
          <p:nvPr/>
        </p:nvSpPr>
        <p:spPr>
          <a:xfrm>
            <a:off x="4599899" y="1950379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59713CA0-45EE-E42C-A7E6-FE487CD4BB7E}"/>
              </a:ext>
            </a:extLst>
          </p:cNvPr>
          <p:cNvSpPr/>
          <p:nvPr/>
        </p:nvSpPr>
        <p:spPr>
          <a:xfrm>
            <a:off x="4553759" y="2405349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0C0BBD6-DA2B-A0EE-5FAE-852C95C367B0}"/>
              </a:ext>
            </a:extLst>
          </p:cNvPr>
          <p:cNvSpPr/>
          <p:nvPr/>
        </p:nvSpPr>
        <p:spPr>
          <a:xfrm>
            <a:off x="4587099" y="2489786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3F2A588-97F6-8A25-8FB3-FB6D5864C008}"/>
              </a:ext>
            </a:extLst>
          </p:cNvPr>
          <p:cNvSpPr/>
          <p:nvPr/>
        </p:nvSpPr>
        <p:spPr>
          <a:xfrm>
            <a:off x="4851564" y="1795188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DA12707E-F7E4-CC2B-6DFE-8F7507667853}"/>
              </a:ext>
            </a:extLst>
          </p:cNvPr>
          <p:cNvSpPr/>
          <p:nvPr/>
        </p:nvSpPr>
        <p:spPr>
          <a:xfrm>
            <a:off x="4837971" y="2537762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5532F00-1DA5-B1B9-2EEB-3CBCB9B5E484}"/>
              </a:ext>
            </a:extLst>
          </p:cNvPr>
          <p:cNvSpPr/>
          <p:nvPr/>
        </p:nvSpPr>
        <p:spPr>
          <a:xfrm>
            <a:off x="4518348" y="246481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76CC30A-C095-1B68-F9DE-DB507E21FCEB}"/>
              </a:ext>
            </a:extLst>
          </p:cNvPr>
          <p:cNvSpPr/>
          <p:nvPr/>
        </p:nvSpPr>
        <p:spPr>
          <a:xfrm>
            <a:off x="4664302" y="1858438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A1B03910-3139-283B-1B4B-A112A3AA8C5B}"/>
              </a:ext>
            </a:extLst>
          </p:cNvPr>
          <p:cNvSpPr/>
          <p:nvPr/>
        </p:nvSpPr>
        <p:spPr>
          <a:xfrm>
            <a:off x="4697353" y="2524279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5E28A68-A337-601D-37C7-62C7098D8844}"/>
              </a:ext>
            </a:extLst>
          </p:cNvPr>
          <p:cNvSpPr/>
          <p:nvPr/>
        </p:nvSpPr>
        <p:spPr>
          <a:xfrm>
            <a:off x="4468224" y="1812617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1FAB5F9-EED5-FE50-4E32-6547B2D1185D}"/>
              </a:ext>
            </a:extLst>
          </p:cNvPr>
          <p:cNvSpPr/>
          <p:nvPr/>
        </p:nvSpPr>
        <p:spPr>
          <a:xfrm>
            <a:off x="4436629" y="251377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AA6135B-E3FE-9A00-DBF1-108EB2EDE992}"/>
              </a:ext>
            </a:extLst>
          </p:cNvPr>
          <p:cNvSpPr/>
          <p:nvPr/>
        </p:nvSpPr>
        <p:spPr>
          <a:xfrm>
            <a:off x="4612098" y="1812304"/>
            <a:ext cx="45719" cy="47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5" name="Segnaposto contenuto 2">
            <a:extLst>
              <a:ext uri="{FF2B5EF4-FFF2-40B4-BE49-F238E27FC236}">
                <a16:creationId xmlns:a16="http://schemas.microsoft.com/office/drawing/2014/main" id="{9957241C-ED0A-7741-8D48-843C8D290061}"/>
              </a:ext>
            </a:extLst>
          </p:cNvPr>
          <p:cNvSpPr txBox="1">
            <a:spLocks/>
          </p:cNvSpPr>
          <p:nvPr/>
        </p:nvSpPr>
        <p:spPr>
          <a:xfrm>
            <a:off x="323527" y="961833"/>
            <a:ext cx="8634600" cy="2325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accelerators employed for fundamental physics research allow for collisions of sub-atomic particles to study the essential components the matter is built of.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0B555B4-F603-FF85-6A74-BF3CD088C6D6}"/>
              </a:ext>
            </a:extLst>
          </p:cNvPr>
          <p:cNvSpPr txBox="1"/>
          <p:nvPr/>
        </p:nvSpPr>
        <p:spPr>
          <a:xfrm>
            <a:off x="6448603" y="6055249"/>
            <a:ext cx="2727514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u="sng" dirty="0">
                <a:solidFill>
                  <a:srgbClr val="060A9C"/>
                </a:solidFill>
              </a:rPr>
              <a:t>* </a:t>
            </a:r>
            <a:r>
              <a:rPr lang="en-GB" sz="700" u="sng" dirty="0">
                <a:solidFill>
                  <a:srgbClr val="060A9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https://cds.cern.ch/record/1662563/files/CERN-ACC-2014-0029.pdf</a:t>
            </a:r>
            <a:endParaRPr lang="en-GB" sz="700" u="sng" dirty="0">
              <a:solidFill>
                <a:srgbClr val="060A9C"/>
              </a:solidFill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DF257A4-D8CE-B86B-6A2B-E26887FB5339}"/>
              </a:ext>
            </a:extLst>
          </p:cNvPr>
          <p:cNvGrpSpPr/>
          <p:nvPr/>
        </p:nvGrpSpPr>
        <p:grpSpPr>
          <a:xfrm>
            <a:off x="4050015" y="4381944"/>
            <a:ext cx="1890137" cy="1810256"/>
            <a:chOff x="7236296" y="2917996"/>
            <a:chExt cx="1260820" cy="1324879"/>
          </a:xfrm>
        </p:grpSpPr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53EFD3A7-477D-803E-5102-0D6DC0E50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7937" t="1" b="1132"/>
            <a:stretch/>
          </p:blipFill>
          <p:spPr>
            <a:xfrm>
              <a:off x="7236296" y="2929485"/>
              <a:ext cx="1260820" cy="1313390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DC891E5-D273-22A9-C0DD-58E1C5C7D859}"/>
                </a:ext>
              </a:extLst>
            </p:cNvPr>
            <p:cNvSpPr txBox="1"/>
            <p:nvPr/>
          </p:nvSpPr>
          <p:spPr>
            <a:xfrm>
              <a:off x="7236296" y="2917996"/>
              <a:ext cx="360041" cy="1856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*</a:t>
              </a:r>
              <a:r>
                <a:rPr lang="en-GB" sz="8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62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4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3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7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6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4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7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60" grpId="0" animBg="1"/>
      <p:bldP spid="53" grpId="0" animBg="1"/>
      <p:bldP spid="57" grpId="0" animBg="1"/>
      <p:bldP spid="59" grpId="0" animBg="1"/>
      <p:bldP spid="62" grpId="0" animBg="1"/>
      <p:bldP spid="6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821DA-5339-0A69-1AA6-B624A5BBE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278E37D-9163-C0CC-A345-12127679B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7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74477524-9074-7E65-461C-181AC843E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317C41D-CDE8-0C32-40CA-EF414F3145C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ABF35573-2C26-375A-B9FF-1D8C0CA71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dynamics concepts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057F634-A159-217A-409F-0CB8611DD095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E72263C4-5416-9E2E-C1B0-308A4E3F5B67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7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F4A8C278-7537-DDC2-144A-5CADCE1EDBFB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491BC514-6190-2B46-607E-51436B50A8F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B05D4706-C5AF-308E-1082-F90826B736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55BC3AB3-A37F-E0FE-E287-46CFB0443315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95" name="Segnaposto contenuto 2">
            <a:extLst>
              <a:ext uri="{FF2B5EF4-FFF2-40B4-BE49-F238E27FC236}">
                <a16:creationId xmlns:a16="http://schemas.microsoft.com/office/drawing/2014/main" id="{4BD151AB-67A0-8E28-D99A-B5CC0E9F1F91}"/>
              </a:ext>
            </a:extLst>
          </p:cNvPr>
          <p:cNvSpPr txBox="1">
            <a:spLocks/>
          </p:cNvSpPr>
          <p:nvPr/>
        </p:nvSpPr>
        <p:spPr>
          <a:xfrm>
            <a:off x="323527" y="961833"/>
            <a:ext cx="8634600" cy="2325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Ideal particle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 accelerators are designed to move on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reference orbit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 algn="just">
              <a:buNone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FCA176-BA11-8A93-68D3-3A9972CBA588}"/>
              </a:ext>
            </a:extLst>
          </p:cNvPr>
          <p:cNvGrpSpPr/>
          <p:nvPr/>
        </p:nvGrpSpPr>
        <p:grpSpPr>
          <a:xfrm>
            <a:off x="355739" y="1373647"/>
            <a:ext cx="2445290" cy="1645874"/>
            <a:chOff x="6261652" y="1987826"/>
            <a:chExt cx="2932044" cy="213691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FD04FEC-B7A4-18B2-E75E-8918811E23F1}"/>
                </a:ext>
              </a:extLst>
            </p:cNvPr>
            <p:cNvGrpSpPr/>
            <p:nvPr/>
          </p:nvGrpSpPr>
          <p:grpSpPr>
            <a:xfrm>
              <a:off x="6261652" y="1987826"/>
              <a:ext cx="2932044" cy="2136913"/>
              <a:chOff x="6261652" y="1987826"/>
              <a:chExt cx="2932044" cy="213691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411D0D32-FED2-4812-6ABB-183C52C8E1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674255" y="2615669"/>
                <a:ext cx="1983933" cy="754499"/>
              </a:xfrm>
              <a:prstGeom prst="line">
                <a:avLst/>
              </a:prstGeom>
              <a:ln w="19050">
                <a:solidFill>
                  <a:srgbClr val="3030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380D77FD-4B79-C5D4-7512-56FF56B63BA7}"/>
                  </a:ext>
                </a:extLst>
              </p:cNvPr>
              <p:cNvSpPr/>
              <p:nvPr/>
            </p:nvSpPr>
            <p:spPr>
              <a:xfrm>
                <a:off x="6261652" y="1987826"/>
                <a:ext cx="2932044" cy="2136913"/>
              </a:xfrm>
              <a:custGeom>
                <a:avLst/>
                <a:gdLst>
                  <a:gd name="connsiteX0" fmla="*/ 0 w 2932044"/>
                  <a:gd name="connsiteY0" fmla="*/ 2136913 h 2136913"/>
                  <a:gd name="connsiteX1" fmla="*/ 2355574 w 2932044"/>
                  <a:gd name="connsiteY1" fmla="*/ 1401417 h 2136913"/>
                  <a:gd name="connsiteX2" fmla="*/ 2932044 w 2932044"/>
                  <a:gd name="connsiteY2" fmla="*/ 0 h 2136913"/>
                  <a:gd name="connsiteX3" fmla="*/ 2932044 w 2932044"/>
                  <a:gd name="connsiteY3" fmla="*/ 0 h 2136913"/>
                  <a:gd name="connsiteX4" fmla="*/ 2932044 w 2932044"/>
                  <a:gd name="connsiteY4" fmla="*/ 0 h 2136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32044" h="2136913">
                    <a:moveTo>
                      <a:pt x="0" y="2136913"/>
                    </a:moveTo>
                    <a:cubicBezTo>
                      <a:pt x="933450" y="1947241"/>
                      <a:pt x="1866900" y="1757569"/>
                      <a:pt x="2355574" y="1401417"/>
                    </a:cubicBezTo>
                    <a:cubicBezTo>
                      <a:pt x="2844248" y="1045265"/>
                      <a:pt x="2932044" y="0"/>
                      <a:pt x="2932044" y="0"/>
                    </a:cubicBezTo>
                    <a:lnTo>
                      <a:pt x="2932044" y="0"/>
                    </a:lnTo>
                    <a:lnTo>
                      <a:pt x="2932044" y="0"/>
                    </a:ln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3AFB8018-2254-2D34-B7A9-C3BF97D238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36990" y="3048682"/>
                <a:ext cx="521890" cy="402906"/>
              </a:xfrm>
              <a:prstGeom prst="straightConnector1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D0B4D938-2092-6FF4-AF58-97C4E1020F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84284" y="2708168"/>
                <a:ext cx="0" cy="627456"/>
              </a:xfrm>
              <a:prstGeom prst="straightConnector1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15D52FFB-DBC1-C55E-7B6C-4CB343F171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036994" y="2926831"/>
                <a:ext cx="590993" cy="464380"/>
              </a:xfrm>
              <a:prstGeom prst="straightConnector1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8884E9C-3020-2812-9184-79751AFF0109}"/>
                  </a:ext>
                </a:extLst>
              </p:cNvPr>
              <p:cNvSpPr/>
              <p:nvPr/>
            </p:nvSpPr>
            <p:spPr>
              <a:xfrm>
                <a:off x="8515181" y="3266051"/>
                <a:ext cx="173209" cy="17890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05F6E6D-5750-D294-38D3-5A6F9CADF9C3}"/>
                    </a:ext>
                  </a:extLst>
                </p:cNvPr>
                <p:cNvSpPr txBox="1"/>
                <p:nvPr/>
              </p:nvSpPr>
              <p:spPr>
                <a:xfrm>
                  <a:off x="7757632" y="2708168"/>
                  <a:ext cx="43573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GB" b="1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05F6E6D-5750-D294-38D3-5A6F9CADF9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7632" y="2708168"/>
                  <a:ext cx="435734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285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07F0943-B4BA-5DD5-B119-4B4B05428A2D}"/>
                    </a:ext>
                  </a:extLst>
                </p:cNvPr>
                <p:cNvSpPr txBox="1"/>
                <p:nvPr/>
              </p:nvSpPr>
              <p:spPr>
                <a:xfrm>
                  <a:off x="8252656" y="2473973"/>
                  <a:ext cx="43573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GB" b="1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07F0943-B4BA-5DD5-B119-4B4B05428A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2656" y="2473973"/>
                  <a:ext cx="435734" cy="276999"/>
                </a:xfrm>
                <a:prstGeom prst="rect">
                  <a:avLst/>
                </a:prstGeom>
                <a:blipFill>
                  <a:blip r:embed="rId6"/>
                  <a:stretch>
                    <a:fillRect b="-6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45A2A6F-F4DF-7222-8CAE-C23A6A6C17CA}"/>
                    </a:ext>
                  </a:extLst>
                </p:cNvPr>
                <p:cNvSpPr txBox="1"/>
                <p:nvPr/>
              </p:nvSpPr>
              <p:spPr>
                <a:xfrm>
                  <a:off x="8730843" y="3212906"/>
                  <a:ext cx="43573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GB" b="1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45A2A6F-F4DF-7222-8CAE-C23A6A6C17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0843" y="3212906"/>
                  <a:ext cx="435734" cy="276999"/>
                </a:xfrm>
                <a:prstGeom prst="rect">
                  <a:avLst/>
                </a:prstGeom>
                <a:blipFill>
                  <a:blip r:embed="rId7"/>
                  <a:stretch>
                    <a:fillRect b="-285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1E1E905-D077-7329-34B4-9BCD61E24FD5}"/>
                    </a:ext>
                  </a:extLst>
                </p:cNvPr>
                <p:cNvSpPr txBox="1"/>
                <p:nvPr/>
              </p:nvSpPr>
              <p:spPr>
                <a:xfrm>
                  <a:off x="6426186" y="2196974"/>
                  <a:ext cx="43573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oMath>
                    </m:oMathPara>
                  </a14:m>
                  <a:endPara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1E1E905-D077-7329-34B4-9BCD61E24F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6186" y="2196974"/>
                  <a:ext cx="435734" cy="276999"/>
                </a:xfrm>
                <a:prstGeom prst="rect">
                  <a:avLst/>
                </a:prstGeom>
                <a:blipFill>
                  <a:blip r:embed="rId8"/>
                  <a:stretch>
                    <a:fillRect b="-4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0B20242-3638-40AD-8036-01EA5FFBE82F}"/>
                    </a:ext>
                  </a:extLst>
                </p:cNvPr>
                <p:cNvSpPr txBox="1"/>
                <p:nvPr/>
              </p:nvSpPr>
              <p:spPr>
                <a:xfrm>
                  <a:off x="7091779" y="2860568"/>
                  <a:ext cx="43573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oMath>
                    </m:oMathPara>
                  </a14:m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0FAD591-9A0D-3A0E-DD44-403A959C59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1779" y="2860568"/>
                  <a:ext cx="435734" cy="276999"/>
                </a:xfrm>
                <a:prstGeom prst="rect">
                  <a:avLst/>
                </a:prstGeom>
                <a:blipFill>
                  <a:blip r:embed="rId9"/>
                  <a:stretch>
                    <a:fillRect b="-260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1C11D15-4F78-CC07-918F-5681D8FE2870}"/>
              </a:ext>
            </a:extLst>
          </p:cNvPr>
          <p:cNvSpPr/>
          <p:nvPr/>
        </p:nvSpPr>
        <p:spPr>
          <a:xfrm>
            <a:off x="492958" y="1504174"/>
            <a:ext cx="2344029" cy="1645874"/>
          </a:xfrm>
          <a:custGeom>
            <a:avLst/>
            <a:gdLst>
              <a:gd name="connsiteX0" fmla="*/ 0 w 3115140"/>
              <a:gd name="connsiteY0" fmla="*/ 1798982 h 2028494"/>
              <a:gd name="connsiteX1" fmla="*/ 566531 w 3115140"/>
              <a:gd name="connsiteY1" fmla="*/ 1143000 h 2028494"/>
              <a:gd name="connsiteX2" fmla="*/ 1749287 w 3115140"/>
              <a:gd name="connsiteY2" fmla="*/ 2027582 h 2028494"/>
              <a:gd name="connsiteX3" fmla="*/ 1779105 w 3115140"/>
              <a:gd name="connsiteY3" fmla="*/ 944217 h 2028494"/>
              <a:gd name="connsiteX4" fmla="*/ 3091070 w 3115140"/>
              <a:gd name="connsiteY4" fmla="*/ 1381539 h 2028494"/>
              <a:gd name="connsiteX5" fmla="*/ 2663687 w 3115140"/>
              <a:gd name="connsiteY5" fmla="*/ 437322 h 2028494"/>
              <a:gd name="connsiteX6" fmla="*/ 3110948 w 3115140"/>
              <a:gd name="connsiteY6" fmla="*/ 0 h 202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5140" h="2028494">
                <a:moveTo>
                  <a:pt x="0" y="1798982"/>
                </a:moveTo>
                <a:cubicBezTo>
                  <a:pt x="137491" y="1451941"/>
                  <a:pt x="274983" y="1104900"/>
                  <a:pt x="566531" y="1143000"/>
                </a:cubicBezTo>
                <a:cubicBezTo>
                  <a:pt x="858079" y="1181100"/>
                  <a:pt x="1547191" y="2060712"/>
                  <a:pt x="1749287" y="2027582"/>
                </a:cubicBezTo>
                <a:cubicBezTo>
                  <a:pt x="1951383" y="1994452"/>
                  <a:pt x="1555474" y="1051891"/>
                  <a:pt x="1779105" y="944217"/>
                </a:cubicBezTo>
                <a:cubicBezTo>
                  <a:pt x="2002736" y="836543"/>
                  <a:pt x="2943640" y="1466021"/>
                  <a:pt x="3091070" y="1381539"/>
                </a:cubicBezTo>
                <a:cubicBezTo>
                  <a:pt x="3238500" y="1297056"/>
                  <a:pt x="2660374" y="667578"/>
                  <a:pt x="2663687" y="437322"/>
                </a:cubicBezTo>
                <a:cubicBezTo>
                  <a:pt x="2667000" y="207066"/>
                  <a:pt x="2888974" y="103533"/>
                  <a:pt x="3110948" y="0"/>
                </a:cubicBezTo>
              </a:path>
            </a:pathLst>
          </a:custGeom>
          <a:noFill/>
          <a:ln w="19050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2DBC515-6BB9-396B-FC3C-027FC88EDBEC}"/>
                  </a:ext>
                </a:extLst>
              </p:cNvPr>
              <p:cNvSpPr txBox="1"/>
              <p:nvPr/>
            </p:nvSpPr>
            <p:spPr>
              <a:xfrm>
                <a:off x="3310161" y="1490797"/>
                <a:ext cx="5305031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50"/>
                  </a:spcBef>
                </a:pPr>
                <a:r>
                  <a:rPr lang="en-US" sz="1600" b="1" dirty="0">
                    <a:solidFill>
                      <a:srgbClr val="B52D7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Real world</a:t>
                </a: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they</a:t>
                </a: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oscillates</a:t>
                </a: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around the ideal orbit. Coordinate system rotating with the ideal particle,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are the horizontal and vertical transverse planes, while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𝒛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 the longitudinal coordinate, tangential to the particle motion [1-4].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2DBC515-6BB9-396B-FC3C-027FC88ED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161" y="1490797"/>
                <a:ext cx="5305031" cy="1323439"/>
              </a:xfrm>
              <a:prstGeom prst="rect">
                <a:avLst/>
              </a:prstGeom>
              <a:blipFill>
                <a:blip r:embed="rId10"/>
                <a:stretch>
                  <a:fillRect l="-575" t="-1382" r="-690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Segnaposto contenuto 2">
            <a:extLst>
              <a:ext uri="{FF2B5EF4-FFF2-40B4-BE49-F238E27FC236}">
                <a16:creationId xmlns:a16="http://schemas.microsoft.com/office/drawing/2014/main" id="{F88EF4F5-A918-8CE8-C1E0-DC25931B0937}"/>
              </a:ext>
            </a:extLst>
          </p:cNvPr>
          <p:cNvSpPr txBox="1">
            <a:spLocks/>
          </p:cNvSpPr>
          <p:nvPr/>
        </p:nvSpPr>
        <p:spPr>
          <a:xfrm>
            <a:off x="323526" y="3429000"/>
            <a:ext cx="8712970" cy="606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5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Physics studies require high precision control of the particles motion to allow for collisions.</a:t>
            </a:r>
          </a:p>
          <a:p>
            <a:pPr marL="0" indent="0">
              <a:spcBef>
                <a:spcPts val="550"/>
              </a:spcBef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FE4D19F-E8E4-D235-0E12-795262561DA6}"/>
              </a:ext>
            </a:extLst>
          </p:cNvPr>
          <p:cNvGrpSpPr/>
          <p:nvPr/>
        </p:nvGrpSpPr>
        <p:grpSpPr>
          <a:xfrm>
            <a:off x="9144000" y="3298194"/>
            <a:ext cx="2062283" cy="1447687"/>
            <a:chOff x="3194704" y="1283581"/>
            <a:chExt cx="2062283" cy="1447687"/>
          </a:xfrm>
        </p:grpSpPr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D740CC71-3D5E-FBBA-710E-4BBF43B3BF46}"/>
                </a:ext>
              </a:extLst>
            </p:cNvPr>
            <p:cNvSpPr/>
            <p:nvPr/>
          </p:nvSpPr>
          <p:spPr>
            <a:xfrm rot="5400000">
              <a:off x="3502002" y="976283"/>
              <a:ext cx="1447687" cy="2062283"/>
            </a:xfrm>
            <a:prstGeom prst="triangle">
              <a:avLst>
                <a:gd name="adj" fmla="val 53427"/>
              </a:avLst>
            </a:prstGeom>
            <a:solidFill>
              <a:schemeClr val="accent1">
                <a:lumMod val="40000"/>
                <a:lumOff val="60000"/>
              </a:schemeClr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7D1FA78-5964-41F0-1C97-5F9A8FDBF2C5}"/>
                </a:ext>
              </a:extLst>
            </p:cNvPr>
            <p:cNvGrpSpPr/>
            <p:nvPr/>
          </p:nvGrpSpPr>
          <p:grpSpPr>
            <a:xfrm rot="21427870">
              <a:off x="3828107" y="1716434"/>
              <a:ext cx="844637" cy="617878"/>
              <a:chOff x="3839172" y="1705975"/>
              <a:chExt cx="844637" cy="617878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9826E50-470E-1A50-D248-2A35411D8F44}"/>
                  </a:ext>
                </a:extLst>
              </p:cNvPr>
              <p:cNvSpPr/>
              <p:nvPr/>
            </p:nvSpPr>
            <p:spPr>
              <a:xfrm>
                <a:off x="4539793" y="1946971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4F2F83D0-487C-A276-2435-5983EB72BAC8}"/>
                  </a:ext>
                </a:extLst>
              </p:cNvPr>
              <p:cNvSpPr/>
              <p:nvPr/>
            </p:nvSpPr>
            <p:spPr>
              <a:xfrm>
                <a:off x="4355976" y="1844824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BE495BD-6BC3-50D3-94F8-64B38C4CFDEC}"/>
                  </a:ext>
                </a:extLst>
              </p:cNvPr>
              <p:cNvSpPr/>
              <p:nvPr/>
            </p:nvSpPr>
            <p:spPr>
              <a:xfrm>
                <a:off x="4371480" y="2035821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87A78587-E36E-109E-AFA3-CEC990183E8F}"/>
                  </a:ext>
                </a:extLst>
              </p:cNvPr>
              <p:cNvSpPr/>
              <p:nvPr/>
            </p:nvSpPr>
            <p:spPr>
              <a:xfrm>
                <a:off x="4145491" y="1781764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29154CB-8467-FFB1-1ADE-F9B56E1E1912}"/>
                  </a:ext>
                </a:extLst>
              </p:cNvPr>
              <p:cNvSpPr/>
              <p:nvPr/>
            </p:nvSpPr>
            <p:spPr>
              <a:xfrm>
                <a:off x="4211960" y="1957970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C43E214-08B3-F3E1-110F-EDD41C41BD9D}"/>
                  </a:ext>
                </a:extLst>
              </p:cNvPr>
              <p:cNvSpPr/>
              <p:nvPr/>
            </p:nvSpPr>
            <p:spPr>
              <a:xfrm>
                <a:off x="4120701" y="2113475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9709C63A-C6B3-51EE-E6BF-0B43DCB3B59F}"/>
                  </a:ext>
                </a:extLst>
              </p:cNvPr>
              <p:cNvSpPr/>
              <p:nvPr/>
            </p:nvSpPr>
            <p:spPr>
              <a:xfrm>
                <a:off x="4011440" y="1949747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671F5A0B-599F-EBBD-E5A5-A16F0D24E326}"/>
                  </a:ext>
                </a:extLst>
              </p:cNvPr>
              <p:cNvSpPr/>
              <p:nvPr/>
            </p:nvSpPr>
            <p:spPr>
              <a:xfrm>
                <a:off x="3950599" y="1705975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FEAAAADB-FB96-B4B2-4FF1-C1A3244A9C2A}"/>
                  </a:ext>
                </a:extLst>
              </p:cNvPr>
              <p:cNvSpPr/>
              <p:nvPr/>
            </p:nvSpPr>
            <p:spPr>
              <a:xfrm>
                <a:off x="3839172" y="1844824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23A41DEE-CFB7-20E5-9050-986AD1AF982A}"/>
                  </a:ext>
                </a:extLst>
              </p:cNvPr>
              <p:cNvSpPr/>
              <p:nvPr/>
            </p:nvSpPr>
            <p:spPr>
              <a:xfrm>
                <a:off x="3849422" y="2021755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8D275E8-2D66-AC0D-73A6-F6E72094A2BE}"/>
                  </a:ext>
                </a:extLst>
              </p:cNvPr>
              <p:cNvSpPr/>
              <p:nvPr/>
            </p:nvSpPr>
            <p:spPr>
              <a:xfrm>
                <a:off x="3949308" y="2179837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1AAC0EEA-431D-9B15-238F-ACD31EE5174A}"/>
              </a:ext>
            </a:extLst>
          </p:cNvPr>
          <p:cNvGrpSpPr/>
          <p:nvPr/>
        </p:nvGrpSpPr>
        <p:grpSpPr>
          <a:xfrm>
            <a:off x="-2180575" y="4026018"/>
            <a:ext cx="2169215" cy="1447686"/>
            <a:chOff x="4121860" y="1289425"/>
            <a:chExt cx="2062283" cy="1447686"/>
          </a:xfrm>
        </p:grpSpPr>
        <p:sp>
          <p:nvSpPr>
            <p:cNvPr id="161" name="Isosceles Triangle 160">
              <a:extLst>
                <a:ext uri="{FF2B5EF4-FFF2-40B4-BE49-F238E27FC236}">
                  <a16:creationId xmlns:a16="http://schemas.microsoft.com/office/drawing/2014/main" id="{A1C2407B-3C50-722B-ABFA-448DC48D2770}"/>
                </a:ext>
              </a:extLst>
            </p:cNvPr>
            <p:cNvSpPr/>
            <p:nvPr/>
          </p:nvSpPr>
          <p:spPr>
            <a:xfrm rot="16200000">
              <a:off x="4429159" y="982126"/>
              <a:ext cx="1447686" cy="2062283"/>
            </a:xfrm>
            <a:prstGeom prst="triangle">
              <a:avLst>
                <a:gd name="adj" fmla="val 53427"/>
              </a:avLst>
            </a:prstGeom>
            <a:solidFill>
              <a:schemeClr val="accent2">
                <a:lumMod val="20000"/>
                <a:lumOff val="80000"/>
              </a:schemeClr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B79131FD-5CAB-F6D1-00F4-0324C8D7DEA5}"/>
                </a:ext>
              </a:extLst>
            </p:cNvPr>
            <p:cNvGrpSpPr/>
            <p:nvPr/>
          </p:nvGrpSpPr>
          <p:grpSpPr>
            <a:xfrm>
              <a:off x="4693126" y="1689066"/>
              <a:ext cx="797898" cy="684908"/>
              <a:chOff x="4708106" y="1709756"/>
              <a:chExt cx="797898" cy="684908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049A1AB1-C52B-F9BF-C913-3E7FC853B706}"/>
                  </a:ext>
                </a:extLst>
              </p:cNvPr>
              <p:cNvSpPr/>
              <p:nvPr/>
            </p:nvSpPr>
            <p:spPr>
              <a:xfrm>
                <a:off x="4708106" y="1957970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45ED9943-CA15-5958-0794-35D2A86FBA7F}"/>
                  </a:ext>
                </a:extLst>
              </p:cNvPr>
              <p:cNvSpPr/>
              <p:nvPr/>
            </p:nvSpPr>
            <p:spPr>
              <a:xfrm>
                <a:off x="4858982" y="1862029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D7628CAE-FA6B-0D6D-F61B-DB5410FAE2D7}"/>
                  </a:ext>
                </a:extLst>
              </p:cNvPr>
              <p:cNvSpPr/>
              <p:nvPr/>
            </p:nvSpPr>
            <p:spPr>
              <a:xfrm>
                <a:off x="4860439" y="2053075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C3961CB1-4B3B-1AFC-E4D8-30A828F649D8}"/>
                  </a:ext>
                </a:extLst>
              </p:cNvPr>
              <p:cNvSpPr/>
              <p:nvPr/>
            </p:nvSpPr>
            <p:spPr>
              <a:xfrm>
                <a:off x="5361988" y="2090987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F81F2B7C-E00D-6A6E-E22A-21D62E7FAE88}"/>
                  </a:ext>
                </a:extLst>
              </p:cNvPr>
              <p:cNvSpPr/>
              <p:nvPr/>
            </p:nvSpPr>
            <p:spPr>
              <a:xfrm>
                <a:off x="5029482" y="1968784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027B7E5D-AAC0-1BEF-C877-CE2C9E6EDFB2}"/>
                  </a:ext>
                </a:extLst>
              </p:cNvPr>
              <p:cNvSpPr/>
              <p:nvPr/>
            </p:nvSpPr>
            <p:spPr>
              <a:xfrm rot="20977844">
                <a:off x="5135228" y="2125800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223F1A7A-1C1C-123D-5824-87C201B4DBE8}"/>
                  </a:ext>
                </a:extLst>
              </p:cNvPr>
              <p:cNvSpPr/>
              <p:nvPr/>
            </p:nvSpPr>
            <p:spPr>
              <a:xfrm>
                <a:off x="5361988" y="1896776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6861AE54-A192-F7B6-3040-4837477C3D5E}"/>
                  </a:ext>
                </a:extLst>
              </p:cNvPr>
              <p:cNvSpPr/>
              <p:nvPr/>
            </p:nvSpPr>
            <p:spPr>
              <a:xfrm>
                <a:off x="5205382" y="1959453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AF9CA49E-BDDC-059A-0918-B0D32D9F2F4A}"/>
                  </a:ext>
                </a:extLst>
              </p:cNvPr>
              <p:cNvSpPr/>
              <p:nvPr/>
            </p:nvSpPr>
            <p:spPr>
              <a:xfrm>
                <a:off x="5125018" y="1802955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C9CA3F45-D9D1-67ED-1353-A22D9F0AC6E3}"/>
                  </a:ext>
                </a:extLst>
              </p:cNvPr>
              <p:cNvSpPr/>
              <p:nvPr/>
            </p:nvSpPr>
            <p:spPr>
              <a:xfrm>
                <a:off x="5301125" y="1709756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9B689C8B-35F6-B04C-9D14-9772B98AD3C6}"/>
                  </a:ext>
                </a:extLst>
              </p:cNvPr>
              <p:cNvSpPr/>
              <p:nvPr/>
            </p:nvSpPr>
            <p:spPr>
              <a:xfrm>
                <a:off x="5274460" y="2250648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C5E8A1A1-D9FD-077D-472A-7AEF0FE9F522}"/>
                  </a:ext>
                </a:extLst>
              </p:cNvPr>
              <p:cNvSpPr txBox="1"/>
              <p:nvPr/>
            </p:nvSpPr>
            <p:spPr>
              <a:xfrm>
                <a:off x="323526" y="3903167"/>
                <a:ext cx="8878577" cy="21724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spcBef>
                    <a:spcPts val="550"/>
                  </a:spcBef>
                  <a:buNone/>
                </a:pPr>
                <a:r>
                  <a:rPr lang="en-US" sz="1600" b="1" dirty="0">
                    <a:solidFill>
                      <a:srgbClr val="B52D7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Stable beams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some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parameters </a:t>
                </a:r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to be under </a:t>
                </a:r>
                <a:r>
                  <a:rPr lang="en-US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control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</a:t>
                </a:r>
              </a:p>
              <a:p>
                <a:pPr marL="285750" indent="-285750">
                  <a:spcBef>
                    <a:spcPts val="550"/>
                  </a:spcBef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Horizontal/vertical tune (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𝑸</m:t>
                    </m:r>
                  </m:oMath>
                </a14:m>
                <a:r>
                  <a:rPr lang="en-US" sz="14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)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 number of beam oscillations per machine revolution in the horizontal/vertical plane;</a:t>
                </a:r>
              </a:p>
              <a:p>
                <a:pPr marL="742950" lvl="1" indent="-285750">
                  <a:spcBef>
                    <a:spcPts val="550"/>
                  </a:spcBef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2"/>
                    </a:solidFill>
                    <a:sym typeface="Wingdings" panose="05000000000000000000" pitchFamily="2" charset="2"/>
                  </a:rPr>
                  <a:t>Very important: tunes must not be integers, or half-integer, or a simple fraction</a:t>
                </a:r>
                <a:r>
                  <a:rPr lang="en-US" sz="1200" dirty="0">
                    <a:solidFill>
                      <a:schemeClr val="accent2"/>
                    </a:solidFill>
                    <a:sym typeface="Wingdings" panose="05000000000000000000" pitchFamily="2" charset="2"/>
                  </a:rPr>
                  <a:t> (resonance condition  beam get lost  no collisions  no physics)</a:t>
                </a:r>
                <a:r>
                  <a:rPr lang="en-US" sz="1200" dirty="0">
                    <a:solidFill>
                      <a:schemeClr val="accent5"/>
                    </a:solidFill>
                    <a:sym typeface="Wingdings" panose="05000000000000000000" pitchFamily="2" charset="2"/>
                  </a:rPr>
                  <a:t>: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550"/>
                  </a:spcBef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Chromaticity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p>
                    <m:r>
                      <a:rPr lang="en-US" sz="1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/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variation in tune with momentum offset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nominal momentum of the ideal particle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Δ</m:t>
                    </m:r>
                    <m:r>
                      <a:rPr lang="en-US" sz="1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𝑝</m:t>
                    </m:r>
                  </m:oMath>
                </a14:m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the momentum offset of the real particle)</a:t>
                </a:r>
                <a:endPara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0" indent="0" algn="just">
                  <a:buNone/>
                </a:pP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C5E8A1A1-D9FD-077D-472A-7AEF0FE9F5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6" y="3903167"/>
                <a:ext cx="8878577" cy="2172454"/>
              </a:xfrm>
              <a:prstGeom prst="rect">
                <a:avLst/>
              </a:prstGeom>
              <a:blipFill>
                <a:blip r:embed="rId11"/>
                <a:stretch>
                  <a:fillRect l="-343" t="-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239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1" grpId="0"/>
      <p:bldP spid="65" grpId="0"/>
      <p:bldP spid="1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AE607-2B66-FEEA-C8A3-EF78E0881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B9F525A3-BAB3-CFC1-C13A-04356587837B}"/>
              </a:ext>
            </a:extLst>
          </p:cNvPr>
          <p:cNvGrpSpPr/>
          <p:nvPr/>
        </p:nvGrpSpPr>
        <p:grpSpPr>
          <a:xfrm rot="2406841">
            <a:off x="2757613" y="2382168"/>
            <a:ext cx="4289183" cy="3942350"/>
            <a:chOff x="2026591" y="1346380"/>
            <a:chExt cx="5720704" cy="5168525"/>
          </a:xfrm>
        </p:grpSpPr>
        <p:sp>
          <p:nvSpPr>
            <p:cNvPr id="66" name="Block Arc 65">
              <a:extLst>
                <a:ext uri="{FF2B5EF4-FFF2-40B4-BE49-F238E27FC236}">
                  <a16:creationId xmlns:a16="http://schemas.microsoft.com/office/drawing/2014/main" id="{600DD193-E375-C264-A049-FB75204C41F0}"/>
                </a:ext>
              </a:extLst>
            </p:cNvPr>
            <p:cNvSpPr/>
            <p:nvPr/>
          </p:nvSpPr>
          <p:spPr>
            <a:xfrm>
              <a:off x="2026591" y="1536334"/>
              <a:ext cx="5720704" cy="4978571"/>
            </a:xfrm>
            <a:prstGeom prst="blockArc">
              <a:avLst>
                <a:gd name="adj1" fmla="val 10800000"/>
                <a:gd name="adj2" fmla="val 16206840"/>
                <a:gd name="adj3" fmla="val 30351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9557E06-749E-689B-1CE8-2D2EFBA5753C}"/>
                </a:ext>
              </a:extLst>
            </p:cNvPr>
            <p:cNvSpPr/>
            <p:nvPr/>
          </p:nvSpPr>
          <p:spPr>
            <a:xfrm>
              <a:off x="6051845" y="1346380"/>
              <a:ext cx="558430" cy="192423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571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0CE16A30-F012-F558-0176-4BB7C125DA53}"/>
              </a:ext>
            </a:extLst>
          </p:cNvPr>
          <p:cNvSpPr/>
          <p:nvPr/>
        </p:nvSpPr>
        <p:spPr>
          <a:xfrm>
            <a:off x="1985309" y="5037353"/>
            <a:ext cx="144454" cy="13779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FB860CD-6DEE-220B-9B86-F9BE29331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8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4F89B7D1-05D7-7698-DAA7-80D8721FB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43328D3-E4AB-1852-BBCD-F68E12EB93C9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B77318C1-C19D-FDDB-A642-072DC09C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C6988FD-D0FB-7FEC-D165-FB798683DCAD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ACB67EA1-F768-048E-5428-24E75C1720F3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8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A2897BFD-7D42-0CFC-9FF1-0C86D6F2F88F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552020DA-CD4C-9C9B-C4FA-CA18D59C961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70F764B4-316E-0406-8D05-43F5A6A6E11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86E51C8B-F76D-0794-87F6-37B70F9F3867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95" name="Segnaposto contenuto 2">
            <a:extLst>
              <a:ext uri="{FF2B5EF4-FFF2-40B4-BE49-F238E27FC236}">
                <a16:creationId xmlns:a16="http://schemas.microsoft.com/office/drawing/2014/main" id="{A99BD2B2-5E5E-6C98-C508-051BCF22E28E}"/>
              </a:ext>
            </a:extLst>
          </p:cNvPr>
          <p:cNvSpPr txBox="1">
            <a:spLocks/>
          </p:cNvSpPr>
          <p:nvPr/>
        </p:nvSpPr>
        <p:spPr>
          <a:xfrm>
            <a:off x="323527" y="961833"/>
            <a:ext cx="8634600" cy="1004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50"/>
              </a:spcBef>
              <a:buNone/>
            </a:pP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Particles motion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 governed by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electromagnetic forces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en-US" sz="1600" b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Lorenz’s force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550"/>
              </a:spcBef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Electric fields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used to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accelerate particles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within radiofrequency (RF) cavities</a:t>
            </a:r>
          </a:p>
          <a:p>
            <a:pPr>
              <a:spcBef>
                <a:spcPts val="550"/>
              </a:spcBef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magnetic fields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used to </a:t>
            </a:r>
            <a:r>
              <a:rPr lang="en-US" sz="1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guide particles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throughout the accelerator.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86672B5-F0A3-F358-4397-9B98CCF51700}"/>
              </a:ext>
            </a:extLst>
          </p:cNvPr>
          <p:cNvSpPr/>
          <p:nvPr/>
        </p:nvSpPr>
        <p:spPr>
          <a:xfrm>
            <a:off x="1093315" y="5807547"/>
            <a:ext cx="144454" cy="13779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29EDA9-93DE-6447-F4BF-10CD5FCCC71A}"/>
              </a:ext>
            </a:extLst>
          </p:cNvPr>
          <p:cNvSpPr txBox="1"/>
          <p:nvPr/>
        </p:nvSpPr>
        <p:spPr>
          <a:xfrm>
            <a:off x="1392527" y="2281752"/>
            <a:ext cx="22731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Dipole magnet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magnetic field to </a:t>
            </a: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bend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the particle’s </a:t>
            </a: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trajectory</a:t>
            </a:r>
            <a:endParaRPr lang="en-GB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E3C102-164D-96FC-C944-02603684FC0F}"/>
              </a:ext>
            </a:extLst>
          </p:cNvPr>
          <p:cNvSpPr txBox="1"/>
          <p:nvPr/>
        </p:nvSpPr>
        <p:spPr>
          <a:xfrm>
            <a:off x="6878133" y="2986687"/>
            <a:ext cx="224035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Quadrupole magnet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magnetic field to </a:t>
            </a:r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focus (defocus)</a:t>
            </a: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particle’s </a:t>
            </a:r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trajectory</a:t>
            </a:r>
            <a:endParaRPr lang="en-GB" sz="11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lowchart: Terminator 5">
            <a:extLst>
              <a:ext uri="{FF2B5EF4-FFF2-40B4-BE49-F238E27FC236}">
                <a16:creationId xmlns:a16="http://schemas.microsoft.com/office/drawing/2014/main" id="{18215D73-C582-6FB2-35AD-8B8FF103D766}"/>
              </a:ext>
            </a:extLst>
          </p:cNvPr>
          <p:cNvSpPr/>
          <p:nvPr/>
        </p:nvSpPr>
        <p:spPr>
          <a:xfrm rot="7795051">
            <a:off x="1747119" y="4518118"/>
            <a:ext cx="465474" cy="931368"/>
          </a:xfrm>
          <a:prstGeom prst="flowChartTerminator">
            <a:avLst/>
          </a:prstGeom>
          <a:solidFill>
            <a:srgbClr val="751D5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E3C8DF-30AA-9E51-947E-C7E423AA467B}"/>
                  </a:ext>
                </a:extLst>
              </p:cNvPr>
              <p:cNvSpPr txBox="1"/>
              <p:nvPr/>
            </p:nvSpPr>
            <p:spPr>
              <a:xfrm>
                <a:off x="1822911" y="4777960"/>
                <a:ext cx="276703" cy="402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E3C8DF-30AA-9E51-947E-C7E423AA4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911" y="4777960"/>
                <a:ext cx="276703" cy="402931"/>
              </a:xfrm>
              <a:prstGeom prst="rect">
                <a:avLst/>
              </a:prstGeom>
              <a:blipFill>
                <a:blip r:embed="rId5"/>
                <a:stretch>
                  <a:fillRect r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5FBC69-D450-47D9-46A3-B792090BBBE1}"/>
                  </a:ext>
                </a:extLst>
              </p:cNvPr>
              <p:cNvSpPr txBox="1"/>
              <p:nvPr/>
            </p:nvSpPr>
            <p:spPr>
              <a:xfrm>
                <a:off x="4433648" y="2802612"/>
                <a:ext cx="276703" cy="402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5FBC69-D450-47D9-46A3-B792090BB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3648" y="2802612"/>
                <a:ext cx="276703" cy="402931"/>
              </a:xfrm>
              <a:prstGeom prst="rect">
                <a:avLst/>
              </a:prstGeom>
              <a:blipFill>
                <a:blip r:embed="rId6"/>
                <a:stretch>
                  <a:fillRect r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5E9915D-4812-1271-C175-22CA15ED67FE}"/>
                  </a:ext>
                </a:extLst>
              </p:cNvPr>
              <p:cNvSpPr txBox="1"/>
              <p:nvPr/>
            </p:nvSpPr>
            <p:spPr>
              <a:xfrm>
                <a:off x="6300192" y="3889400"/>
                <a:ext cx="276703" cy="402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5E9915D-4812-1271-C175-22CA15ED67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889400"/>
                <a:ext cx="276703" cy="402931"/>
              </a:xfrm>
              <a:prstGeom prst="rect">
                <a:avLst/>
              </a:prstGeom>
              <a:blipFill>
                <a:blip r:embed="rId7"/>
                <a:stretch>
                  <a:fillRect r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D82E5B9-EFD7-2FD9-4854-AD540D73306B}"/>
              </a:ext>
            </a:extLst>
          </p:cNvPr>
          <p:cNvSpPr txBox="1"/>
          <p:nvPr/>
        </p:nvSpPr>
        <p:spPr>
          <a:xfrm>
            <a:off x="2493105" y="4777960"/>
            <a:ext cx="22731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RF cavity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electric field to </a:t>
            </a:r>
            <a:r>
              <a:rPr lang="en-US" sz="1100" b="1" dirty="0">
                <a:solidFill>
                  <a:srgbClr val="751D5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accelerate</a:t>
            </a: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particles</a:t>
            </a: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18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0208 L 0.10556 -0.12731 L 0.10556 -0.12708 " pathEditMode="relative" rAng="0" ptsTypes="AAA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081 L 0.00069 -0.0081 C 0.00295 -0.00925 0.00538 -0.00949 0.00747 -0.01134 C 0.01181 -0.01458 0.01215 -0.01851 0.01493 -0.02338 C 0.0184 -0.02893 0.0217 -0.03125 0.02639 -0.03541 C 0.02708 -0.03611 0.02795 -0.03657 0.02865 -0.0375 C 0.03177 -0.04166 0.03003 -0.03981 0.03403 -0.04259 C 0.04497 -0.05717 0.02951 -0.03703 0.03993 -0.04953 C 0.04167 -0.05162 0.04288 -0.0537 0.04462 -0.05578 C 0.04549 -0.05671 0.0467 -0.05763 0.04757 -0.05879 C 0.05017 -0.0618 0.05104 -0.06412 0.05365 -0.06782 C 0.05556 -0.0706 0.05764 -0.07314 0.05972 -0.07592 C 0.06094 -0.07754 0.06198 -0.07939 0.06354 -0.08101 C 0.06632 -0.08379 0.0684 -0.08564 0.07101 -0.08888 C 0.08021 -0.10023 0.0724 -0.09213 0.0816 -0.10208 C 0.08264 -0.10324 0.08351 -0.10439 0.08472 -0.10509 C 0.08611 -0.10601 0.08767 -0.10648 0.08924 -0.10717 C 0.08993 -0.1081 0.0908 -0.10902 0.09149 -0.11018 C 0.09236 -0.11157 0.09288 -0.11319 0.09375 -0.11435 C 0.10226 -0.12384 0.09115 -0.10763 0.09983 -0.11921 C 0.10486 -0.12592 0.09931 -0.12129 0.10521 -0.12546 C 0.10625 -0.12708 0.10712 -0.12893 0.10816 -0.13032 C 0.10885 -0.13125 0.1099 -0.13148 0.11042 -0.1324 C 0.11181 -0.13425 0.11285 -0.13657 0.11424 -0.13842 C 0.11545 -0.14027 0.11684 -0.14166 0.11806 -0.14351 C 0.11892 -0.14467 0.11944 -0.14629 0.12031 -0.14745 C 0.12101 -0.14861 0.12188 -0.14953 0.12257 -0.15069 C 0.12448 -0.15347 0.12552 -0.15763 0.12795 -0.15972 C 0.12934 -0.16111 0.13108 -0.16203 0.13247 -0.16365 C 0.13524 -0.16736 0.13715 -0.17222 0.13993 -0.17592 C 0.14149 -0.17777 0.14306 -0.17986 0.14462 -0.18194 C 0.14514 -0.18287 0.14549 -0.18402 0.14601 -0.18495 C 0.14722 -0.18634 0.14861 -0.1875 0.14983 -0.18888 C 0.15399 -0.19375 0.15017 -0.19074 0.15521 -0.19398 C 0.1559 -0.19513 0.1566 -0.19606 0.15747 -0.19699 C 0.16163 -0.20185 0.15781 -0.1956 0.16267 -0.203 C 0.17222 -0.21759 0.15938 -0.19884 0.16649 -0.21018 C 0.16719 -0.21134 0.16788 -0.2125 0.16875 -0.21319 C 0.16979 -0.21388 0.17083 -0.21388 0.17188 -0.21412 C 0.17292 -0.2155 0.17378 -0.21713 0.17483 -0.21828 C 0.17639 -0.21967 0.17847 -0.2206 0.18021 -0.22129 C 0.18281 -0.22662 0.1816 -0.225 0.18767 -0.23032 C 0.18854 -0.23101 0.18924 -0.23194 0.1901 -0.2324 C 0.19149 -0.2331 0.19306 -0.23287 0.19462 -0.23333 C 0.19531 -0.23356 0.19601 -0.23402 0.19688 -0.23449 C 0.19792 -0.23541 0.19896 -0.23634 0.19983 -0.2375 C 0.20087 -0.23865 0.20174 -0.24027 0.20295 -0.24143 C 0.20347 -0.24213 0.20434 -0.24213 0.20521 -0.24259 C 0.20712 -0.24513 0.20885 -0.24861 0.21128 -0.25046 C 0.2125 -0.25162 0.21372 -0.25254 0.2151 -0.2537 C 0.2158 -0.25416 0.21649 -0.25509 0.21736 -0.25555 C 0.21979 -0.25763 0.22257 -0.25925 0.22483 -0.26157 C 0.2309 -0.26782 0.22483 -0.2625 0.2309 -0.26574 C 0.23247 -0.26666 0.23385 -0.26805 0.23542 -0.26875 C 0.2375 -0.26944 0.23958 -0.26944 0.24149 -0.26967 C 0.2441 -0.27083 0.24653 -0.27222 0.24913 -0.27268 C 0.2526 -0.27361 0.25625 -0.27338 0.25972 -0.27384 C 0.26302 -0.2743 0.26632 -0.27523 0.26962 -0.27569 L 0.30903 -0.27384 C 0.31128 -0.27361 0.31441 -0.27222 0.31649 -0.27083 C 0.31736 -0.27013 0.31806 -0.26921 0.31875 -0.26875 C 0.32031 -0.26782 0.32188 -0.26736 0.32344 -0.26666 C 0.32465 -0.26527 0.32569 -0.26365 0.32708 -0.26273 C 0.32847 -0.26157 0.33038 -0.2618 0.33177 -0.26064 C 0.33247 -0.25995 0.33247 -0.25833 0.33316 -0.25763 C 0.33438 -0.25648 0.33576 -0.25625 0.33698 -0.25555 C 0.34063 -0.24838 0.33594 -0.25717 0.34149 -0.24953 C 0.34219 -0.24861 0.34253 -0.24745 0.34306 -0.24652 C 0.34479 -0.24398 0.3467 -0.24213 0.34844 -0.23935 C 0.34931 -0.23796 0.34983 -0.23611 0.35069 -0.23449 C 0.35156 -0.23263 0.35278 -0.23101 0.35365 -0.22939 C 0.35417 -0.22847 0.35469 -0.22731 0.35521 -0.22638 C 0.35747 -0.22222 0.35712 -0.22314 0.35903 -0.21921 C 0.36146 -0.21388 0.3625 -0.20995 0.36736 -0.20625 C 0.36823 -0.20532 0.37205 -0.20231 0.37344 -0.20115 C 0.37622 -0.19814 0.37882 -0.1949 0.38177 -0.19189 C 0.38594 -0.18773 0.39045 -0.18425 0.39462 -0.17986 C 0.39583 -0.17847 0.39705 -0.17708 0.39844 -0.17592 C 0.4033 -0.17152 0.4066 -0.17037 0.41042 -0.16574 C 0.41128 -0.16481 0.41198 -0.16365 0.41285 -0.16273 C 0.41476 -0.16064 0.41875 -0.15671 0.41875 -0.15671 C 0.42049 -0.15347 0.42031 -0.15324 0.42257 -0.15069 C 0.42378 -0.14907 0.42517 -0.14814 0.42639 -0.14652 C 0.42708 -0.1456 0.42726 -0.14444 0.42795 -0.14351 C 0.42865 -0.14259 0.42951 -0.14236 0.43021 -0.14143 C 0.43177 -0.13981 0.43333 -0.13819 0.43472 -0.13657 C 0.43559 -0.13541 0.43628 -0.13449 0.43698 -0.13333 C 0.43837 -0.13171 0.44167 -0.128 0.44375 -0.12638 C 0.44583 -0.125 0.44774 -0.12291 0.44983 -0.12222 C 0.45417 -0.12129 0.45851 -0.1206 0.46285 -0.11921 C 0.48003 -0.11435 0.49688 -0.1081 0.51424 -0.10416 C 0.54115 -0.09791 0.5684 -0.09444 0.59531 -0.08888 C 0.6066 -0.0868 0.61771 -0.08402 0.62865 -0.08101 C 0.63299 -0.07963 0.63733 -0.07777 0.64149 -0.07592 C 0.64306 -0.07523 0.64462 -0.0743 0.64618 -0.07384 C 0.64931 -0.07291 0.65278 -0.07268 0.6559 -0.07175 C 0.66858 -0.06898 0.68108 -0.06527 0.69392 -0.06273 C 0.75035 -0.05138 0.72465 -0.0618 0.75 -0.05069 L 0.75 -0.05069 " pathEditMode="relative" ptsTypes="AAAAAAAAAAAAAAAAAAAAAAAAAAAAAAAAAAAAAAAAAAAAAAAAAAAAAAAAAAAAAAAAAAAAAAAAAAAAAAAAAAAAAAAAAAAAAAAAAAA">
                                      <p:cBhvr>
                                        <p:cTn id="9" dur="8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F5FBA-0658-8CF9-54BE-B4E88833D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321269E-AD93-E6CF-7B1E-0E2A0316C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527" y="6356350"/>
            <a:ext cx="2133600" cy="365125"/>
          </a:xfrm>
        </p:spPr>
        <p:txBody>
          <a:bodyPr/>
          <a:lstStyle/>
          <a:p>
            <a:fld id="{26848A72-3DD7-42C3-AB6C-2FF2861DA9F6}" type="slidenum">
              <a:rPr lang="it-IT" b="1" smtClean="0">
                <a:solidFill>
                  <a:srgbClr val="060A9C"/>
                </a:solidFill>
              </a:rPr>
              <a:pPr/>
              <a:t>9</a:t>
            </a:fld>
            <a:endParaRPr lang="it-IT" b="1" dirty="0">
              <a:solidFill>
                <a:srgbClr val="060A9C"/>
              </a:solidFill>
            </a:endParaRP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35773A2-2EE8-25C4-C11D-A41C297B6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264696" cy="365125"/>
          </a:xfrm>
        </p:spPr>
        <p:txBody>
          <a:bodyPr/>
          <a:lstStyle/>
          <a:p>
            <a:r>
              <a:rPr lang="it-IT" sz="1400" i="1">
                <a:solidFill>
                  <a:srgbClr val="060A9C"/>
                </a:solidFill>
              </a:rPr>
              <a:t>PhD Defense - Vittorio Ferrentino        14 April 2025           vittorio.ferrentino@unina.it</a:t>
            </a:r>
            <a:endParaRPr lang="it-IT" sz="1400" i="1" dirty="0">
              <a:solidFill>
                <a:srgbClr val="060A9C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25A73B5-950E-34C7-C9C6-DA666B9DA98E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CCBCD74-BFAE-2BB9-1217-FFD7D8B75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6525"/>
            <a:ext cx="8229600" cy="84063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60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area and scope</a:t>
            </a:r>
            <a:endParaRPr 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94C78B0-0869-0910-304D-5170DB8B37FA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060A9C"/>
          </a:solidFill>
          <a:ln>
            <a:solidFill>
              <a:srgbClr val="060A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egnaposto numero diapositiva 4">
            <a:extLst>
              <a:ext uri="{FF2B5EF4-FFF2-40B4-BE49-F238E27FC236}">
                <a16:creationId xmlns:a16="http://schemas.microsoft.com/office/drawing/2014/main" id="{39453E1E-AB5E-360C-08C0-CA45B1216E57}"/>
              </a:ext>
            </a:extLst>
          </p:cNvPr>
          <p:cNvSpPr txBox="1">
            <a:spLocks/>
          </p:cNvSpPr>
          <p:nvPr/>
        </p:nvSpPr>
        <p:spPr>
          <a:xfrm>
            <a:off x="68245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848A72-3DD7-42C3-AB6C-2FF2861DA9F6}" type="slidenum">
              <a:rPr lang="it-IT" b="1" smtClean="0">
                <a:solidFill>
                  <a:srgbClr val="FFFFFF"/>
                </a:solidFill>
              </a:rPr>
              <a:pPr/>
              <a:t>9</a:t>
            </a:fld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34" name="CasellaDiTesto 3">
            <a:extLst>
              <a:ext uri="{FF2B5EF4-FFF2-40B4-BE49-F238E27FC236}">
                <a16:creationId xmlns:a16="http://schemas.microsoft.com/office/drawing/2014/main" id="{E8C293B5-4485-6F31-0646-B5E5DE492DB7}"/>
              </a:ext>
            </a:extLst>
          </p:cNvPr>
          <p:cNvSpPr txBox="1"/>
          <p:nvPr/>
        </p:nvSpPr>
        <p:spPr>
          <a:xfrm>
            <a:off x="641804" y="64176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5" name="Immagine 10">
            <a:extLst>
              <a:ext uri="{FF2B5EF4-FFF2-40B4-BE49-F238E27FC236}">
                <a16:creationId xmlns:a16="http://schemas.microsoft.com/office/drawing/2014/main" id="{A76C9D72-3FB6-A144-4F65-8F99040048F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>
            <a:fillRect/>
          </a:stretch>
        </p:blipFill>
        <p:spPr bwMode="auto">
          <a:xfrm>
            <a:off x="176328" y="6296831"/>
            <a:ext cx="111561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2">
            <a:extLst>
              <a:ext uri="{FF2B5EF4-FFF2-40B4-BE49-F238E27FC236}">
                <a16:creationId xmlns:a16="http://schemas.microsoft.com/office/drawing/2014/main" id="{90123A8F-5B12-55F8-05D1-C0ECD88968F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0611"/>
            <a:ext cx="1322616" cy="413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8">
            <a:extLst>
              <a:ext uri="{FF2B5EF4-FFF2-40B4-BE49-F238E27FC236}">
                <a16:creationId xmlns:a16="http://schemas.microsoft.com/office/drawing/2014/main" id="{FEF9B4DF-555B-BD7A-D056-FD608212EA79}"/>
              </a:ext>
            </a:extLst>
          </p:cNvPr>
          <p:cNvSpPr txBox="1">
            <a:spLocks/>
          </p:cNvSpPr>
          <p:nvPr/>
        </p:nvSpPr>
        <p:spPr>
          <a:xfrm>
            <a:off x="1547664" y="6367839"/>
            <a:ext cx="6910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Defense - Vittorio Ferrentino        14 April 2025           </a:t>
            </a:r>
          </a:p>
        </p:txBody>
      </p:sp>
      <p:sp>
        <p:nvSpPr>
          <p:cNvPr id="95" name="Segnaposto contenuto 2">
            <a:extLst>
              <a:ext uri="{FF2B5EF4-FFF2-40B4-BE49-F238E27FC236}">
                <a16:creationId xmlns:a16="http://schemas.microsoft.com/office/drawing/2014/main" id="{E1F0F175-C168-44AA-E33D-557672F80BBB}"/>
              </a:ext>
            </a:extLst>
          </p:cNvPr>
          <p:cNvSpPr txBox="1">
            <a:spLocks/>
          </p:cNvSpPr>
          <p:nvPr/>
        </p:nvSpPr>
        <p:spPr>
          <a:xfrm>
            <a:off x="323526" y="961833"/>
            <a:ext cx="8811449" cy="2325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main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research area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interest is the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combined magnetic and optics modelling of main magnetic units in particle accelerators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and their </a:t>
            </a: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validation via beam-based measurements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case study is centred 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</a:t>
            </a:r>
            <a:r>
              <a:rPr lang="en-US" sz="1600" b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CERN Proton Synchrotron (PS)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accelerators Main Unit (MU) magnets, which is part of </a:t>
            </a:r>
            <a:r>
              <a:rPr lang="en-US" sz="1600" b="1" dirty="0">
                <a:solidFill>
                  <a:srgbClr val="B52D7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Large Hadron Collider’s (LHC) injector chain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 plays a vital role in delivering high quality and stable beams to downstream accelerators.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83B6247-C831-D632-8F20-CBA9892B3484}"/>
              </a:ext>
            </a:extLst>
          </p:cNvPr>
          <p:cNvSpPr txBox="1"/>
          <p:nvPr/>
        </p:nvSpPr>
        <p:spPr>
          <a:xfrm>
            <a:off x="6817631" y="5941621"/>
            <a:ext cx="23989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u="sng" dirty="0">
                <a:solidFill>
                  <a:srgbClr val="060A9C"/>
                </a:solidFill>
              </a:rPr>
              <a:t>[1] </a:t>
            </a:r>
            <a:r>
              <a:rPr lang="en-GB" sz="700" u="sng" dirty="0">
                <a:solidFill>
                  <a:srgbClr val="060A9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https://indico.cern.ch/event/1382428/</a:t>
            </a:r>
            <a:endParaRPr lang="en-GB" sz="700" u="sng" dirty="0">
              <a:solidFill>
                <a:srgbClr val="060A9C"/>
              </a:solidFill>
            </a:endParaRPr>
          </a:p>
          <a:p>
            <a:r>
              <a:rPr lang="en-GB" sz="700" u="sng" dirty="0">
                <a:solidFill>
                  <a:srgbClr val="060A9C"/>
                </a:solidFill>
              </a:rPr>
              <a:t>[2] </a:t>
            </a:r>
            <a:r>
              <a:rPr lang="en-US" sz="700" u="sng" dirty="0">
                <a:solidFill>
                  <a:srgbClr val="060A9C"/>
                </a:solidFill>
              </a:rPr>
              <a:t>https://cds.cern.ch/images/CERN-GRAPHICS-2022-001-1</a:t>
            </a:r>
          </a:p>
        </p:txBody>
      </p:sp>
      <p:pic>
        <p:nvPicPr>
          <p:cNvPr id="8" name="Picture 2" descr="5th ICFA Beam Dynamics Mini-Workshop on Machine Learning for Particle  Accelerators (8-11 April 2025): Enhancements of beam diagnostics and  simulation environments toward ML-based XFEL improvements at SACLA · Indico">
            <a:extLst>
              <a:ext uri="{FF2B5EF4-FFF2-40B4-BE49-F238E27FC236}">
                <a16:creationId xmlns:a16="http://schemas.microsoft.com/office/drawing/2014/main" id="{A1BAE505-257C-49F9-465A-6DDE3B6611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" r="3704"/>
          <a:stretch/>
        </p:blipFill>
        <p:spPr bwMode="auto">
          <a:xfrm>
            <a:off x="395536" y="3265172"/>
            <a:ext cx="3528392" cy="157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9FC84B-27DF-C38C-E4D7-C026522CCA5E}"/>
              </a:ext>
            </a:extLst>
          </p:cNvPr>
          <p:cNvSpPr txBox="1"/>
          <p:nvPr/>
        </p:nvSpPr>
        <p:spPr>
          <a:xfrm>
            <a:off x="3627725" y="3231902"/>
            <a:ext cx="368213" cy="22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[1]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B96E49-F0A0-384C-F285-8C850F205AD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38" t="2122" r="6940" b="1732"/>
          <a:stretch/>
        </p:blipFill>
        <p:spPr>
          <a:xfrm>
            <a:off x="4412474" y="2852936"/>
            <a:ext cx="4372271" cy="279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49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D010F59BE2FE47A206692064BB4362" ma:contentTypeVersion="8" ma:contentTypeDescription="Create a new document." ma:contentTypeScope="" ma:versionID="863851b0f23cce48b2bcf4b324551b30">
  <xsd:schema xmlns:xsd="http://www.w3.org/2001/XMLSchema" xmlns:xs="http://www.w3.org/2001/XMLSchema" xmlns:p="http://schemas.microsoft.com/office/2006/metadata/properties" xmlns:ns2="915b9e6d-86d9-4ab7-987a-93219d822098" targetNamespace="http://schemas.microsoft.com/office/2006/metadata/properties" ma:root="true" ma:fieldsID="271ee02da8f5f1c658ded052600c30db" ns2:_="">
    <xsd:import namespace="915b9e6d-86d9-4ab7-987a-93219d8220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5b9e6d-86d9-4ab7-987a-93219d8220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9CDD9E-08F5-432C-8BC1-DD1B4361308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B8D6EC-5E5A-4C83-88E8-CE57EA4CE9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5b9e6d-86d9-4ab7-987a-93219d8220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E382DD-9F15-47C1-908E-7092FE67F6A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5445</TotalTime>
  <Words>7916</Words>
  <Application>Microsoft Office PowerPoint</Application>
  <PresentationFormat>On-screen Show (4:3)</PresentationFormat>
  <Paragraphs>812</Paragraphs>
  <Slides>52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Cambria Math</vt:lpstr>
      <vt:lpstr>Wingdings</vt:lpstr>
      <vt:lpstr>Tema di Office</vt:lpstr>
      <vt:lpstr>PowerPoint Presentation</vt:lpstr>
      <vt:lpstr>Magnetic and optics modeling of accelerator’s main magnets and validation via beam-based measurements: case study at the CERN Proton Synchrotron   14 April 2025     Vittorio Ferrentino </vt:lpstr>
      <vt:lpstr>Candidate’s information</vt:lpstr>
      <vt:lpstr>Contents    </vt:lpstr>
      <vt:lpstr>Particle accelerators: why?</vt:lpstr>
      <vt:lpstr>Modeling of particle accelerators</vt:lpstr>
      <vt:lpstr>Beam dynamics concepts</vt:lpstr>
      <vt:lpstr>Beam control</vt:lpstr>
      <vt:lpstr>Research area and scope</vt:lpstr>
      <vt:lpstr>Contents    </vt:lpstr>
      <vt:lpstr>Proton Synchrotron (PS)</vt:lpstr>
      <vt:lpstr>PS Main Unit (PS-MU)</vt:lpstr>
      <vt:lpstr>PhD thesis: modelling of PS-MU</vt:lpstr>
      <vt:lpstr>Contents    </vt:lpstr>
      <vt:lpstr>PS-MU: magnetic modelling</vt:lpstr>
      <vt:lpstr>PS-MU: new refined magnetic model</vt:lpstr>
      <vt:lpstr>Refined magnetic model: performance</vt:lpstr>
      <vt:lpstr>Refined magnetic model: performance</vt:lpstr>
      <vt:lpstr>Optics simulation tool: MAD-X</vt:lpstr>
      <vt:lpstr>Refined magnetic model: performance</vt:lpstr>
      <vt:lpstr>Contents    </vt:lpstr>
      <vt:lpstr>Beam-based measurements: setup</vt:lpstr>
      <vt:lpstr>Beam-based measurements</vt:lpstr>
      <vt:lpstr>Beam-based measurements</vt:lpstr>
      <vt:lpstr>Contents    </vt:lpstr>
      <vt:lpstr>Models’ benchmarking: bare-machine</vt:lpstr>
      <vt:lpstr>Models’ benchmarking: bare-machine</vt:lpstr>
      <vt:lpstr>Models’ benchmarking: bare-machine</vt:lpstr>
      <vt:lpstr>Models’ benchmarking: bare-machine</vt:lpstr>
      <vt:lpstr>Bare-machine models’ benchmarking: Q′ </vt:lpstr>
      <vt:lpstr>Contents    </vt:lpstr>
      <vt:lpstr>Beam-based measurements: auxiliary circuits</vt:lpstr>
      <vt:lpstr>Beam-based measurements: auxiliary circuits</vt:lpstr>
      <vt:lpstr>Beam-based measurements: auxiliary circuits</vt:lpstr>
      <vt:lpstr>Simultaneous powering of all MU circuits</vt:lpstr>
      <vt:lpstr>Simultaneous powering of all MU circuits</vt:lpstr>
      <vt:lpstr>Contents    </vt:lpstr>
      <vt:lpstr>Conclusion – Take away messages</vt:lpstr>
      <vt:lpstr>Conclusion – Take away messages</vt:lpstr>
      <vt:lpstr>Research products 1/5</vt:lpstr>
      <vt:lpstr>Research products 2/5</vt:lpstr>
      <vt:lpstr>Research products 3/5</vt:lpstr>
      <vt:lpstr>Research products 4/5</vt:lpstr>
      <vt:lpstr>Research products 5/5</vt:lpstr>
      <vt:lpstr>References</vt:lpstr>
      <vt:lpstr>PowerPoint Presentation</vt:lpstr>
      <vt:lpstr>PowerPoint Presentation</vt:lpstr>
      <vt:lpstr>Beam control</vt:lpstr>
      <vt:lpstr>Thesis overview</vt:lpstr>
      <vt:lpstr>Pre-existing MU model: limitations</vt:lpstr>
      <vt:lpstr>Tune measurements</vt:lpstr>
      <vt:lpstr>Tune measurements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Surname XXIX Cycle I year presentation</dc:title>
  <dc:creator>Daniele</dc:creator>
  <cp:lastModifiedBy>Vittorio Ferrentino</cp:lastModifiedBy>
  <cp:revision>259</cp:revision>
  <cp:lastPrinted>2015-02-18T13:08:33Z</cp:lastPrinted>
  <dcterms:created xsi:type="dcterms:W3CDTF">2019-10-29T10:33:42Z</dcterms:created>
  <dcterms:modified xsi:type="dcterms:W3CDTF">2025-04-07T12:35:56Z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0x01010089D010F59BE2FE47A206692064BB4362</vt:lpwstr>
  </property>
</Properties>
</file>