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3" r:id="rId4"/>
    <p:sldId id="258" r:id="rId5"/>
    <p:sldId id="260" r:id="rId6"/>
    <p:sldId id="261" r:id="rId7"/>
    <p:sldId id="259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10"/>
    <p:restoredTop sz="94709"/>
  </p:normalViewPr>
  <p:slideViewPr>
    <p:cSldViewPr snapToGrid="0">
      <p:cViewPr varScale="1">
        <p:scale>
          <a:sx n="143" d="100"/>
          <a:sy n="143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F5B91-F7B5-A040-9C2F-E9161406BDD0}" type="datetimeFigureOut">
              <a:rPr lang="en-US" smtClean="0"/>
              <a:t>4/4/25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32F35-54C8-0142-9AEB-C03F77094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43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475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FFBA9E-4EF6-D341-9D55-38BCF7B9A0B5}" type="datetime3">
              <a:rPr lang="en-US" smtClean="0"/>
              <a:t>4 April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8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53AA09-9633-084C-B88C-94A641B895F0}" type="datetime3">
              <a:rPr lang="en-US" smtClean="0"/>
              <a:t>4 April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68349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71716D-3AC1-5B48-A242-0D3519D5CBAA}" type="datetime3">
              <a:rPr lang="en-US" smtClean="0"/>
              <a:t>4 April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51946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DDF3C62-1422-7A4E-A742-59A01356669E}" type="datetime3">
              <a:rPr lang="en-US" smtClean="0"/>
              <a:t>4 April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780354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720F05A-CC0E-5E42-9A30-106E73585B64}" type="datetime3">
              <a:rPr lang="en-US" smtClean="0"/>
              <a:t>4 April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07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22D56B-E12A-0141-BA7A-883AA44CE07A}" type="datetime3">
              <a:rPr lang="en-US" smtClean="0"/>
              <a:t>4 April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91858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F6D8FAE-C8AE-2D40-8F7D-84D05A347872}" type="datetime3">
              <a:rPr lang="en-US" smtClean="0"/>
              <a:t>4 April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60076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5306626-40AF-2740-964D-E58BEF0C6625}" type="datetime3">
              <a:rPr lang="en-US" smtClean="0"/>
              <a:t>4 April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18361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7278-7EAD-EF42-BAB6-6A449F06FFB1}" type="datetime3">
              <a:rPr lang="en-US" smtClean="0"/>
              <a:t>4 April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14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30CD-D8A6-4B47-B08D-0DD73881932D}" type="datetime3">
              <a:rPr lang="en-US" smtClean="0"/>
              <a:t>4 April 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2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2955-02FC-FC47-99C1-E463789006CC}" type="datetime3">
              <a:rPr lang="en-US" smtClean="0"/>
              <a:t>4 April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58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268E-4FCE-5E44-BA22-27C5A48DB14C}" type="datetime3">
              <a:rPr lang="en-US" smtClean="0"/>
              <a:t>4 April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936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16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08BDC-0078-E650-3B00-1B65F2229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9825C-BBC1-95BC-09CC-802CD2CBB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EDABF-CCFC-F23E-56FA-531C55831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4CC2-CDCC-DD4D-949D-238D0F7B3490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D5A37-0AF2-F06D-892A-F87B4DE8D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B83DA-D407-09C4-DF52-3963E141D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9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335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B070A-A348-7B41-99C8-E40750D34755}" type="datetime3">
              <a:rPr lang="en-US" smtClean="0"/>
              <a:t>4 April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81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5E4D-8FA8-2445-B2BB-19F65C805F42}" type="datetime3">
              <a:rPr lang="en-US" smtClean="0"/>
              <a:t>4 April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2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4098-D638-FD44-BB4C-DF7FAC076086}" type="datetime3">
              <a:rPr lang="en-US" smtClean="0"/>
              <a:t>4 April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8099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7D363-259D-944D-8CB6-A145F44197C2}" type="datetime3">
              <a:rPr lang="en-US" smtClean="0"/>
              <a:t>4 April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72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8A377-0D21-6648-ADD5-50BCB5D34DD5}" type="datetime3">
              <a:rPr lang="en-US" smtClean="0"/>
              <a:t>4 April 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5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E882-3DE7-374F-BEB8-0478CEF5C94D}" type="datetime3">
              <a:rPr lang="en-US" smtClean="0"/>
              <a:t>4 April 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7A1CAC0-3C5E-BC47-82A1-0235E14C5E5E}" type="datetime3">
              <a:rPr lang="en-US" smtClean="0"/>
              <a:t>4 April 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696D6FC-AA12-834E-8BEF-AC03E879A9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186533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ern.ch/pages/viewpage.action?spaceKey=BERF&amp;title=Getting+started+on+HTCondor" TargetMode="Externa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blond/BLonD.git" TargetMode="External"/><Relationship Id="rId2" Type="http://schemas.openxmlformats.org/officeDocument/2006/relationships/hyperlink" Target="mailto:username@lxplus-gpu.cern.ch" TargetMode="Externa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htcondor.readthedocs.io/en/latest/man-pages/condor_gpu_discovery.html" TargetMode="Externa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atchdocs.web.cern.ch/local/submit.html" TargetMode="External"/><Relationship Id="rId2" Type="http://schemas.openxmlformats.org/officeDocument/2006/relationships/hyperlink" Target="https://htcondor.readthedocs.io/en/latest/index.html" TargetMode="Externa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batchdocs.web.cern.ch/local/pythonapi.html" TargetMode="Externa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3FF28FD-74D2-95FC-852D-F471CBD3F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pPr algn="ctr"/>
            <a:r>
              <a:rPr lang="en-US" dirty="0" err="1"/>
              <a:t>BLonD</a:t>
            </a:r>
            <a:r>
              <a:rPr lang="en-US" dirty="0"/>
              <a:t> on GPU Cluster </a:t>
            </a:r>
            <a:r>
              <a:rPr lang="en-US" dirty="0" err="1"/>
              <a:t>HTCondor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5110FC62-191B-3BD0-75CC-E02ED5858D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/>
          <a:lstStyle/>
          <a:p>
            <a:pPr algn="ctr"/>
            <a:r>
              <a:rPr lang="en-US" dirty="0" err="1"/>
              <a:t>BLonD</a:t>
            </a:r>
            <a:r>
              <a:rPr lang="en-US" dirty="0"/>
              <a:t> Community Meeting 04/04/2024</a:t>
            </a:r>
            <a:br>
              <a:rPr lang="en-US" dirty="0"/>
            </a:br>
            <a:r>
              <a:rPr lang="en-US" dirty="0"/>
              <a:t>Niki Gallou, Acknowledgements: Bartosz Bielawski</a:t>
            </a:r>
          </a:p>
        </p:txBody>
      </p:sp>
    </p:spTree>
    <p:extLst>
      <p:ext uri="{BB962C8B-B14F-4D97-AF65-F5344CB8AC3E}">
        <p14:creationId xmlns:p14="http://schemas.microsoft.com/office/powerpoint/2010/main" val="319742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C1723-665E-0ACC-13A6-9166B2E82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825D8-EBC8-1986-4F32-313BFE7AD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Set up your simulation folder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Compile </a:t>
            </a:r>
            <a:r>
              <a:rPr lang="en-US" dirty="0" err="1"/>
              <a:t>BLonD</a:t>
            </a:r>
            <a:r>
              <a:rPr lang="en-US" dirty="0"/>
              <a:t> for GPU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Compile </a:t>
            </a:r>
            <a:r>
              <a:rPr lang="en-US" dirty="0" err="1"/>
              <a:t>BLonD</a:t>
            </a:r>
            <a:r>
              <a:rPr lang="en-US" dirty="0"/>
              <a:t> for </a:t>
            </a:r>
            <a:r>
              <a:rPr lang="en-US" dirty="0" err="1"/>
              <a:t>HTCondor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your simulation on </a:t>
            </a:r>
            <a:r>
              <a:rPr lang="en-US" dirty="0" err="1"/>
              <a:t>HTCondor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Submit job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575EB-DE83-2D0C-2D8F-CA28093F7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9B63-E4C0-7647-97FC-93BC65F75C45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9749C-D020-C6C6-8A85-B6D75545D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1082409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C6CA7-B438-F47A-889D-73AA675F9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- Why </a:t>
            </a:r>
            <a:r>
              <a:rPr lang="en-US" dirty="0" err="1"/>
              <a:t>HTCondor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E0214-9AF0-8463-6C8B-76DD18CDF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Available GPUs - significant speed-up (</a:t>
            </a:r>
            <a:r>
              <a:rPr lang="en-US" sz="1600" b="0" dirty="0" err="1">
                <a:solidFill>
                  <a:schemeClr val="bg2">
                    <a:lumMod val="10000"/>
                  </a:schemeClr>
                </a:solidFill>
              </a:rPr>
              <a:t>lhc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-blow-up: </a:t>
            </a:r>
            <a:r>
              <a:rPr lang="en-GR" sz="1600" dirty="0">
                <a:solidFill>
                  <a:schemeClr val="bg2">
                    <a:lumMod val="10000"/>
                  </a:schemeClr>
                </a:solidFill>
              </a:rPr>
              <a:t>~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12 times on average)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Run simulations in parallel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Expose simulation parameters as arguments – run with different parameters at the same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Dedicated GPUs for ATS for accelerator physics simulations – NVIDIA H100</a:t>
            </a:r>
          </a:p>
          <a:p>
            <a:endParaRPr lang="en-US" sz="1600" b="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</a:rPr>
              <a:t>Run </a:t>
            </a: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effectLst/>
              </a:rPr>
              <a:t>BLonD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</a:rPr>
              <a:t> functions on GPU: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bm.use_gpu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()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bm.use_precision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()  # change to single for more speed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self.total_Vind.to_gpu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()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self.profile.to_gpu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()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self.profile_2.to_gpu()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self.PL.to_gpu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()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self.rf_station_tracker.to_gpu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SimSun-ExtB" panose="02010609060101010101" pitchFamily="49" charset="-122"/>
                <a:ea typeface="SimSun-ExtB" panose="02010609060101010101" pitchFamily="49" charset="-122"/>
              </a:rPr>
              <a:t>()</a:t>
            </a:r>
          </a:p>
          <a:p>
            <a:endParaRPr lang="en-US" sz="16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000A7-5F57-B206-8EED-066DCEE76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4CC2-CDCC-DD4D-949D-238D0F7B3490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9B30D-4AEE-2CB4-52DD-0B7982E45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3539165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F28-CC41-8EC9-A56F-CAA2B84C2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up your simulation folder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E8E28-1A5F-784F-21F1-8A44F957A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Detailed instructions on the wiki: </a:t>
            </a:r>
            <a:r>
              <a:rPr lang="en-US" sz="1600" b="0" dirty="0">
                <a:hlinkClick r:id="rId2"/>
              </a:rPr>
              <a:t>https://confluence.cern.ch/pages/viewpage.action?spaceKey=BERF&amp;title=Getting+started+on+HTCondor</a:t>
            </a:r>
            <a:endParaRPr lang="en-US" sz="1600" b="0" dirty="0"/>
          </a:p>
          <a:p>
            <a:r>
              <a:rPr lang="en-US" sz="1600" b="0" dirty="0" err="1"/>
              <a:t>HTCondor</a:t>
            </a:r>
            <a:r>
              <a:rPr lang="en-US" sz="1600" b="0" dirty="0"/>
              <a:t> can only see files on </a:t>
            </a:r>
            <a:r>
              <a:rPr lang="en-US" sz="160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eos</a:t>
            </a:r>
            <a:r>
              <a:rPr lang="en-US" sz="160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US" sz="1600" dirty="0"/>
              <a:t> </a:t>
            </a:r>
            <a:r>
              <a:rPr lang="en-US" sz="1600" b="0" dirty="0"/>
              <a:t>and </a:t>
            </a:r>
            <a:r>
              <a:rPr lang="en-US" sz="160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US" sz="160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afs</a:t>
            </a:r>
            <a:r>
              <a:rPr lang="en-US" sz="160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US" sz="160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cern.ch</a:t>
            </a:r>
            <a:r>
              <a:rPr lang="en-US" sz="1600" dirty="0">
                <a:latin typeface="SimSun-ExtB" panose="02010609060101010101" pitchFamily="49" charset="-122"/>
                <a:ea typeface="SimSun-ExtB" panose="02010609060101010101" pitchFamily="49" charset="-122"/>
              </a:rPr>
              <a:t>/work/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,</a:t>
            </a:r>
            <a:r>
              <a:rPr lang="en-US" sz="1600" b="0" dirty="0"/>
              <a:t>so create a folder and put all your simulation files, python </a:t>
            </a:r>
            <a:r>
              <a:rPr lang="en-US" sz="1600" b="0" dirty="0" err="1"/>
              <a:t>venv</a:t>
            </a:r>
            <a:r>
              <a:rPr lang="en-US" sz="1600" b="0" dirty="0"/>
              <a:t> and </a:t>
            </a:r>
            <a:r>
              <a:rPr lang="en-US" sz="1600" b="0" dirty="0" err="1"/>
              <a:t>BLonD</a:t>
            </a:r>
            <a:r>
              <a:rPr lang="en-US" sz="1600" b="0" dirty="0"/>
              <a:t> repo there.</a:t>
            </a:r>
          </a:p>
          <a:p>
            <a:r>
              <a:rPr lang="en-US" sz="1600" b="0" dirty="0"/>
              <a:t>e.g.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mkdir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afs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cern.ch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/work/a/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auser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workdir</a:t>
            </a:r>
            <a:endParaRPr lang="en-US" sz="1600" b="0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pPr>
              <a:buNone/>
            </a:pPr>
            <a:r>
              <a:rPr lang="en-US" sz="1600" b="0" dirty="0"/>
              <a:t>Create a python </a:t>
            </a:r>
            <a:r>
              <a:rPr lang="en-US" sz="1600" b="0" dirty="0" err="1"/>
              <a:t>venv</a:t>
            </a:r>
            <a:r>
              <a:rPr lang="en-US" sz="1600" b="0" dirty="0"/>
              <a:t> using:</a:t>
            </a:r>
            <a:br>
              <a:rPr lang="en-US" sz="1600" b="0" dirty="0"/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python3.11 -m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venv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venv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source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venv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/bin/activate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 -m pip install --upgrade pip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 -m pip install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numpy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matplotlib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scipy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h5py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mpmath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pathlib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 #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needs those modules</a:t>
            </a:r>
          </a:p>
          <a:p>
            <a:pPr>
              <a:buNone/>
            </a:pPr>
            <a:br>
              <a:rPr lang="en-US" sz="1600" b="0" dirty="0"/>
            </a:br>
            <a:r>
              <a:rPr lang="en-US" sz="1600" b="0" dirty="0">
                <a:sym typeface="Wingdings" pitchFamily="2" charset="2"/>
              </a:rPr>
              <a:t> </a:t>
            </a:r>
            <a:r>
              <a:rPr lang="en-US" sz="1600" b="0" u="sng" dirty="0">
                <a:sym typeface="Wingdings" pitchFamily="2" charset="2"/>
              </a:rPr>
              <a:t>Note:</a:t>
            </a:r>
            <a:r>
              <a:rPr lang="en-US" sz="1600" b="0" dirty="0">
                <a:sym typeface="Wingdings" pitchFamily="2" charset="2"/>
              </a:rPr>
              <a:t> It is strongly recommended that the output of your simulation points to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  <a:sym typeface="Wingdings" pitchFamily="2" charset="2"/>
              </a:rPr>
              <a:t>eos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  <a:sym typeface="Wingdings" pitchFamily="2" charset="2"/>
              </a:rPr>
              <a:t>/, </a:t>
            </a:r>
            <a:r>
              <a:rPr lang="en-US" sz="1600" b="0" dirty="0">
                <a:sym typeface="Wingdings" pitchFamily="2" charset="2"/>
              </a:rPr>
              <a:t>since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  <a:sym typeface="Wingdings" pitchFamily="2" charset="2"/>
              </a:rPr>
              <a:t>afs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  <a:sym typeface="Wingdings" pitchFamily="2" charset="2"/>
              </a:rPr>
              <a:t>/ </a:t>
            </a:r>
            <a:r>
              <a:rPr lang="en-US" sz="1600" b="0" dirty="0">
                <a:sym typeface="Wingdings" pitchFamily="2" charset="2"/>
              </a:rPr>
              <a:t>has very limited space.</a:t>
            </a:r>
            <a:endParaRPr lang="en-US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D729E-5625-F7AE-4890-F16E90ADD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0DFF-D9D0-414C-927E-E54DB90B3B11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D9A3F-5A4D-FFD7-347C-C1907AC4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3953652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53C65-94FB-8F2D-C361-27BB57F7D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 </a:t>
            </a:r>
            <a:r>
              <a:rPr lang="en-US" dirty="0" err="1"/>
              <a:t>BLonD</a:t>
            </a:r>
            <a:r>
              <a:rPr lang="en-US" dirty="0"/>
              <a:t> for GPU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98A9F-5376-0469-A526-8A3DD042C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05251"/>
            <a:ext cx="11376024" cy="4845600"/>
          </a:xfrm>
        </p:spPr>
        <p:txBody>
          <a:bodyPr numCol="2"/>
          <a:lstStyle/>
          <a:p>
            <a:r>
              <a:rPr lang="en-GB" sz="1600" b="0" dirty="0"/>
              <a:t>To run your code on GPU you can connect to </a:t>
            </a:r>
            <a:r>
              <a:rPr lang="en-GB" sz="1600" b="0" dirty="0" err="1"/>
              <a:t>lxplus-gpu</a:t>
            </a:r>
            <a:r>
              <a:rPr lang="en-GB" sz="1600" b="0" dirty="0"/>
              <a:t>:</a:t>
            </a:r>
          </a:p>
          <a:p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shh 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  <a:hlinkClick r:id="rId2"/>
              </a:rPr>
              <a:t>username@lxplus-gpu.cern.ch</a:t>
            </a:r>
            <a:endParaRPr lang="en-GB" sz="1600" b="0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r>
              <a:rPr lang="en-GB" sz="1600" b="0" dirty="0"/>
              <a:t>Open your simulation folder and source your </a:t>
            </a:r>
            <a:r>
              <a:rPr lang="en-GB" sz="1600" b="0" dirty="0" err="1"/>
              <a:t>venv</a:t>
            </a:r>
            <a:r>
              <a:rPr lang="en-GB" sz="1600" b="0" dirty="0"/>
              <a:t>:</a:t>
            </a:r>
          </a:p>
          <a:p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cd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afs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cern.ch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/work/a/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auser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workdir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b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source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venv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/bin/activate</a:t>
            </a:r>
          </a:p>
          <a:p>
            <a:r>
              <a:rPr lang="en-GB" sz="1600" b="0" dirty="0">
                <a:ea typeface="SimSun-ExtB" panose="02010609060101010101" pitchFamily="49" charset="-122"/>
              </a:rPr>
              <a:t>Clone </a:t>
            </a:r>
            <a:r>
              <a:rPr lang="en-GB" sz="1600" b="0" dirty="0" err="1"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ea typeface="SimSun-ExtB" panose="02010609060101010101" pitchFamily="49" charset="-122"/>
              </a:rPr>
              <a:t> and compile it according to the </a:t>
            </a:r>
            <a:r>
              <a:rPr lang="en-GB" sz="1600" b="0" dirty="0" err="1">
                <a:ea typeface="SimSun-ExtB" panose="02010609060101010101" pitchFamily="49" charset="-122"/>
              </a:rPr>
              <a:t>gpu</a:t>
            </a:r>
            <a:r>
              <a:rPr lang="en-GB" sz="1600" b="0" dirty="0">
                <a:ea typeface="SimSun-ExtB" panose="02010609060101010101" pitchFamily="49" charset="-122"/>
              </a:rPr>
              <a:t> computing capability:</a:t>
            </a:r>
            <a:endParaRPr lang="en-GB" sz="1600" b="0" dirty="0"/>
          </a:p>
          <a:p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git clone 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  <a:hlinkClick r:id="rId3"/>
              </a:rPr>
              <a:t>https://gitlab.cern.ch/blond/BLonD.git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cd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BLonD</a:t>
            </a:r>
            <a:endParaRPr lang="en-GB" sz="1600" b="0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pPr>
              <a:buNone/>
            </a:pPr>
            <a:r>
              <a:rPr lang="en-GB" sz="1600" b="0" dirty="0"/>
              <a:t>Find out which </a:t>
            </a:r>
            <a:r>
              <a:rPr lang="en-GB" sz="1600" b="0" dirty="0" err="1"/>
              <a:t>cuda</a:t>
            </a:r>
            <a:r>
              <a:rPr lang="en-GB" sz="1600" b="0" dirty="0"/>
              <a:t> version </a:t>
            </a:r>
            <a:r>
              <a:rPr lang="en-GB" sz="1600" b="0" dirty="0" err="1"/>
              <a:t>lxplus-gpu</a:t>
            </a:r>
            <a:r>
              <a:rPr lang="en-GB" sz="1600" b="0" dirty="0"/>
              <a:t> is using (in my case it is 12.4)</a:t>
            </a:r>
          </a:p>
          <a:p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nvcc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–version</a:t>
            </a:r>
          </a:p>
          <a:p>
            <a:endParaRPr lang="en-GB" sz="1600" b="0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pPr>
              <a:buNone/>
            </a:pP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pip install cupy-cuda12x  </a:t>
            </a:r>
            <a:r>
              <a:rPr lang="en-GB" sz="1600" b="0" dirty="0"/>
              <a:t># if your </a:t>
            </a:r>
            <a:r>
              <a:rPr lang="en-GB" sz="1600" b="0" dirty="0" err="1"/>
              <a:t>cuda</a:t>
            </a:r>
            <a:r>
              <a:rPr lang="en-GB" sz="1600" b="0" dirty="0"/>
              <a:t> version is 11, then cupy-cuda11x etc.</a:t>
            </a:r>
            <a:br>
              <a:rPr lang="en-GB" sz="1600" b="0" dirty="0"/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pip install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cupy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  </a:t>
            </a:r>
            <a:r>
              <a:rPr lang="en-GB" sz="1600" b="0" dirty="0"/>
              <a:t># it needs this one as well! (even if it gives a warning for having both)</a:t>
            </a:r>
          </a:p>
          <a:p>
            <a:pPr>
              <a:buNone/>
            </a:pPr>
            <a:r>
              <a:rPr lang="en-GB" sz="1600" b="0" dirty="0"/>
              <a:t>You should checkout which </a:t>
            </a:r>
            <a:r>
              <a:rPr lang="en-GB" sz="1600" b="0" dirty="0" err="1"/>
              <a:t>linux</a:t>
            </a:r>
            <a:r>
              <a:rPr lang="en-GB" sz="1600" b="0" dirty="0"/>
              <a:t> architecture you're using first. For me it was x86_64.</a:t>
            </a:r>
            <a:br>
              <a:rPr lang="en-GB" sz="1600" b="0" dirty="0"/>
            </a:br>
            <a:r>
              <a:rPr lang="en-GB" sz="1600" b="0" dirty="0"/>
              <a:t>You need to source </a:t>
            </a:r>
            <a:r>
              <a:rPr lang="en-GB" sz="1600" b="0" u="sng" dirty="0"/>
              <a:t>this specific version of </a:t>
            </a:r>
            <a:r>
              <a:rPr lang="en-GB" sz="1600" b="0" u="sng" dirty="0" err="1"/>
              <a:t>gcc</a:t>
            </a:r>
            <a:r>
              <a:rPr lang="en-GB" sz="1600" b="0" dirty="0"/>
              <a:t>, the latest one does not work!</a:t>
            </a:r>
          </a:p>
          <a:p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source 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cvmfs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sft.cern.ch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lcg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/releases/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gcc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/13.1.0/x86_64-el9/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setup.sh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  </a:t>
            </a:r>
          </a:p>
          <a:p>
            <a:r>
              <a:rPr lang="en-GB" sz="1600" b="0" dirty="0"/>
              <a:t>Try to compile </a:t>
            </a:r>
            <a:r>
              <a:rPr lang="en-GB" sz="1600" b="0" dirty="0" err="1"/>
              <a:t>BLonD</a:t>
            </a:r>
            <a:r>
              <a:rPr lang="en-GB" sz="1600" b="0" dirty="0"/>
              <a:t> using your GPU’s </a:t>
            </a:r>
            <a:r>
              <a:rPr lang="en-GB" sz="1600" b="0" dirty="0" err="1"/>
              <a:t>compute_capability</a:t>
            </a:r>
            <a:r>
              <a:rPr lang="en-GB" sz="1600" b="0" dirty="0"/>
              <a:t>. (Note: </a:t>
            </a:r>
            <a:r>
              <a:rPr lang="en-GB" sz="1600" b="0" dirty="0" err="1"/>
              <a:t>lxplus</a:t>
            </a:r>
            <a:r>
              <a:rPr lang="en-GB" sz="1600" b="0" dirty="0"/>
              <a:t> has 75 in my case). This will create the necessary files.</a:t>
            </a:r>
            <a:br>
              <a:rPr lang="en-GB" sz="1600" b="0" dirty="0"/>
            </a:b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/blond/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compile.py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-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gpu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75 –optimize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pip install -e .</a:t>
            </a:r>
          </a:p>
          <a:p>
            <a:endParaRPr lang="en-US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8F719-9FEC-D450-5C34-20E05AB2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ABDA1-DDCB-C846-814F-A254A88A58C9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1E389-6F7D-DCA4-E48A-7470A47CA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4022198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D33F4-7A90-69D0-BE33-AF644BF10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Compile </a:t>
            </a:r>
            <a:r>
              <a:rPr lang="en-US" dirty="0" err="1"/>
              <a:t>BLonD</a:t>
            </a:r>
            <a:r>
              <a:rPr lang="en-US" dirty="0"/>
              <a:t> for </a:t>
            </a:r>
            <a:r>
              <a:rPr lang="en-US" dirty="0" err="1"/>
              <a:t>HTCondor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19C3E-49B5-706A-6DF7-BBDFA05A6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435" y="1588088"/>
            <a:ext cx="9717023" cy="4608512"/>
          </a:xfrm>
        </p:spPr>
        <p:txBody>
          <a:bodyPr/>
          <a:lstStyle/>
          <a:p>
            <a:pPr>
              <a:buNone/>
            </a:pPr>
            <a:r>
              <a:rPr lang="en-GB" sz="1600" b="0" dirty="0">
                <a:ea typeface="SimSun-ExtB" panose="02010609060101010101" pitchFamily="49" charset="-122"/>
              </a:rPr>
              <a:t>Try to compile </a:t>
            </a:r>
            <a:r>
              <a:rPr lang="en-GB" sz="1600" b="0" dirty="0" err="1"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ea typeface="SimSun-ExtB" panose="02010609060101010101" pitchFamily="49" charset="-122"/>
              </a:rPr>
              <a:t> for </a:t>
            </a:r>
            <a:r>
              <a:rPr lang="en-GB" sz="1600" b="0" dirty="0" err="1">
                <a:ea typeface="SimSun-ExtB" panose="02010609060101010101" pitchFamily="49" charset="-122"/>
              </a:rPr>
              <a:t>HTCondor</a:t>
            </a:r>
            <a:r>
              <a:rPr lang="en-GB" sz="1600" b="0" dirty="0">
                <a:ea typeface="SimSun-ExtB" panose="02010609060101010101" pitchFamily="49" charset="-122"/>
              </a:rPr>
              <a:t> specifically using the </a:t>
            </a:r>
            <a:r>
              <a:rPr lang="en-GB" sz="1600" b="0" dirty="0" err="1">
                <a:ea typeface="SimSun-ExtB" panose="02010609060101010101" pitchFamily="49" charset="-122"/>
              </a:rPr>
              <a:t>compute_capability</a:t>
            </a:r>
            <a:r>
              <a:rPr lang="en-GB" sz="1600" b="0" dirty="0">
                <a:ea typeface="SimSun-ExtB" panose="02010609060101010101" pitchFamily="49" charset="-122"/>
              </a:rPr>
              <a:t> 70, 75, 80, 90.</a:t>
            </a:r>
            <a:br>
              <a:rPr lang="en-GB" sz="1600" b="0" dirty="0">
                <a:ea typeface="SimSun-ExtB" panose="02010609060101010101" pitchFamily="49" charset="-122"/>
              </a:rPr>
            </a:br>
            <a:r>
              <a:rPr lang="en-GB" sz="1600" b="0" dirty="0">
                <a:ea typeface="SimSun-ExtB" panose="02010609060101010101" pitchFamily="49" charset="-122"/>
              </a:rPr>
              <a:t>This will create the necessary files for the different GPUs in </a:t>
            </a:r>
            <a:r>
              <a:rPr lang="en-GB" sz="1600" b="0" dirty="0" err="1">
                <a:ea typeface="SimSun-ExtB" panose="02010609060101010101" pitchFamily="49" charset="-122"/>
              </a:rPr>
              <a:t>HTCondor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.</a:t>
            </a:r>
          </a:p>
          <a:p>
            <a:pPr>
              <a:buNone/>
            </a:pP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/blond/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compile.py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-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gpu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70 –optimize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/blond/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compile.py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-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gpu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75 –optimize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/blond/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compile.py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-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gpu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80 –optimize</a:t>
            </a:r>
            <a:b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python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BLonD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/blond/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compile.py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-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gpu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90 -optimize</a:t>
            </a:r>
          </a:p>
          <a:p>
            <a:pPr>
              <a:buNone/>
            </a:pP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pip install -e .</a:t>
            </a:r>
          </a:p>
          <a:p>
            <a:r>
              <a:rPr lang="en-US" sz="1600" b="0" dirty="0">
                <a:ea typeface="SimSun-ExtB" panose="02010609060101010101" pitchFamily="49" charset="-122"/>
              </a:rPr>
              <a:t>You can find the available GPUs and their compute capability here: </a:t>
            </a:r>
            <a:r>
              <a:rPr lang="en-US" sz="1600" b="0" dirty="0">
                <a:ea typeface="SimSun-ExtB" panose="02010609060101010101" pitchFamily="49" charset="-122"/>
                <a:hlinkClick r:id="rId2"/>
              </a:rPr>
              <a:t>https://htcondor.readthedocs.io/en/latest/man-pages/condor_gpu_discovery.html</a:t>
            </a:r>
            <a:r>
              <a:rPr lang="en-US" sz="1600" b="0" dirty="0">
                <a:ea typeface="SimSun-ExtB" panose="02010609060101010101" pitchFamily="49" charset="-122"/>
              </a:rPr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85AB7-3A70-7FCF-F496-260A546B0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4CC2-CDCC-DD4D-949D-238D0F7B3490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D92EA-E1D3-CF4B-F806-FC72D2EFF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3604330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ADEB6-F1CD-6353-C8F5-2E65C3BD2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your simulation on </a:t>
            </a:r>
            <a:r>
              <a:rPr lang="en-US" dirty="0" err="1"/>
              <a:t>HTCondor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AB529-A42B-8EDB-9AE1-8C72AF747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39200"/>
            <a:ext cx="6991991" cy="4861575"/>
          </a:xfrm>
        </p:spPr>
        <p:txBody>
          <a:bodyPr/>
          <a:lstStyle/>
          <a:p>
            <a:r>
              <a:rPr lang="en-US" sz="1600" dirty="0" err="1"/>
              <a:t>HTCondor</a:t>
            </a:r>
            <a:r>
              <a:rPr lang="en-US" sz="1600" dirty="0"/>
              <a:t> Manual: </a:t>
            </a:r>
            <a:r>
              <a:rPr lang="en-US" sz="1600" b="0" dirty="0">
                <a:hlinkClick r:id="rId2"/>
              </a:rPr>
              <a:t>https://htcondor.readthedocs.io/en/latest/index.html</a:t>
            </a:r>
            <a:br>
              <a:rPr lang="en-US" sz="1600" b="0" dirty="0"/>
            </a:br>
            <a:r>
              <a:rPr lang="en-US" sz="1600" b="0" dirty="0">
                <a:hlinkClick r:id="rId3"/>
              </a:rPr>
              <a:t>https://batchdocs.web.cern.ch/local/submit.html</a:t>
            </a:r>
            <a:r>
              <a:rPr lang="en-US" sz="1600" b="0" dirty="0"/>
              <a:t>  </a:t>
            </a:r>
          </a:p>
          <a:p>
            <a:r>
              <a:rPr lang="en-US" sz="1600" b="0" dirty="0"/>
              <a:t>You need three files: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executable.sh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,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submit.sub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r>
              <a:rPr lang="en-US" sz="1600" b="0" dirty="0">
                <a:ea typeface="SimSun-ExtB" panose="02010609060101010101" pitchFamily="49" charset="-122"/>
              </a:rPr>
              <a:t>and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args.txt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r>
              <a:rPr lang="en-US" sz="1600" b="0" dirty="0">
                <a:ea typeface="SimSun-ExtB" panose="02010609060101010101" pitchFamily="49" charset="-122"/>
              </a:rPr>
              <a:t>(to run jobs in parallel)</a:t>
            </a:r>
          </a:p>
          <a:p>
            <a:r>
              <a:rPr lang="en-US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submit.sub</a:t>
            </a:r>
            <a:r>
              <a:rPr lang="en-US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: </a:t>
            </a:r>
            <a:r>
              <a:rPr lang="en-US" sz="1600" b="0" dirty="0" err="1">
                <a:ea typeface="SimSun-ExtB" panose="02010609060101010101" pitchFamily="49" charset="-122"/>
              </a:rPr>
              <a:t>HTCondor</a:t>
            </a:r>
            <a:r>
              <a:rPr lang="en-US" sz="1600" b="0" dirty="0">
                <a:ea typeface="SimSun-ExtB" panose="02010609060101010101" pitchFamily="49" charset="-122"/>
              </a:rPr>
              <a:t> configuration - docker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7F4CB-1950-50E1-704C-33F3A631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F09F-8DED-CC42-AAE5-911757231973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7A574-6C4F-F7B2-11BC-1271413CE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  <p:pic>
        <p:nvPicPr>
          <p:cNvPr id="7" name="Picture 6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E2BDF2DE-ABE6-C453-0C28-0152D844B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3085512"/>
            <a:ext cx="6991992" cy="261202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1316895-321B-742F-20D5-0097C2319FE0}"/>
              </a:ext>
            </a:extLst>
          </p:cNvPr>
          <p:cNvSpPr txBox="1">
            <a:spLocks/>
          </p:cNvSpPr>
          <p:nvPr/>
        </p:nvSpPr>
        <p:spPr>
          <a:xfrm>
            <a:off x="7654316" y="1339200"/>
            <a:ext cx="4485740" cy="46297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 err="1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executable.sh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: 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ea typeface="SimSun-ExtB" panose="02010609060101010101" pitchFamily="49" charset="-122"/>
              </a:rPr>
              <a:t>should source your </a:t>
            </a:r>
            <a:r>
              <a:rPr lang="en-US" sz="1600" b="0" dirty="0" err="1">
                <a:solidFill>
                  <a:schemeClr val="bg2">
                    <a:lumMod val="10000"/>
                  </a:schemeClr>
                </a:solidFill>
                <a:ea typeface="SimSun-ExtB" panose="02010609060101010101" pitchFamily="49" charset="-122"/>
              </a:rPr>
              <a:t>venv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ea typeface="SimSun-ExtB" panose="02010609060101010101" pitchFamily="49" charset="-122"/>
              </a:rPr>
              <a:t> and run your script</a:t>
            </a:r>
            <a:endParaRPr lang="en-GB" sz="1600" b="1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#!/bin/bash</a:t>
            </a:r>
            <a:b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b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ea typeface="SimSun-ExtB" panose="02010609060101010101" pitchFamily="49" charset="-122"/>
              </a:rPr>
              <a:t>Activate the virtual environment</a:t>
            </a:r>
            <a:b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source /path/</a:t>
            </a:r>
            <a:r>
              <a:rPr lang="en-GB" sz="1600" b="0" dirty="0" err="1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venv</a:t>
            </a: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/bin/activate</a:t>
            </a:r>
          </a:p>
          <a:p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python </a:t>
            </a:r>
            <a:r>
              <a:rPr lang="en-GB" sz="1600" b="0" dirty="0" err="1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your_script.py</a:t>
            </a: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 -arg_1 $1 –arg_2 $2 etc. </a:t>
            </a:r>
            <a:endParaRPr lang="en-GB" sz="160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r>
              <a:rPr lang="en-GB" sz="1600" b="0" dirty="0" err="1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args.txt</a:t>
            </a: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: </a:t>
            </a: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ea typeface="SimSun-ExtB" panose="02010609060101010101" pitchFamily="49" charset="-122"/>
              </a:rPr>
              <a:t>argument values separated by </a:t>
            </a:r>
            <a:r>
              <a:rPr lang="en-GB" sz="1600" b="0" u="sng" dirty="0">
                <a:solidFill>
                  <a:schemeClr val="bg2">
                    <a:lumMod val="10000"/>
                  </a:schemeClr>
                </a:solidFill>
                <a:ea typeface="SimSun-ExtB" panose="02010609060101010101" pitchFamily="49" charset="-122"/>
              </a:rPr>
              <a:t>space</a:t>
            </a:r>
            <a:b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5 4e9</a:t>
            </a:r>
            <a:b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6 4e9</a:t>
            </a:r>
            <a:b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6 5e9</a:t>
            </a:r>
            <a:b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</a:br>
            <a:r>
              <a:rPr lang="en-GB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…</a:t>
            </a:r>
            <a:endParaRPr lang="en-GB" sz="1600" b="0" dirty="0">
              <a:solidFill>
                <a:schemeClr val="bg2">
                  <a:lumMod val="10000"/>
                </a:schemeClr>
              </a:solidFill>
              <a:effectLst/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endParaRPr lang="en-US" sz="1600" b="0" dirty="0">
              <a:ea typeface="SimSun-ExtB" panose="02010609060101010101" pitchFamily="49" charset="-122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A6C94D-688E-898E-C76A-91115D28E4C2}"/>
              </a:ext>
            </a:extLst>
          </p:cNvPr>
          <p:cNvCxnSpPr>
            <a:cxnSpLocks/>
          </p:cNvCxnSpPr>
          <p:nvPr/>
        </p:nvCxnSpPr>
        <p:spPr>
          <a:xfrm flipH="1" flipV="1">
            <a:off x="2016525" y="5660389"/>
            <a:ext cx="272503" cy="2582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353DF6-B59A-163F-A855-0D99C8D90D25}"/>
              </a:ext>
            </a:extLst>
          </p:cNvPr>
          <p:cNvCxnSpPr>
            <a:cxnSpLocks/>
          </p:cNvCxnSpPr>
          <p:nvPr/>
        </p:nvCxnSpPr>
        <p:spPr>
          <a:xfrm flipH="1">
            <a:off x="2718484" y="3859980"/>
            <a:ext cx="248773" cy="1732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438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BC915-9627-AEC2-7504-B529A528D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Submit job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45754-DC29-0CDA-4F1F-E61C48BB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To submit a job you </a:t>
            </a:r>
            <a:r>
              <a:rPr lang="en-US" sz="1600" b="0" u="sng" dirty="0">
                <a:solidFill>
                  <a:schemeClr val="bg2">
                    <a:lumMod val="10000"/>
                  </a:schemeClr>
                </a:solidFill>
              </a:rPr>
              <a:t>must be on </a:t>
            </a:r>
            <a:r>
              <a:rPr lang="en-US" sz="1600" b="0" u="sng" dirty="0" err="1">
                <a:solidFill>
                  <a:schemeClr val="bg2">
                    <a:lumMod val="10000"/>
                  </a:schemeClr>
                </a:solidFill>
              </a:rPr>
              <a:t>lxplus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</a:rPr>
              <a:t>. Use: </a:t>
            </a:r>
            <a:r>
              <a:rPr lang="en-US" sz="1600" b="0" dirty="0" err="1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condor_submit</a:t>
            </a:r>
            <a:r>
              <a:rPr lang="en-US" sz="1600" b="0" dirty="0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 </a:t>
            </a:r>
            <a:r>
              <a:rPr lang="en-US" sz="1600" b="0" dirty="0" err="1">
                <a:solidFill>
                  <a:schemeClr val="bg2">
                    <a:lumMod val="10000"/>
                  </a:schemeClr>
                </a:solidFill>
                <a:latin typeface="SimSun-ExtB" panose="02010609060101010101" pitchFamily="49" charset="-122"/>
                <a:ea typeface="SimSun-ExtB" panose="02010609060101010101" pitchFamily="49" charset="-122"/>
              </a:rPr>
              <a:t>submit.sub</a:t>
            </a:r>
            <a:endParaRPr lang="en-US" sz="1600" b="0" dirty="0">
              <a:solidFill>
                <a:schemeClr val="bg2">
                  <a:lumMod val="10000"/>
                </a:schemeClr>
              </a:solidFill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r>
              <a:rPr lang="en-US" sz="1600" b="0" dirty="0"/>
              <a:t>To check the status of your jobs use: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condor_q</a:t>
            </a:r>
            <a:endParaRPr lang="en-GB" sz="1600" b="0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r>
              <a:rPr lang="en-US" sz="1600" b="0" dirty="0"/>
              <a:t>To remove a job use: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condor_rm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(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job_id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) </a:t>
            </a:r>
            <a:r>
              <a:rPr lang="en-GB" sz="1600" b="0" dirty="0">
                <a:ea typeface="SimSun-ExtB" panose="02010609060101010101" pitchFamily="49" charset="-122"/>
              </a:rPr>
              <a:t>- e.g. </a:t>
            </a:r>
            <a:r>
              <a:rPr lang="en-GB" sz="1600" b="0" dirty="0" err="1">
                <a:latin typeface="SimSun-ExtB" panose="02010609060101010101" pitchFamily="49" charset="-122"/>
                <a:ea typeface="SimSun-ExtB" panose="02010609060101010101" pitchFamily="49" charset="-122"/>
              </a:rPr>
              <a:t>condor_rm</a:t>
            </a:r>
            <a:r>
              <a:rPr lang="en-GB" sz="1600" b="0" dirty="0">
                <a:latin typeface="SimSun-ExtB" panose="02010609060101010101" pitchFamily="49" charset="-122"/>
                <a:ea typeface="SimSun-ExtB" panose="02010609060101010101" pitchFamily="49" charset="-122"/>
              </a:rPr>
              <a:t> 6.0</a:t>
            </a:r>
          </a:p>
          <a:p>
            <a:endParaRPr lang="en-GB" sz="1600" b="0" dirty="0">
              <a:ea typeface="SimSun-ExtB" panose="02010609060101010101" pitchFamily="49" charset="-122"/>
            </a:endParaRPr>
          </a:p>
          <a:p>
            <a:r>
              <a:rPr lang="en-GB" sz="1600" b="0" dirty="0">
                <a:ea typeface="SimSun-ExtB" panose="02010609060101010101" pitchFamily="49" charset="-122"/>
              </a:rPr>
              <a:t>Other useful links:</a:t>
            </a:r>
            <a:br>
              <a:rPr lang="en-GB" sz="1600" b="0" dirty="0">
                <a:ea typeface="SimSun-ExtB" panose="02010609060101010101" pitchFamily="49" charset="-122"/>
              </a:rPr>
            </a:br>
            <a:r>
              <a:rPr lang="en-GB" sz="1600" b="0" dirty="0">
                <a:ea typeface="SimSun-ExtB" panose="02010609060101010101" pitchFamily="49" charset="-122"/>
              </a:rPr>
              <a:t>Python API for </a:t>
            </a:r>
            <a:r>
              <a:rPr lang="en-GB" sz="1600" b="0" dirty="0" err="1">
                <a:ea typeface="SimSun-ExtB" panose="02010609060101010101" pitchFamily="49" charset="-122"/>
              </a:rPr>
              <a:t>HTCondor</a:t>
            </a:r>
            <a:r>
              <a:rPr lang="en-GB" sz="1600" b="0" dirty="0">
                <a:ea typeface="SimSun-ExtB" panose="02010609060101010101" pitchFamily="49" charset="-122"/>
              </a:rPr>
              <a:t>: </a:t>
            </a:r>
            <a:r>
              <a:rPr lang="en-GB" sz="1600" b="0" dirty="0">
                <a:ea typeface="SimSun-ExtB" panose="02010609060101010101" pitchFamily="49" charset="-122"/>
                <a:hlinkClick r:id="rId2"/>
              </a:rPr>
              <a:t>https://batchdocs.web.cern.ch/local/pythonapi.html</a:t>
            </a:r>
            <a:r>
              <a:rPr lang="en-GB" sz="1600" b="0" dirty="0">
                <a:ea typeface="SimSun-ExtB" panose="02010609060101010101" pitchFamily="49" charset="-122"/>
              </a:rPr>
              <a:t> </a:t>
            </a:r>
            <a:endParaRPr lang="en-US" sz="1600" b="0" dirty="0">
              <a:ea typeface="SimSun-ExtB" panose="02010609060101010101" pitchFamily="49" charset="-12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30247-C4BF-2502-8308-2BBE4948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D4CC2-CDCC-DD4D-949D-238D0F7B3490}" type="datetime3">
              <a:rPr lang="en-US" smtClean="0"/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F6F5A-5F92-9030-212E-D83BEDC15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62904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od human figure">
            <a:extLst>
              <a:ext uri="{FF2B5EF4-FFF2-40B4-BE49-F238E27FC236}">
                <a16:creationId xmlns:a16="http://schemas.microsoft.com/office/drawing/2014/main" id="{152A4FC0-A8B0-9883-C8D9-221AD200EF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9310"/>
          <a:stretch/>
        </p:blipFill>
        <p:spPr>
          <a:xfrm>
            <a:off x="407989" y="1592263"/>
            <a:ext cx="11376024" cy="460851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10CE8E-B2B4-647F-4E7D-C64801960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Thank you!</a:t>
            </a: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F5EEF-0A3B-9ABA-4C9D-B132CE52BA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B8D4CC2-CDCC-DD4D-949D-238D0F7B3490}" type="datetime3">
              <a:rPr lang="en-US" smtClean="0"/>
              <a:pPr>
                <a:spcAft>
                  <a:spcPts val="600"/>
                </a:spcAft>
              </a:pPr>
              <a:t>4 April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44E04-CC0B-18EE-0ADD-E06AA9C08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BLonD Meeting | N. Gallou</a:t>
            </a:r>
          </a:p>
        </p:txBody>
      </p:sp>
    </p:spTree>
    <p:extLst>
      <p:ext uri="{BB962C8B-B14F-4D97-AF65-F5344CB8AC3E}">
        <p14:creationId xmlns:p14="http://schemas.microsoft.com/office/powerpoint/2010/main" val="3331188368"/>
      </p:ext>
    </p:extLst>
  </p:cSld>
  <p:clrMapOvr>
    <a:masterClrMapping/>
  </p:clrMapOvr>
</p:sld>
</file>

<file path=ppt/theme/theme1.xml><?xml version="1.0" encoding="utf-8"?>
<a:theme xmlns:a="http://schemas.openxmlformats.org/drawingml/2006/main" name="CERN_Template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 Corporate 16x9_PPT_Arial</Template>
  <TotalTime>429</TotalTime>
  <Words>994</Words>
  <Application>Microsoft Macintosh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SimSun-ExtB</vt:lpstr>
      <vt:lpstr>Aptos</vt:lpstr>
      <vt:lpstr>Arial</vt:lpstr>
      <vt:lpstr>Wingdings</vt:lpstr>
      <vt:lpstr>CERN_Template Corporate 16x9_PPT_Arial</vt:lpstr>
      <vt:lpstr>BLonD on GPU Cluster HTCondor</vt:lpstr>
      <vt:lpstr>Content</vt:lpstr>
      <vt:lpstr>Motivation - Why HTCondor?</vt:lpstr>
      <vt:lpstr>Set up your simulation folder</vt:lpstr>
      <vt:lpstr>Compile BLonD for GPU </vt:lpstr>
      <vt:lpstr>Compile BLonD for HTCondor</vt:lpstr>
      <vt:lpstr>Run your simulation on HTCondor </vt:lpstr>
      <vt:lpstr>Submit job</vt:lpstr>
      <vt:lpstr>Thank you!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Niki Gallou</dc:creator>
  <cp:lastModifiedBy>Niki Gallou</cp:lastModifiedBy>
  <cp:revision>20</cp:revision>
  <dcterms:created xsi:type="dcterms:W3CDTF">2025-04-03T08:28:24Z</dcterms:created>
  <dcterms:modified xsi:type="dcterms:W3CDTF">2025-04-04T12:52:09Z</dcterms:modified>
</cp:coreProperties>
</file>