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66" r:id="rId3"/>
    <p:sldId id="292" r:id="rId4"/>
    <p:sldId id="294" r:id="rId5"/>
    <p:sldId id="293" r:id="rId6"/>
    <p:sldId id="295" r:id="rId7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A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5477" autoAdjust="0"/>
  </p:normalViewPr>
  <p:slideViewPr>
    <p:cSldViewPr snapToGrid="0">
      <p:cViewPr varScale="1">
        <p:scale>
          <a:sx n="100" d="100"/>
          <a:sy n="100" d="100"/>
        </p:scale>
        <p:origin x="12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5022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ACBA7C-AF6B-C5E2-7240-777D5291C0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5B5E18-3611-41BB-CC4E-7973679780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45DAB-BDCC-4606-A9C8-F278AD736F25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1ADF3F-664B-8053-92B8-FAE48ECD21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92F98D-51F4-3895-DA8A-6403CC72D5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B3942-2B82-45CE-9855-8BEE92906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243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1E2FB-593B-43F7-B8A7-3362077274B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7326D-D450-43AB-AEEC-4F942E5BB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13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291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70B15A-23B2-30A0-657F-C6B137FCBB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C097B0-46E8-7FED-A43D-2AAA697631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0A64F4-7F1F-4CAF-64F0-8B87598F0D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3725EC-E437-4EC5-E229-3ED0EEBD84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498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5496A0-AF66-8C73-9B6B-69BEF414DE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D256B4-B42F-AF6A-CF41-B8DA3163F8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CFF30F-2B83-CB6F-3AA7-6A1F57A814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C3D107-A344-0BD0-C394-56AABECF90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807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C2904A-55D6-027F-DB36-7C68BE93FA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03CA3B-FE0E-FAC0-4B45-30470B40AB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812AD6-C092-6758-EC70-BF9403BF14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E22625-AB36-A999-CFB4-485721C2E9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338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462AF6-FD08-9FD6-8C0C-D36D22A35C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68C6C06-A4FD-4C48-167C-8600D203FC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EF9CD98-CA89-C187-494B-6003A8F2DB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CF48A8-7E52-36CC-EADE-E5AADD16B9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947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0CCB573-B037-200D-8A29-3955810D13F9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36D26F-2717-59DE-5F52-1C7929619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C1082D-6A4C-05C2-500E-F8DA847E3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A8B72-CBAD-9306-FAFE-CBE15ECE3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E918F6D3-B475-C4AA-9236-6855A71606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8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C4B92ED-2071-D729-17A6-9CBC74C5F526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5CDBC1-6ADB-B498-E28C-21011A133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6CD9C-4D5F-C821-9B19-1E1050B4B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2" descr="logooutline.eps">
            <a:extLst>
              <a:ext uri="{FF2B5EF4-FFF2-40B4-BE49-F238E27FC236}">
                <a16:creationId xmlns:a16="http://schemas.microsoft.com/office/drawing/2014/main" id="{65AF08A4-7D3D-97C2-91D3-CC6B9CC99B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5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E82BD-47EF-D31D-CEB4-2A520B349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A1FC14-CAF6-34DB-9481-A265EA9241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342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EF4F474-CF9E-37A1-070D-2F135104786A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CC2924-0A3B-C386-227D-B43F21FD7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B9ACE-1BB9-4B72-9AE7-5A4A1A7B9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D7406-0CFC-67DE-3863-EBB79D24F2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73D39329-BA5D-D057-AF4F-AED4BB0C65F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13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s://edms.cern.ch/ui/file/3160899/1/Report_3160899.pdf" TargetMode="External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134099E-7227-BF67-C8E5-5579A6BE56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0420" y="4973319"/>
            <a:ext cx="10708640" cy="1077027"/>
          </a:xfrm>
        </p:spPr>
        <p:txBody>
          <a:bodyPr>
            <a:normAutofit/>
          </a:bodyPr>
          <a:lstStyle/>
          <a:p>
            <a:r>
              <a:rPr lang="en-US" sz="2600" dirty="0"/>
              <a:t>Michael, Oscar, Sylvain, Alexandre, Vincent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2CF08E3-78C6-6F92-A4CB-C84ECE524994}"/>
              </a:ext>
            </a:extLst>
          </p:cNvPr>
          <p:cNvSpPr txBox="1">
            <a:spLocks/>
          </p:cNvSpPr>
          <p:nvPr/>
        </p:nvSpPr>
        <p:spPr>
          <a:xfrm>
            <a:off x="736600" y="1165860"/>
            <a:ext cx="10792460" cy="276599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Bond Project</a:t>
            </a:r>
          </a:p>
          <a:p>
            <a:endParaRPr lang="en-GB" b="1" i="0" dirty="0">
              <a:solidFill>
                <a:srgbClr val="1A63A0"/>
              </a:solidFill>
              <a:effectLst/>
              <a:latin typeface="Roboto" panose="02000000000000000000" pitchFamily="2" charset="0"/>
            </a:endParaRPr>
          </a:p>
          <a:p>
            <a:r>
              <a:rPr lang="en-GB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Mock-up design of sliding reaction tooling</a:t>
            </a:r>
          </a:p>
          <a:p>
            <a:endParaRPr lang="en-GB" b="1" i="0" dirty="0">
              <a:solidFill>
                <a:srgbClr val="1A63A0"/>
              </a:solidFill>
              <a:effectLst/>
              <a:latin typeface="Roboto" panose="02000000000000000000" pitchFamily="2" charset="0"/>
            </a:endParaRPr>
          </a:p>
          <a:p>
            <a:r>
              <a:rPr lang="en-US" sz="6000" dirty="0">
                <a:solidFill>
                  <a:schemeClr val="bg1">
                    <a:lumMod val="50000"/>
                  </a:schemeClr>
                </a:solidFill>
              </a:rPr>
              <a:t>Displacement measurement </a:t>
            </a:r>
            <a:r>
              <a:rPr lang="en-US" sz="6000" b="1" u="sng" dirty="0">
                <a:solidFill>
                  <a:schemeClr val="bg1">
                    <a:lumMod val="50000"/>
                  </a:schemeClr>
                </a:solidFill>
              </a:rPr>
              <a:t>feasibility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3551699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1112D528-348A-E119-5DC8-CCD25407D3A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084" t="5667" r="2023"/>
          <a:stretch/>
        </p:blipFill>
        <p:spPr>
          <a:xfrm>
            <a:off x="163344" y="1606064"/>
            <a:ext cx="3952742" cy="38931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624" y="0"/>
            <a:ext cx="5975286" cy="1325563"/>
          </a:xfrm>
        </p:spPr>
        <p:txBody>
          <a:bodyPr>
            <a:normAutofit/>
          </a:bodyPr>
          <a:lstStyle/>
          <a:p>
            <a:r>
              <a:rPr lang="en-US" dirty="0"/>
              <a:t>Set-up to be tested:</a:t>
            </a:r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96402C5-B5D0-F480-42FF-031B2E74EFBE}"/>
              </a:ext>
            </a:extLst>
          </p:cNvPr>
          <p:cNvSpPr txBox="1">
            <a:spLocks/>
          </p:cNvSpPr>
          <p:nvPr/>
        </p:nvSpPr>
        <p:spPr>
          <a:xfrm>
            <a:off x="240948" y="958365"/>
            <a:ext cx="4099426" cy="553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/>
              <a:t>Linear ceramic bearing</a:t>
            </a:r>
            <a:endParaRPr lang="en-GB" sz="32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AB9E994-93E1-816A-7D68-8FC56989CF82}"/>
              </a:ext>
            </a:extLst>
          </p:cNvPr>
          <p:cNvSpPr txBox="1">
            <a:spLocks/>
          </p:cNvSpPr>
          <p:nvPr/>
        </p:nvSpPr>
        <p:spPr>
          <a:xfrm>
            <a:off x="4300101" y="943282"/>
            <a:ext cx="42590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/>
              <a:t>Circular ceramic bearing</a:t>
            </a:r>
            <a:endParaRPr lang="en-GB" sz="3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777631-2702-7F43-41CE-872090D953C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36" t="1735" r="1438" b="914"/>
          <a:stretch/>
        </p:blipFill>
        <p:spPr>
          <a:xfrm>
            <a:off x="3999742" y="1929042"/>
            <a:ext cx="4426335" cy="389313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7F79AD9-D7B1-41E4-978E-B5FAB38272EF}"/>
              </a:ext>
            </a:extLst>
          </p:cNvPr>
          <p:cNvSpPr txBox="1">
            <a:spLocks/>
          </p:cNvSpPr>
          <p:nvPr/>
        </p:nvSpPr>
        <p:spPr>
          <a:xfrm>
            <a:off x="8830556" y="1586434"/>
            <a:ext cx="34299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300" dirty="0"/>
              <a:t>Racetrack coil mock-up</a:t>
            </a:r>
            <a:endParaRPr lang="en-GB" sz="23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584417-BBFA-B62A-C365-A88EAD1581C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706" t="3796" r="1501"/>
          <a:stretch/>
        </p:blipFill>
        <p:spPr>
          <a:xfrm flipH="1">
            <a:off x="8692248" y="3131726"/>
            <a:ext cx="3429940" cy="26904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07064F4-3925-011A-66F6-096C1CB201E4}"/>
              </a:ext>
            </a:extLst>
          </p:cNvPr>
          <p:cNvSpPr txBox="1"/>
          <p:nvPr/>
        </p:nvSpPr>
        <p:spPr>
          <a:xfrm>
            <a:off x="1564708" y="5251783"/>
            <a:ext cx="1055748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Goal of the displacement measurements :</a:t>
            </a:r>
          </a:p>
          <a:p>
            <a:r>
              <a:rPr lang="en-GB" dirty="0"/>
              <a:t>- Check some stick-slip during temperature profile up to 650</a:t>
            </a:r>
            <a:r>
              <a:rPr lang="fr-CH" dirty="0"/>
              <a:t>°C for the </a:t>
            </a:r>
            <a:r>
              <a:rPr lang="fr-CH" dirty="0" err="1"/>
              <a:t>two</a:t>
            </a:r>
            <a:r>
              <a:rPr lang="fr-CH" dirty="0"/>
              <a:t> first setups;</a:t>
            </a:r>
          </a:p>
          <a:p>
            <a:r>
              <a:rPr lang="fr-CH" dirty="0"/>
              <a:t>- </a:t>
            </a:r>
            <a:r>
              <a:rPr lang="fr-CH" dirty="0" err="1"/>
              <a:t>Evaluate</a:t>
            </a:r>
            <a:r>
              <a:rPr lang="fr-CH" dirty="0"/>
              <a:t> the gap on the </a:t>
            </a:r>
            <a:r>
              <a:rPr lang="en-US" sz="1800" dirty="0"/>
              <a:t>Racetrack coil mock-up</a:t>
            </a:r>
            <a:r>
              <a:rPr lang="en-GB" sz="1800" dirty="0"/>
              <a:t> over the temperature profile in the three directions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D21B4D-CB57-A497-4E1F-BB1C0A4BFD85}"/>
              </a:ext>
            </a:extLst>
          </p:cNvPr>
          <p:cNvSpPr txBox="1"/>
          <p:nvPr/>
        </p:nvSpPr>
        <p:spPr>
          <a:xfrm>
            <a:off x="1306072" y="2836984"/>
            <a:ext cx="26936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400" i="1"/>
            </a:lvl1pPr>
          </a:lstStyle>
          <a:p>
            <a:r>
              <a:rPr lang="it-IT" dirty="0"/>
              <a:t>Expected differential displacement of about 2.8 mm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0376A1-6553-B4EC-4F96-321CFFE0D237}"/>
              </a:ext>
            </a:extLst>
          </p:cNvPr>
          <p:cNvSpPr txBox="1"/>
          <p:nvPr/>
        </p:nvSpPr>
        <p:spPr>
          <a:xfrm>
            <a:off x="5865493" y="2983955"/>
            <a:ext cx="26936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400" i="1"/>
            </a:lvl1pPr>
          </a:lstStyle>
          <a:p>
            <a:r>
              <a:rPr lang="it-IT" dirty="0"/>
              <a:t>Expected differential displacement of about 2.8 mm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2DBB13-BDA4-8174-5111-9F9B48B857BD}"/>
              </a:ext>
            </a:extLst>
          </p:cNvPr>
          <p:cNvSpPr txBox="1"/>
          <p:nvPr/>
        </p:nvSpPr>
        <p:spPr>
          <a:xfrm>
            <a:off x="8821305" y="2620916"/>
            <a:ext cx="27687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i="1" dirty="0"/>
              <a:t>Expected differential displacement of about 5 mm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28111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 animBg="1"/>
      <p:bldP spid="13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B9E16B-2FD0-8B5E-4771-F681B2B051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C16B0-5024-9E5D-B74D-10B181AB1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624" y="0"/>
            <a:ext cx="11413356" cy="1325563"/>
          </a:xfrm>
        </p:spPr>
        <p:txBody>
          <a:bodyPr>
            <a:normAutofit/>
          </a:bodyPr>
          <a:lstStyle/>
          <a:p>
            <a:r>
              <a:rPr lang="en-US" dirty="0"/>
              <a:t>Displacement measurements @650°C - Proposal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3D82D7-6BD0-3A18-FE6E-7A88BE7FA934}"/>
              </a:ext>
            </a:extLst>
          </p:cNvPr>
          <p:cNvSpPr txBox="1"/>
          <p:nvPr/>
        </p:nvSpPr>
        <p:spPr>
          <a:xfrm>
            <a:off x="647700" y="1200585"/>
            <a:ext cx="11413356" cy="2262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ts val="3300"/>
              </a:lnSpc>
              <a:spcBef>
                <a:spcPts val="3000"/>
              </a:spcBef>
              <a:spcAft>
                <a:spcPts val="750"/>
              </a:spcAft>
              <a:buFont typeface="+mj-lt"/>
              <a:buAutoNum type="arabicPeriod"/>
            </a:pPr>
            <a:r>
              <a:rPr lang="fr-CH" sz="1800" dirty="0" err="1">
                <a:solidFill>
                  <a:srgbClr val="000000"/>
                </a:solidFill>
                <a:latin typeface="Roboto" panose="02000000000000000000" pitchFamily="2" charset="0"/>
              </a:rPr>
              <a:t>Linear</a:t>
            </a:r>
            <a:r>
              <a:rPr lang="fr-CH" sz="1800" dirty="0">
                <a:solidFill>
                  <a:srgbClr val="000000"/>
                </a:solidFill>
                <a:latin typeface="Roboto" panose="02000000000000000000" pitchFamily="2" charset="0"/>
              </a:rPr>
              <a:t> Variable </a:t>
            </a:r>
            <a:r>
              <a:rPr lang="fr-CH" sz="1800" dirty="0" err="1">
                <a:solidFill>
                  <a:srgbClr val="000000"/>
                </a:solidFill>
                <a:latin typeface="Roboto" panose="02000000000000000000" pitchFamily="2" charset="0"/>
              </a:rPr>
              <a:t>Differential</a:t>
            </a:r>
            <a:r>
              <a:rPr lang="fr-CH" sz="1800" dirty="0">
                <a:solidFill>
                  <a:srgbClr val="000000"/>
                </a:solidFill>
                <a:latin typeface="Roboto" panose="02000000000000000000" pitchFamily="2" charset="0"/>
              </a:rPr>
              <a:t> Transformer (</a:t>
            </a:r>
            <a:r>
              <a:rPr lang="fr-CH" sz="1800" dirty="0" err="1">
                <a:solidFill>
                  <a:srgbClr val="000000"/>
                </a:solidFill>
                <a:latin typeface="Roboto" panose="02000000000000000000" pitchFamily="2" charset="0"/>
              </a:rPr>
              <a:t>LVDTs</a:t>
            </a:r>
            <a:r>
              <a:rPr lang="fr-CH" sz="1800" dirty="0">
                <a:solidFill>
                  <a:srgbClr val="000000"/>
                </a:solidFill>
                <a:latin typeface="Roboto" panose="02000000000000000000" pitchFamily="2" charset="0"/>
              </a:rPr>
              <a:t>)</a:t>
            </a:r>
            <a:endParaRPr lang="en-GB" sz="1800" dirty="0">
              <a:solidFill>
                <a:srgbClr val="000000"/>
              </a:solidFill>
              <a:latin typeface="Roboto" panose="02000000000000000000" pitchFamily="2" charset="0"/>
            </a:endParaRPr>
          </a:p>
          <a:p>
            <a:pPr marL="171450" indent="-171450" algn="l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Roboto" panose="02000000000000000000" pitchFamily="2" charset="0"/>
              </a:rPr>
              <a:t>Contact </a:t>
            </a:r>
            <a:r>
              <a:rPr lang="en-GB" dirty="0">
                <a:solidFill>
                  <a:srgbClr val="000000"/>
                </a:solidFill>
                <a:latin typeface="Roboto" panose="02000000000000000000" pitchFamily="2" charset="0"/>
              </a:rPr>
              <a:t>principle, s</a:t>
            </a:r>
            <a:r>
              <a:rPr lang="en-GB" sz="1800" dirty="0">
                <a:solidFill>
                  <a:srgbClr val="000000"/>
                </a:solidFill>
                <a:latin typeface="Roboto" panose="02000000000000000000" pitchFamily="2" charset="0"/>
              </a:rPr>
              <a:t>ome existing solutions up to 850°C</a:t>
            </a:r>
          </a:p>
          <a:p>
            <a:pPr marL="171450" indent="-171450" algn="l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Roboto" panose="02000000000000000000" pitchFamily="2" charset="0"/>
              </a:rPr>
              <a:t>Relative measurements requesting hig</a:t>
            </a:r>
            <a:r>
              <a:rPr lang="en-GB" dirty="0">
                <a:solidFill>
                  <a:srgbClr val="000000"/>
                </a:solidFill>
                <a:latin typeface="Roboto" panose="02000000000000000000" pitchFamily="2" charset="0"/>
              </a:rPr>
              <a:t>h temperature stability of the supporting systems and the sensors</a:t>
            </a:r>
          </a:p>
          <a:p>
            <a:pPr marL="171450" indent="-171450" algn="l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Roboto" panose="02000000000000000000" pitchFamily="2" charset="0"/>
              </a:rPr>
              <a:t>Request sensors in three directions to access bending, torsion, buckling of the setup at high temperature</a:t>
            </a:r>
          </a:p>
          <a:p>
            <a:pPr marL="171450" indent="-171450" algn="l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Roboto" panose="02000000000000000000" pitchFamily="2" charset="0"/>
              </a:rPr>
              <a:t>High temperature cabling and feedthrough </a:t>
            </a:r>
            <a:endParaRPr lang="en-GB" sz="1800" dirty="0">
              <a:solidFill>
                <a:srgbClr val="000000"/>
              </a:solidFill>
              <a:latin typeface="Roboto" panose="02000000000000000000" pitchFamily="2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7BDC64A-5FDF-5DF4-B5AC-D036C431B2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804799" y="1301685"/>
            <a:ext cx="3019535" cy="103029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706C0B6-3902-EA89-0265-F3A22EFB5FD5}"/>
              </a:ext>
            </a:extLst>
          </p:cNvPr>
          <p:cNvSpPr txBox="1"/>
          <p:nvPr/>
        </p:nvSpPr>
        <p:spPr>
          <a:xfrm>
            <a:off x="647700" y="3597486"/>
            <a:ext cx="11413356" cy="2685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ts val="3300"/>
              </a:lnSpc>
              <a:spcBef>
                <a:spcPts val="3000"/>
              </a:spcBef>
              <a:spcAft>
                <a:spcPts val="750"/>
              </a:spcAft>
              <a:buFont typeface="+mj-lt"/>
              <a:buAutoNum type="arabicPeriod" startAt="2"/>
            </a:pPr>
            <a:r>
              <a:rPr lang="fr-CH" sz="1800" dirty="0">
                <a:solidFill>
                  <a:srgbClr val="000000"/>
                </a:solidFill>
                <a:latin typeface="Roboto" panose="02000000000000000000" pitchFamily="2" charset="0"/>
              </a:rPr>
              <a:t>Capacitive </a:t>
            </a:r>
            <a:r>
              <a:rPr lang="fr-CH" sz="1800" dirty="0" err="1">
                <a:solidFill>
                  <a:srgbClr val="000000"/>
                </a:solidFill>
                <a:latin typeface="Roboto" panose="02000000000000000000" pitchFamily="2" charset="0"/>
              </a:rPr>
              <a:t>sensors</a:t>
            </a:r>
            <a:endParaRPr lang="en-GB" sz="1800" dirty="0">
              <a:solidFill>
                <a:srgbClr val="000000"/>
              </a:solidFill>
              <a:latin typeface="Roboto" panose="02000000000000000000" pitchFamily="2" charset="0"/>
            </a:endParaRPr>
          </a:p>
          <a:p>
            <a:pPr marL="171450" indent="-171450" algn="l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Roboto" panose="02000000000000000000" pitchFamily="2" charset="0"/>
              </a:rPr>
              <a:t>Non contact </a:t>
            </a:r>
            <a:r>
              <a:rPr lang="en-GB" dirty="0">
                <a:solidFill>
                  <a:srgbClr val="000000"/>
                </a:solidFill>
                <a:latin typeface="Roboto" panose="02000000000000000000" pitchFamily="2" charset="0"/>
              </a:rPr>
              <a:t>principle, s</a:t>
            </a:r>
            <a:r>
              <a:rPr lang="en-GB" sz="1800" dirty="0">
                <a:solidFill>
                  <a:srgbClr val="000000"/>
                </a:solidFill>
                <a:latin typeface="Roboto" panose="02000000000000000000" pitchFamily="2" charset="0"/>
              </a:rPr>
              <a:t>ome existing solutions up to 850°C, large diameter for long measurements</a:t>
            </a:r>
          </a:p>
          <a:p>
            <a:pPr marL="171450" indent="-171450" algn="l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Roboto" panose="02000000000000000000" pitchFamily="2" charset="0"/>
              </a:rPr>
              <a:t>Relative measurements requesting hig</a:t>
            </a:r>
            <a:r>
              <a:rPr lang="en-GB" dirty="0">
                <a:solidFill>
                  <a:srgbClr val="000000"/>
                </a:solidFill>
                <a:latin typeface="Roboto" panose="02000000000000000000" pitchFamily="2" charset="0"/>
              </a:rPr>
              <a:t>h temperature stability of the supporting systems</a:t>
            </a:r>
          </a:p>
          <a:p>
            <a:pPr marL="171450" indent="-171450" algn="l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Roboto" panose="02000000000000000000" pitchFamily="2" charset="0"/>
              </a:rPr>
              <a:t>Measurements strongly dependant of the face parallelism</a:t>
            </a:r>
          </a:p>
          <a:p>
            <a:pPr marL="171450" indent="-171450" algn="l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Roboto" panose="02000000000000000000" pitchFamily="2" charset="0"/>
              </a:rPr>
              <a:t>Request sensors in three directions to access bending, torsion, buckling of the setup at high temperature</a:t>
            </a:r>
          </a:p>
          <a:p>
            <a:pPr marL="171450" indent="-171450" algn="l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Roboto" panose="02000000000000000000" pitchFamily="2" charset="0"/>
              </a:rPr>
              <a:t>High temperature cabling and feedthrough </a:t>
            </a:r>
            <a:endParaRPr lang="en-GB" sz="1800" dirty="0">
              <a:solidFill>
                <a:srgbClr val="000000"/>
              </a:solidFill>
              <a:latin typeface="Roboto" panose="02000000000000000000" pitchFamily="2" charset="0"/>
            </a:endParaRPr>
          </a:p>
        </p:txBody>
      </p:sp>
      <p:pic>
        <p:nvPicPr>
          <p:cNvPr id="1026" name="Picture 2" descr="Résultat d’images pour displacement capacitive sensors high temperature">
            <a:extLst>
              <a:ext uri="{FF2B5EF4-FFF2-40B4-BE49-F238E27FC236}">
                <a16:creationId xmlns:a16="http://schemas.microsoft.com/office/drawing/2014/main" id="{D400FED6-E3F4-E0B7-564B-2D0E8E1EA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259" y="2981061"/>
            <a:ext cx="1743075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56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864CEB-99FF-932B-32E4-F765537018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18BDC-A39F-7652-05D5-22E922795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624" y="0"/>
            <a:ext cx="11413356" cy="1325563"/>
          </a:xfrm>
        </p:spPr>
        <p:txBody>
          <a:bodyPr>
            <a:normAutofit/>
          </a:bodyPr>
          <a:lstStyle/>
          <a:p>
            <a:r>
              <a:rPr lang="en-US" dirty="0"/>
              <a:t>Displacement measurements @650°C - Proposal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3E7D74-9A6D-7677-5204-383A457CD9BC}"/>
              </a:ext>
            </a:extLst>
          </p:cNvPr>
          <p:cNvSpPr txBox="1"/>
          <p:nvPr/>
        </p:nvSpPr>
        <p:spPr>
          <a:xfrm>
            <a:off x="647700" y="1200585"/>
            <a:ext cx="11413356" cy="3109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ts val="3300"/>
              </a:lnSpc>
              <a:spcBef>
                <a:spcPts val="3000"/>
              </a:spcBef>
              <a:spcAft>
                <a:spcPts val="750"/>
              </a:spcAft>
              <a:buFont typeface="+mj-lt"/>
              <a:buAutoNum type="arabicPeriod" startAt="3"/>
            </a:pPr>
            <a:r>
              <a:rPr lang="fr-CH" sz="1800" dirty="0">
                <a:solidFill>
                  <a:srgbClr val="000000"/>
                </a:solidFill>
                <a:latin typeface="Roboto" panose="02000000000000000000" pitchFamily="2" charset="0"/>
              </a:rPr>
              <a:t>Optical </a:t>
            </a:r>
            <a:r>
              <a:rPr lang="fr-CH" sz="1800" dirty="0" err="1">
                <a:solidFill>
                  <a:srgbClr val="000000"/>
                </a:solidFill>
                <a:latin typeface="Roboto" panose="02000000000000000000" pitchFamily="2" charset="0"/>
              </a:rPr>
              <a:t>approach</a:t>
            </a:r>
            <a:r>
              <a:rPr lang="fr-CH" sz="1800" dirty="0">
                <a:solidFill>
                  <a:srgbClr val="000000"/>
                </a:solidFill>
                <a:latin typeface="Roboto" panose="02000000000000000000" pitchFamily="2" charset="0"/>
              </a:rPr>
              <a:t> </a:t>
            </a:r>
            <a:r>
              <a:rPr lang="fr-CH" sz="1800" dirty="0" err="1">
                <a:solidFill>
                  <a:srgbClr val="000000"/>
                </a:solidFill>
                <a:latin typeface="Roboto" panose="02000000000000000000" pitchFamily="2" charset="0"/>
              </a:rPr>
              <a:t>based</a:t>
            </a:r>
            <a:r>
              <a:rPr lang="fr-CH" sz="1800" dirty="0">
                <a:solidFill>
                  <a:srgbClr val="000000"/>
                </a:solidFill>
                <a:latin typeface="Roboto" panose="02000000000000000000" pitchFamily="2" charset="0"/>
              </a:rPr>
              <a:t> on DIC</a:t>
            </a:r>
            <a:endParaRPr lang="en-GB" sz="1800" dirty="0">
              <a:solidFill>
                <a:srgbClr val="000000"/>
              </a:solidFill>
              <a:latin typeface="Roboto" panose="02000000000000000000" pitchFamily="2" charset="0"/>
            </a:endParaRPr>
          </a:p>
          <a:p>
            <a:pPr marL="171450" indent="-171450" algn="l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Roboto" panose="02000000000000000000" pitchFamily="2" charset="0"/>
              </a:rPr>
              <a:t>Non contact </a:t>
            </a:r>
            <a:r>
              <a:rPr lang="en-GB" dirty="0">
                <a:solidFill>
                  <a:srgbClr val="000000"/>
                </a:solidFill>
                <a:latin typeface="Roboto" panose="02000000000000000000" pitchFamily="2" charset="0"/>
              </a:rPr>
              <a:t>principle, measurement equipment at room temperature</a:t>
            </a:r>
          </a:p>
          <a:p>
            <a:pPr marL="171450" indent="-171450" algn="l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Roboto" panose="02000000000000000000" pitchFamily="2" charset="0"/>
              </a:rPr>
              <a:t>On</a:t>
            </a:r>
            <a:r>
              <a:rPr lang="en-GB" dirty="0">
                <a:solidFill>
                  <a:srgbClr val="000000"/>
                </a:solidFill>
                <a:latin typeface="Roboto" panose="02000000000000000000" pitchFamily="2" charset="0"/>
              </a:rPr>
              <a:t>e camera </a:t>
            </a:r>
            <a:r>
              <a:rPr lang="en-GB" dirty="0">
                <a:solidFill>
                  <a:srgbClr val="000000"/>
                </a:solidFill>
                <a:latin typeface="Roboto" panose="02000000000000000000" pitchFamily="2" charset="0"/>
                <a:sym typeface="Wingdings" panose="05000000000000000000" pitchFamily="2" charset="2"/>
              </a:rPr>
              <a:t> 2D measurements  Probably enough for the first two setups</a:t>
            </a:r>
          </a:p>
          <a:p>
            <a:pPr marL="171450" indent="-171450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Roboto" panose="02000000000000000000" pitchFamily="2" charset="0"/>
              </a:rPr>
              <a:t>Two</a:t>
            </a:r>
            <a:r>
              <a:rPr lang="en-GB" dirty="0">
                <a:solidFill>
                  <a:srgbClr val="000000"/>
                </a:solidFill>
                <a:latin typeface="Roboto" panose="02000000000000000000" pitchFamily="2" charset="0"/>
              </a:rPr>
              <a:t> cameras </a:t>
            </a:r>
            <a:r>
              <a:rPr lang="en-GB" dirty="0">
                <a:solidFill>
                  <a:srgbClr val="000000"/>
                </a:solidFill>
                <a:latin typeface="Roboto" panose="02000000000000000000" pitchFamily="2" charset="0"/>
                <a:sym typeface="Wingdings" panose="05000000000000000000" pitchFamily="2" charset="2"/>
              </a:rPr>
              <a:t> 3D measurements  Well adapted for the </a:t>
            </a:r>
            <a:r>
              <a:rPr lang="en-US" sz="1800" dirty="0"/>
              <a:t>Racetrack coil mock-up</a:t>
            </a:r>
          </a:p>
          <a:p>
            <a:pPr marL="171450" indent="-171450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US" dirty="0"/>
              <a:t>Experience : I</a:t>
            </a:r>
            <a:r>
              <a:rPr lang="en-GB" i="1" dirty="0" err="1"/>
              <a:t>nvestigation</a:t>
            </a:r>
            <a:r>
              <a:rPr lang="en-GB" i="1" dirty="0"/>
              <a:t> of Surface Cracking in OFE Copper Current Leads During High-Temperature Stress-Relief Heat Treatment Using 2D Digital Image Correlation </a:t>
            </a:r>
            <a:r>
              <a:rPr lang="en-GB" dirty="0"/>
              <a:t>(</a:t>
            </a:r>
            <a:r>
              <a:rPr lang="fr-CH" dirty="0">
                <a:hlinkClick r:id="rId3"/>
              </a:rPr>
              <a:t>Report_3160899.pdf</a:t>
            </a:r>
            <a:r>
              <a:rPr lang="fr-CH" dirty="0"/>
              <a:t>)</a:t>
            </a:r>
            <a:endParaRPr lang="en-GB" sz="1800" dirty="0"/>
          </a:p>
          <a:p>
            <a:pPr algn="l">
              <a:lnSpc>
                <a:spcPts val="3300"/>
              </a:lnSpc>
            </a:pPr>
            <a:endParaRPr lang="en-GB" sz="1800" dirty="0">
              <a:solidFill>
                <a:srgbClr val="000000"/>
              </a:solidFill>
              <a:latin typeface="Roboto" panose="02000000000000000000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42D2F5-1253-9C52-D08A-5AAD4EA49B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624" y="4127593"/>
            <a:ext cx="3104676" cy="18069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B26D2A-0902-8071-9859-39E6507C46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5068" y="4129436"/>
            <a:ext cx="1772871" cy="16507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FE24549-EA73-3B5C-779E-35DB1B4FDFC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68306"/>
          <a:stretch/>
        </p:blipFill>
        <p:spPr>
          <a:xfrm rot="16200000">
            <a:off x="3173114" y="5674277"/>
            <a:ext cx="508389" cy="102882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499D12-D10F-6897-DA3B-B8871DEC82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09950" y="3935460"/>
            <a:ext cx="2717754" cy="128859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44A4410-5148-C52D-7DE4-6C5D57DF3B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09950" y="4123118"/>
            <a:ext cx="4235227" cy="205111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10320EE-9791-134C-40FE-C40E6DEDD4B5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58198"/>
          <a:stretch/>
        </p:blipFill>
        <p:spPr>
          <a:xfrm>
            <a:off x="8566816" y="3846200"/>
            <a:ext cx="2219547" cy="166415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96B1FEB-484D-540A-733C-BF2EBF98E69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18254" y="1034317"/>
            <a:ext cx="2842802" cy="142140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11DF062-339F-8BCC-A94C-97C392BC6A6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57348" y="4751195"/>
            <a:ext cx="4009468" cy="181243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BB41BB0-A525-96EC-9E63-2651CF89CDE8}"/>
              </a:ext>
            </a:extLst>
          </p:cNvPr>
          <p:cNvSpPr txBox="1"/>
          <p:nvPr/>
        </p:nvSpPr>
        <p:spPr>
          <a:xfrm>
            <a:off x="6024384" y="4860521"/>
            <a:ext cx="1943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/>
              <a:t>13h</a:t>
            </a:r>
            <a:endParaRPr lang="en-GB" sz="1100" b="1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0C26B86-B71B-A801-6E2B-9BF08CDC082C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50705"/>
          <a:stretch/>
        </p:blipFill>
        <p:spPr>
          <a:xfrm>
            <a:off x="8553042" y="3804385"/>
            <a:ext cx="3618834" cy="230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02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2AB19A-A90D-34D5-9BF6-32F3E29863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E4050-5E9A-DAA7-57E0-7F0458980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624" y="0"/>
            <a:ext cx="11413356" cy="1325563"/>
          </a:xfrm>
        </p:spPr>
        <p:txBody>
          <a:bodyPr>
            <a:normAutofit/>
          </a:bodyPr>
          <a:lstStyle/>
          <a:p>
            <a:r>
              <a:rPr lang="en-US" dirty="0"/>
              <a:t>Where to perform the measurements </a:t>
            </a:r>
            <a:r>
              <a:rPr lang="fr-CH" dirty="0"/>
              <a:t>?</a:t>
            </a:r>
            <a:endParaRPr lang="en-GB" dirty="0"/>
          </a:p>
        </p:txBody>
      </p:sp>
      <p:pic>
        <p:nvPicPr>
          <p:cNvPr id="25" name="Picture 24" descr="A large machine in a factory&#10;&#10;AI-generated content may be incorrect.">
            <a:extLst>
              <a:ext uri="{FF2B5EF4-FFF2-40B4-BE49-F238E27FC236}">
                <a16:creationId xmlns:a16="http://schemas.microsoft.com/office/drawing/2014/main" id="{DC3443E2-78B5-2AFB-2AC2-8339787912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908" y="2110740"/>
            <a:ext cx="5370184" cy="403418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D590A27-87A9-4879-DA8B-4D8A2F2A2A3E}"/>
              </a:ext>
            </a:extLst>
          </p:cNvPr>
          <p:cNvSpPr txBox="1"/>
          <p:nvPr/>
        </p:nvSpPr>
        <p:spPr>
          <a:xfrm>
            <a:off x="8912628" y="2110740"/>
            <a:ext cx="283741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i="1" dirty="0"/>
              <a:t>ELECTROHEAT </a:t>
            </a:r>
            <a:r>
              <a:rPr lang="fr-CH" b="1" i="1" dirty="0" err="1"/>
              <a:t>Furnace</a:t>
            </a:r>
            <a:r>
              <a:rPr lang="fr-CH" b="1" i="1" dirty="0"/>
              <a:t> </a:t>
            </a:r>
            <a:r>
              <a:rPr lang="en-GB" b="1" i="1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Air atmosphere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Up to 850 degrees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Large viewports to be installed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Not straightforward, discussions ongoing with supplier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Expected delay : Q3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Test setup must be placed horizontally - Optical path is confirmed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D2B0265-3E6D-A149-B5E7-BDC1E29C640C}"/>
              </a:ext>
            </a:extLst>
          </p:cNvPr>
          <p:cNvSpPr txBox="1"/>
          <p:nvPr/>
        </p:nvSpPr>
        <p:spPr>
          <a:xfrm>
            <a:off x="237624" y="2110740"/>
            <a:ext cx="3200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i="1" dirty="0"/>
              <a:t>TAV </a:t>
            </a:r>
            <a:r>
              <a:rPr lang="fr-CH" b="1" i="1" dirty="0" err="1"/>
              <a:t>Furnace</a:t>
            </a:r>
            <a:r>
              <a:rPr lang="fr-CH" b="1" i="1" dirty="0"/>
              <a:t> </a:t>
            </a:r>
            <a:r>
              <a:rPr lang="en-GB" b="1" i="1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Vacuum or Argon atmosphere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Up to 1250°C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CF40 viewports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Straightforward 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Trial possible asap</a:t>
            </a:r>
          </a:p>
          <a:p>
            <a:endParaRPr lang="en-GB" dirty="0"/>
          </a:p>
          <a:p>
            <a:r>
              <a:rPr lang="en-GB" dirty="0"/>
              <a:t>Test setup must be placed in vertical position and centred on the viewports-Optical path design TBC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9CA19AF-C9AC-53E6-645E-8D00A1CAAC5C}"/>
              </a:ext>
            </a:extLst>
          </p:cNvPr>
          <p:cNvSpPr txBox="1"/>
          <p:nvPr/>
        </p:nvSpPr>
        <p:spPr>
          <a:xfrm>
            <a:off x="502920" y="1266094"/>
            <a:ext cx="61074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Our proposal : MME Brazing Section – Two solutions</a:t>
            </a:r>
            <a:endParaRPr lang="en-GB" sz="200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8493C4C-70D1-7BAD-5464-FDBEFFB5D299}"/>
              </a:ext>
            </a:extLst>
          </p:cNvPr>
          <p:cNvCxnSpPr/>
          <p:nvPr/>
        </p:nvCxnSpPr>
        <p:spPr>
          <a:xfrm>
            <a:off x="3410908" y="3070860"/>
            <a:ext cx="1161092" cy="58674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095719F-B1AB-16C0-C084-45E4953C9F98}"/>
              </a:ext>
            </a:extLst>
          </p:cNvPr>
          <p:cNvCxnSpPr>
            <a:cxnSpLocks/>
          </p:cNvCxnSpPr>
          <p:nvPr/>
        </p:nvCxnSpPr>
        <p:spPr>
          <a:xfrm flipH="1">
            <a:off x="7840980" y="3070860"/>
            <a:ext cx="940112" cy="94488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8595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D4E1FD-E553-833D-A684-7B49F7C099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BB903-3ACF-A75D-D04A-1AD4A6A46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624" y="0"/>
            <a:ext cx="11413356" cy="1325563"/>
          </a:xfrm>
        </p:spPr>
        <p:txBody>
          <a:bodyPr>
            <a:normAutofit/>
          </a:bodyPr>
          <a:lstStyle/>
          <a:p>
            <a:r>
              <a:rPr lang="fr-CH" dirty="0"/>
              <a:t>Conclusion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CD4F63-374B-F807-49A4-199EC00833C0}"/>
              </a:ext>
            </a:extLst>
          </p:cNvPr>
          <p:cNvSpPr txBox="1"/>
          <p:nvPr/>
        </p:nvSpPr>
        <p:spPr>
          <a:xfrm>
            <a:off x="647700" y="1200585"/>
            <a:ext cx="10568940" cy="4045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ts val="3300"/>
              </a:lnSpc>
              <a:spcBef>
                <a:spcPts val="3000"/>
              </a:spcBef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Roboto" panose="02000000000000000000" pitchFamily="2" charset="0"/>
              </a:rPr>
              <a:t>Based on this document and past </a:t>
            </a:r>
            <a:r>
              <a:rPr lang="en-GB" dirty="0">
                <a:solidFill>
                  <a:srgbClr val="000000"/>
                </a:solidFill>
                <a:latin typeface="Roboto" panose="02000000000000000000" pitchFamily="2" charset="0"/>
              </a:rPr>
              <a:t>experiences, t</a:t>
            </a:r>
            <a:r>
              <a:rPr lang="en-GB" sz="1800" dirty="0">
                <a:solidFill>
                  <a:srgbClr val="000000"/>
                </a:solidFill>
                <a:latin typeface="Roboto" panose="02000000000000000000" pitchFamily="2" charset="0"/>
              </a:rPr>
              <a:t>he best solution for us </a:t>
            </a:r>
            <a:r>
              <a:rPr lang="en-GB" dirty="0">
                <a:solidFill>
                  <a:srgbClr val="000000"/>
                </a:solidFill>
                <a:latin typeface="Roboto" panose="02000000000000000000" pitchFamily="2" charset="0"/>
              </a:rPr>
              <a:t>is to use an o</a:t>
            </a:r>
            <a:r>
              <a:rPr lang="en-GB" sz="1800" dirty="0">
                <a:solidFill>
                  <a:srgbClr val="000000"/>
                </a:solidFill>
                <a:latin typeface="Roboto" panose="02000000000000000000" pitchFamily="2" charset="0"/>
              </a:rPr>
              <a:t>ptical approach based on DIC ;</a:t>
            </a:r>
          </a:p>
          <a:p>
            <a:pPr marL="285750" indent="-285750" algn="l">
              <a:lnSpc>
                <a:spcPts val="3300"/>
              </a:lnSpc>
              <a:spcBef>
                <a:spcPts val="3000"/>
              </a:spcBef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Roboto" panose="02000000000000000000" pitchFamily="2" charset="0"/>
              </a:rPr>
              <a:t>The proposal is to test the first two setups in the TAV furnace with Argon repeating the same temperature profile;</a:t>
            </a:r>
          </a:p>
          <a:p>
            <a:pPr marL="285750" indent="-285750" algn="l">
              <a:lnSpc>
                <a:spcPts val="3300"/>
              </a:lnSpc>
              <a:spcBef>
                <a:spcPts val="3000"/>
              </a:spcBef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Roboto" panose="02000000000000000000" pitchFamily="2" charset="0"/>
              </a:rPr>
              <a:t>Expected delay : next 3 or 4 weeks for a first test.</a:t>
            </a:r>
            <a:endParaRPr lang="en-GB" sz="1800" dirty="0">
              <a:solidFill>
                <a:srgbClr val="000000"/>
              </a:solidFill>
              <a:latin typeface="Roboto" panose="02000000000000000000" pitchFamily="2" charset="0"/>
            </a:endParaRPr>
          </a:p>
          <a:p>
            <a:pPr marL="285750" indent="-285750" algn="l">
              <a:lnSpc>
                <a:spcPts val="3300"/>
              </a:lnSpc>
              <a:spcBef>
                <a:spcPts val="3000"/>
              </a:spcBef>
              <a:spcAft>
                <a:spcPts val="750"/>
              </a:spcAft>
              <a:buFont typeface="Arial" panose="020B0604020202020204" pitchFamily="34" charset="0"/>
              <a:buChar char="•"/>
            </a:pPr>
            <a:endParaRPr lang="en-GB" sz="1800" dirty="0">
              <a:solidFill>
                <a:srgbClr val="000000"/>
              </a:solidFill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751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Mock-up test 20241213</Template>
  <TotalTime>19857</TotalTime>
  <Words>446</Words>
  <Application>Microsoft Office PowerPoint</Application>
  <PresentationFormat>Widescreen</PresentationFormat>
  <Paragraphs>62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Roboto</vt:lpstr>
      <vt:lpstr>Office Theme</vt:lpstr>
      <vt:lpstr>PowerPoint Presentation</vt:lpstr>
      <vt:lpstr>Set-up to be tested:</vt:lpstr>
      <vt:lpstr>Displacement measurements @650°C - Proposal</vt:lpstr>
      <vt:lpstr>Displacement measurements @650°C - Proposal</vt:lpstr>
      <vt:lpstr>Where to perform the measurements ?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Nicholas Lusa</dc:creator>
  <cp:lastModifiedBy>Michael Guinchard</cp:lastModifiedBy>
  <cp:revision>78</cp:revision>
  <cp:lastPrinted>2025-01-31T15:27:12Z</cp:lastPrinted>
  <dcterms:created xsi:type="dcterms:W3CDTF">2024-12-18T06:26:52Z</dcterms:created>
  <dcterms:modified xsi:type="dcterms:W3CDTF">2025-04-02T11:03:53Z</dcterms:modified>
</cp:coreProperties>
</file>