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2"/>
  </p:notesMasterIdLst>
  <p:sldIdLst>
    <p:sldId id="791" r:id="rId2"/>
    <p:sldId id="793" r:id="rId3"/>
    <p:sldId id="2328" r:id="rId4"/>
    <p:sldId id="339" r:id="rId5"/>
    <p:sldId id="783" r:id="rId6"/>
    <p:sldId id="343" r:id="rId7"/>
    <p:sldId id="344" r:id="rId8"/>
    <p:sldId id="2332" r:id="rId9"/>
    <p:sldId id="2327" r:id="rId10"/>
    <p:sldId id="2329" r:id="rId11"/>
    <p:sldId id="803" r:id="rId12"/>
    <p:sldId id="1065" r:id="rId13"/>
    <p:sldId id="2331" r:id="rId14"/>
    <p:sldId id="2335" r:id="rId15"/>
    <p:sldId id="2330" r:id="rId16"/>
    <p:sldId id="901" r:id="rId17"/>
    <p:sldId id="2326" r:id="rId18"/>
    <p:sldId id="2324" r:id="rId19"/>
    <p:sldId id="906" r:id="rId20"/>
    <p:sldId id="2333" r:id="rId21"/>
    <p:sldId id="900" r:id="rId22"/>
    <p:sldId id="2334" r:id="rId23"/>
    <p:sldId id="2336" r:id="rId24"/>
    <p:sldId id="2337" r:id="rId25"/>
    <p:sldId id="2339" r:id="rId26"/>
    <p:sldId id="2338" r:id="rId27"/>
    <p:sldId id="2341" r:id="rId28"/>
    <p:sldId id="2342" r:id="rId29"/>
    <p:sldId id="2343" r:id="rId30"/>
    <p:sldId id="2344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4F4"/>
    <a:srgbClr val="F0F0D5"/>
    <a:srgbClr val="C7CCD2"/>
    <a:srgbClr val="3B5853"/>
    <a:srgbClr val="006AB4"/>
    <a:srgbClr val="373F47"/>
    <a:srgbClr val="A8FF4B"/>
    <a:srgbClr val="FFB5B7"/>
    <a:srgbClr val="C8C6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99"/>
    <p:restoredTop sz="91020" autoAdjust="0"/>
  </p:normalViewPr>
  <p:slideViewPr>
    <p:cSldViewPr snapToGrid="0" snapToObjects="1">
      <p:cViewPr varScale="1">
        <p:scale>
          <a:sx n="149" d="100"/>
          <a:sy n="149" d="100"/>
        </p:scale>
        <p:origin x="17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-27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4/4/25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3E921F-F7C9-E94D-9691-52B6C40A9091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8785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DB63F6B-A6A3-A542-83F0-D4AD10246A39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21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85836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A0812A-48EF-4449-B3A4-DDE7AF336D53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217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41712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EE42D40-013F-0849-81EB-796F6F85D83E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218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4684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4/4/25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4/4/25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4/4/25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4/4/25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4/4/25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4/4/25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4/4/25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5558"/>
            <a:ext cx="8229600" cy="898842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9" y="914400"/>
            <a:ext cx="4113645" cy="52117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3156" y="914400"/>
            <a:ext cx="4114800" cy="52117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4/4/25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4/4/25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4/4/25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03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57482"/>
            <a:ext cx="8226854" cy="503554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4/4/25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3.jpeg"/><Relationship Id="rId4" Type="http://schemas.openxmlformats.org/officeDocument/2006/relationships/image" Target="../media/image6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First Room-Temperature Ambient-Pressure Superconductor Achieved, Claim  Scientists | IFLScience">
            <a:extLst>
              <a:ext uri="{FF2B5EF4-FFF2-40B4-BE49-F238E27FC236}">
                <a16:creationId xmlns:a16="http://schemas.microsoft.com/office/drawing/2014/main" id="{8C8D9A73-04A9-92AD-50A4-CD11ADD66E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3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48" y="0"/>
            <a:ext cx="9144000" cy="615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D0EABB0-AF66-2C9B-EDF5-A397E3ED4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942" y="205618"/>
            <a:ext cx="8472535" cy="2198217"/>
          </a:xfrm>
        </p:spPr>
        <p:txBody>
          <a:bodyPr>
            <a:noAutofit/>
          </a:bodyPr>
          <a:lstStyle/>
          <a:p>
            <a:pPr algn="r"/>
            <a:r>
              <a:rPr lang="en-US" sz="4800" dirty="0">
                <a:latin typeface="+mn-lt"/>
              </a:rPr>
              <a:t>Superconductivity</a:t>
            </a:r>
            <a:br>
              <a:rPr lang="en-US" sz="4800" dirty="0">
                <a:latin typeface="+mn-lt"/>
              </a:rPr>
            </a:br>
            <a:br>
              <a:rPr lang="en-US" sz="1200" dirty="0">
                <a:latin typeface="+mn-lt"/>
              </a:rPr>
            </a:br>
            <a:r>
              <a:rPr lang="en-US" sz="3600" b="0" dirty="0">
                <a:latin typeface="+mn-lt"/>
              </a:rPr>
              <a:t>Technology for Discovery Science</a:t>
            </a:r>
            <a:br>
              <a:rPr lang="en-US" sz="4400" b="0" dirty="0">
                <a:latin typeface="+mn-lt"/>
              </a:rPr>
            </a:br>
            <a:r>
              <a:rPr lang="en-US" sz="3600" b="0" dirty="0">
                <a:latin typeface="+mn-lt"/>
              </a:rPr>
              <a:t>Technology for a Better World</a:t>
            </a:r>
            <a:endParaRPr lang="en-CH" sz="4800" b="0" dirty="0">
              <a:latin typeface="+mn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90711-170F-C13F-CEB8-A35A75B186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95776" y="3429000"/>
            <a:ext cx="4193701" cy="948839"/>
          </a:xfrm>
        </p:spPr>
        <p:txBody>
          <a:bodyPr anchor="t">
            <a:normAutofit/>
          </a:bodyPr>
          <a:lstStyle/>
          <a:p>
            <a:pPr algn="r"/>
            <a:r>
              <a:rPr lang="en-US" sz="3000" dirty="0" err="1"/>
              <a:t>Luca.Bottura@cern.ch</a:t>
            </a:r>
            <a:endParaRPr lang="en-CH" dirty="0"/>
          </a:p>
          <a:p>
            <a:pPr algn="r"/>
            <a:r>
              <a:rPr lang="en-US" sz="1700" dirty="0"/>
              <a:t>CERN, 4 April 2025</a:t>
            </a:r>
          </a:p>
        </p:txBody>
      </p:sp>
      <p:pic>
        <p:nvPicPr>
          <p:cNvPr id="1036" name="Picture 12">
            <a:extLst>
              <a:ext uri="{FF2B5EF4-FFF2-40B4-BE49-F238E27FC236}">
                <a16:creationId xmlns:a16="http://schemas.microsoft.com/office/drawing/2014/main" id="{B3136BE9-E378-AFCE-2C63-190E5AEFA7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27" y="3653045"/>
            <a:ext cx="3687529" cy="2279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3697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86C02D-69FC-2E49-D28C-1F210888FE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168DD3-FC7B-B2E8-C858-642BA0490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O</a:t>
            </a:r>
            <a:r>
              <a:rPr lang="en-CH" dirty="0">
                <a:solidFill>
                  <a:schemeClr val="bg1">
                    <a:lumMod val="65000"/>
                  </a:schemeClr>
                </a:solidFill>
              </a:rPr>
              <a:t>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887839-ABA1-B118-88C5-F1CE90492C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What is a superconductor ?</a:t>
            </a:r>
          </a:p>
          <a:p>
            <a:r>
              <a:rPr lang="en-US" b="1" dirty="0">
                <a:solidFill>
                  <a:srgbClr val="FF0000"/>
                </a:solidFill>
              </a:rPr>
              <a:t>What can you do with it ?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At CERN (High Energy Physics) …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… and elsewhere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Final exam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6AA697A-3B7D-3EE5-7DE3-725D8EFA23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148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4100" name="Picture 4" descr="No photo description available.">
            <a:extLst>
              <a:ext uri="{FF2B5EF4-FFF2-40B4-BE49-F238E27FC236}">
                <a16:creationId xmlns:a16="http://schemas.microsoft.com/office/drawing/2014/main" id="{40821440-F2D3-F820-3265-4969939A5D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4313" y="2952382"/>
            <a:ext cx="4949687" cy="320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2211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Particle accelerator basic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5685418-534D-97B1-97F9-3168FF538D56}"/>
                  </a:ext>
                </a:extLst>
              </p:cNvPr>
              <p:cNvSpPr txBox="1"/>
              <p:nvPr/>
            </p:nvSpPr>
            <p:spPr>
              <a:xfrm>
                <a:off x="2137752" y="4299913"/>
                <a:ext cx="4865749" cy="5734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2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𝐺𝑒𝑉</m:t>
                          </m:r>
                        </m:e>
                      </m:d>
                      <m:r>
                        <a:rPr lang="en-US" sz="32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=0.3 </m:t>
                      </m:r>
                      <m:r>
                        <a:rPr lang="en-US" sz="32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sz="32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2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2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US" sz="32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3200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2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</m:oMath>
                  </m:oMathPara>
                </a14:m>
                <a:endParaRPr lang="en-CH" sz="3200" baseline="-250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5685418-534D-97B1-97F9-3168FF538D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7752" y="4299913"/>
                <a:ext cx="4865749" cy="573427"/>
              </a:xfrm>
              <a:prstGeom prst="rect">
                <a:avLst/>
              </a:prstGeom>
              <a:blipFill>
                <a:blip r:embed="rId3"/>
                <a:stretch>
                  <a:fillRect b="-2608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603FEAFB-FEEC-1856-A9CC-FEF9FF0CDC0E}"/>
              </a:ext>
            </a:extLst>
          </p:cNvPr>
          <p:cNvGrpSpPr/>
          <p:nvPr/>
        </p:nvGrpSpPr>
        <p:grpSpPr>
          <a:xfrm>
            <a:off x="59635" y="4270416"/>
            <a:ext cx="9034670" cy="1771220"/>
            <a:chOff x="59635" y="4270416"/>
            <a:chExt cx="9034670" cy="177122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3DF34F2-BEFC-9E15-B7CD-A1EE0A0BFAE4}"/>
                </a:ext>
              </a:extLst>
            </p:cNvPr>
            <p:cNvSpPr txBox="1"/>
            <p:nvPr/>
          </p:nvSpPr>
          <p:spPr>
            <a:xfrm>
              <a:off x="59635" y="4964418"/>
              <a:ext cx="903467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rgbClr val="FF0000"/>
                  </a:solidFill>
                </a:rPr>
                <a:t>Large magnetic field gives higher energy with a smaller (cheaper !) accelerator</a:t>
              </a:r>
            </a:p>
          </p:txBody>
        </p:sp>
        <p:sp>
          <p:nvSpPr>
            <p:cNvPr id="4" name="Oval 3"/>
            <p:cNvSpPr/>
            <p:nvPr/>
          </p:nvSpPr>
          <p:spPr>
            <a:xfrm>
              <a:off x="5908202" y="4270416"/>
              <a:ext cx="1045604" cy="672177"/>
            </a:xfrm>
            <a:prstGeom prst="ellipse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BF24DA7-10C7-77D9-91A0-2BE4324FCE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148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052" name="Picture 4" descr="Father pushing kids on a merry-go-round at a playground Stock Photo - Alamy">
            <a:extLst>
              <a:ext uri="{FF2B5EF4-FFF2-40B4-BE49-F238E27FC236}">
                <a16:creationId xmlns:a16="http://schemas.microsoft.com/office/drawing/2014/main" id="{D264C6EE-4F98-AB2F-CA5A-B550C575D2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79" b="19689"/>
          <a:stretch/>
        </p:blipFill>
        <p:spPr bwMode="auto">
          <a:xfrm>
            <a:off x="300149" y="1598588"/>
            <a:ext cx="4573557" cy="2317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3257A7F-D1C0-C896-14DE-1A841B893F16}"/>
              </a:ext>
            </a:extLst>
          </p:cNvPr>
          <p:cNvSpPr txBox="1"/>
          <p:nvPr/>
        </p:nvSpPr>
        <p:spPr>
          <a:xfrm>
            <a:off x="221343" y="3946100"/>
            <a:ext cx="15888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Image courtesy of </a:t>
            </a:r>
            <a:r>
              <a:rPr lang="en-US" sz="1000" dirty="0" err="1"/>
              <a:t>Alamy</a:t>
            </a:r>
            <a:endParaRPr lang="en-US" sz="10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B5164E9-A453-9792-0ACD-C7A05C7D1FB5}"/>
              </a:ext>
            </a:extLst>
          </p:cNvPr>
          <p:cNvGrpSpPr/>
          <p:nvPr/>
        </p:nvGrpSpPr>
        <p:grpSpPr>
          <a:xfrm>
            <a:off x="5185631" y="1443216"/>
            <a:ext cx="3958369" cy="2603803"/>
            <a:chOff x="5185631" y="1443216"/>
            <a:chExt cx="3958369" cy="2603803"/>
          </a:xfrm>
        </p:grpSpPr>
        <p:pic>
          <p:nvPicPr>
            <p:cNvPr id="11" name="Picture 10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FFEDC760-9C7F-AD33-79BF-480E8499760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5631" y="1613458"/>
              <a:ext cx="3958369" cy="2317266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E189F64-FFBC-6E70-9FA6-4B7FE48BFDE4}"/>
                </a:ext>
              </a:extLst>
            </p:cNvPr>
            <p:cNvSpPr txBox="1"/>
            <p:nvPr/>
          </p:nvSpPr>
          <p:spPr>
            <a:xfrm>
              <a:off x="7248542" y="3677687"/>
              <a:ext cx="15953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Particle beam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D306BC8-A80B-428C-BB56-50922B8DAB4A}"/>
                </a:ext>
              </a:extLst>
            </p:cNvPr>
            <p:cNvSpPr txBox="1"/>
            <p:nvPr/>
          </p:nvSpPr>
          <p:spPr>
            <a:xfrm>
              <a:off x="5640409" y="1443216"/>
              <a:ext cx="16081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Magnetic field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8F77187-43B8-3821-0B4F-BFC9F6827090}"/>
                </a:ext>
              </a:extLst>
            </p:cNvPr>
            <p:cNvSpPr txBox="1"/>
            <p:nvPr/>
          </p:nvSpPr>
          <p:spPr>
            <a:xfrm>
              <a:off x="8439573" y="3257457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3C09F18F-FE51-3602-03BB-957669324592}"/>
              </a:ext>
            </a:extLst>
          </p:cNvPr>
          <p:cNvSpPr txBox="1"/>
          <p:nvPr/>
        </p:nvSpPr>
        <p:spPr>
          <a:xfrm>
            <a:off x="3447237" y="1840936"/>
            <a:ext cx="12378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FF00"/>
                </a:solidFill>
              </a:rPr>
              <a:t>particles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039DB78-B2E2-DFC9-13A0-144E5D3348CE}"/>
              </a:ext>
            </a:extLst>
          </p:cNvPr>
          <p:cNvSpPr txBox="1"/>
          <p:nvPr/>
        </p:nvSpPr>
        <p:spPr>
          <a:xfrm>
            <a:off x="2919528" y="1599361"/>
            <a:ext cx="5277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FF00"/>
                </a:solidFill>
              </a:rPr>
              <a:t>RF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F46AD68-899B-21A4-7FA1-12CFE53C5BF9}"/>
              </a:ext>
            </a:extLst>
          </p:cNvPr>
          <p:cNvGrpSpPr/>
          <p:nvPr/>
        </p:nvGrpSpPr>
        <p:grpSpPr>
          <a:xfrm>
            <a:off x="568106" y="3427525"/>
            <a:ext cx="3796748" cy="400110"/>
            <a:chOff x="568106" y="3427525"/>
            <a:chExt cx="3796748" cy="400110"/>
          </a:xfrm>
        </p:grpSpPr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CB704ED0-FFB7-709E-283E-B83EC043307D}"/>
                </a:ext>
              </a:extLst>
            </p:cNvPr>
            <p:cNvSpPr/>
            <p:nvPr/>
          </p:nvSpPr>
          <p:spPr>
            <a:xfrm>
              <a:off x="568106" y="3429212"/>
              <a:ext cx="3796748" cy="396735"/>
            </a:xfrm>
            <a:prstGeom prst="arc">
              <a:avLst>
                <a:gd name="adj1" fmla="val 21375117"/>
                <a:gd name="adj2" fmla="val 11384377"/>
              </a:avLst>
            </a:prstGeom>
            <a:ln w="44450">
              <a:solidFill>
                <a:srgbClr val="FFFF00"/>
              </a:solidFill>
              <a:tailEnd type="triangle" w="sm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0BB3FA0-D245-03A4-7033-4F64C6687ECA}"/>
                </a:ext>
              </a:extLst>
            </p:cNvPr>
            <p:cNvSpPr txBox="1"/>
            <p:nvPr/>
          </p:nvSpPr>
          <p:spPr>
            <a:xfrm>
              <a:off x="1746793" y="3427525"/>
              <a:ext cx="16802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FF00"/>
                  </a:solidFill>
                </a:rPr>
                <a:t>acceleration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6BF1558C-A4C6-A617-4637-94BF9805863D}"/>
              </a:ext>
            </a:extLst>
          </p:cNvPr>
          <p:cNvSpPr txBox="1"/>
          <p:nvPr/>
        </p:nvSpPr>
        <p:spPr>
          <a:xfrm>
            <a:off x="1677864" y="845784"/>
            <a:ext cx="62552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Particle accelerator = Merry-go-round</a:t>
            </a:r>
          </a:p>
        </p:txBody>
      </p:sp>
    </p:spTree>
    <p:extLst>
      <p:ext uri="{BB962C8B-B14F-4D97-AF65-F5344CB8AC3E}">
        <p14:creationId xmlns:p14="http://schemas.microsoft.com/office/powerpoint/2010/main" val="344724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2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LHC – Superconducting magnets</a:t>
            </a:r>
          </a:p>
        </p:txBody>
      </p:sp>
      <p:pic>
        <p:nvPicPr>
          <p:cNvPr id="5" name="Content Placeholder 4" descr="Tunnel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11"/>
          <a:stretch/>
        </p:blipFill>
        <p:spPr>
          <a:xfrm>
            <a:off x="0" y="846229"/>
            <a:ext cx="9144000" cy="5294206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ECE42BA-2134-8489-7EAF-7F54110652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148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F68CED2-BDA6-F4FD-5DBC-E19FBC34EA45}"/>
              </a:ext>
            </a:extLst>
          </p:cNvPr>
          <p:cNvGrpSpPr/>
          <p:nvPr/>
        </p:nvGrpSpPr>
        <p:grpSpPr>
          <a:xfrm>
            <a:off x="5416299" y="1786672"/>
            <a:ext cx="3546613" cy="3861479"/>
            <a:chOff x="5416299" y="1786672"/>
            <a:chExt cx="3546613" cy="3861479"/>
          </a:xfrm>
        </p:grpSpPr>
        <p:pic>
          <p:nvPicPr>
            <p:cNvPr id="6" name="Picture 2" descr="Analyzing the LHC Magnet Quenches - IEEE Spectrum">
              <a:extLst>
                <a:ext uri="{FF2B5EF4-FFF2-40B4-BE49-F238E27FC236}">
                  <a16:creationId xmlns:a16="http://schemas.microsoft.com/office/drawing/2014/main" id="{ADA0C60C-53E4-A279-47F4-D1D857E091D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746"/>
            <a:stretch/>
          </p:blipFill>
          <p:spPr bwMode="auto">
            <a:xfrm>
              <a:off x="5416299" y="1786672"/>
              <a:ext cx="3546613" cy="34921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F437F7D-BCDF-14C1-02A0-201F166EF4A3}"/>
                </a:ext>
              </a:extLst>
            </p:cNvPr>
            <p:cNvSpPr txBox="1"/>
            <p:nvPr/>
          </p:nvSpPr>
          <p:spPr>
            <a:xfrm>
              <a:off x="5890540" y="5278819"/>
              <a:ext cx="27366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LHC dipole cross section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247D761-294B-7AB9-909A-28F5F5216D2B}"/>
              </a:ext>
            </a:extLst>
          </p:cNvPr>
          <p:cNvGrpSpPr/>
          <p:nvPr/>
        </p:nvGrpSpPr>
        <p:grpSpPr>
          <a:xfrm>
            <a:off x="6252749" y="2833126"/>
            <a:ext cx="1866033" cy="1484457"/>
            <a:chOff x="6252749" y="2833126"/>
            <a:chExt cx="1866033" cy="1484457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AAF9AAF-2BCB-22DD-6FE3-570C11C7905A}"/>
                </a:ext>
              </a:extLst>
            </p:cNvPr>
            <p:cNvCxnSpPr/>
            <p:nvPr/>
          </p:nvCxnSpPr>
          <p:spPr>
            <a:xfrm flipV="1">
              <a:off x="6613961" y="3094736"/>
              <a:ext cx="0" cy="844826"/>
            </a:xfrm>
            <a:prstGeom prst="straightConnector1">
              <a:avLst/>
            </a:prstGeom>
            <a:ln w="47625">
              <a:solidFill>
                <a:srgbClr val="FF0000"/>
              </a:solidFill>
              <a:tailEnd type="triangle" w="sm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945CE995-58D8-0141-1699-10ACF5E2C597}"/>
                </a:ext>
              </a:extLst>
            </p:cNvPr>
            <p:cNvCxnSpPr>
              <a:cxnSpLocks/>
            </p:cNvCxnSpPr>
            <p:nvPr/>
          </p:nvCxnSpPr>
          <p:spPr>
            <a:xfrm>
              <a:off x="7800030" y="3182259"/>
              <a:ext cx="0" cy="844826"/>
            </a:xfrm>
            <a:prstGeom prst="straightConnector1">
              <a:avLst/>
            </a:prstGeom>
            <a:ln w="47625">
              <a:solidFill>
                <a:srgbClr val="FF0000"/>
              </a:solidFill>
              <a:tailEnd type="triangle" w="sm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D1DC6BF-E024-2A44-2376-5490EE715929}"/>
                </a:ext>
              </a:extLst>
            </p:cNvPr>
            <p:cNvSpPr txBox="1"/>
            <p:nvPr/>
          </p:nvSpPr>
          <p:spPr>
            <a:xfrm>
              <a:off x="7714504" y="3794363"/>
              <a:ext cx="4042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31C3AE5-D29C-74A4-4B5E-8444DEFCE164}"/>
                </a:ext>
              </a:extLst>
            </p:cNvPr>
            <p:cNvSpPr txBox="1"/>
            <p:nvPr/>
          </p:nvSpPr>
          <p:spPr>
            <a:xfrm>
              <a:off x="6252749" y="2833126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563D9FCD-86A4-FC24-D1F5-7D028105016C}"/>
              </a:ext>
            </a:extLst>
          </p:cNvPr>
          <p:cNvSpPr txBox="1"/>
          <p:nvPr/>
        </p:nvSpPr>
        <p:spPr>
          <a:xfrm>
            <a:off x="5267160" y="970829"/>
            <a:ext cx="38072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Extreme magnetic fields 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B = 8.3 T </a:t>
            </a:r>
            <a:r>
              <a:rPr lang="en-US" sz="1200" dirty="0">
                <a:solidFill>
                  <a:schemeClr val="bg1"/>
                </a:solidFill>
              </a:rPr>
              <a:t>(200,000 times earth magnetic field)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3323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38660-488A-32B5-393B-42405BD14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038"/>
            <a:ext cx="8226854" cy="940443"/>
          </a:xfrm>
        </p:spPr>
        <p:txBody>
          <a:bodyPr anchor="ctr">
            <a:normAutofit/>
          </a:bodyPr>
          <a:lstStyle/>
          <a:p>
            <a:r>
              <a:rPr lang="en-US" sz="4300" dirty="0"/>
              <a:t>LHC – Superconducting RF</a:t>
            </a:r>
          </a:p>
        </p:txBody>
      </p:sp>
      <p:pic>
        <p:nvPicPr>
          <p:cNvPr id="2052" name="Picture 4" descr="LHC superconducting radio-frequency cavity in the LHC tunnel - CERN  Document Server">
            <a:extLst>
              <a:ext uri="{FF2B5EF4-FFF2-40B4-BE49-F238E27FC236}">
                <a16:creationId xmlns:a16="http://schemas.microsoft.com/office/drawing/2014/main" id="{8EA4D1A8-6AA5-22F1-AB70-38D17DB54F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53" r="2" b="10588"/>
          <a:stretch/>
        </p:blipFill>
        <p:spPr bwMode="auto">
          <a:xfrm flipH="1">
            <a:off x="0" y="894520"/>
            <a:ext cx="9144000" cy="5267741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C1EE03-51C6-E2B0-B9A4-8A43216203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BF5D05D-6021-5FDA-639C-0EBCE1B41AB4}"/>
              </a:ext>
            </a:extLst>
          </p:cNvPr>
          <p:cNvGrpSpPr/>
          <p:nvPr/>
        </p:nvGrpSpPr>
        <p:grpSpPr>
          <a:xfrm>
            <a:off x="107565" y="2365513"/>
            <a:ext cx="3082896" cy="2942136"/>
            <a:chOff x="107565" y="2365513"/>
            <a:chExt cx="3082896" cy="2942136"/>
          </a:xfrm>
        </p:grpSpPr>
        <p:pic>
          <p:nvPicPr>
            <p:cNvPr id="2054" name="Picture 6" descr="CERN Control Centre Animations 09 &quot;LHC accelerating cavities&quot; · CDS Videos  · CERN">
              <a:extLst>
                <a:ext uri="{FF2B5EF4-FFF2-40B4-BE49-F238E27FC236}">
                  <a16:creationId xmlns:a16="http://schemas.microsoft.com/office/drawing/2014/main" id="{00FC0EC2-4B71-CD8B-80F4-92E6FF77BE3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41" r="17582"/>
            <a:stretch/>
          </p:blipFill>
          <p:spPr bwMode="auto">
            <a:xfrm>
              <a:off x="159027" y="2365513"/>
              <a:ext cx="3031434" cy="25728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B2F7136-0DA4-CB24-75AF-D104A88BCB00}"/>
                </a:ext>
              </a:extLst>
            </p:cNvPr>
            <p:cNvSpPr txBox="1"/>
            <p:nvPr/>
          </p:nvSpPr>
          <p:spPr>
            <a:xfrm>
              <a:off x="107565" y="4938317"/>
              <a:ext cx="30828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LHC RF cavity cross section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40D081D0-FF69-7579-332D-E4A420A32AE6}"/>
              </a:ext>
            </a:extLst>
          </p:cNvPr>
          <p:cNvSpPr txBox="1"/>
          <p:nvPr/>
        </p:nvSpPr>
        <p:spPr>
          <a:xfrm>
            <a:off x="4812031" y="887687"/>
            <a:ext cx="38072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Extreme electric fields 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V = 2 MV </a:t>
            </a:r>
            <a:r>
              <a:rPr lang="en-US" sz="1200" dirty="0">
                <a:solidFill>
                  <a:schemeClr val="bg1"/>
                </a:solidFill>
              </a:rPr>
              <a:t>(10,000 times household appliance)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2854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2DBF47-4886-7F2F-851D-A547F594B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55EC9-C7AD-9942-6FB2-6C88E93F1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Basic takeaway #2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CEF0B7-638E-8B20-C65A-0EF590B620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330" y="957482"/>
            <a:ext cx="8915400" cy="5035546"/>
          </a:xfrm>
        </p:spPr>
        <p:txBody>
          <a:bodyPr/>
          <a:lstStyle/>
          <a:p>
            <a:r>
              <a:rPr lang="en-US" dirty="0"/>
              <a:t>Superconducting magnets, radio-frequency (and power transmission cables) made it possible to realize the largest instrument built by humankind</a:t>
            </a:r>
          </a:p>
          <a:p>
            <a:endParaRPr lang="en-US" dirty="0"/>
          </a:p>
          <a:p>
            <a:r>
              <a:rPr lang="en-US" dirty="0"/>
              <a:t>LHC </a:t>
            </a:r>
            <a:r>
              <a:rPr lang="en-US" b="1" dirty="0"/>
              <a:t>would not exist </a:t>
            </a:r>
            <a:r>
              <a:rPr lang="en-US" dirty="0"/>
              <a:t>without superconductors</a:t>
            </a:r>
          </a:p>
          <a:p>
            <a:endParaRPr lang="en-US" dirty="0"/>
          </a:p>
          <a:p>
            <a:r>
              <a:rPr lang="en-US" dirty="0"/>
              <a:t>The superconductors used in the LHC (and future accelerators) </a:t>
            </a:r>
            <a:r>
              <a:rPr lang="en-US" b="1" dirty="0"/>
              <a:t>would not be at the same level of technology readiness </a:t>
            </a:r>
            <a:r>
              <a:rPr lang="en-US" dirty="0"/>
              <a:t>without the stewardship of High Energy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5F2A16-3596-7041-CDD5-C135556304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68F736D-0B8C-E097-C2E5-C5C00EC00C19}"/>
              </a:ext>
            </a:extLst>
          </p:cNvPr>
          <p:cNvSpPr/>
          <p:nvPr/>
        </p:nvSpPr>
        <p:spPr>
          <a:xfrm>
            <a:off x="102136" y="2960016"/>
            <a:ext cx="8922594" cy="3033011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562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56BE3D-5392-9CC4-CE69-0C90AC583D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C1943-22DF-EC71-1E10-E22F7B1BE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O</a:t>
            </a:r>
            <a:r>
              <a:rPr lang="en-CH" dirty="0">
                <a:solidFill>
                  <a:schemeClr val="bg1">
                    <a:lumMod val="65000"/>
                  </a:schemeClr>
                </a:solidFill>
              </a:rPr>
              <a:t>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0A3D8-E050-C05E-64BA-F2628C08AC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What is a superconductor ?</a:t>
            </a:r>
          </a:p>
          <a:p>
            <a:r>
              <a:rPr lang="en-US" b="1" dirty="0">
                <a:solidFill>
                  <a:srgbClr val="FF0000"/>
                </a:solidFill>
              </a:rPr>
              <a:t>What can you do with it ?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At CERN (High Energy Physics) …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… and elsewhere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Final exam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92E4BF0-CC10-F6E4-3CCF-C9F92B7CCE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148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146" name="Picture 2" descr="Earth's Magnetic Field Lines (3D) [1080p] - YouTube">
            <a:extLst>
              <a:ext uri="{FF2B5EF4-FFF2-40B4-BE49-F238E27FC236}">
                <a16:creationId xmlns:a16="http://schemas.microsoft.com/office/drawing/2014/main" id="{7677153E-5F60-EAA9-66D9-807152C031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5409" y="3288922"/>
            <a:ext cx="5128591" cy="2885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77328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Philips helium-saving BlueSeal MRI magnet technology - News | Philips">
            <a:extLst>
              <a:ext uri="{FF2B5EF4-FFF2-40B4-BE49-F238E27FC236}">
                <a16:creationId xmlns:a16="http://schemas.microsoft.com/office/drawing/2014/main" id="{5747A0E9-C432-2106-DFEC-5ABF3B7B41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03" r="19337"/>
          <a:stretch/>
        </p:blipFill>
        <p:spPr bwMode="auto">
          <a:xfrm>
            <a:off x="3745231" y="2135903"/>
            <a:ext cx="4190952" cy="3463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097" y="17194"/>
            <a:ext cx="8221807" cy="899724"/>
          </a:xfrm>
        </p:spPr>
        <p:txBody>
          <a:bodyPr/>
          <a:lstStyle/>
          <a:p>
            <a:r>
              <a:rPr lang="en-US" dirty="0"/>
              <a:t>Magnetic Resonance Imaging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437AC70-6F51-5692-5760-587D9C54A3C1}"/>
              </a:ext>
            </a:extLst>
          </p:cNvPr>
          <p:cNvGrpSpPr/>
          <p:nvPr/>
        </p:nvGrpSpPr>
        <p:grpSpPr>
          <a:xfrm>
            <a:off x="625929" y="1009854"/>
            <a:ext cx="7577732" cy="5099555"/>
            <a:chOff x="625929" y="1009854"/>
            <a:chExt cx="7577732" cy="509955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43E8218-F9D8-E3BA-7091-4F0288309E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693"/>
            <a:stretch/>
          </p:blipFill>
          <p:spPr>
            <a:xfrm>
              <a:off x="625929" y="1009854"/>
              <a:ext cx="7577732" cy="5099555"/>
            </a:xfrm>
            <a:prstGeom prst="rect">
              <a:avLst/>
            </a:prstGeom>
          </p:spPr>
        </p:pic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4886F04-2156-3580-BFA1-29EB80AC02B1}"/>
                </a:ext>
              </a:extLst>
            </p:cNvPr>
            <p:cNvGrpSpPr/>
            <p:nvPr/>
          </p:nvGrpSpPr>
          <p:grpSpPr>
            <a:xfrm>
              <a:off x="1917714" y="1315838"/>
              <a:ext cx="5046180" cy="2449443"/>
              <a:chOff x="1917714" y="1315838"/>
              <a:chExt cx="5046180" cy="2449443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779FA9E9-CA33-E70E-246C-BAE73DB8B149}"/>
                  </a:ext>
                </a:extLst>
              </p:cNvPr>
              <p:cNvGrpSpPr/>
              <p:nvPr/>
            </p:nvGrpSpPr>
            <p:grpSpPr>
              <a:xfrm>
                <a:off x="1917714" y="1315838"/>
                <a:ext cx="2152911" cy="1722329"/>
                <a:chOff x="1763476" y="886175"/>
                <a:chExt cx="2152911" cy="1722329"/>
              </a:xfrm>
            </p:grpSpPr>
            <p:pic>
              <p:nvPicPr>
                <p:cNvPr id="2050" name="Picture 2" descr="Cross-section of the NbTi wire used for the I comparisons. | Download  Scientific Diagram">
                  <a:extLst>
                    <a:ext uri="{FF2B5EF4-FFF2-40B4-BE49-F238E27FC236}">
                      <a16:creationId xmlns:a16="http://schemas.microsoft.com/office/drawing/2014/main" id="{5CE09374-8BBA-C3E3-FEE9-35287659C6D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alphaModFix amt="50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63476" y="886175"/>
                  <a:ext cx="2152911" cy="172232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E409CD5E-0461-F625-7C8B-186A66CFEC3E}"/>
                    </a:ext>
                  </a:extLst>
                </p:cNvPr>
                <p:cNvSpPr txBox="1"/>
                <p:nvPr/>
              </p:nvSpPr>
              <p:spPr>
                <a:xfrm>
                  <a:off x="2170815" y="1587787"/>
                  <a:ext cx="144611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schemeClr val="bg1"/>
                      </a:solidFill>
                    </a:rPr>
                    <a:t>Hi-Ho Nb-</a:t>
                  </a:r>
                  <a:r>
                    <a:rPr lang="en-US" dirty="0" err="1">
                      <a:solidFill>
                        <a:schemeClr val="bg1"/>
                      </a:solidFill>
                    </a:rPr>
                    <a:t>Ti</a:t>
                  </a:r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753F7CE-96A1-24B8-6D93-6D4B24C9EFC6}"/>
                  </a:ext>
                </a:extLst>
              </p:cNvPr>
              <p:cNvSpPr txBox="1"/>
              <p:nvPr/>
            </p:nvSpPr>
            <p:spPr>
              <a:xfrm>
                <a:off x="2107501" y="3395949"/>
                <a:ext cx="10695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Tevatron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D2B285C-3768-4EF2-617A-61223FB1044B}"/>
                  </a:ext>
                </a:extLst>
              </p:cNvPr>
              <p:cNvSpPr txBox="1"/>
              <p:nvPr/>
            </p:nvSpPr>
            <p:spPr>
              <a:xfrm>
                <a:off x="4070625" y="1427275"/>
                <a:ext cx="12105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SSC R&amp;D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A084EE1-57F2-E83B-B69D-B489FBE126B3}"/>
                  </a:ext>
                </a:extLst>
              </p:cNvPr>
              <p:cNvSpPr txBox="1"/>
              <p:nvPr/>
            </p:nvSpPr>
            <p:spPr>
              <a:xfrm>
                <a:off x="6317563" y="1367651"/>
                <a:ext cx="646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LHC</a:t>
                </a:r>
              </a:p>
            </p:txBody>
          </p:sp>
        </p:grpSp>
      </p:grp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738BBB26-483D-82C4-8692-8D5AC87886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148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79DD526-D239-F687-7944-8829031AC4B8}"/>
              </a:ext>
            </a:extLst>
          </p:cNvPr>
          <p:cNvSpPr txBox="1"/>
          <p:nvPr/>
        </p:nvSpPr>
        <p:spPr>
          <a:xfrm>
            <a:off x="1017995" y="6216707"/>
            <a:ext cx="71080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Prime choice for non-invasive imaging</a:t>
            </a:r>
          </a:p>
        </p:txBody>
      </p:sp>
    </p:spTree>
    <p:extLst>
      <p:ext uri="{BB962C8B-B14F-4D97-AF65-F5344CB8AC3E}">
        <p14:creationId xmlns:p14="http://schemas.microsoft.com/office/powerpoint/2010/main" val="1312699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097" y="17194"/>
            <a:ext cx="8221807" cy="899724"/>
          </a:xfrm>
        </p:spPr>
        <p:txBody>
          <a:bodyPr/>
          <a:lstStyle/>
          <a:p>
            <a:r>
              <a:rPr lang="en-US" dirty="0"/>
              <a:t>Next step in MRI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6DCB23-E85A-17DB-A4A4-2B520162E9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148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35ABB8DD-1071-A2A6-D18A-5B41D917E3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178" y="3631991"/>
            <a:ext cx="4348976" cy="2446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46D7866F-2271-04DA-4AB9-E81529A0C9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4075" y="4203595"/>
            <a:ext cx="1184758" cy="44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Radboud University anniversary logo">
            <a:extLst>
              <a:ext uri="{FF2B5EF4-FFF2-40B4-BE49-F238E27FC236}">
                <a16:creationId xmlns:a16="http://schemas.microsoft.com/office/drawing/2014/main" id="{C11F85D2-BC4B-3A7D-0CFC-C05A0139F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0435" y="17194"/>
            <a:ext cx="2650514" cy="672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MRI scanner">
            <a:extLst>
              <a:ext uri="{FF2B5EF4-FFF2-40B4-BE49-F238E27FC236}">
                <a16:creationId xmlns:a16="http://schemas.microsoft.com/office/drawing/2014/main" id="{4EE47E99-B03D-4696-BB67-CAD923C293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39" y="1211472"/>
            <a:ext cx="4395718" cy="3269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3089F20-1C05-68D1-E2BC-4FC817245EA2}"/>
              </a:ext>
            </a:extLst>
          </p:cNvPr>
          <p:cNvSpPr txBox="1"/>
          <p:nvPr/>
        </p:nvSpPr>
        <p:spPr>
          <a:xfrm>
            <a:off x="655346" y="6321365"/>
            <a:ext cx="81476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Radboud University (responsible institution), Amsterdam Medical Centre (AMC), Leiden University Medical Centre (LUMC), Maastricht University, Radboud University Medical Centre, Spinoza Centre for Neuroimaging – KNAW and University Medical Centre Utrecht (UMCU)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F082D66D-39AC-4B45-0E5F-7155888BA9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9007" y="1202259"/>
            <a:ext cx="4049317" cy="1600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3E910D8-3E0A-3C0D-5CAB-CA1345F5D7E2}"/>
              </a:ext>
            </a:extLst>
          </p:cNvPr>
          <p:cNvSpPr txBox="1"/>
          <p:nvPr/>
        </p:nvSpPr>
        <p:spPr>
          <a:xfrm>
            <a:off x="5212119" y="889772"/>
            <a:ext cx="33830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Hippocampus taken at different MRI field</a:t>
            </a:r>
          </a:p>
        </p:txBody>
      </p:sp>
      <p:pic>
        <p:nvPicPr>
          <p:cNvPr id="9" name="Picture 8" descr="A close up of red text&#10;&#10;Description automatically generated">
            <a:extLst>
              <a:ext uri="{FF2B5EF4-FFF2-40B4-BE49-F238E27FC236}">
                <a16:creationId xmlns:a16="http://schemas.microsoft.com/office/drawing/2014/main" id="{8563323C-EE95-7F66-025C-41EC7817CF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178" y="2812424"/>
            <a:ext cx="4348976" cy="1391003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45B60DA2-2838-7A09-3E9C-78B212DFCEFA}"/>
              </a:ext>
            </a:extLst>
          </p:cNvPr>
          <p:cNvGrpSpPr/>
          <p:nvPr/>
        </p:nvGrpSpPr>
        <p:grpSpPr>
          <a:xfrm>
            <a:off x="65846" y="4526487"/>
            <a:ext cx="4574011" cy="1595317"/>
            <a:chOff x="65846" y="4526487"/>
            <a:chExt cx="4574011" cy="1595317"/>
          </a:xfrm>
        </p:grpSpPr>
        <p:pic>
          <p:nvPicPr>
            <p:cNvPr id="5122" name="Picture 2" descr="ARIES consortium produces world-class HTS tapes | acceleratingnews.web.cern .ch">
              <a:extLst>
                <a:ext uri="{FF2B5EF4-FFF2-40B4-BE49-F238E27FC236}">
                  <a16:creationId xmlns:a16="http://schemas.microsoft.com/office/drawing/2014/main" id="{1252BA52-5E17-0531-0526-F66A21A0F6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0377" y="4526487"/>
              <a:ext cx="2069480" cy="15953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B1BA7B9-A37E-7166-CBA4-60F00B721228}"/>
                </a:ext>
              </a:extLst>
            </p:cNvPr>
            <p:cNvSpPr txBox="1"/>
            <p:nvPr/>
          </p:nvSpPr>
          <p:spPr>
            <a:xfrm>
              <a:off x="65846" y="4595700"/>
              <a:ext cx="241521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/>
                <a:t>HTS tape (REBCO) used in R&amp;D magnets at CERN and associated laboratories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63924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097" y="17194"/>
            <a:ext cx="8221807" cy="899724"/>
          </a:xfrm>
        </p:spPr>
        <p:txBody>
          <a:bodyPr/>
          <a:lstStyle/>
          <a:p>
            <a:r>
              <a:rPr lang="en-US" dirty="0"/>
              <a:t>MRI market size and projection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738BBB26-483D-82C4-8692-8D5AC87886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148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43AA4C-3671-43BF-C59E-7EF212215C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337" y="1039052"/>
            <a:ext cx="7351325" cy="5028343"/>
          </a:xfrm>
          <a:prstGeom prst="rect">
            <a:avLst/>
          </a:prstGeom>
        </p:spPr>
      </p:pic>
      <p:pic>
        <p:nvPicPr>
          <p:cNvPr id="11" name="Picture 10" descr="A screenshot of a message&#10;&#10;Description automatically generated">
            <a:extLst>
              <a:ext uri="{FF2B5EF4-FFF2-40B4-BE49-F238E27FC236}">
                <a16:creationId xmlns:a16="http://schemas.microsoft.com/office/drawing/2014/main" id="{5B5F8A57-1B22-4AE3-9B97-DD815306FC7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0" y="952487"/>
            <a:ext cx="6350806" cy="1440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7062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097" y="0"/>
            <a:ext cx="8221807" cy="840183"/>
          </a:xfrm>
        </p:spPr>
        <p:txBody>
          <a:bodyPr/>
          <a:lstStyle/>
          <a:p>
            <a:r>
              <a:rPr lang="en-US" sz="3996" dirty="0"/>
              <a:t>Nuclear Magnetic Resonance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A6FB36-3BD2-0743-8E81-7520E10C1E05}"/>
              </a:ext>
            </a:extLst>
          </p:cNvPr>
          <p:cNvSpPr txBox="1"/>
          <p:nvPr/>
        </p:nvSpPr>
        <p:spPr>
          <a:xfrm>
            <a:off x="1983263" y="2621960"/>
            <a:ext cx="2859373" cy="5958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36" dirty="0">
                <a:solidFill>
                  <a:schemeClr val="bg1"/>
                </a:solidFill>
              </a:rPr>
              <a:t>Bruker ASCEND 1.2 GHz</a:t>
            </a:r>
          </a:p>
          <a:p>
            <a:pPr algn="r"/>
            <a:r>
              <a:rPr lang="en-US" sz="1636" dirty="0">
                <a:solidFill>
                  <a:schemeClr val="bg1"/>
                </a:solidFill>
              </a:rPr>
              <a:t>28.2 T in 54 mm (LTS+HTS) 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D7C9DD-6747-955E-3292-3C60636FA0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148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4098" name="Picture 2" descr="Protein NMR Spectroscopy Services for Coronavirus Research">
            <a:extLst>
              <a:ext uri="{FF2B5EF4-FFF2-40B4-BE49-F238E27FC236}">
                <a16:creationId xmlns:a16="http://schemas.microsoft.com/office/drawing/2014/main" id="{807787D2-B9CB-4675-848D-A336E04818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610" y="3429000"/>
            <a:ext cx="4008302" cy="203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NMR Magnets | Superconducting Magnets | Bruker">
            <a:extLst>
              <a:ext uri="{FF2B5EF4-FFF2-40B4-BE49-F238E27FC236}">
                <a16:creationId xmlns:a16="http://schemas.microsoft.com/office/drawing/2014/main" id="{856A45B6-1099-845E-147F-DBF9673BE1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1"/>
          <a:stretch/>
        </p:blipFill>
        <p:spPr bwMode="auto">
          <a:xfrm>
            <a:off x="181237" y="770582"/>
            <a:ext cx="4833173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E04D97B-36A0-2983-8BE1-C71AA2FB3555}"/>
              </a:ext>
            </a:extLst>
          </p:cNvPr>
          <p:cNvSpPr txBox="1"/>
          <p:nvPr/>
        </p:nvSpPr>
        <p:spPr>
          <a:xfrm>
            <a:off x="5023724" y="5459873"/>
            <a:ext cx="4120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>
                    <a:lumMod val="25000"/>
                  </a:schemeClr>
                </a:solidFill>
              </a:rPr>
              <a:t>NMR structure model of the SARS-CoV-2 N-NTD:RNA complex</a:t>
            </a:r>
          </a:p>
        </p:txBody>
      </p:sp>
      <p:pic>
        <p:nvPicPr>
          <p:cNvPr id="4102" name="Picture 6" descr="Test Spectra - National Ultra-high Field NMR Facility for Solids">
            <a:extLst>
              <a:ext uri="{FF2B5EF4-FFF2-40B4-BE49-F238E27FC236}">
                <a16:creationId xmlns:a16="http://schemas.microsoft.com/office/drawing/2014/main" id="{6097B16A-483E-A37E-1B16-A69C282B0C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185" y="656673"/>
            <a:ext cx="3562861" cy="2616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23460452-056E-32A1-0FDD-95034368B5E0}"/>
              </a:ext>
            </a:extLst>
          </p:cNvPr>
          <p:cNvGrpSpPr/>
          <p:nvPr/>
        </p:nvGrpSpPr>
        <p:grpSpPr>
          <a:xfrm>
            <a:off x="563698" y="4587181"/>
            <a:ext cx="4294086" cy="1544891"/>
            <a:chOff x="563698" y="4587181"/>
            <a:chExt cx="4294086" cy="1544891"/>
          </a:xfrm>
        </p:grpSpPr>
        <p:pic>
          <p:nvPicPr>
            <p:cNvPr id="4104" name="Picture 8" descr="Cross section of typical OST-RRP (132/169) and Bruker-PIT (192) Nb3Sn... |  Download Scientific Diagram">
              <a:extLst>
                <a:ext uri="{FF2B5EF4-FFF2-40B4-BE49-F238E27FC236}">
                  <a16:creationId xmlns:a16="http://schemas.microsoft.com/office/drawing/2014/main" id="{EF26FDC5-6A33-856C-96E7-6731482C27C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34"/>
            <a:stretch/>
          </p:blipFill>
          <p:spPr bwMode="auto">
            <a:xfrm>
              <a:off x="563698" y="4587181"/>
              <a:ext cx="4171609" cy="15448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6C865C1-17F5-1E8C-2E5B-0AF54DEDAE77}"/>
                </a:ext>
              </a:extLst>
            </p:cNvPr>
            <p:cNvSpPr txBox="1"/>
            <p:nvPr/>
          </p:nvSpPr>
          <p:spPr>
            <a:xfrm>
              <a:off x="710495" y="4587181"/>
              <a:ext cx="41472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Nb</a:t>
              </a:r>
              <a:r>
                <a:rPr lang="en-US" baseline="-25000" dirty="0">
                  <a:solidFill>
                    <a:schemeClr val="bg1"/>
                  </a:solidFill>
                </a:rPr>
                <a:t>3</a:t>
              </a:r>
              <a:r>
                <a:rPr lang="en-US" dirty="0">
                  <a:solidFill>
                    <a:schemeClr val="bg1"/>
                  </a:solidFill>
                </a:rPr>
                <a:t>Sn wires used in HL-LHC magnets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804EEC30-9FED-FCDB-92A6-6B524AF4A35B}"/>
              </a:ext>
            </a:extLst>
          </p:cNvPr>
          <p:cNvSpPr txBox="1"/>
          <p:nvPr/>
        </p:nvSpPr>
        <p:spPr>
          <a:xfrm>
            <a:off x="699011" y="6216707"/>
            <a:ext cx="77460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Unique insight in materials and molecules</a:t>
            </a:r>
          </a:p>
        </p:txBody>
      </p:sp>
    </p:spTree>
    <p:extLst>
      <p:ext uri="{BB962C8B-B14F-4D97-AF65-F5344CB8AC3E}">
        <p14:creationId xmlns:p14="http://schemas.microsoft.com/office/powerpoint/2010/main" val="4206380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92CE2-228C-7B31-A883-01CE6BFB7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038"/>
            <a:ext cx="8226854" cy="940443"/>
          </a:xfrm>
        </p:spPr>
        <p:txBody>
          <a:bodyPr/>
          <a:lstStyle/>
          <a:p>
            <a:r>
              <a:rPr lang="en-US" dirty="0"/>
              <a:t>O</a:t>
            </a:r>
            <a:r>
              <a:rPr lang="en-CH" dirty="0"/>
              <a:t>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04E8B6-C0C0-FEB9-D334-17B98F2123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7482"/>
            <a:ext cx="8226854" cy="5035546"/>
          </a:xfrm>
        </p:spPr>
        <p:txBody>
          <a:bodyPr>
            <a:normAutofit/>
          </a:bodyPr>
          <a:lstStyle/>
          <a:p>
            <a:r>
              <a:rPr lang="en-US" dirty="0"/>
              <a:t>What is a superconductor ?</a:t>
            </a:r>
          </a:p>
          <a:p>
            <a:r>
              <a:rPr lang="en-US" dirty="0"/>
              <a:t>What can you do with it ?</a:t>
            </a:r>
          </a:p>
          <a:p>
            <a:pPr lvl="1"/>
            <a:r>
              <a:rPr lang="en-US" dirty="0"/>
              <a:t>At CERN (High Energy Physics) …</a:t>
            </a:r>
          </a:p>
          <a:p>
            <a:pPr lvl="1"/>
            <a:r>
              <a:rPr lang="en-US" dirty="0"/>
              <a:t>… and elsewhere</a:t>
            </a:r>
          </a:p>
          <a:p>
            <a:r>
              <a:rPr lang="en-US" dirty="0"/>
              <a:t>Final exam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67D349E-35BF-7AD2-3893-4588141655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A568197-40B2-8D41-B616-E7843E0FFD33}"/>
              </a:ext>
            </a:extLst>
          </p:cNvPr>
          <p:cNvGrpSpPr/>
          <p:nvPr/>
        </p:nvGrpSpPr>
        <p:grpSpPr>
          <a:xfrm>
            <a:off x="257044" y="3565587"/>
            <a:ext cx="8674301" cy="1969606"/>
            <a:chOff x="257044" y="3565587"/>
            <a:chExt cx="8674301" cy="1969606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6E40517-9B78-3650-4311-5C5A67FA3B7A}"/>
                </a:ext>
              </a:extLst>
            </p:cNvPr>
            <p:cNvSpPr txBox="1"/>
            <p:nvPr/>
          </p:nvSpPr>
          <p:spPr>
            <a:xfrm>
              <a:off x="257044" y="3965533"/>
              <a:ext cx="8627166" cy="156966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70C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algn="just"/>
              <a:r>
                <a:rPr lang="en-US" sz="3200" dirty="0"/>
                <a:t>Make you </a:t>
              </a:r>
              <a:r>
                <a:rPr lang="en-US" sz="3200" b="1" dirty="0"/>
                <a:t>advocates of superconducting technology</a:t>
              </a:r>
              <a:r>
                <a:rPr lang="en-US" sz="3200" dirty="0"/>
                <a:t>, for a future that is greener, healthier, more prosperous, and sustainable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BA00ADB-DC26-4721-EB3B-937C88E16930}"/>
                </a:ext>
              </a:extLst>
            </p:cNvPr>
            <p:cNvSpPr txBox="1"/>
            <p:nvPr/>
          </p:nvSpPr>
          <p:spPr>
            <a:xfrm>
              <a:off x="7784877" y="3565587"/>
              <a:ext cx="1146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/>
                <a:t>Objective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8689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9894E0-4CDB-3430-7467-BD8F227181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99C4B-C484-E2E6-16F7-BEDF8E4CF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097" y="17194"/>
            <a:ext cx="8221807" cy="899724"/>
          </a:xfrm>
        </p:spPr>
        <p:txBody>
          <a:bodyPr>
            <a:normAutofit fontScale="90000"/>
          </a:bodyPr>
          <a:lstStyle/>
          <a:p>
            <a:r>
              <a:rPr lang="en-US" dirty="0"/>
              <a:t>NMR market size and projection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7E5B1594-A2AF-1922-DDDD-04B91F59B2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148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5" name="Picture 4" descr="A graph of a bar chart&#10;&#10;AI-generated content may be incorrect.">
            <a:extLst>
              <a:ext uri="{FF2B5EF4-FFF2-40B4-BE49-F238E27FC236}">
                <a16:creationId xmlns:a16="http://schemas.microsoft.com/office/drawing/2014/main" id="{85A054BD-F8B8-2195-63FE-FCCB7DA1D5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135" y="2393179"/>
            <a:ext cx="8517472" cy="33435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28908C1-0876-6150-3855-05E9484EE19F}"/>
              </a:ext>
            </a:extLst>
          </p:cNvPr>
          <p:cNvSpPr txBox="1"/>
          <p:nvPr/>
        </p:nvSpPr>
        <p:spPr>
          <a:xfrm>
            <a:off x="1616281" y="5667224"/>
            <a:ext cx="2917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>
                    <a:lumMod val="25000"/>
                  </a:schemeClr>
                </a:solidFill>
              </a:rPr>
              <a:t>Source: Vantage Market Research</a:t>
            </a:r>
          </a:p>
        </p:txBody>
      </p:sp>
      <p:pic>
        <p:nvPicPr>
          <p:cNvPr id="8" name="Picture 7" descr="A logo for a company&#10;&#10;AI-generated content may be incorrect.">
            <a:extLst>
              <a:ext uri="{FF2B5EF4-FFF2-40B4-BE49-F238E27FC236}">
                <a16:creationId xmlns:a16="http://schemas.microsoft.com/office/drawing/2014/main" id="{55250CB4-A7C6-9D37-C314-6797F4B350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61" y="5626455"/>
            <a:ext cx="1001920" cy="389317"/>
          </a:xfrm>
          <a:prstGeom prst="rect">
            <a:avLst/>
          </a:prstGeom>
        </p:spPr>
      </p:pic>
      <p:pic>
        <p:nvPicPr>
          <p:cNvPr id="12" name="Picture 11" descr="A close-up of a text&#10;&#10;AI-generated content may be incorrect.">
            <a:extLst>
              <a:ext uri="{FF2B5EF4-FFF2-40B4-BE49-F238E27FC236}">
                <a16:creationId xmlns:a16="http://schemas.microsoft.com/office/drawing/2014/main" id="{65D6D1BF-093A-E712-E1C8-362D02F4E5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135" y="882999"/>
            <a:ext cx="5787611" cy="166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566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097" y="17194"/>
            <a:ext cx="8221807" cy="899724"/>
          </a:xfrm>
        </p:spPr>
        <p:txBody>
          <a:bodyPr/>
          <a:lstStyle/>
          <a:p>
            <a:r>
              <a:rPr lang="en-US" dirty="0"/>
              <a:t>Thermonuclear fusion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069649D-039F-F473-0599-9DDAF97A34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148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146" name="Picture 2" descr="ITER's 'burning plasma': One giant step toward fusion energy">
            <a:extLst>
              <a:ext uri="{FF2B5EF4-FFF2-40B4-BE49-F238E27FC236}">
                <a16:creationId xmlns:a16="http://schemas.microsoft.com/office/drawing/2014/main" id="{FD37D52C-DCCE-EFF5-6358-3228548DEC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547"/>
          <a:stretch/>
        </p:blipFill>
        <p:spPr bwMode="auto">
          <a:xfrm>
            <a:off x="312007" y="3518448"/>
            <a:ext cx="4360985" cy="2280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ommonwealth Fusion Systems Granted Radioactive Materials License for SPARC  Fusion Machine | Commonwealth Fusion Systems">
            <a:extLst>
              <a:ext uri="{FF2B5EF4-FFF2-40B4-BE49-F238E27FC236}">
                <a16:creationId xmlns:a16="http://schemas.microsoft.com/office/drawing/2014/main" id="{6918E58C-875C-A09E-08D0-171A46476D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85" b="7480"/>
          <a:stretch/>
        </p:blipFill>
        <p:spPr bwMode="auto">
          <a:xfrm>
            <a:off x="4877832" y="3518448"/>
            <a:ext cx="4085080" cy="2280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ITER Tokamak Fusion Reactor - Fusion for Energy">
            <a:extLst>
              <a:ext uri="{FF2B5EF4-FFF2-40B4-BE49-F238E27FC236}">
                <a16:creationId xmlns:a16="http://schemas.microsoft.com/office/drawing/2014/main" id="{5EE82700-7E8A-CC59-76BE-991E98C84E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593" y="868307"/>
            <a:ext cx="3077567" cy="2634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AD58540-983E-57CC-2126-A9668EDE5658}"/>
              </a:ext>
            </a:extLst>
          </p:cNvPr>
          <p:cNvSpPr txBox="1"/>
          <p:nvPr/>
        </p:nvSpPr>
        <p:spPr>
          <a:xfrm>
            <a:off x="4710983" y="5798986"/>
            <a:ext cx="4335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CFS SPARC reactor, Devens (MA, USA)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5624FF-343C-9BB5-09A5-4AB1EDFC921C}"/>
              </a:ext>
            </a:extLst>
          </p:cNvPr>
          <p:cNvSpPr txBox="1"/>
          <p:nvPr/>
        </p:nvSpPr>
        <p:spPr>
          <a:xfrm>
            <a:off x="667463" y="5798986"/>
            <a:ext cx="3095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ITER reactor, </a:t>
            </a:r>
            <a:r>
              <a:rPr lang="en-US" dirty="0" err="1"/>
              <a:t>Cadarache</a:t>
            </a:r>
            <a:r>
              <a:rPr lang="en-US" dirty="0"/>
              <a:t> (F)</a:t>
            </a:r>
          </a:p>
        </p:txBody>
      </p:sp>
      <p:pic>
        <p:nvPicPr>
          <p:cNvPr id="6154" name="Picture 10" descr="Fusion nucléaire : une start-up annonce des tests cruciaux - Sciences et  Avenir">
            <a:extLst>
              <a:ext uri="{FF2B5EF4-FFF2-40B4-BE49-F238E27FC236}">
                <a16:creationId xmlns:a16="http://schemas.microsoft.com/office/drawing/2014/main" id="{F3906BDD-4E2B-F3E5-C487-CE95FE582F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7832" y="938524"/>
            <a:ext cx="3205080" cy="2401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The SPARC emission-free power plant | Innovation News Network">
            <a:extLst>
              <a:ext uri="{FF2B5EF4-FFF2-40B4-BE49-F238E27FC236}">
                <a16:creationId xmlns:a16="http://schemas.microsoft.com/office/drawing/2014/main" id="{842BE2EC-5199-B64D-4332-CD7CE2FCA9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588" y="2618876"/>
            <a:ext cx="1279567" cy="720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F56CF7F-4DFA-2290-47DF-32A23099CFFD}"/>
              </a:ext>
            </a:extLst>
          </p:cNvPr>
          <p:cNvSpPr txBox="1"/>
          <p:nvPr/>
        </p:nvSpPr>
        <p:spPr>
          <a:xfrm>
            <a:off x="1336982" y="6216707"/>
            <a:ext cx="64700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Promise of unlimited, clean energy</a:t>
            </a:r>
          </a:p>
        </p:txBody>
      </p:sp>
    </p:spTree>
    <p:extLst>
      <p:ext uri="{BB962C8B-B14F-4D97-AF65-F5344CB8AC3E}">
        <p14:creationId xmlns:p14="http://schemas.microsoft.com/office/powerpoint/2010/main" val="29626413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146983-4606-03F8-3147-5B86F76396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758CA-9375-0CF1-08E9-D60FA4645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097" y="17194"/>
            <a:ext cx="8221807" cy="899724"/>
          </a:xfrm>
        </p:spPr>
        <p:txBody>
          <a:bodyPr/>
          <a:lstStyle/>
          <a:p>
            <a:r>
              <a:rPr lang="en-US" dirty="0"/>
              <a:t>Powerful magnets for fusion</a:t>
            </a:r>
          </a:p>
        </p:txBody>
      </p:sp>
      <p:pic>
        <p:nvPicPr>
          <p:cNvPr id="1026" name="Picture 2" descr="MIT-designed project achieves major advance toward fusion energy | MIT News  | Massachusetts Institute of Technology">
            <a:extLst>
              <a:ext uri="{FF2B5EF4-FFF2-40B4-BE49-F238E27FC236}">
                <a16:creationId xmlns:a16="http://schemas.microsoft.com/office/drawing/2014/main" id="{2C95F353-5478-B6AE-50BE-0E693A6579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5" r="6996"/>
          <a:stretch/>
        </p:blipFill>
        <p:spPr bwMode="auto">
          <a:xfrm>
            <a:off x="310069" y="918686"/>
            <a:ext cx="3645706" cy="2711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6990CEE-3E10-EB0B-3B3B-88AD57354E2E}"/>
              </a:ext>
            </a:extLst>
          </p:cNvPr>
          <p:cNvSpPr txBox="1"/>
          <p:nvPr/>
        </p:nvSpPr>
        <p:spPr>
          <a:xfrm>
            <a:off x="91046" y="916918"/>
            <a:ext cx="3864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</a:rPr>
              <a:t>MIT/CFS SPARC TF Coil prototype</a:t>
            </a:r>
          </a:p>
          <a:p>
            <a:pPr algn="r"/>
            <a:r>
              <a:rPr lang="en-US" sz="1600" dirty="0">
                <a:solidFill>
                  <a:schemeClr val="bg1"/>
                </a:solidFill>
              </a:rPr>
              <a:t>20 T at 20 K </a:t>
            </a:r>
            <a:r>
              <a:rPr lang="en-US" sz="1273" dirty="0">
                <a:solidFill>
                  <a:schemeClr val="bg1"/>
                </a:solidFill>
              </a:rPr>
              <a:t>(HTS)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A3EB4F04-C50D-AB0D-ED2A-FC23E2A275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148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170" name="Picture 2" descr="Commonwealth Fusion Systems Magnet Success Propels Fusion Energy Toward the  Grid | Commonwealth Fusion Systems">
            <a:extLst>
              <a:ext uri="{FF2B5EF4-FFF2-40B4-BE49-F238E27FC236}">
                <a16:creationId xmlns:a16="http://schemas.microsoft.com/office/drawing/2014/main" id="{AB043834-FFC0-07EB-B0FE-A94F3B3388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068" y="3679246"/>
            <a:ext cx="3645706" cy="2430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440087C-45AB-CC5C-3912-3CB26D0A1B9A}"/>
              </a:ext>
            </a:extLst>
          </p:cNvPr>
          <p:cNvSpPr txBox="1"/>
          <p:nvPr/>
        </p:nvSpPr>
        <p:spPr>
          <a:xfrm>
            <a:off x="310068" y="5515266"/>
            <a:ext cx="3645706" cy="584775"/>
          </a:xfrm>
          <a:prstGeom prst="rect">
            <a:avLst/>
          </a:prstGeom>
          <a:solidFill>
            <a:schemeClr val="bg1">
              <a:lumMod val="50000"/>
              <a:alpha val="22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</a:rPr>
              <a:t>MIT/CFS SPARC CS Coil prototype</a:t>
            </a:r>
          </a:p>
          <a:p>
            <a:pPr algn="r"/>
            <a:r>
              <a:rPr lang="en-US" sz="1600" dirty="0">
                <a:solidFill>
                  <a:schemeClr val="bg1"/>
                </a:solidFill>
              </a:rPr>
              <a:t>5.7 T, 5 T/s at 20 K </a:t>
            </a:r>
            <a:r>
              <a:rPr lang="en-US" sz="1273" dirty="0">
                <a:solidFill>
                  <a:schemeClr val="bg1"/>
                </a:solidFill>
              </a:rPr>
              <a:t>(HTS)</a:t>
            </a:r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8124EC7-57B3-9A73-A27C-858391861AB6}"/>
              </a:ext>
            </a:extLst>
          </p:cNvPr>
          <p:cNvGrpSpPr/>
          <p:nvPr/>
        </p:nvGrpSpPr>
        <p:grpSpPr>
          <a:xfrm>
            <a:off x="4613877" y="915855"/>
            <a:ext cx="4220054" cy="2720778"/>
            <a:chOff x="4613877" y="915855"/>
            <a:chExt cx="4220054" cy="2720778"/>
          </a:xfrm>
        </p:grpSpPr>
        <p:pic>
          <p:nvPicPr>
            <p:cNvPr id="8" name="Picture 7" descr="A machine with a round metal cylinder&#10;&#10;Description automatically generated with medium confidence">
              <a:extLst>
                <a:ext uri="{FF2B5EF4-FFF2-40B4-BE49-F238E27FC236}">
                  <a16:creationId xmlns:a16="http://schemas.microsoft.com/office/drawing/2014/main" id="{0C0BAD5E-8474-902E-F7F8-CB441B17C7B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0256"/>
            <a:stretch/>
          </p:blipFill>
          <p:spPr>
            <a:xfrm>
              <a:off x="4613877" y="925218"/>
              <a:ext cx="4220054" cy="2711415"/>
            </a:xfrm>
            <a:prstGeom prst="rect">
              <a:avLst/>
            </a:prstGeom>
          </p:spPr>
        </p:pic>
        <p:pic>
          <p:nvPicPr>
            <p:cNvPr id="7172" name="Picture 4" descr="Welcome | International Muon Collider Collaboration">
              <a:extLst>
                <a:ext uri="{FF2B5EF4-FFF2-40B4-BE49-F238E27FC236}">
                  <a16:creationId xmlns:a16="http://schemas.microsoft.com/office/drawing/2014/main" id="{E5969189-0337-2EA4-F541-2B8E607C07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9455" y="915855"/>
              <a:ext cx="894476" cy="91610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189962A-7432-6E86-3E53-04D21D1D9D84}"/>
              </a:ext>
            </a:extLst>
          </p:cNvPr>
          <p:cNvGrpSpPr/>
          <p:nvPr/>
        </p:nvGrpSpPr>
        <p:grpSpPr>
          <a:xfrm>
            <a:off x="4284825" y="3758836"/>
            <a:ext cx="4678500" cy="2350880"/>
            <a:chOff x="4284825" y="3758836"/>
            <a:chExt cx="4678500" cy="2350880"/>
          </a:xfrm>
        </p:grpSpPr>
        <p:pic>
          <p:nvPicPr>
            <p:cNvPr id="10" name="Picture 9" descr="A close up of a metal object&#10;&#10;Description automatically generated">
              <a:extLst>
                <a:ext uri="{FF2B5EF4-FFF2-40B4-BE49-F238E27FC236}">
                  <a16:creationId xmlns:a16="http://schemas.microsoft.com/office/drawing/2014/main" id="{829C32F3-82B7-D2A8-334C-55393EECE56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28591" r="15076" b="13401"/>
            <a:stretch/>
          </p:blipFill>
          <p:spPr>
            <a:xfrm>
              <a:off x="4284825" y="3758836"/>
              <a:ext cx="2294988" cy="235088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9E66C67-1470-40FD-0088-F8C8094C3496}"/>
                </a:ext>
              </a:extLst>
            </p:cNvPr>
            <p:cNvSpPr txBox="1"/>
            <p:nvPr/>
          </p:nvSpPr>
          <p:spPr>
            <a:xfrm>
              <a:off x="6579813" y="4119328"/>
              <a:ext cx="2383512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Fusion-like internally cooled HTS cable developed at CERN for the target and capture solenoid of the Muon Collider </a:t>
              </a:r>
            </a:p>
          </p:txBody>
        </p:sp>
      </p:grpSp>
      <p:pic>
        <p:nvPicPr>
          <p:cNvPr id="7174" name="Picture 6" descr="Commonwealth Fusion Systems Magnet Success Propels Fusion Energy Toward the  Grid">
            <a:extLst>
              <a:ext uri="{FF2B5EF4-FFF2-40B4-BE49-F238E27FC236}">
                <a16:creationId xmlns:a16="http://schemas.microsoft.com/office/drawing/2014/main" id="{FD9D2409-2F2A-388A-E28C-7165B63C00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45" b="25209"/>
          <a:stretch/>
        </p:blipFill>
        <p:spPr bwMode="auto">
          <a:xfrm>
            <a:off x="122097" y="3377417"/>
            <a:ext cx="1901313" cy="505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5107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E71DDC-6445-2459-657C-0C494C9AD6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7EE63-D6BF-2E38-F87A-D1BB93C05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097" y="17194"/>
            <a:ext cx="8221807" cy="899724"/>
          </a:xfrm>
        </p:spPr>
        <p:txBody>
          <a:bodyPr>
            <a:normAutofit fontScale="90000"/>
          </a:bodyPr>
          <a:lstStyle/>
          <a:p>
            <a:r>
              <a:rPr lang="en-US" dirty="0"/>
              <a:t>Fusion market size and projection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9D3E1EA0-1E6A-59EF-190F-FF2BE4814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148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0242" name="Picture 2" descr="Nuclear Fusion Market Size 2030 to 2040">
            <a:extLst>
              <a:ext uri="{FF2B5EF4-FFF2-40B4-BE49-F238E27FC236}">
                <a16:creationId xmlns:a16="http://schemas.microsoft.com/office/drawing/2014/main" id="{956CCB69-51D8-9BE1-664B-035DCD5D90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1" t="1968" r="3801" b="2032"/>
          <a:stretch/>
        </p:blipFill>
        <p:spPr bwMode="auto">
          <a:xfrm>
            <a:off x="461097" y="2027243"/>
            <a:ext cx="8221807" cy="3977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close-up of a text&#10;&#10;AI-generated content may be incorrect.">
            <a:extLst>
              <a:ext uri="{FF2B5EF4-FFF2-40B4-BE49-F238E27FC236}">
                <a16:creationId xmlns:a16="http://schemas.microsoft.com/office/drawing/2014/main" id="{2C259F9B-6FC9-9477-329B-5F8A5E79E5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03" y="722047"/>
            <a:ext cx="6173888" cy="1408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243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39CF6C-1C76-EC5A-8E8B-E08782FBDA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4FD58-EBF8-ABB5-70BD-A1C0425D3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Basic takeaway #3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8E236D-0CCD-BE1A-9831-62B106DB7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330" y="957482"/>
            <a:ext cx="8915400" cy="5035546"/>
          </a:xfrm>
        </p:spPr>
        <p:txBody>
          <a:bodyPr>
            <a:normAutofit/>
          </a:bodyPr>
          <a:lstStyle/>
          <a:p>
            <a:r>
              <a:rPr lang="en-US" dirty="0"/>
              <a:t>Superconductivity is </a:t>
            </a:r>
            <a:r>
              <a:rPr lang="en-US" b="1" dirty="0"/>
              <a:t>the enabling technology </a:t>
            </a:r>
            <a:r>
              <a:rPr lang="en-US" dirty="0"/>
              <a:t>for applications that have revolutionized our life</a:t>
            </a:r>
          </a:p>
          <a:p>
            <a:pPr lvl="1"/>
            <a:r>
              <a:rPr lang="en-US" dirty="0"/>
              <a:t>Healthcare (MRI)</a:t>
            </a:r>
          </a:p>
          <a:p>
            <a:pPr lvl="1"/>
            <a:r>
              <a:rPr lang="en-US" dirty="0"/>
              <a:t>Biology and pharmaceutical research (NMR)</a:t>
            </a:r>
          </a:p>
          <a:p>
            <a:r>
              <a:rPr lang="en-US" dirty="0"/>
              <a:t>Superconductivity can lead to </a:t>
            </a:r>
            <a:r>
              <a:rPr lang="en-US" b="1" dirty="0"/>
              <a:t>paradigm shift </a:t>
            </a:r>
            <a:r>
              <a:rPr lang="en-US" dirty="0"/>
              <a:t>in</a:t>
            </a:r>
          </a:p>
          <a:p>
            <a:pPr lvl="1"/>
            <a:r>
              <a:rPr lang="en-US" dirty="0"/>
              <a:t>Energy production (fusion reactors, generators) </a:t>
            </a:r>
          </a:p>
          <a:p>
            <a:pPr lvl="1"/>
            <a:r>
              <a:rPr lang="en-US" dirty="0"/>
              <a:t>Electric power distribution (transmission cables)</a:t>
            </a:r>
          </a:p>
          <a:p>
            <a:pPr lvl="1"/>
            <a:r>
              <a:rPr lang="en-US" dirty="0"/>
              <a:t>Transportation (propulsion and levitation)</a:t>
            </a:r>
          </a:p>
          <a:p>
            <a:pPr lvl="1"/>
            <a:r>
              <a:rPr lang="en-US" dirty="0"/>
              <a:t>Electronics and quantum (QUBITs)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83951-456A-B52F-85B9-8A5F26DB3C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5A6DF4-ED41-4293-14B5-8862038175EE}"/>
              </a:ext>
            </a:extLst>
          </p:cNvPr>
          <p:cNvSpPr/>
          <p:nvPr/>
        </p:nvSpPr>
        <p:spPr>
          <a:xfrm>
            <a:off x="119270" y="2963779"/>
            <a:ext cx="8922594" cy="2437779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593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50B4CA-4743-6F22-BA3E-7D6A42A9E2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B53A5-03EE-16CB-71A9-BDFBFFD3E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O</a:t>
            </a:r>
            <a:r>
              <a:rPr lang="en-CH" dirty="0">
                <a:solidFill>
                  <a:schemeClr val="bg1">
                    <a:lumMod val="65000"/>
                  </a:schemeClr>
                </a:solidFill>
              </a:rPr>
              <a:t>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3E8B30-742F-E944-E2BF-43D255E119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What is a superconductor ?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What can you do with it ?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At CERN (High Energy Physics) …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… and elsewhere</a:t>
            </a:r>
          </a:p>
          <a:p>
            <a:r>
              <a:rPr lang="en-US" b="1" dirty="0">
                <a:solidFill>
                  <a:srgbClr val="FF0000"/>
                </a:solidFill>
              </a:rPr>
              <a:t>Final exam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E7E3109-71A7-7764-E117-8D1EA52B0F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148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1266" name="Picture 2" descr="High performance for high tech applications | Bruker">
            <a:extLst>
              <a:ext uri="{FF2B5EF4-FFF2-40B4-BE49-F238E27FC236}">
                <a16:creationId xmlns:a16="http://schemas.microsoft.com/office/drawing/2014/main" id="{0AC7AED0-C9A9-D3A3-19C5-32170D5B16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988" y="2795180"/>
            <a:ext cx="4506012" cy="3379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3506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564C62-F5C4-DE18-DDC8-5649DC3431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7D55E-4CD2-C766-74D5-A5FB59EBC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Quiz – 1/3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0780DF-1389-B720-D726-BD1FDB1CB5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641" y="957482"/>
            <a:ext cx="7111089" cy="5035546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dirty="0"/>
              <a:t>What is a superconductor ?</a:t>
            </a:r>
          </a:p>
          <a:p>
            <a:pPr marL="36576" indent="0">
              <a:buNone/>
            </a:pPr>
            <a:endParaRPr lang="en-US" dirty="0"/>
          </a:p>
          <a:p>
            <a:pPr marL="448056" lvl="1" indent="0">
              <a:buNone/>
            </a:pPr>
            <a:endParaRPr lang="en-US" sz="1200" dirty="0"/>
          </a:p>
          <a:p>
            <a:pPr marL="448056" lvl="1" indent="0">
              <a:buNone/>
            </a:pPr>
            <a:r>
              <a:rPr lang="en-US" dirty="0"/>
              <a:t>An orchestra or choir conductor with extraordinary abilities</a:t>
            </a:r>
          </a:p>
          <a:p>
            <a:pPr marL="448056" lvl="1" indent="0">
              <a:buNone/>
            </a:pPr>
            <a:endParaRPr lang="en-US" dirty="0"/>
          </a:p>
          <a:p>
            <a:pPr marL="448056" lvl="1" indent="0">
              <a:buNone/>
            </a:pPr>
            <a:r>
              <a:rPr lang="en-US" dirty="0"/>
              <a:t>A material that, when cooled down to cryogenic temperatures, can carry very large currents with no resistance</a:t>
            </a:r>
          </a:p>
          <a:p>
            <a:pPr marL="448056" lvl="1" indent="0">
              <a:buNone/>
            </a:pPr>
            <a:endParaRPr lang="en-US" dirty="0"/>
          </a:p>
          <a:p>
            <a:pPr marL="448056" lvl="1" indent="0">
              <a:buNone/>
            </a:pPr>
            <a:r>
              <a:rPr lang="en-US" dirty="0"/>
              <a:t>A material that keeps the Pandora mountains afloat</a:t>
            </a:r>
          </a:p>
          <a:p>
            <a:pPr lvl="1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AA5C5A-2B03-D5A3-EE35-EB0C760487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12290" name="Picture 2" descr="I think I saw this superconductor everybody's talking about :  r/technicallythetruth">
            <a:extLst>
              <a:ext uri="{FF2B5EF4-FFF2-40B4-BE49-F238E27FC236}">
                <a16:creationId xmlns:a16="http://schemas.microsoft.com/office/drawing/2014/main" id="{BACA3636-1DBF-CABC-2695-FE1328A6A2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53" t="31077" r="25155" b="2405"/>
          <a:stretch/>
        </p:blipFill>
        <p:spPr bwMode="auto">
          <a:xfrm>
            <a:off x="646949" y="1861386"/>
            <a:ext cx="1554480" cy="134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Snapshot: Avatar Hallelujah Mountain in Zhangjiajie, China | The Poor  Traveler® Itinerary Blog">
            <a:extLst>
              <a:ext uri="{FF2B5EF4-FFF2-40B4-BE49-F238E27FC236}">
                <a16:creationId xmlns:a16="http://schemas.microsoft.com/office/drawing/2014/main" id="{EFE5FABB-D9AE-160E-81FE-169468B140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46" r="8673"/>
          <a:stretch/>
        </p:blipFill>
        <p:spPr bwMode="auto">
          <a:xfrm>
            <a:off x="646949" y="4670573"/>
            <a:ext cx="1554480" cy="134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Molecular Expressions Photo Gallery: The Superconductor Collection">
            <a:extLst>
              <a:ext uri="{FF2B5EF4-FFF2-40B4-BE49-F238E27FC236}">
                <a16:creationId xmlns:a16="http://schemas.microsoft.com/office/drawing/2014/main" id="{866263B0-97D0-D191-9F77-AA01716EB8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68" r="4720"/>
          <a:stretch/>
        </p:blipFill>
        <p:spPr bwMode="auto">
          <a:xfrm>
            <a:off x="646949" y="3317218"/>
            <a:ext cx="1554480" cy="1247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11423EFD-BA2D-5976-E5E3-0F2DCF788E3C}"/>
              </a:ext>
            </a:extLst>
          </p:cNvPr>
          <p:cNvGrpSpPr/>
          <p:nvPr/>
        </p:nvGrpSpPr>
        <p:grpSpPr>
          <a:xfrm>
            <a:off x="0" y="1432875"/>
            <a:ext cx="9144000" cy="4693531"/>
            <a:chOff x="0" y="1432875"/>
            <a:chExt cx="9144000" cy="4693531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42BBC79-2ACD-7B28-E242-EA9BA09A6CA3}"/>
                </a:ext>
              </a:extLst>
            </p:cNvPr>
            <p:cNvGrpSpPr/>
            <p:nvPr/>
          </p:nvGrpSpPr>
          <p:grpSpPr>
            <a:xfrm>
              <a:off x="0" y="1432875"/>
              <a:ext cx="9144000" cy="4693531"/>
              <a:chOff x="0" y="1432875"/>
              <a:chExt cx="9144000" cy="4693531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309B950-7701-CD72-1C91-B34B8F352EB1}"/>
                  </a:ext>
                </a:extLst>
              </p:cNvPr>
              <p:cNvSpPr/>
              <p:nvPr/>
            </p:nvSpPr>
            <p:spPr>
              <a:xfrm>
                <a:off x="0" y="1432875"/>
                <a:ext cx="9144000" cy="1787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812FA166-54D7-0170-A2E7-C382FBFF7E00}"/>
                  </a:ext>
                </a:extLst>
              </p:cNvPr>
              <p:cNvSpPr/>
              <p:nvPr/>
            </p:nvSpPr>
            <p:spPr>
              <a:xfrm>
                <a:off x="0" y="4670572"/>
                <a:ext cx="9144000" cy="145583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2298" name="Picture 10" descr="Correct Tick Vector Images (over 29,000)">
              <a:extLst>
                <a:ext uri="{FF2B5EF4-FFF2-40B4-BE49-F238E27FC236}">
                  <a16:creationId xmlns:a16="http://schemas.microsoft.com/office/drawing/2014/main" id="{6A916107-D0D3-2F72-7C96-52FAF71F72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6236" y="3605805"/>
              <a:ext cx="659866" cy="6481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68261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84456B-1E50-3F4D-9B98-40F3FCDC93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B6D5A-F04B-684E-0B48-1DA6EC180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Quiz – 2/3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6515B4-8C0E-D3C3-7F5A-EE03117EC7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641" y="957482"/>
            <a:ext cx="7111089" cy="5035546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dirty="0"/>
              <a:t>Why are superconductors important to discovery science ?</a:t>
            </a:r>
          </a:p>
          <a:p>
            <a:pPr marL="448056" lvl="1" indent="0">
              <a:buNone/>
            </a:pPr>
            <a:endParaRPr lang="en-US" sz="1200" dirty="0"/>
          </a:p>
          <a:p>
            <a:pPr marL="448056" lvl="1" indent="0">
              <a:buNone/>
            </a:pPr>
            <a:r>
              <a:rPr lang="en-US" dirty="0"/>
              <a:t>Because physicists tend to get passionate about strange and useless materials</a:t>
            </a:r>
          </a:p>
          <a:p>
            <a:pPr marL="448056" lvl="1" indent="0">
              <a:buNone/>
            </a:pPr>
            <a:endParaRPr lang="en-US" dirty="0"/>
          </a:p>
          <a:p>
            <a:pPr marL="448056" lvl="1" indent="0">
              <a:buNone/>
            </a:pPr>
            <a:r>
              <a:rPr lang="en-US" dirty="0"/>
              <a:t>Because they are cheap</a:t>
            </a:r>
          </a:p>
          <a:p>
            <a:pPr marL="448056" lvl="1" indent="0">
              <a:buNone/>
            </a:pPr>
            <a:endParaRPr lang="en-US" dirty="0"/>
          </a:p>
          <a:p>
            <a:pPr marL="448056" lvl="1" indent="0">
              <a:buNone/>
            </a:pPr>
            <a:r>
              <a:rPr lang="en-US" dirty="0"/>
              <a:t>Because superconductivity is the enabling technology for instruments that have led to many of the fundamental discoveries of the last century</a:t>
            </a:r>
          </a:p>
          <a:p>
            <a:pPr lvl="1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8C4781-D8FF-0302-8E74-712B68D089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4338" name="Picture 2" descr="The difference between low cost and cheap">
            <a:extLst>
              <a:ext uri="{FF2B5EF4-FFF2-40B4-BE49-F238E27FC236}">
                <a16:creationId xmlns:a16="http://schemas.microsoft.com/office/drawing/2014/main" id="{8CBB8282-8E9D-AE58-56CE-02A9A3BB0A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94"/>
          <a:stretch/>
        </p:blipFill>
        <p:spPr bwMode="auto">
          <a:xfrm>
            <a:off x="560894" y="3131386"/>
            <a:ext cx="1554480" cy="1030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Albert Einstein - Wikipedia">
            <a:extLst>
              <a:ext uri="{FF2B5EF4-FFF2-40B4-BE49-F238E27FC236}">
                <a16:creationId xmlns:a16="http://schemas.microsoft.com/office/drawing/2014/main" id="{CBEF3154-85E5-1C41-DCD7-4B6719E330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5" t="3986" r="129" b="37320"/>
          <a:stretch/>
        </p:blipFill>
        <p:spPr bwMode="auto">
          <a:xfrm>
            <a:off x="560894" y="1832120"/>
            <a:ext cx="1554480" cy="111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Magnet System">
            <a:extLst>
              <a:ext uri="{FF2B5EF4-FFF2-40B4-BE49-F238E27FC236}">
                <a16:creationId xmlns:a16="http://schemas.microsoft.com/office/drawing/2014/main" id="{A9E906CB-2CC1-5E40-6A98-A592B95E9F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4" r="8126"/>
          <a:stretch/>
        </p:blipFill>
        <p:spPr bwMode="auto">
          <a:xfrm>
            <a:off x="560894" y="4346518"/>
            <a:ext cx="1554480" cy="1218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A4461A43-F44E-A2CA-0E16-831924AA6002}"/>
              </a:ext>
            </a:extLst>
          </p:cNvPr>
          <p:cNvGrpSpPr/>
          <p:nvPr/>
        </p:nvGrpSpPr>
        <p:grpSpPr>
          <a:xfrm>
            <a:off x="-119270" y="1832120"/>
            <a:ext cx="9144000" cy="3457314"/>
            <a:chOff x="0" y="1822693"/>
            <a:chExt cx="9144000" cy="345731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5486647-4B04-EA4B-4EB8-D39B618C31A8}"/>
                </a:ext>
              </a:extLst>
            </p:cNvPr>
            <p:cNvSpPr/>
            <p:nvPr/>
          </p:nvSpPr>
          <p:spPr>
            <a:xfrm>
              <a:off x="0" y="1822693"/>
              <a:ext cx="9144000" cy="23714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10" descr="Correct Tick Vector Images (over 29,000)">
              <a:extLst>
                <a:ext uri="{FF2B5EF4-FFF2-40B4-BE49-F238E27FC236}">
                  <a16:creationId xmlns:a16="http://schemas.microsoft.com/office/drawing/2014/main" id="{2FDB18D2-613F-B47A-36C7-6C7EC27AA3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5441" y="4631809"/>
              <a:ext cx="659866" cy="6481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10187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9AE9AC-A7E8-A376-66E9-31FDC8EF25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9E4B5-E811-6F86-88FF-963A5F098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038"/>
            <a:ext cx="8226854" cy="940443"/>
          </a:xfrm>
        </p:spPr>
        <p:txBody>
          <a:bodyPr>
            <a:normAutofit/>
          </a:bodyPr>
          <a:lstStyle/>
          <a:p>
            <a:r>
              <a:rPr lang="en-US" dirty="0"/>
              <a:t>Quiz – 3/3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BDE25D-6EAF-4B89-0306-27D16FB403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7482"/>
            <a:ext cx="8226854" cy="5035546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/>
              <a:t>Why is discovery science important to society ?</a:t>
            </a:r>
          </a:p>
          <a:p>
            <a:pPr marL="448056" lvl="1" indent="0">
              <a:buNone/>
            </a:pPr>
            <a:endParaRPr lang="en-US" sz="1200" dirty="0"/>
          </a:p>
          <a:p>
            <a:pPr marL="448056" lvl="1" indent="0">
              <a:buNone/>
            </a:pPr>
            <a:r>
              <a:rPr lang="en-US" dirty="0"/>
              <a:t>Among the many reasons (science, collaboration, education), because the </a:t>
            </a:r>
            <a:r>
              <a:rPr lang="en-US" b="1" dirty="0"/>
              <a:t>superconducting technology needed for discovery science is conducive to revolutionary changes </a:t>
            </a:r>
            <a:r>
              <a:rPr lang="en-US" dirty="0"/>
              <a:t>in the way we live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D4205-7739-C2A0-D73A-6FDE9DCC6A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0B77DD4-681D-04F9-C9A2-73F6A53AF2B8}"/>
              </a:ext>
            </a:extLst>
          </p:cNvPr>
          <p:cNvGrpSpPr/>
          <p:nvPr/>
        </p:nvGrpSpPr>
        <p:grpSpPr>
          <a:xfrm>
            <a:off x="0" y="2343907"/>
            <a:ext cx="9144000" cy="4514093"/>
            <a:chOff x="0" y="2343907"/>
            <a:chExt cx="9144000" cy="4514093"/>
          </a:xfrm>
        </p:grpSpPr>
        <p:pic>
          <p:nvPicPr>
            <p:cNvPr id="8" name="Picture 6" descr="LHC dipole in tunnel at CERN, illustration - Stock Image - C032/7435 -  Science Photo Library">
              <a:extLst>
                <a:ext uri="{FF2B5EF4-FFF2-40B4-BE49-F238E27FC236}">
                  <a16:creationId xmlns:a16="http://schemas.microsoft.com/office/drawing/2014/main" id="{164614A1-B20E-1578-BFE8-A3819516B78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" t="17540" r="-16" b="12049"/>
            <a:stretch/>
          </p:blipFill>
          <p:spPr bwMode="auto">
            <a:xfrm>
              <a:off x="0" y="4378750"/>
              <a:ext cx="9144000" cy="2479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10" descr="Correct Tick Vector Images (over 29,000)">
              <a:extLst>
                <a:ext uri="{FF2B5EF4-FFF2-40B4-BE49-F238E27FC236}">
                  <a16:creationId xmlns:a16="http://schemas.microsoft.com/office/drawing/2014/main" id="{28FE1E01-36D0-5208-2CD2-C1841A2528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752" y="2343907"/>
              <a:ext cx="659866" cy="6481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16007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0768D46E-69B9-2EC4-0064-16A0A1CB2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558"/>
            <a:ext cx="8229600" cy="898842"/>
          </a:xfrm>
        </p:spPr>
        <p:txBody>
          <a:bodyPr vert="horz" lIns="45720" rIns="45720" anchor="ctr">
            <a:normAutofit/>
          </a:bodyPr>
          <a:lstStyle/>
          <a:p>
            <a:r>
              <a:rPr lang="en-US" dirty="0"/>
              <a:t>Cognizable in superconductors</a:t>
            </a:r>
          </a:p>
        </p:txBody>
      </p:sp>
      <p:pic>
        <p:nvPicPr>
          <p:cNvPr id="17410" name="Picture 2" descr="Exam Pass Rates - Hudson">
            <a:extLst>
              <a:ext uri="{FF2B5EF4-FFF2-40B4-BE49-F238E27FC236}">
                <a16:creationId xmlns:a16="http://schemas.microsoft.com/office/drawing/2014/main" id="{FBA8D458-57E4-5004-268A-53CEFA4080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66" r="13958"/>
          <a:stretch/>
        </p:blipFill>
        <p:spPr bwMode="auto">
          <a:xfrm>
            <a:off x="457199" y="914400"/>
            <a:ext cx="4113645" cy="5211763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03DCBDC-93EE-2F80-7EF1-691DDF58F642}"/>
              </a:ext>
            </a:extLst>
          </p:cNvPr>
          <p:cNvSpPr txBox="1"/>
          <p:nvPr/>
        </p:nvSpPr>
        <p:spPr>
          <a:xfrm>
            <a:off x="4573156" y="1256232"/>
            <a:ext cx="4391382" cy="3871245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493776" indent="-457200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</a:pPr>
            <a:r>
              <a:rPr lang="en-US" sz="2600" dirty="0"/>
              <a:t>Thank you for taking part to this class !</a:t>
            </a:r>
          </a:p>
          <a:p>
            <a:pPr marL="493776" indent="-457200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</a:pPr>
            <a:endParaRPr lang="en-US" sz="2600" dirty="0"/>
          </a:p>
          <a:p>
            <a:pPr marL="493776" indent="-457200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</a:pPr>
            <a:r>
              <a:rPr lang="en-US" sz="2600" dirty="0"/>
              <a:t>Now make good use of what you have learned…</a:t>
            </a:r>
          </a:p>
          <a:p>
            <a:pPr marL="493776" indent="-457200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</a:pPr>
            <a:endParaRPr lang="en-US" sz="2600" dirty="0"/>
          </a:p>
          <a:p>
            <a:pPr marL="493776" indent="-457200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</a:pPr>
            <a:r>
              <a:rPr lang="en-US" sz="2600" dirty="0"/>
              <a:t>… and we will be very happy to help you !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C93DBF-3E72-FE1B-2FDC-B1E0528FB8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spcAft>
                  <a:spcPts val="600"/>
                </a:spcAft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711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C9A5F0-9283-C7B3-B99C-064400DBF9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77006-29F1-794D-E5B8-39B83EBF9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O</a:t>
            </a:r>
            <a:r>
              <a:rPr lang="en-CH" dirty="0">
                <a:solidFill>
                  <a:schemeClr val="bg1">
                    <a:lumMod val="65000"/>
                  </a:schemeClr>
                </a:solidFill>
              </a:rPr>
              <a:t>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E169AC-898E-703D-4FA4-8A214A2E7A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What is a superconductor ?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What can you do with it ?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At CERN (High Energy Physics) …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… and elsewhere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Final exam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56BCCBF-AF2B-5ABE-AE0F-BC36C7098A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148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3074" name="Picture 2" descr="What is superconductivity? | New Scientist">
            <a:extLst>
              <a:ext uri="{FF2B5EF4-FFF2-40B4-BE49-F238E27FC236}">
                <a16:creationId xmlns:a16="http://schemas.microsoft.com/office/drawing/2014/main" id="{65C39E4A-F07E-2135-71D9-32BE09E2B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3826" y="2917967"/>
            <a:ext cx="4870174" cy="3246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0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1912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cs typeface="+mj-cs"/>
              </a:rPr>
              <a:t>The discovery – 1911</a:t>
            </a:r>
          </a:p>
        </p:txBody>
      </p:sp>
      <p:pic>
        <p:nvPicPr>
          <p:cNvPr id="1904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780" y="1018794"/>
            <a:ext cx="2390412" cy="310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90468" name="Rectangle 4"/>
          <p:cNvSpPr>
            <a:spLocks noChangeArrowheads="1"/>
          </p:cNvSpPr>
          <p:nvPr/>
        </p:nvSpPr>
        <p:spPr bwMode="auto">
          <a:xfrm>
            <a:off x="604784" y="4189067"/>
            <a:ext cx="4494212" cy="168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8529" tIns="49265" rIns="98529" bIns="49265">
            <a:spAutoFit/>
          </a:bodyPr>
          <a:lstStyle/>
          <a:p>
            <a:pPr algn="l" defTabSz="977900" eaLnBrk="0" hangingPunct="0">
              <a:spcBef>
                <a:spcPct val="50000"/>
              </a:spcBef>
              <a:defRPr/>
            </a:pPr>
            <a:r>
              <a:rPr lang="en-US" sz="1900">
                <a:latin typeface="Book Antiqua" charset="0"/>
                <a:cs typeface="+mn-cs"/>
              </a:rPr>
              <a:t>… thus the mercury at 4.2 K has entered a new state, which, owing to its particular electrical properties, can be called the state of </a:t>
            </a:r>
            <a:r>
              <a:rPr lang="en-US" sz="1900" i="1">
                <a:latin typeface="Book Antiqua" charset="0"/>
                <a:cs typeface="+mn-cs"/>
              </a:rPr>
              <a:t>superconductivity…</a:t>
            </a:r>
          </a:p>
          <a:p>
            <a:pPr algn="l" defTabSz="977900" eaLnBrk="0" hangingPunct="0">
              <a:spcBef>
                <a:spcPct val="50000"/>
              </a:spcBef>
              <a:defRPr/>
            </a:pPr>
            <a:r>
              <a:rPr lang="en-US" sz="1900">
                <a:cs typeface="+mn-cs"/>
              </a:rPr>
              <a:t>H. Kamerlingh-Onnes (1911)</a:t>
            </a:r>
          </a:p>
        </p:txBody>
      </p:sp>
      <p:pic>
        <p:nvPicPr>
          <p:cNvPr id="43012" name="Picture 5" descr="rho(T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723" y="838210"/>
            <a:ext cx="3983190" cy="4951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9215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cs typeface="+mj-cs"/>
              </a:rPr>
              <a:t>Superconductors vs. copper</a:t>
            </a:r>
          </a:p>
        </p:txBody>
      </p:sp>
      <p:pic>
        <p:nvPicPr>
          <p:cNvPr id="159746" name="Picture 2">
            <a:extLst>
              <a:ext uri="{FF2B5EF4-FFF2-40B4-BE49-F238E27FC236}">
                <a16:creationId xmlns:a16="http://schemas.microsoft.com/office/drawing/2014/main" id="{D1087597-130B-2C45-8ED0-6D004FE201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6"/>
          <a:stretch/>
        </p:blipFill>
        <p:spPr bwMode="auto">
          <a:xfrm>
            <a:off x="1856766" y="873143"/>
            <a:ext cx="5377070" cy="5215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70EEC036-62B9-004B-B85E-928C3ADCF795}"/>
              </a:ext>
            </a:extLst>
          </p:cNvPr>
          <p:cNvSpPr txBox="1"/>
          <p:nvPr/>
        </p:nvSpPr>
        <p:spPr>
          <a:xfrm>
            <a:off x="5206989" y="5739608"/>
            <a:ext cx="1138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00" dirty="0">
                <a:solidFill>
                  <a:schemeClr val="bg1"/>
                </a:solidFill>
              </a:rPr>
              <a:t>15x2 mm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195E56D-69CB-9F48-A9F2-5E9403F21A71}"/>
              </a:ext>
            </a:extLst>
          </p:cNvPr>
          <p:cNvSpPr txBox="1"/>
          <p:nvPr/>
        </p:nvSpPr>
        <p:spPr>
          <a:xfrm>
            <a:off x="5337163" y="6089062"/>
            <a:ext cx="18966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10 kA cables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BB30EBE-C946-8E4D-961A-403D3DB50EF0}"/>
              </a:ext>
            </a:extLst>
          </p:cNvPr>
          <p:cNvSpPr txBox="1"/>
          <p:nvPr/>
        </p:nvSpPr>
        <p:spPr>
          <a:xfrm>
            <a:off x="5326486" y="2884742"/>
            <a:ext cx="177484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2800">
                <a:solidFill>
                  <a:schemeClr val="bg1"/>
                </a:solidFill>
              </a:rPr>
              <a:t>Nb-Ti</a:t>
            </a:r>
            <a:endParaRPr lang="en-US" sz="2800" dirty="0">
              <a:solidFill>
                <a:schemeClr val="bg1"/>
              </a:solidFill>
            </a:endParaRPr>
          </a:p>
          <a:p>
            <a:pPr algn="ctr"/>
            <a:r>
              <a:rPr lang="en-US" dirty="0">
                <a:solidFill>
                  <a:schemeClr val="bg1"/>
                </a:solidFill>
              </a:rPr>
              <a:t>superconductor</a:t>
            </a:r>
            <a:endParaRPr lang="en-CH" sz="2800" dirty="0">
              <a:solidFill>
                <a:schemeClr val="bg1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C84603F-9F02-0D4D-8087-24FB78AEBAC2}"/>
              </a:ext>
            </a:extLst>
          </p:cNvPr>
          <p:cNvSpPr txBox="1"/>
          <p:nvPr/>
        </p:nvSpPr>
        <p:spPr>
          <a:xfrm>
            <a:off x="3118432" y="5701243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00" dirty="0">
                <a:solidFill>
                  <a:schemeClr val="bg1"/>
                </a:solidFill>
              </a:rPr>
              <a:t>100x100 mm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B33027B-4B8B-6844-A191-847030E2563A}"/>
              </a:ext>
            </a:extLst>
          </p:cNvPr>
          <p:cNvSpPr txBox="1"/>
          <p:nvPr/>
        </p:nvSpPr>
        <p:spPr>
          <a:xfrm>
            <a:off x="3213118" y="2884742"/>
            <a:ext cx="13660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2800">
                <a:solidFill>
                  <a:schemeClr val="bg1"/>
                </a:solidFill>
              </a:rPr>
              <a:t>Copper</a:t>
            </a:r>
            <a:endParaRPr lang="en-US" sz="2800" dirty="0">
              <a:solidFill>
                <a:schemeClr val="bg1"/>
              </a:solidFill>
            </a:endParaRP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resistive</a:t>
            </a:r>
            <a:endParaRPr lang="en-CH" sz="2800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F6DE053-1050-4420-5479-0885140FB1DC}"/>
              </a:ext>
            </a:extLst>
          </p:cNvPr>
          <p:cNvSpPr txBox="1"/>
          <p:nvPr/>
        </p:nvSpPr>
        <p:spPr>
          <a:xfrm>
            <a:off x="3080324" y="999192"/>
            <a:ext cx="16316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13,000 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E170974-6C68-21B3-D550-805F52B65E30}"/>
              </a:ext>
            </a:extLst>
          </p:cNvPr>
          <p:cNvSpPr txBox="1"/>
          <p:nvPr/>
        </p:nvSpPr>
        <p:spPr>
          <a:xfrm>
            <a:off x="5469666" y="1020972"/>
            <a:ext cx="16316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13,000 A</a:t>
            </a:r>
          </a:p>
        </p:txBody>
      </p:sp>
    </p:spTree>
    <p:extLst>
      <p:ext uri="{BB962C8B-B14F-4D97-AF65-F5344CB8AC3E}">
        <p14:creationId xmlns:p14="http://schemas.microsoft.com/office/powerpoint/2010/main" val="1587874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cs typeface="+mj-cs"/>
              </a:rPr>
              <a:t>The </a:t>
            </a:r>
            <a:r>
              <a:rPr lang="en-US" dirty="0"/>
              <a:t>b</a:t>
            </a:r>
            <a:r>
              <a:rPr lang="en-US" dirty="0">
                <a:cs typeface="+mj-cs"/>
              </a:rPr>
              <a:t>ig surprise – 1986</a:t>
            </a: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0A0EDA43-15DD-F047-97A5-AAF5AC27CA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8395" y="996355"/>
            <a:ext cx="3283918" cy="5015438"/>
          </a:xfrm>
          <a:prstGeom prst="rect">
            <a:avLst/>
          </a:pr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F223FF13-18AF-324B-B608-5D1D3A9DEF02}"/>
              </a:ext>
            </a:extLst>
          </p:cNvPr>
          <p:cNvGrpSpPr/>
          <p:nvPr/>
        </p:nvGrpSpPr>
        <p:grpSpPr>
          <a:xfrm>
            <a:off x="10025" y="1768475"/>
            <a:ext cx="2735262" cy="4068636"/>
            <a:chOff x="6279237" y="1597025"/>
            <a:chExt cx="2735262" cy="4068636"/>
          </a:xfrm>
        </p:grpSpPr>
        <p:pic>
          <p:nvPicPr>
            <p:cNvPr id="52" name="Picture 4" descr="matthiasb.jpg">
              <a:extLst>
                <a:ext uri="{FF2B5EF4-FFF2-40B4-BE49-F238E27FC236}">
                  <a16:creationId xmlns:a16="http://schemas.microsoft.com/office/drawing/2014/main" id="{5514ECDA-3100-574A-A576-EBEA097D30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4225" y="1597025"/>
              <a:ext cx="2475503" cy="31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3" name="TextBox 5">
              <a:extLst>
                <a:ext uri="{FF2B5EF4-FFF2-40B4-BE49-F238E27FC236}">
                  <a16:creationId xmlns:a16="http://schemas.microsoft.com/office/drawing/2014/main" id="{8A0F79BD-A158-F947-A92B-D1A2E90C96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79237" y="4649661"/>
              <a:ext cx="2735262" cy="10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i="1" dirty="0"/>
                <a:t>One Thousand and One Superconductors</a:t>
              </a:r>
            </a:p>
            <a:p>
              <a:pPr eaLnBrk="1" hangingPunct="1"/>
              <a:r>
                <a:rPr lang="en-US" sz="2000" dirty="0"/>
                <a:t>B. Matthias </a:t>
              </a:r>
              <a:r>
                <a:rPr lang="en-US" sz="1400" dirty="0"/>
                <a:t>(1918-1980)</a:t>
              </a:r>
            </a:p>
          </p:txBody>
        </p:sp>
      </p:grpSp>
      <p:sp>
        <p:nvSpPr>
          <p:cNvPr id="8" name="Freeform 7">
            <a:extLst>
              <a:ext uri="{FF2B5EF4-FFF2-40B4-BE49-F238E27FC236}">
                <a16:creationId xmlns:a16="http://schemas.microsoft.com/office/drawing/2014/main" id="{317E7A61-FB51-484F-B8EA-1DFA2C3C319B}"/>
              </a:ext>
            </a:extLst>
          </p:cNvPr>
          <p:cNvSpPr/>
          <p:nvPr/>
        </p:nvSpPr>
        <p:spPr bwMode="auto">
          <a:xfrm>
            <a:off x="4151586" y="981347"/>
            <a:ext cx="2017986" cy="4351283"/>
          </a:xfrm>
          <a:custGeom>
            <a:avLst/>
            <a:gdLst>
              <a:gd name="connsiteX0" fmla="*/ 641131 w 2017986"/>
              <a:gd name="connsiteY0" fmla="*/ 10511 h 4351283"/>
              <a:gd name="connsiteX1" fmla="*/ 73573 w 2017986"/>
              <a:gd name="connsiteY1" fmla="*/ 451945 h 4351283"/>
              <a:gd name="connsiteX2" fmla="*/ 0 w 2017986"/>
              <a:gd name="connsiteY2" fmla="*/ 3100552 h 4351283"/>
              <a:gd name="connsiteX3" fmla="*/ 683173 w 2017986"/>
              <a:gd name="connsiteY3" fmla="*/ 3342290 h 4351283"/>
              <a:gd name="connsiteX4" fmla="*/ 693683 w 2017986"/>
              <a:gd name="connsiteY4" fmla="*/ 4351283 h 4351283"/>
              <a:gd name="connsiteX5" fmla="*/ 2017986 w 2017986"/>
              <a:gd name="connsiteY5" fmla="*/ 4340773 h 4351283"/>
              <a:gd name="connsiteX6" fmla="*/ 1996966 w 2017986"/>
              <a:gd name="connsiteY6" fmla="*/ 0 h 4351283"/>
              <a:gd name="connsiteX7" fmla="*/ 641131 w 2017986"/>
              <a:gd name="connsiteY7" fmla="*/ 10511 h 4351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17986" h="4351283">
                <a:moveTo>
                  <a:pt x="641131" y="10511"/>
                </a:moveTo>
                <a:lnTo>
                  <a:pt x="73573" y="451945"/>
                </a:lnTo>
                <a:lnTo>
                  <a:pt x="0" y="3100552"/>
                </a:lnTo>
                <a:lnTo>
                  <a:pt x="683173" y="3342290"/>
                </a:lnTo>
                <a:lnTo>
                  <a:pt x="693683" y="4351283"/>
                </a:lnTo>
                <a:lnTo>
                  <a:pt x="2017986" y="4340773"/>
                </a:lnTo>
                <a:lnTo>
                  <a:pt x="1996966" y="0"/>
                </a:lnTo>
                <a:lnTo>
                  <a:pt x="641131" y="10511"/>
                </a:lnTo>
                <a:close/>
              </a:path>
            </a:pathLst>
          </a:cu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3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ahoma" charset="0"/>
              <a:ea typeface="ＭＳ Ｐゴシック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032D82B-806F-CA45-82FE-863CB348C26B}"/>
              </a:ext>
            </a:extLst>
          </p:cNvPr>
          <p:cNvGrpSpPr/>
          <p:nvPr/>
        </p:nvGrpSpPr>
        <p:grpSpPr>
          <a:xfrm>
            <a:off x="6072391" y="1123891"/>
            <a:ext cx="2843808" cy="4543357"/>
            <a:chOff x="6072391" y="1463090"/>
            <a:chExt cx="2843808" cy="4543357"/>
          </a:xfrm>
        </p:grpSpPr>
        <p:pic>
          <p:nvPicPr>
            <p:cNvPr id="194564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0192" y="2107674"/>
              <a:ext cx="2449556" cy="313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94565" name="Rectangle 5"/>
            <p:cNvSpPr>
              <a:spLocks noChangeArrowheads="1"/>
            </p:cNvSpPr>
            <p:nvPr/>
          </p:nvSpPr>
          <p:spPr bwMode="auto">
            <a:xfrm>
              <a:off x="6300192" y="5330172"/>
              <a:ext cx="2376488" cy="676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8529" tIns="49265" rIns="98529" bIns="49265">
              <a:spAutoFit/>
            </a:bodyPr>
            <a:lstStyle/>
            <a:p>
              <a:pPr algn="l" defTabSz="977900" eaLnBrk="0" hangingPunct="0">
                <a:defRPr/>
              </a:pPr>
              <a:r>
                <a:rPr lang="en-US" sz="1900" dirty="0">
                  <a:cs typeface="+mn-cs"/>
                </a:rPr>
                <a:t>Bednorz and Mueller</a:t>
              </a:r>
            </a:p>
            <a:p>
              <a:pPr algn="l" defTabSz="977900" eaLnBrk="0" hangingPunct="0">
                <a:defRPr/>
              </a:pPr>
              <a:r>
                <a:rPr lang="en-US" sz="1900" dirty="0">
                  <a:cs typeface="+mn-cs"/>
                </a:rPr>
                <a:t>IBM </a:t>
              </a:r>
              <a:r>
                <a:rPr lang="en-US" sz="1900" dirty="0" err="1">
                  <a:cs typeface="+mn-cs"/>
                </a:rPr>
                <a:t>Zuerich</a:t>
              </a:r>
              <a:r>
                <a:rPr lang="en-US" sz="1900" dirty="0">
                  <a:cs typeface="+mn-cs"/>
                </a:rPr>
                <a:t>, 1986</a:t>
              </a:r>
            </a:p>
          </p:txBody>
        </p:sp>
        <p:pic>
          <p:nvPicPr>
            <p:cNvPr id="5" name="Picture 4" descr="Text&#10;&#10;Description automatically generated">
              <a:extLst>
                <a:ext uri="{FF2B5EF4-FFF2-40B4-BE49-F238E27FC236}">
                  <a16:creationId xmlns:a16="http://schemas.microsoft.com/office/drawing/2014/main" id="{FB82EBF6-5AA0-8E4D-BD40-847B8B5BE38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072391" y="1463090"/>
              <a:ext cx="2843808" cy="599335"/>
            </a:xfrm>
            <a:prstGeom prst="rect">
              <a:avLst/>
            </a:prstGeom>
          </p:spPr>
        </p:pic>
      </p:grpSp>
      <p:sp>
        <p:nvSpPr>
          <p:cNvPr id="58" name="Rectangle 14">
            <a:extLst>
              <a:ext uri="{FF2B5EF4-FFF2-40B4-BE49-F238E27FC236}">
                <a16:creationId xmlns:a16="http://schemas.microsoft.com/office/drawing/2014/main" id="{E255D882-7FA1-D148-B9F4-A33E4A74B7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848" y="3604863"/>
            <a:ext cx="1656184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1600" i="1" dirty="0">
                <a:solidFill>
                  <a:schemeClr val="hlink"/>
                </a:solidFill>
                <a:cs typeface="+mn-cs"/>
              </a:rPr>
              <a:t>Theoretical</a:t>
            </a:r>
            <a:r>
              <a:rPr lang="en-US" sz="1600" dirty="0">
                <a:solidFill>
                  <a:schemeClr val="hlink"/>
                </a:solidFill>
                <a:cs typeface="+mn-cs"/>
              </a:rPr>
              <a:t> limit around</a:t>
            </a:r>
            <a:r>
              <a:rPr lang="en-US" sz="1600" b="1" dirty="0">
                <a:solidFill>
                  <a:schemeClr val="hlink"/>
                </a:solidFill>
                <a:cs typeface="+mn-cs"/>
              </a:rPr>
              <a:t> 30 K </a:t>
            </a:r>
          </a:p>
        </p:txBody>
      </p:sp>
    </p:spTree>
    <p:extLst>
      <p:ext uri="{BB962C8B-B14F-4D97-AF65-F5344CB8AC3E}">
        <p14:creationId xmlns:p14="http://schemas.microsoft.com/office/powerpoint/2010/main" val="3548008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cs typeface="+mj-cs"/>
              </a:rPr>
              <a:t>The prize ! 1987</a:t>
            </a:r>
          </a:p>
        </p:txBody>
      </p:sp>
      <p:pic>
        <p:nvPicPr>
          <p:cNvPr id="195587" name="Pictur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960" y="856427"/>
            <a:ext cx="7304080" cy="5145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426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28FE10-0E93-92AF-C040-9BD1BD3889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89C03E4D-7839-A2AE-AB4B-664A823F660F}"/>
              </a:ext>
            </a:extLst>
          </p:cNvPr>
          <p:cNvGrpSpPr/>
          <p:nvPr/>
        </p:nvGrpSpPr>
        <p:grpSpPr>
          <a:xfrm>
            <a:off x="49695" y="432700"/>
            <a:ext cx="9144000" cy="5654675"/>
            <a:chOff x="0" y="601663"/>
            <a:chExt cx="9144000" cy="5654675"/>
          </a:xfrm>
        </p:grpSpPr>
        <p:pic>
          <p:nvPicPr>
            <p:cNvPr id="3074" name="Picture 2">
              <a:extLst>
                <a:ext uri="{FF2B5EF4-FFF2-40B4-BE49-F238E27FC236}">
                  <a16:creationId xmlns:a16="http://schemas.microsoft.com/office/drawing/2014/main" id="{F06FBB4B-6638-3378-98DE-144D1A9E16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01663"/>
              <a:ext cx="9144000" cy="56546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0CCD1F4-F460-601E-CCB7-3DF9976D04BE}"/>
                </a:ext>
              </a:extLst>
            </p:cNvPr>
            <p:cNvSpPr/>
            <p:nvPr/>
          </p:nvSpPr>
          <p:spPr>
            <a:xfrm>
              <a:off x="1319514" y="5308600"/>
              <a:ext cx="194961" cy="1577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B22DC71-DBF3-D670-CE48-220B5773CCAD}"/>
                </a:ext>
              </a:extLst>
            </p:cNvPr>
            <p:cNvSpPr txBox="1"/>
            <p:nvPr/>
          </p:nvSpPr>
          <p:spPr>
            <a:xfrm>
              <a:off x="1242829" y="5235264"/>
              <a:ext cx="8204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Nb, Nb-Ti</a:t>
              </a:r>
            </a:p>
          </p:txBody>
        </p: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7B2A54-4890-829D-5287-C28C8B4D4C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4659302-9A23-6C93-2406-F1CE9317032F}"/>
              </a:ext>
            </a:extLst>
          </p:cNvPr>
          <p:cNvGrpSpPr/>
          <p:nvPr/>
        </p:nvGrpSpPr>
        <p:grpSpPr>
          <a:xfrm>
            <a:off x="2462360" y="2199241"/>
            <a:ext cx="4967372" cy="925725"/>
            <a:chOff x="2412665" y="2368204"/>
            <a:chExt cx="4967372" cy="925725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54B6359-FA04-B793-F610-068C6D775971}"/>
                </a:ext>
              </a:extLst>
            </p:cNvPr>
            <p:cNvSpPr txBox="1"/>
            <p:nvPr/>
          </p:nvSpPr>
          <p:spPr>
            <a:xfrm>
              <a:off x="3592765" y="2647598"/>
              <a:ext cx="37872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High Temperature Superconductors (LTS)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904A6B-9A15-0A85-548F-D008664C1BCD}"/>
                </a:ext>
              </a:extLst>
            </p:cNvPr>
            <p:cNvSpPr/>
            <p:nvPr/>
          </p:nvSpPr>
          <p:spPr>
            <a:xfrm>
              <a:off x="2846289" y="2773017"/>
              <a:ext cx="731798" cy="24362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FEF1F8-DCF9-A99E-F8BE-77B0BC4D05BB}"/>
                </a:ext>
              </a:extLst>
            </p:cNvPr>
            <p:cNvSpPr/>
            <p:nvPr/>
          </p:nvSpPr>
          <p:spPr>
            <a:xfrm>
              <a:off x="2412665" y="2368204"/>
              <a:ext cx="887125" cy="24362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8E632FF5-0330-6700-03A0-14BED5DFE181}"/>
              </a:ext>
            </a:extLst>
          </p:cNvPr>
          <p:cNvSpPr/>
          <p:nvPr/>
        </p:nvSpPr>
        <p:spPr>
          <a:xfrm>
            <a:off x="5036595" y="3240159"/>
            <a:ext cx="499501" cy="243622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B2DE34E-C2BD-739F-E4DD-B3C60AABC1D6}"/>
              </a:ext>
            </a:extLst>
          </p:cNvPr>
          <p:cNvGrpSpPr/>
          <p:nvPr/>
        </p:nvGrpSpPr>
        <p:grpSpPr>
          <a:xfrm>
            <a:off x="702326" y="3178738"/>
            <a:ext cx="2074042" cy="2165859"/>
            <a:chOff x="702326" y="3178738"/>
            <a:chExt cx="2074042" cy="2165859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3071541-13FA-700F-3385-D80E2D7656B7}"/>
                </a:ext>
              </a:extLst>
            </p:cNvPr>
            <p:cNvSpPr txBox="1"/>
            <p:nvPr/>
          </p:nvSpPr>
          <p:spPr>
            <a:xfrm>
              <a:off x="702326" y="3178738"/>
              <a:ext cx="207404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24F4"/>
                  </a:solidFill>
                </a:rPr>
                <a:t>Low Temperature Superconductors (LTS)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C64EECC-81BF-AD9B-D348-9B1FC1417C50}"/>
                </a:ext>
              </a:extLst>
            </p:cNvPr>
            <p:cNvSpPr/>
            <p:nvPr/>
          </p:nvSpPr>
          <p:spPr>
            <a:xfrm>
              <a:off x="1222512" y="4323524"/>
              <a:ext cx="516835" cy="278296"/>
            </a:xfrm>
            <a:prstGeom prst="rect">
              <a:avLst/>
            </a:prstGeom>
            <a:noFill/>
            <a:ln w="28575">
              <a:solidFill>
                <a:srgbClr val="0024F4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4822799-962C-4C75-982E-124FFA4F2F8D}"/>
                </a:ext>
              </a:extLst>
            </p:cNvPr>
            <p:cNvSpPr/>
            <p:nvPr/>
          </p:nvSpPr>
          <p:spPr>
            <a:xfrm>
              <a:off x="1330186" y="5066301"/>
              <a:ext cx="745159" cy="278296"/>
            </a:xfrm>
            <a:prstGeom prst="rect">
              <a:avLst/>
            </a:prstGeom>
            <a:noFill/>
            <a:ln w="28575">
              <a:solidFill>
                <a:srgbClr val="0024F4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031665A-36D1-7BF8-973A-706222376E27}"/>
              </a:ext>
            </a:extLst>
          </p:cNvPr>
          <p:cNvGrpSpPr/>
          <p:nvPr/>
        </p:nvGrpSpPr>
        <p:grpSpPr>
          <a:xfrm>
            <a:off x="791396" y="32768"/>
            <a:ext cx="7443675" cy="1736259"/>
            <a:chOff x="741701" y="72524"/>
            <a:chExt cx="7443675" cy="1736259"/>
          </a:xfrm>
        </p:grpSpPr>
        <p:pic>
          <p:nvPicPr>
            <p:cNvPr id="3076" name="Picture 4" descr="Superconductivity achieved at 15°C">
              <a:extLst>
                <a:ext uri="{FF2B5EF4-FFF2-40B4-BE49-F238E27FC236}">
                  <a16:creationId xmlns:a16="http://schemas.microsoft.com/office/drawing/2014/main" id="{19DEA445-64A4-B447-2787-A86900B2C4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1701" y="72524"/>
              <a:ext cx="2760457" cy="17362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7D09CAE-683E-4CE4-6641-4F3167DA823F}"/>
                </a:ext>
              </a:extLst>
            </p:cNvPr>
            <p:cNvSpPr txBox="1"/>
            <p:nvPr/>
          </p:nvSpPr>
          <p:spPr>
            <a:xfrm>
              <a:off x="3502158" y="620862"/>
              <a:ext cx="46832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10000"/>
                    </a:schemeClr>
                  </a:solidFill>
                </a:rPr>
                <a:t>Room Temperature Superconductors (RTS)</a:t>
              </a:r>
            </a:p>
            <a:p>
              <a:r>
                <a:rPr lang="en-US" sz="1400" dirty="0">
                  <a:solidFill>
                    <a:schemeClr val="accent1">
                      <a:lumMod val="10000"/>
                    </a:schemeClr>
                  </a:solidFill>
                </a:rPr>
                <a:t>(on Jupiter)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B5B89EA-F673-71F7-D1D8-93B6B65CB50C}"/>
                </a:ext>
              </a:extLst>
            </p:cNvPr>
            <p:cNvSpPr txBox="1"/>
            <p:nvPr/>
          </p:nvSpPr>
          <p:spPr>
            <a:xfrm>
              <a:off x="2412665" y="237438"/>
              <a:ext cx="10951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>
                  <a:solidFill>
                    <a:schemeClr val="bg1"/>
                  </a:solidFill>
                </a:rPr>
                <a:t>15 C</a:t>
              </a:r>
            </a:p>
            <a:p>
              <a:pPr algn="r"/>
              <a:r>
                <a:rPr lang="en-US" dirty="0">
                  <a:solidFill>
                    <a:schemeClr val="bg1"/>
                  </a:solidFill>
                </a:rPr>
                <a:t>269 </a:t>
              </a:r>
              <a:r>
                <a:rPr lang="en-US" dirty="0" err="1">
                  <a:solidFill>
                    <a:schemeClr val="bg1"/>
                  </a:solidFill>
                </a:rPr>
                <a:t>GPa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748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24D3B-C888-7449-1043-54BFDED9A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takeaway #1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C75A3D-850F-7DF7-119E-B6D3C1747B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330" y="957482"/>
            <a:ext cx="8915400" cy="503554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 superconductor is a material that has zero resistance and can </a:t>
            </a:r>
            <a:r>
              <a:rPr lang="en-US" b="1" dirty="0"/>
              <a:t>carry large currents with no loss</a:t>
            </a:r>
          </a:p>
          <a:p>
            <a:endParaRPr lang="en-US" dirty="0"/>
          </a:p>
          <a:p>
            <a:r>
              <a:rPr lang="en-US" dirty="0"/>
              <a:t>A material becomes superconducting only if it is </a:t>
            </a:r>
            <a:r>
              <a:rPr lang="en-US" b="1" dirty="0"/>
              <a:t>cooled down </a:t>
            </a:r>
            <a:r>
              <a:rPr lang="en-US" dirty="0"/>
              <a:t>below a critical temperature, typically between liquid helium (-269 ºC) and liquid nitrogen (-196 ºC)</a:t>
            </a:r>
          </a:p>
          <a:p>
            <a:endParaRPr lang="en-US" dirty="0"/>
          </a:p>
          <a:p>
            <a:r>
              <a:rPr lang="en-US" dirty="0"/>
              <a:t>Bonus knowledge: superconductivity is a </a:t>
            </a:r>
            <a:r>
              <a:rPr lang="en-US" b="1" dirty="0"/>
              <a:t>quantum macroscopic phenomenon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6D3FC-DCEA-369A-B41C-2EAA880A89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3BE851-F230-B5C4-0EFA-7E6F03950C6D}"/>
              </a:ext>
            </a:extLst>
          </p:cNvPr>
          <p:cNvSpPr/>
          <p:nvPr/>
        </p:nvSpPr>
        <p:spPr>
          <a:xfrm>
            <a:off x="109330" y="887908"/>
            <a:ext cx="8922594" cy="1467667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831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29797</TotalTime>
  <Words>984</Words>
  <Application>Microsoft Macintosh PowerPoint</Application>
  <PresentationFormat>On-screen Show (4:3)</PresentationFormat>
  <Paragraphs>189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Book Antiqua</vt:lpstr>
      <vt:lpstr>Calibri</vt:lpstr>
      <vt:lpstr>Cambria Math</vt:lpstr>
      <vt:lpstr>Tahoma</vt:lpstr>
      <vt:lpstr>Times New Roman</vt:lpstr>
      <vt:lpstr>CERN(4-3)</vt:lpstr>
      <vt:lpstr>Superconductivity  Technology for Discovery Science Technology for a Better World</vt:lpstr>
      <vt:lpstr>Outline</vt:lpstr>
      <vt:lpstr>Outline</vt:lpstr>
      <vt:lpstr>The discovery – 1911</vt:lpstr>
      <vt:lpstr>Superconductors vs. copper</vt:lpstr>
      <vt:lpstr>The big surprise – 1986</vt:lpstr>
      <vt:lpstr>The prize ! 1987</vt:lpstr>
      <vt:lpstr>PowerPoint Presentation</vt:lpstr>
      <vt:lpstr>Basic takeaway #1</vt:lpstr>
      <vt:lpstr>Outline</vt:lpstr>
      <vt:lpstr>Particle accelerator basic</vt:lpstr>
      <vt:lpstr>LHC – Superconducting magnets</vt:lpstr>
      <vt:lpstr>LHC – Superconducting RF</vt:lpstr>
      <vt:lpstr>Basic takeaway #2</vt:lpstr>
      <vt:lpstr>Outline</vt:lpstr>
      <vt:lpstr>Magnetic Resonance Imaging</vt:lpstr>
      <vt:lpstr>Next step in MRI</vt:lpstr>
      <vt:lpstr>MRI market size and projection</vt:lpstr>
      <vt:lpstr>Nuclear Magnetic Resonance</vt:lpstr>
      <vt:lpstr>NMR market size and projection</vt:lpstr>
      <vt:lpstr>Thermonuclear fusion</vt:lpstr>
      <vt:lpstr>Powerful magnets for fusion</vt:lpstr>
      <vt:lpstr>Fusion market size and projection</vt:lpstr>
      <vt:lpstr>Basic takeaway #3</vt:lpstr>
      <vt:lpstr>Outline</vt:lpstr>
      <vt:lpstr>Quiz – 1/3</vt:lpstr>
      <vt:lpstr>Quiz – 2/3</vt:lpstr>
      <vt:lpstr>Quiz – 3/3</vt:lpstr>
      <vt:lpstr>Cognizable in superconductors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asuser52</cp:lastModifiedBy>
  <cp:revision>727</cp:revision>
  <cp:lastPrinted>2020-09-17T06:40:54Z</cp:lastPrinted>
  <dcterms:created xsi:type="dcterms:W3CDTF">2012-11-30T11:04:26Z</dcterms:created>
  <dcterms:modified xsi:type="dcterms:W3CDTF">2025-04-04T08:17:21Z</dcterms:modified>
</cp:coreProperties>
</file>