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56" r:id="rId3"/>
    <p:sldId id="281" r:id="rId4"/>
    <p:sldId id="278" r:id="rId5"/>
    <p:sldId id="279" r:id="rId6"/>
    <p:sldId id="280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2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00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430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9838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4931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1296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175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350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4604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340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262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398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123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55072-6D8E-40EF-B2F2-D89FD9B94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94EB9A-B588-4CA4-8B40-6A8D177F7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5BB220-7FA7-4A10-8218-E5234D10B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2B9B-6CF7-40DE-96D1-6EB67E8C957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1EE1DD-F188-421A-B4CD-5D2DA5F8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6D3F1E-84E3-4717-8146-9D8344E34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AC98-4D8E-48B7-9628-2E7C2BF4A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8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333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37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41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49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ridka - ErUM-IDT">
            <a:extLst>
              <a:ext uri="{FF2B5EF4-FFF2-40B4-BE49-F238E27FC236}">
                <a16:creationId xmlns:a16="http://schemas.microsoft.com/office/drawing/2014/main" id="{ECB8F3D3-9EE4-4A9C-98DF-167C41BAE6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364" y="400719"/>
            <a:ext cx="1409196" cy="8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2" hidden="1"/>
          <p:cNvSpPr/>
          <p:nvPr/>
        </p:nvSpPr>
        <p:spPr>
          <a:xfrm>
            <a:off x="2267040" y="6329726"/>
            <a:ext cx="490704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Upgrade DFN Regelanschluss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" name="CustomShape 3" hidden="1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155520" y="3618563"/>
            <a:ext cx="11904000" cy="2705885"/>
          </a:xfrm>
          <a:prstGeom prst="round2DiagRect">
            <a:avLst>
              <a:gd name="adj1" fmla="val 0"/>
              <a:gd name="adj2" fmla="val 7878"/>
            </a:avLst>
          </a:prstGeom>
          <a:blipFill rotWithShape="0">
            <a:blip r:embed="rId8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155520" y="6525505"/>
            <a:ext cx="4807680" cy="17017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6" b="0" strike="noStrike" spc="-1">
                <a:solidFill>
                  <a:srgbClr val="000000"/>
                </a:solidFill>
                <a:latin typeface="Arial"/>
                <a:ea typeface="DejaVu Sans"/>
              </a:rPr>
              <a:t>KIT – The Research University in the Helmholtz Association</a:t>
            </a:r>
            <a:endParaRPr lang="en-US" sz="1106" b="0" strike="noStrike" spc="-1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9757920" y="6432895"/>
            <a:ext cx="2301600" cy="3282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2133" b="1" strike="noStrike" spc="-1">
                <a:solidFill>
                  <a:srgbClr val="000000"/>
                </a:solidFill>
                <a:latin typeface="Arial"/>
                <a:ea typeface="DejaVu Sans"/>
              </a:rPr>
              <a:t>www.kit.edu</a:t>
            </a:r>
            <a:endParaRPr lang="en-US" sz="2133" b="0" strike="noStrike" spc="-1">
              <a:latin typeface="Arial"/>
            </a:endParaRPr>
          </a:p>
        </p:txBody>
      </p:sp>
      <p:pic>
        <p:nvPicPr>
          <p:cNvPr id="7" name="Grafik 11"/>
          <p:cNvPicPr/>
          <p:nvPr/>
        </p:nvPicPr>
        <p:blipFill>
          <a:blip r:embed="rId9"/>
          <a:stretch/>
        </p:blipFill>
        <p:spPr>
          <a:xfrm>
            <a:off x="528000" y="479852"/>
            <a:ext cx="2160480" cy="1000011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2720788" y="273515"/>
            <a:ext cx="7427259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 dirty="0">
                <a:latin typeface="Arial"/>
              </a:rPr>
              <a:t>Click to edit the title text format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08264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70" r:id="rId4"/>
    <p:sldLayoutId id="2147483673" r:id="rId5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2261692" y="6329726"/>
            <a:ext cx="6108935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err="1"/>
              <a:t>Unwanted</a:t>
            </a:r>
            <a:r>
              <a:rPr lang="de-DE" sz="1200" dirty="0"/>
              <a:t> </a:t>
            </a:r>
            <a:r>
              <a:rPr lang="de-DE" sz="1200" dirty="0" err="1"/>
              <a:t>packets</a:t>
            </a:r>
            <a:r>
              <a:rPr lang="de-DE" sz="1200" dirty="0"/>
              <a:t> at LHCONE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LHC[OPN/ONE] Meeting, KIT, </a:t>
            </a:r>
            <a:r>
              <a:rPr lang="de-DE" sz="1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October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07, 2025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Scientific Computing Center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 dirty="0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 dirty="0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 dirty="0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 dirty="0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 dirty="0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 dirty="0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 dirty="0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83977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68BFA76-E6CC-4985-9FA5-B8F07061B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1341" y="1122363"/>
            <a:ext cx="11196918" cy="2387600"/>
          </a:xfrm>
        </p:spPr>
        <p:txBody>
          <a:bodyPr/>
          <a:lstStyle/>
          <a:p>
            <a:r>
              <a:rPr lang="en-US" b="1" dirty="0"/>
              <a:t>LHCONE AUP update</a:t>
            </a:r>
            <a:br>
              <a:rPr lang="en-US" b="1" dirty="0"/>
            </a:br>
            <a:r>
              <a:rPr lang="en-US" sz="2800" b="1" dirty="0"/>
              <a:t>Bruno Hoeft (KIT)</a:t>
            </a:r>
            <a:endParaRPr lang="en-US" sz="2800" dirty="0"/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55FF94D6-D762-4E0C-95B6-16520DB83E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5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5368A88-F6F5-8BBA-495D-BA4148D9D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AUP update WG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B92F251A-0554-FDE9-1B66-FED0FC210EA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72840" y="1792039"/>
            <a:ext cx="10972320" cy="4498481"/>
          </a:xfrm>
        </p:spPr>
        <p:txBody>
          <a:bodyPr>
            <a:normAutofit fontScale="85000" lnSpcReduction="20000"/>
          </a:bodyPr>
          <a:lstStyle/>
          <a:p>
            <a:pPr marL="857250" indent="-8572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started at 12 Mai 2025</a:t>
            </a:r>
          </a:p>
          <a:p>
            <a:pPr marL="857250" indent="-8572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follow up meeting every month (total 4 VC meetings)</a:t>
            </a:r>
          </a:p>
          <a:p>
            <a:pPr marL="857250" indent="-8572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participants: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		</a:t>
            </a:r>
            <a:r>
              <a:rPr lang="en-US" sz="2100" dirty="0"/>
              <a:t>Aurelie </a:t>
            </a:r>
            <a:r>
              <a:rPr lang="en-US" sz="2100" dirty="0" err="1"/>
              <a:t>Reymund</a:t>
            </a:r>
            <a:r>
              <a:rPr lang="en-US" sz="2100" dirty="0"/>
              <a:t>, Bruno Hoeft, Christopher Walker, Dale W. Carder, David Kelsey, </a:t>
            </a:r>
            <a:br>
              <a:rPr lang="en-US" sz="2100" dirty="0"/>
            </a:br>
            <a:r>
              <a:rPr lang="en-US" sz="2100" dirty="0"/>
              <a:t>		</a:t>
            </a:r>
            <a:r>
              <a:rPr lang="en-US" sz="2100" dirty="0" err="1"/>
              <a:t>Edoardo</a:t>
            </a:r>
            <a:r>
              <a:rPr lang="en-US" sz="2100" dirty="0"/>
              <a:t> </a:t>
            </a:r>
            <a:r>
              <a:rPr lang="en-US" sz="2100" dirty="0" err="1"/>
              <a:t>Martelli</a:t>
            </a:r>
            <a:r>
              <a:rPr lang="en-US" sz="2100" dirty="0"/>
              <a:t>, Eric </a:t>
            </a:r>
            <a:r>
              <a:rPr lang="en-US" sz="2100" dirty="0" err="1"/>
              <a:t>Grancher</a:t>
            </a:r>
            <a:r>
              <a:rPr lang="en-US" sz="2100" dirty="0"/>
              <a:t>, Enzo Capone, Tim </a:t>
            </a:r>
            <a:r>
              <a:rPr lang="en-US" sz="2100" dirty="0" err="1"/>
              <a:t>Chown</a:t>
            </a:r>
            <a:endParaRPr lang="en-US" sz="2100" dirty="0"/>
          </a:p>
          <a:p>
            <a:pPr marL="857250" indent="-8572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started with the following points:</a:t>
            </a:r>
          </a:p>
        </p:txBody>
      </p:sp>
    </p:spTree>
    <p:extLst>
      <p:ext uri="{BB962C8B-B14F-4D97-AF65-F5344CB8AC3E}">
        <p14:creationId xmlns:p14="http://schemas.microsoft.com/office/powerpoint/2010/main" val="3612837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28B0219-0A1A-45FD-9781-94A3BC88F0E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600" y="1555721"/>
            <a:ext cx="10972320" cy="4708540"/>
          </a:xfrm>
        </p:spPr>
        <p:txBody>
          <a:bodyPr>
            <a:normAutofit fontScale="32500" lnSpcReduction="20000"/>
          </a:bodyPr>
          <a:lstStyle/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Last resource of management decision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 </a:t>
            </a:r>
            <a:r>
              <a:rPr lang="en-US" dirty="0"/>
              <a:t>new definition of the governance body necessary</a:t>
            </a:r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language about </a:t>
            </a:r>
            <a:r>
              <a:rPr lang="en-US" dirty="0" err="1"/>
              <a:t>revocating</a:t>
            </a:r>
            <a:r>
              <a:rPr lang="en-US" dirty="0"/>
              <a:t>/deprovisioning admission to LHCONE</a:t>
            </a:r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Admission criteria for new experiments</a:t>
            </a:r>
          </a:p>
          <a:p>
            <a:pPr marL="720000" indent="-72000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/>
              <a:t>During the Manchester LHCONE meeting there seemed to be a perception of ambiguity</a:t>
            </a:r>
          </a:p>
          <a:p>
            <a:pPr>
              <a:lnSpc>
                <a:spcPts val="2200"/>
              </a:lnSpc>
            </a:pPr>
            <a:r>
              <a:rPr lang="en-US" dirty="0"/>
              <a:t>	</a:t>
            </a:r>
            <a:r>
              <a:rPr lang="en-US" sz="4900" dirty="0"/>
              <a:t>- policy standpoint </a:t>
            </a:r>
            <a:r>
              <a:rPr lang="en-US" sz="4900" dirty="0">
                <a:sym typeface="Wingdings" panose="05000000000000000000" pitchFamily="2" charset="2"/>
              </a:rPr>
              <a:t></a:t>
            </a:r>
            <a:r>
              <a:rPr lang="en-US" sz="4900" dirty="0"/>
              <a:t> the language should be straightforward and not require a subjective evaluation </a:t>
            </a:r>
            <a:br>
              <a:rPr lang="en-US" sz="4900" dirty="0"/>
            </a:br>
            <a:r>
              <a:rPr lang="en-US" sz="4900" dirty="0"/>
              <a:t>		        </a:t>
            </a:r>
            <a:r>
              <a:rPr lang="en-US" sz="4900" dirty="0">
                <a:sym typeface="Wingdings" panose="05000000000000000000" pitchFamily="2" charset="2"/>
              </a:rPr>
              <a:t> </a:t>
            </a:r>
            <a:r>
              <a:rPr lang="en-US" sz="4900" dirty="0"/>
              <a:t>clear yes or no, not maybe (RFC 2119).</a:t>
            </a:r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Incidental use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explicitly recognize incidental use </a:t>
            </a:r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Define border between incidental and </a:t>
            </a:r>
            <a:r>
              <a:rPr lang="en-US" dirty="0" err="1"/>
              <a:t>acedental</a:t>
            </a:r>
            <a:endParaRPr lang="en-US" dirty="0"/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Use of opportunistic resources such as HPC and clouds</a:t>
            </a:r>
          </a:p>
          <a:p>
            <a:pPr marL="720000" indent="-72000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Necessity to extend policy to clouds?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E95B1C4-B17E-4C8B-B45E-EE012E60A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AUP </a:t>
            </a:r>
            <a:r>
              <a:rPr lang="en-US" sz="2400" dirty="0"/>
              <a:t>to incl. other major Experiments</a:t>
            </a:r>
          </a:p>
        </p:txBody>
      </p:sp>
    </p:spTree>
    <p:extLst>
      <p:ext uri="{BB962C8B-B14F-4D97-AF65-F5344CB8AC3E}">
        <p14:creationId xmlns:p14="http://schemas.microsoft.com/office/powerpoint/2010/main" val="125250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5F406-D82C-92DC-561C-CF3E94ED5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changes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5A94BA-470C-BEB4-5C5C-3770174DD51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1663" y="2127473"/>
            <a:ext cx="9970299" cy="2862669"/>
          </a:xfrm>
        </p:spPr>
        <p:txBody>
          <a:bodyPr>
            <a:normAutofit lnSpcReduction="10000"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effectLst/>
                <a:latin typeface="Calibri" panose="020F0502020204030204" pitchFamily="34" charset="0"/>
              </a:rPr>
              <a:t>SKA </a:t>
            </a:r>
            <a:r>
              <a:rPr lang="de-DE" sz="2800" dirty="0" err="1">
                <a:effectLst/>
                <a:latin typeface="Calibri" panose="020F0502020204030204" pitchFamily="34" charset="0"/>
              </a:rPr>
              <a:t>reduced</a:t>
            </a:r>
            <a:r>
              <a:rPr lang="de-DE" sz="2800" dirty="0">
                <a:effectLst/>
                <a:latin typeface="Calibri" panose="020F0502020204030204" pitchFamily="34" charset="0"/>
              </a:rPr>
              <a:t> </a:t>
            </a:r>
            <a:r>
              <a:rPr lang="de-DE" sz="2800" dirty="0" err="1">
                <a:effectLst/>
                <a:latin typeface="Calibri" panose="020F0502020204030204" pitchFamily="34" charset="0"/>
              </a:rPr>
              <a:t>the</a:t>
            </a:r>
            <a:r>
              <a:rPr lang="de-DE" sz="2800" dirty="0">
                <a:effectLst/>
                <a:latin typeface="Calibri" panose="020F0502020204030204" pitchFamily="34" charset="0"/>
              </a:rPr>
              <a:t> </a:t>
            </a:r>
            <a:r>
              <a:rPr lang="de-DE" sz="2800" dirty="0" err="1">
                <a:effectLst/>
                <a:latin typeface="Calibri" panose="020F0502020204030204" pitchFamily="34" charset="0"/>
              </a:rPr>
              <a:t>expected</a:t>
            </a:r>
            <a:r>
              <a:rPr lang="de-DE" sz="2800" dirty="0">
                <a:effectLst/>
                <a:latin typeface="Calibri" panose="020F0502020204030204" pitchFamily="34" charset="0"/>
              </a:rPr>
              <a:t> </a:t>
            </a:r>
            <a:r>
              <a:rPr lang="de-DE" sz="2800" dirty="0" err="1">
                <a:effectLst/>
                <a:latin typeface="Calibri" panose="020F0502020204030204" pitchFamily="34" charset="0"/>
              </a:rPr>
              <a:t>data</a:t>
            </a:r>
            <a:r>
              <a:rPr lang="de-DE" sz="2800" dirty="0">
                <a:effectLst/>
                <a:latin typeface="Calibri" panose="020F0502020204030204" pitchFamily="34" charset="0"/>
              </a:rPr>
              <a:t> rate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</a:rPr>
              <a:t>at least </a:t>
            </a:r>
            <a:r>
              <a:rPr lang="de-DE" sz="2800" dirty="0" err="1">
                <a:latin typeface="Calibri" panose="020F0502020204030204" pitchFamily="34" charset="0"/>
              </a:rPr>
              <a:t>until</a:t>
            </a:r>
            <a:r>
              <a:rPr lang="de-DE" sz="2800" dirty="0">
                <a:latin typeface="Calibri" panose="020F0502020204030204" pitchFamily="34" charset="0"/>
              </a:rPr>
              <a:t> 2035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800" dirty="0" err="1">
                <a:latin typeface="Calibri" panose="020F0502020204030204" pitchFamily="34" charset="0"/>
              </a:rPr>
              <a:t>the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coming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years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until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then</a:t>
            </a:r>
            <a:r>
              <a:rPr lang="de-DE" sz="2800" dirty="0">
                <a:latin typeface="Calibri" panose="020F0502020204030204" pitchFamily="34" charset="0"/>
              </a:rPr>
              <a:t> SKA will </a:t>
            </a:r>
            <a:r>
              <a:rPr lang="de-DE" sz="2800" dirty="0" err="1">
                <a:latin typeface="Calibri" panose="020F0502020204030204" pitchFamily="34" charset="0"/>
              </a:rPr>
              <a:t>use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general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purpose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research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internet</a:t>
            </a:r>
            <a:endParaRPr lang="de-DE" sz="2800" dirty="0">
              <a:latin typeface="Calibri" panose="020F0502020204030204" pitchFamily="34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de-DE" sz="2800" dirty="0">
              <a:latin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800" dirty="0" err="1">
                <a:latin typeface="Calibri" panose="020F0502020204030204" pitchFamily="34" charset="0"/>
              </a:rPr>
              <a:t>Since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currently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no</a:t>
            </a:r>
            <a:r>
              <a:rPr lang="de-DE" sz="2800" dirty="0">
                <a:latin typeface="Calibri" panose="020F0502020204030204" pitchFamily="34" charset="0"/>
              </a:rPr>
              <a:t> additional </a:t>
            </a:r>
            <a:r>
              <a:rPr lang="de-DE" sz="2800" dirty="0" err="1">
                <a:latin typeface="Calibri" panose="020F0502020204030204" pitchFamily="34" charset="0"/>
              </a:rPr>
              <a:t>request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of</a:t>
            </a:r>
            <a:r>
              <a:rPr lang="de-DE" sz="2800" dirty="0">
                <a:latin typeface="Calibri" panose="020F0502020204030204" pitchFamily="34" charset="0"/>
              </a:rPr>
              <a:t> „</a:t>
            </a:r>
            <a:r>
              <a:rPr lang="de-DE" sz="2800" dirty="0" err="1">
                <a:latin typeface="Calibri" panose="020F0502020204030204" pitchFamily="34" charset="0"/>
              </a:rPr>
              <a:t>big</a:t>
            </a:r>
            <a:r>
              <a:rPr lang="de-DE" sz="2800" dirty="0">
                <a:latin typeface="Calibri" panose="020F0502020204030204" pitchFamily="34" charset="0"/>
              </a:rPr>
              <a:t>“ additional </a:t>
            </a:r>
            <a:r>
              <a:rPr lang="de-DE" sz="2800" dirty="0" err="1">
                <a:latin typeface="Calibri" panose="020F0502020204030204" pitchFamily="34" charset="0"/>
              </a:rPr>
              <a:t>experiment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for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  <a:r>
              <a:rPr lang="de-DE" sz="2800" dirty="0" err="1">
                <a:latin typeface="Calibri" panose="020F0502020204030204" pitchFamily="34" charset="0"/>
              </a:rPr>
              <a:t>multiONE</a:t>
            </a:r>
            <a:br>
              <a:rPr lang="de-DE" sz="2800" dirty="0">
                <a:latin typeface="Calibri" panose="020F0502020204030204" pitchFamily="34" charset="0"/>
              </a:rPr>
            </a:br>
            <a:r>
              <a:rPr lang="de-DE" sz="2800" dirty="0">
                <a:latin typeface="Calibri" panose="020F0502020204030204" pitchFamily="34" charset="0"/>
              </a:rPr>
              <a:t>  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only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following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changes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are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Calibri" panose="020F0502020204030204" pitchFamily="34" charset="0"/>
                <a:sym typeface="Wingdings" panose="05000000000000000000" pitchFamily="2" charset="2"/>
              </a:rPr>
              <a:t>left</a:t>
            </a:r>
            <a:r>
              <a:rPr lang="de-DE" sz="2800" dirty="0">
                <a:latin typeface="Calibri" panose="020F0502020204030204" pitchFamily="34" charset="0"/>
                <a:sym typeface="Wingdings" panose="05000000000000000000" pitchFamily="2" charset="2"/>
              </a:rPr>
              <a:t>:</a:t>
            </a:r>
            <a:r>
              <a:rPr lang="de-DE" sz="2800" dirty="0">
                <a:latin typeface="Calibri" panose="020F0502020204030204" pitchFamily="34" charset="0"/>
              </a:rPr>
              <a:t> 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de-DE" sz="18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94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D704E-65D4-748D-3543-C2043569F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changes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8E6CF3-D8C5-5684-E970-85F503AF333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64087" y="1865290"/>
            <a:ext cx="11254188" cy="3561376"/>
          </a:xfrm>
        </p:spPr>
        <p:txBody>
          <a:bodyPr>
            <a:normAutofit fontScale="85000" lnSpcReduction="10000"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3900" dirty="0"/>
              <a:t>accidental:</a:t>
            </a:r>
          </a:p>
          <a:p>
            <a:pPr lvl="2"/>
            <a:r>
              <a:rPr lang="en-US" dirty="0"/>
              <a:t>	- devices not allowed in LHCONE (e.g.: printer, office computer, …)</a:t>
            </a:r>
          </a:p>
          <a:p>
            <a:pPr lvl="2"/>
            <a:endParaRPr lang="en-US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3900" dirty="0"/>
              <a:t>incidental:</a:t>
            </a:r>
          </a:p>
          <a:p>
            <a:pPr lvl="1"/>
            <a:r>
              <a:rPr lang="en-US" dirty="0"/>
              <a:t>	- devices allowed in nature (e.g.: hosts used for LHC computing incl. HPC)</a:t>
            </a:r>
          </a:p>
          <a:p>
            <a:pPr lvl="1"/>
            <a:endParaRPr lang="en-US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3900" dirty="0"/>
              <a:t>HPC: </a:t>
            </a:r>
          </a:p>
          <a:p>
            <a:pPr lvl="1"/>
            <a:r>
              <a:rPr lang="en-US" dirty="0"/>
              <a:t>	- as long as HPC system belongs to a tier-1/2/3 site connected to </a:t>
            </a:r>
            <a:r>
              <a:rPr lang="en-US" dirty="0" err="1"/>
              <a:t>lhcone</a:t>
            </a:r>
            <a:r>
              <a:rPr lang="en-US" dirty="0"/>
              <a:t> (the LHCONE CIDR can get adjusted)</a:t>
            </a:r>
          </a:p>
          <a:p>
            <a:pPr lvl="1"/>
            <a:r>
              <a:rPr lang="en-US" dirty="0"/>
              <a:t>	- resources not jet connected to LHCONE have to follow the connection request procedure</a:t>
            </a:r>
          </a:p>
          <a:p>
            <a:pPr lvl="1"/>
            <a:endParaRPr lang="en-US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3600" dirty="0"/>
              <a:t>cloud resources:</a:t>
            </a:r>
          </a:p>
          <a:p>
            <a:pPr lvl="1"/>
            <a:r>
              <a:rPr lang="en-US" dirty="0"/>
              <a:t>	- enabled to connect to LHCONE routed by a site and covered by the responsibility of the site</a:t>
            </a:r>
          </a:p>
          <a:p>
            <a:pPr lvl="1"/>
            <a:r>
              <a:rPr lang="en-US"/>
              <a:t>	- everything </a:t>
            </a:r>
            <a:r>
              <a:rPr lang="en-US" dirty="0"/>
              <a:t>else has to travel through General Purpose Internet (GPI) </a:t>
            </a:r>
          </a:p>
        </p:txBody>
      </p:sp>
    </p:spTree>
    <p:extLst>
      <p:ext uri="{BB962C8B-B14F-4D97-AF65-F5344CB8AC3E}">
        <p14:creationId xmlns:p14="http://schemas.microsoft.com/office/powerpoint/2010/main" val="423052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0271820-5E72-4423-8B87-D3B8C3593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10805"/>
            <a:ext cx="9144000" cy="1468531"/>
          </a:xfrm>
        </p:spPr>
        <p:txBody>
          <a:bodyPr/>
          <a:lstStyle/>
          <a:p>
            <a:r>
              <a:rPr lang="en-US" sz="9600" dirty="0"/>
              <a:t>Questions ?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17AF4489-7665-4B29-B4FE-5B883425C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19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Breitbild</PresentationFormat>
  <Paragraphs>38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Office Theme</vt:lpstr>
      <vt:lpstr>1_Office Theme</vt:lpstr>
      <vt:lpstr>LHCONE AUP update Bruno Hoeft (KIT)</vt:lpstr>
      <vt:lpstr>LHCONE AUP update WG</vt:lpstr>
      <vt:lpstr>LHCONE AUP to incl. other major Experiments</vt:lpstr>
      <vt:lpstr>reduced changes</vt:lpstr>
      <vt:lpstr>LHCONE changes</vt:lpstr>
      <vt:lpstr>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Hoeft, Bruno (SCC)</dc:creator>
  <cp:lastModifiedBy>Hoeft, Bruno (SCC)</cp:lastModifiedBy>
  <cp:revision>76</cp:revision>
  <dcterms:created xsi:type="dcterms:W3CDTF">2025-06-26T10:18:28Z</dcterms:created>
  <dcterms:modified xsi:type="dcterms:W3CDTF">2025-10-02T10:56:54Z</dcterms:modified>
</cp:coreProperties>
</file>