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51D811-2E5F-7741-ADAD-0436EA310DC9}" v="15" dt="2025-10-07T12:39:17.56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5CAD3"/>
          </a:solidFill>
        </a:fill>
      </a:tcStyle>
    </a:wholeTbl>
    <a:band2H>
      <a:tcTxStyle/>
      <a:tcStyle>
        <a:tcBdr/>
        <a:fill>
          <a:solidFill>
            <a:srgbClr val="FAE6E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94"/>
  </p:normalViewPr>
  <p:slideViewPr>
    <p:cSldViewPr snapToGrid="0">
      <p:cViewPr varScale="1">
        <p:scale>
          <a:sx n="127" d="100"/>
          <a:sy n="127" d="100"/>
        </p:scale>
        <p:origin x="184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ier, Ian (STFC,RAL,SC)" userId="09a51033-127c-4fa1-ac6f-31f5c553530f" providerId="ADAL" clId="{876AB5C3-1473-5EDC-8B60-C102FA34B7AF}"/>
    <pc:docChg chg="undo custSel delSld modSld">
      <pc:chgData name="Collier, Ian (STFC,RAL,SC)" userId="09a51033-127c-4fa1-ac6f-31f5c553530f" providerId="ADAL" clId="{876AB5C3-1473-5EDC-8B60-C102FA34B7AF}" dt="2025-10-07T12:42:01.393" v="2033" actId="20577"/>
      <pc:docMkLst>
        <pc:docMk/>
      </pc:docMkLst>
      <pc:sldChg chg="modSp mod">
        <pc:chgData name="Collier, Ian (STFC,RAL,SC)" userId="09a51033-127c-4fa1-ac6f-31f5c553530f" providerId="ADAL" clId="{876AB5C3-1473-5EDC-8B60-C102FA34B7AF}" dt="2025-10-07T12:36:42.085" v="1849" actId="20577"/>
        <pc:sldMkLst>
          <pc:docMk/>
          <pc:sldMk cId="0" sldId="256"/>
        </pc:sldMkLst>
        <pc:spChg chg="mod">
          <ac:chgData name="Collier, Ian (STFC,RAL,SC)" userId="09a51033-127c-4fa1-ac6f-31f5c553530f" providerId="ADAL" clId="{876AB5C3-1473-5EDC-8B60-C102FA34B7AF}" dt="2025-10-07T12:36:42.085" v="1849" actId="20577"/>
          <ac:spMkLst>
            <pc:docMk/>
            <pc:sldMk cId="0" sldId="256"/>
            <ac:spMk id="620" creationId="{00000000-0000-0000-0000-000000000000}"/>
          </ac:spMkLst>
        </pc:spChg>
        <pc:spChg chg="mod">
          <ac:chgData name="Collier, Ian (STFC,RAL,SC)" userId="09a51033-127c-4fa1-ac6f-31f5c553530f" providerId="ADAL" clId="{876AB5C3-1473-5EDC-8B60-C102FA34B7AF}" dt="2025-10-07T11:04:29.039" v="9" actId="20577"/>
          <ac:spMkLst>
            <pc:docMk/>
            <pc:sldMk cId="0" sldId="256"/>
            <ac:spMk id="621" creationId="{00000000-0000-0000-0000-000000000000}"/>
          </ac:spMkLst>
        </pc:spChg>
      </pc:sldChg>
      <pc:sldChg chg="modSp mod">
        <pc:chgData name="Collier, Ian (STFC,RAL,SC)" userId="09a51033-127c-4fa1-ac6f-31f5c553530f" providerId="ADAL" clId="{876AB5C3-1473-5EDC-8B60-C102FA34B7AF}" dt="2025-10-07T11:06:47.435" v="65" actId="20577"/>
        <pc:sldMkLst>
          <pc:docMk/>
          <pc:sldMk cId="0" sldId="257"/>
        </pc:sldMkLst>
        <pc:spChg chg="mod">
          <ac:chgData name="Collier, Ian (STFC,RAL,SC)" userId="09a51033-127c-4fa1-ac6f-31f5c553530f" providerId="ADAL" clId="{876AB5C3-1473-5EDC-8B60-C102FA34B7AF}" dt="2025-10-07T11:06:47.435" v="65" actId="20577"/>
          <ac:spMkLst>
            <pc:docMk/>
            <pc:sldMk cId="0" sldId="257"/>
            <ac:spMk id="624" creationId="{00000000-0000-0000-0000-000000000000}"/>
          </ac:spMkLst>
        </pc:spChg>
      </pc:sldChg>
      <pc:sldChg chg="addSp delSp modSp mod">
        <pc:chgData name="Collier, Ian (STFC,RAL,SC)" userId="09a51033-127c-4fa1-ac6f-31f5c553530f" providerId="ADAL" clId="{876AB5C3-1473-5EDC-8B60-C102FA34B7AF}" dt="2025-10-07T12:39:28.426" v="1868" actId="14100"/>
        <pc:sldMkLst>
          <pc:docMk/>
          <pc:sldMk cId="0" sldId="259"/>
        </pc:sldMkLst>
        <pc:spChg chg="add del mod">
          <ac:chgData name="Collier, Ian (STFC,RAL,SC)" userId="09a51033-127c-4fa1-ac6f-31f5c553530f" providerId="ADAL" clId="{876AB5C3-1473-5EDC-8B60-C102FA34B7AF}" dt="2025-10-07T12:38:57.731" v="1861" actId="478"/>
          <ac:spMkLst>
            <pc:docMk/>
            <pc:sldMk cId="0" sldId="259"/>
            <ac:spMk id="2" creationId="{A8ECD627-16A4-5AB3-AA3E-63CC675EDFB5}"/>
          </ac:spMkLst>
        </pc:spChg>
        <pc:spChg chg="add del mod">
          <ac:chgData name="Collier, Ian (STFC,RAL,SC)" userId="09a51033-127c-4fa1-ac6f-31f5c553530f" providerId="ADAL" clId="{876AB5C3-1473-5EDC-8B60-C102FA34B7AF}" dt="2025-10-07T12:38:57.731" v="1861" actId="478"/>
          <ac:spMkLst>
            <pc:docMk/>
            <pc:sldMk cId="0" sldId="259"/>
            <ac:spMk id="3" creationId="{D0C30906-1DB8-8C79-AD8C-4534C185AF07}"/>
          </ac:spMkLst>
        </pc:spChg>
        <pc:spChg chg="add del mod">
          <ac:chgData name="Collier, Ian (STFC,RAL,SC)" userId="09a51033-127c-4fa1-ac6f-31f5c553530f" providerId="ADAL" clId="{876AB5C3-1473-5EDC-8B60-C102FA34B7AF}" dt="2025-10-07T12:38:57.731" v="1861" actId="478"/>
          <ac:spMkLst>
            <pc:docMk/>
            <pc:sldMk cId="0" sldId="259"/>
            <ac:spMk id="4" creationId="{6833E08F-266E-EF78-CE10-9C59175314D7}"/>
          </ac:spMkLst>
        </pc:spChg>
        <pc:spChg chg="del">
          <ac:chgData name="Collier, Ian (STFC,RAL,SC)" userId="09a51033-127c-4fa1-ac6f-31f5c553530f" providerId="ADAL" clId="{876AB5C3-1473-5EDC-8B60-C102FA34B7AF}" dt="2025-10-07T12:39:05.996" v="1863" actId="478"/>
          <ac:spMkLst>
            <pc:docMk/>
            <pc:sldMk cId="0" sldId="259"/>
            <ac:spMk id="631" creationId="{00000000-0000-0000-0000-000000000000}"/>
          </ac:spMkLst>
        </pc:spChg>
        <pc:spChg chg="del">
          <ac:chgData name="Collier, Ian (STFC,RAL,SC)" userId="09a51033-127c-4fa1-ac6f-31f5c553530f" providerId="ADAL" clId="{876AB5C3-1473-5EDC-8B60-C102FA34B7AF}" dt="2025-10-07T12:39:03.652" v="1862" actId="478"/>
          <ac:spMkLst>
            <pc:docMk/>
            <pc:sldMk cId="0" sldId="259"/>
            <ac:spMk id="632" creationId="{00000000-0000-0000-0000-000000000000}"/>
          </ac:spMkLst>
        </pc:spChg>
        <pc:picChg chg="add del mod">
          <ac:chgData name="Collier, Ian (STFC,RAL,SC)" userId="09a51033-127c-4fa1-ac6f-31f5c553530f" providerId="ADAL" clId="{876AB5C3-1473-5EDC-8B60-C102FA34B7AF}" dt="2025-10-07T12:38:57.731" v="1861" actId="478"/>
          <ac:picMkLst>
            <pc:docMk/>
            <pc:sldMk cId="0" sldId="259"/>
            <ac:picMk id="6" creationId="{FCAF1793-2751-5ACA-A57F-32598EEE40AF}"/>
          </ac:picMkLst>
        </pc:picChg>
        <pc:picChg chg="add mod">
          <ac:chgData name="Collier, Ian (STFC,RAL,SC)" userId="09a51033-127c-4fa1-ac6f-31f5c553530f" providerId="ADAL" clId="{876AB5C3-1473-5EDC-8B60-C102FA34B7AF}" dt="2025-10-07T12:39:28.426" v="1868" actId="14100"/>
          <ac:picMkLst>
            <pc:docMk/>
            <pc:sldMk cId="0" sldId="259"/>
            <ac:picMk id="8" creationId="{E69791E3-2D30-F101-D693-6069050382A2}"/>
          </ac:picMkLst>
        </pc:picChg>
        <pc:picChg chg="del">
          <ac:chgData name="Collier, Ian (STFC,RAL,SC)" userId="09a51033-127c-4fa1-ac6f-31f5c553530f" providerId="ADAL" clId="{876AB5C3-1473-5EDC-8B60-C102FA34B7AF}" dt="2025-10-07T12:37:41.135" v="1850" actId="478"/>
          <ac:picMkLst>
            <pc:docMk/>
            <pc:sldMk cId="0" sldId="259"/>
            <ac:picMk id="634" creationId="{00000000-0000-0000-0000-000000000000}"/>
          </ac:picMkLst>
        </pc:picChg>
      </pc:sldChg>
      <pc:sldChg chg="del">
        <pc:chgData name="Collier, Ian (STFC,RAL,SC)" userId="09a51033-127c-4fa1-ac6f-31f5c553530f" providerId="ADAL" clId="{876AB5C3-1473-5EDC-8B60-C102FA34B7AF}" dt="2025-10-07T11:06:59.521" v="66" actId="2696"/>
        <pc:sldMkLst>
          <pc:docMk/>
          <pc:sldMk cId="0" sldId="260"/>
        </pc:sldMkLst>
      </pc:sldChg>
      <pc:sldChg chg="del">
        <pc:chgData name="Collier, Ian (STFC,RAL,SC)" userId="09a51033-127c-4fa1-ac6f-31f5c553530f" providerId="ADAL" clId="{876AB5C3-1473-5EDC-8B60-C102FA34B7AF}" dt="2025-10-07T11:07:03.364" v="67" actId="2696"/>
        <pc:sldMkLst>
          <pc:docMk/>
          <pc:sldMk cId="0" sldId="261"/>
        </pc:sldMkLst>
      </pc:sldChg>
      <pc:sldChg chg="modSp mod">
        <pc:chgData name="Collier, Ian (STFC,RAL,SC)" userId="09a51033-127c-4fa1-ac6f-31f5c553530f" providerId="ADAL" clId="{876AB5C3-1473-5EDC-8B60-C102FA34B7AF}" dt="2025-10-07T11:07:30.299" v="70" actId="20577"/>
        <pc:sldMkLst>
          <pc:docMk/>
          <pc:sldMk cId="0" sldId="265"/>
        </pc:sldMkLst>
        <pc:spChg chg="mod">
          <ac:chgData name="Collier, Ian (STFC,RAL,SC)" userId="09a51033-127c-4fa1-ac6f-31f5c553530f" providerId="ADAL" clId="{876AB5C3-1473-5EDC-8B60-C102FA34B7AF}" dt="2025-10-07T11:07:30.299" v="70" actId="20577"/>
          <ac:spMkLst>
            <pc:docMk/>
            <pc:sldMk cId="0" sldId="265"/>
            <ac:spMk id="658" creationId="{00000000-0000-0000-0000-000000000000}"/>
          </ac:spMkLst>
        </pc:spChg>
      </pc:sldChg>
      <pc:sldChg chg="addSp delSp modSp mod">
        <pc:chgData name="Collier, Ian (STFC,RAL,SC)" userId="09a51033-127c-4fa1-ac6f-31f5c553530f" providerId="ADAL" clId="{876AB5C3-1473-5EDC-8B60-C102FA34B7AF}" dt="2025-10-07T12:39:55.881" v="1876" actId="20577"/>
        <pc:sldMkLst>
          <pc:docMk/>
          <pc:sldMk cId="0" sldId="278"/>
        </pc:sldMkLst>
        <pc:spChg chg="add del mod">
          <ac:chgData name="Collier, Ian (STFC,RAL,SC)" userId="09a51033-127c-4fa1-ac6f-31f5c553530f" providerId="ADAL" clId="{876AB5C3-1473-5EDC-8B60-C102FA34B7AF}" dt="2025-10-07T11:48:28.110" v="1754"/>
          <ac:spMkLst>
            <pc:docMk/>
            <pc:sldMk cId="0" sldId="278"/>
            <ac:spMk id="2" creationId="{AB03605B-B676-8008-95CC-E4BCF1483C44}"/>
          </ac:spMkLst>
        </pc:spChg>
        <pc:spChg chg="mod">
          <ac:chgData name="Collier, Ian (STFC,RAL,SC)" userId="09a51033-127c-4fa1-ac6f-31f5c553530f" providerId="ADAL" clId="{876AB5C3-1473-5EDC-8B60-C102FA34B7AF}" dt="2025-10-07T11:34:21.600" v="281" actId="20577"/>
          <ac:spMkLst>
            <pc:docMk/>
            <pc:sldMk cId="0" sldId="278"/>
            <ac:spMk id="718" creationId="{00000000-0000-0000-0000-000000000000}"/>
          </ac:spMkLst>
        </pc:spChg>
        <pc:spChg chg="mod">
          <ac:chgData name="Collier, Ian (STFC,RAL,SC)" userId="09a51033-127c-4fa1-ac6f-31f5c553530f" providerId="ADAL" clId="{876AB5C3-1473-5EDC-8B60-C102FA34B7AF}" dt="2025-10-07T12:39:55.881" v="1876" actId="20577"/>
          <ac:spMkLst>
            <pc:docMk/>
            <pc:sldMk cId="0" sldId="278"/>
            <ac:spMk id="719" creationId="{00000000-0000-0000-0000-000000000000}"/>
          </ac:spMkLst>
        </pc:spChg>
      </pc:sldChg>
      <pc:sldChg chg="addSp delSp modSp mod">
        <pc:chgData name="Collier, Ian (STFC,RAL,SC)" userId="09a51033-127c-4fa1-ac6f-31f5c553530f" providerId="ADAL" clId="{876AB5C3-1473-5EDC-8B60-C102FA34B7AF}" dt="2025-10-07T11:46:39.371" v="1518"/>
        <pc:sldMkLst>
          <pc:docMk/>
          <pc:sldMk cId="0" sldId="279"/>
        </pc:sldMkLst>
        <pc:spChg chg="add del mod">
          <ac:chgData name="Collier, Ian (STFC,RAL,SC)" userId="09a51033-127c-4fa1-ac6f-31f5c553530f" providerId="ADAL" clId="{876AB5C3-1473-5EDC-8B60-C102FA34B7AF}" dt="2025-10-07T11:46:39.371" v="1518"/>
          <ac:spMkLst>
            <pc:docMk/>
            <pc:sldMk cId="0" sldId="279"/>
            <ac:spMk id="2" creationId="{CEA423B5-0798-5FFF-B96C-C190C94445AB}"/>
          </ac:spMkLst>
        </pc:spChg>
        <pc:spChg chg="mod">
          <ac:chgData name="Collier, Ian (STFC,RAL,SC)" userId="09a51033-127c-4fa1-ac6f-31f5c553530f" providerId="ADAL" clId="{876AB5C3-1473-5EDC-8B60-C102FA34B7AF}" dt="2025-10-07T11:46:32.348" v="1516" actId="20577"/>
          <ac:spMkLst>
            <pc:docMk/>
            <pc:sldMk cId="0" sldId="279"/>
            <ac:spMk id="721" creationId="{00000000-0000-0000-0000-000000000000}"/>
          </ac:spMkLst>
        </pc:spChg>
        <pc:spChg chg="mod">
          <ac:chgData name="Collier, Ian (STFC,RAL,SC)" userId="09a51033-127c-4fa1-ac6f-31f5c553530f" providerId="ADAL" clId="{876AB5C3-1473-5EDC-8B60-C102FA34B7AF}" dt="2025-10-07T11:44:24.739" v="1282" actId="20577"/>
          <ac:spMkLst>
            <pc:docMk/>
            <pc:sldMk cId="0" sldId="279"/>
            <ac:spMk id="722" creationId="{00000000-0000-0000-0000-000000000000}"/>
          </ac:spMkLst>
        </pc:spChg>
      </pc:sldChg>
      <pc:sldChg chg="modSp mod">
        <pc:chgData name="Collier, Ian (STFC,RAL,SC)" userId="09a51033-127c-4fa1-ac6f-31f5c553530f" providerId="ADAL" clId="{876AB5C3-1473-5EDC-8B60-C102FA34B7AF}" dt="2025-10-07T12:42:01.393" v="2033" actId="20577"/>
        <pc:sldMkLst>
          <pc:docMk/>
          <pc:sldMk cId="0" sldId="280"/>
        </pc:sldMkLst>
        <pc:spChg chg="mod">
          <ac:chgData name="Collier, Ian (STFC,RAL,SC)" userId="09a51033-127c-4fa1-ac6f-31f5c553530f" providerId="ADAL" clId="{876AB5C3-1473-5EDC-8B60-C102FA34B7AF}" dt="2025-10-07T12:42:01.393" v="2033" actId="20577"/>
          <ac:spMkLst>
            <pc:docMk/>
            <pc:sldMk cId="0" sldId="280"/>
            <ac:spMk id="72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15" name="Shape 61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Helvetica"/>
      </a:defRPr>
    </a:lvl1pPr>
    <a:lvl2pPr indent="228600" latinLnBrk="0">
      <a:defRPr sz="1400">
        <a:latin typeface="+mn-lt"/>
        <a:ea typeface="+mn-ea"/>
        <a:cs typeface="+mn-cs"/>
        <a:sym typeface="Helvetica"/>
      </a:defRPr>
    </a:lvl2pPr>
    <a:lvl3pPr indent="457200" latinLnBrk="0">
      <a:defRPr sz="1400">
        <a:latin typeface="+mn-lt"/>
        <a:ea typeface="+mn-ea"/>
        <a:cs typeface="+mn-cs"/>
        <a:sym typeface="Helvetica"/>
      </a:defRPr>
    </a:lvl3pPr>
    <a:lvl4pPr indent="685800" latinLnBrk="0">
      <a:defRPr sz="1400">
        <a:latin typeface="+mn-lt"/>
        <a:ea typeface="+mn-ea"/>
        <a:cs typeface="+mn-cs"/>
        <a:sym typeface="Helvetica"/>
      </a:defRPr>
    </a:lvl4pPr>
    <a:lvl5pPr indent="914400" latinLnBrk="0">
      <a:defRPr sz="1400">
        <a:latin typeface="+mn-lt"/>
        <a:ea typeface="+mn-ea"/>
        <a:cs typeface="+mn-cs"/>
        <a:sym typeface="Helvetica"/>
      </a:defRPr>
    </a:lvl5pPr>
    <a:lvl6pPr indent="1143000" latinLnBrk="0">
      <a:defRPr sz="1400">
        <a:latin typeface="+mn-lt"/>
        <a:ea typeface="+mn-ea"/>
        <a:cs typeface="+mn-cs"/>
        <a:sym typeface="Helvetica"/>
      </a:defRPr>
    </a:lvl6pPr>
    <a:lvl7pPr indent="1371600" latinLnBrk="0">
      <a:defRPr sz="1400">
        <a:latin typeface="+mn-lt"/>
        <a:ea typeface="+mn-ea"/>
        <a:cs typeface="+mn-cs"/>
        <a:sym typeface="Helvetica"/>
      </a:defRPr>
    </a:lvl7pPr>
    <a:lvl8pPr indent="1600200" latinLnBrk="0">
      <a:defRPr sz="1400">
        <a:latin typeface="+mn-lt"/>
        <a:ea typeface="+mn-ea"/>
        <a:cs typeface="+mn-cs"/>
        <a:sym typeface="Helvetica"/>
      </a:defRPr>
    </a:lvl8pPr>
    <a:lvl9pPr indent="1828800" latinLnBrk="0">
      <a:defRPr sz="1400">
        <a:latin typeface="+mn-lt"/>
        <a:ea typeface="+mn-ea"/>
        <a:cs typeface="+mn-cs"/>
        <a:sym typeface="Helvetica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skao.int" TargetMode="Externa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skao.int" TargetMode="Externa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7;p1"/>
          <p:cNvSpPr/>
          <p:nvPr/>
        </p:nvSpPr>
        <p:spPr>
          <a:xfrm>
            <a:off x="0" y="4907755"/>
            <a:ext cx="9144000" cy="237602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37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38" name="Google Shape;9;p1" descr="Google Shape;9;p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Google Shape;75;p11"/>
          <p:cNvSpPr>
            <a:spLocks noGrp="1"/>
          </p:cNvSpPr>
          <p:nvPr>
            <p:ph type="pic" sz="half" idx="21"/>
          </p:nvPr>
        </p:nvSpPr>
        <p:spPr>
          <a:xfrm>
            <a:off x="4690424" y="1205346"/>
            <a:ext cx="3983702" cy="3325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0024" y="1205346"/>
            <a:ext cx="3983702" cy="3325201"/>
          </a:xfrm>
          <a:prstGeom prst="rect">
            <a:avLst/>
          </a:prstGeom>
        </p:spPr>
        <p:txBody>
          <a:bodyPr lIns="0" tIns="0" rIns="0" bIns="0"/>
          <a:lstStyle>
            <a:lvl1pPr marL="0" indent="228600">
              <a:spcBef>
                <a:spcPts val="0"/>
              </a:spcBef>
              <a:buClrTx/>
              <a:buSzTx/>
              <a:buFontTx/>
              <a:buNone/>
              <a:defRPr sz="1000">
                <a:solidFill>
                  <a:srgbClr val="114674"/>
                </a:solidFill>
                <a:latin typeface="+mn-lt"/>
                <a:ea typeface="+mn-ea"/>
                <a:cs typeface="+mn-cs"/>
                <a:sym typeface="Helvetica"/>
              </a:defRPr>
            </a:lvl1pPr>
            <a:lvl2pPr marL="0" indent="228600">
              <a:spcBef>
                <a:spcPts val="0"/>
              </a:spcBef>
              <a:buClrTx/>
              <a:buSzTx/>
              <a:buFontTx/>
              <a:buNone/>
              <a:defRPr sz="1000">
                <a:solidFill>
                  <a:srgbClr val="114674"/>
                </a:solidFill>
                <a:latin typeface="+mn-lt"/>
                <a:ea typeface="+mn-ea"/>
                <a:cs typeface="+mn-cs"/>
                <a:sym typeface="Helvetica"/>
              </a:defRPr>
            </a:lvl2pPr>
            <a:lvl3pPr marL="0" indent="228600">
              <a:spcBef>
                <a:spcPts val="0"/>
              </a:spcBef>
              <a:buClrTx/>
              <a:buSzTx/>
              <a:buFontTx/>
              <a:buNone/>
              <a:defRPr sz="1000">
                <a:solidFill>
                  <a:srgbClr val="114674"/>
                </a:solidFill>
                <a:latin typeface="+mn-lt"/>
                <a:ea typeface="+mn-ea"/>
                <a:cs typeface="+mn-cs"/>
                <a:sym typeface="Helvetica"/>
              </a:defRPr>
            </a:lvl3pPr>
            <a:lvl4pPr marL="0" indent="228600">
              <a:spcBef>
                <a:spcPts val="0"/>
              </a:spcBef>
              <a:buClrTx/>
              <a:buSzTx/>
              <a:buFontTx/>
              <a:buNone/>
              <a:defRPr sz="1000">
                <a:solidFill>
                  <a:srgbClr val="114674"/>
                </a:solidFill>
                <a:latin typeface="+mn-lt"/>
                <a:ea typeface="+mn-ea"/>
                <a:cs typeface="+mn-cs"/>
                <a:sym typeface="Helvetica"/>
              </a:defRPr>
            </a:lvl4pPr>
            <a:lvl5pPr marL="0" indent="228600">
              <a:spcBef>
                <a:spcPts val="0"/>
              </a:spcBef>
              <a:buClrTx/>
              <a:buSzTx/>
              <a:buFontTx/>
              <a:buNone/>
              <a:defRPr sz="1000">
                <a:solidFill>
                  <a:srgbClr val="114674"/>
                </a:solidFill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1" name="Google Shape;77;p11" descr="Google Shape;77;p11"/>
          <p:cNvPicPr>
            <a:picLocks noChangeAspect="1"/>
          </p:cNvPicPr>
          <p:nvPr/>
        </p:nvPicPr>
        <p:blipFill>
          <a:blip r:embed="rId3"/>
          <a:srcRect b="30277"/>
          <a:stretch>
            <a:fillRect/>
          </a:stretch>
        </p:blipFill>
        <p:spPr>
          <a:xfrm>
            <a:off x="0" y="-1"/>
            <a:ext cx="9144000" cy="945264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Google Shape;78;p11"/>
          <p:cNvSpPr txBox="1">
            <a:spLocks noGrp="1"/>
          </p:cNvSpPr>
          <p:nvPr>
            <p:ph type="body" sz="quarter" idx="22"/>
          </p:nvPr>
        </p:nvSpPr>
        <p:spPr>
          <a:xfrm>
            <a:off x="1995266" y="0"/>
            <a:ext cx="6678901" cy="945299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pic>
        <p:nvPicPr>
          <p:cNvPr id="143" name="Google Shape;79;p11" descr="Google Shape;79;p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499" y="159456"/>
            <a:ext cx="929605" cy="626349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Google Shape;80;p11"/>
          <p:cNvSpPr/>
          <p:nvPr/>
        </p:nvSpPr>
        <p:spPr>
          <a:xfrm>
            <a:off x="0" y="4811614"/>
            <a:ext cx="9144000" cy="347402"/>
          </a:xfrm>
          <a:prstGeom prst="rect">
            <a:avLst/>
          </a:prstGeom>
          <a:gradFill>
            <a:gsLst>
              <a:gs pos="0">
                <a:srgbClr val="8A2994"/>
              </a:gs>
              <a:gs pos="100000">
                <a:srgbClr val="4860A8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7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45" name="Google Shape;81;p11"/>
          <p:cNvSpPr txBox="1"/>
          <p:nvPr/>
        </p:nvSpPr>
        <p:spPr>
          <a:xfrm>
            <a:off x="2878254" y="4863636"/>
            <a:ext cx="5870854" cy="248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49" tIns="22849" rIns="22849" bIns="22849">
            <a:spAutoFit/>
          </a:bodyPr>
          <a:lstStyle>
            <a:lvl1pPr algn="r">
              <a:defRPr b="1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EUROPEAN ASTRONOMICAL SOCIETY ANNUAL MEETING</a:t>
            </a:r>
          </a:p>
        </p:txBody>
      </p:sp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Cover - Front Photo D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Text"/>
          <p:cNvSpPr txBox="1">
            <a:spLocks noGrp="1"/>
          </p:cNvSpPr>
          <p:nvPr>
            <p:ph type="title"/>
          </p:nvPr>
        </p:nvSpPr>
        <p:spPr>
          <a:xfrm>
            <a:off x="3342101" y="1116059"/>
            <a:ext cx="5304302" cy="679201"/>
          </a:xfrm>
          <a:prstGeom prst="rect">
            <a:avLst/>
          </a:prstGeom>
        </p:spPr>
        <p:txBody>
          <a:bodyPr anchor="b"/>
          <a:lstStyle>
            <a:lvl1pPr algn="r"/>
          </a:lstStyle>
          <a:p>
            <a:r>
              <a:t>Title Text</a:t>
            </a:r>
          </a:p>
        </p:txBody>
      </p:sp>
      <p:sp>
        <p:nvSpPr>
          <p:cNvPr id="1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44693" y="1824687"/>
            <a:ext cx="5299203" cy="571502"/>
          </a:xfrm>
          <a:prstGeom prst="rect">
            <a:avLst/>
          </a:prstGeom>
        </p:spPr>
        <p:txBody>
          <a:bodyPr/>
          <a:lstStyle>
            <a:lvl1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1pPr>
            <a:lvl2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2pPr>
            <a:lvl3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3pPr>
            <a:lvl4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4pPr>
            <a:lvl5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Google Shape;85;p12"/>
          <p:cNvSpPr txBox="1">
            <a:spLocks noGrp="1"/>
          </p:cNvSpPr>
          <p:nvPr>
            <p:ph type="body" sz="quarter" idx="21"/>
          </p:nvPr>
        </p:nvSpPr>
        <p:spPr>
          <a:xfrm>
            <a:off x="3339512" y="2460568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156" name="Google Shape;86;p12"/>
          <p:cNvSpPr txBox="1">
            <a:spLocks noGrp="1"/>
          </p:cNvSpPr>
          <p:nvPr>
            <p:ph type="body" sz="quarter" idx="22"/>
          </p:nvPr>
        </p:nvSpPr>
        <p:spPr>
          <a:xfrm>
            <a:off x="3339512" y="2796101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pic>
        <p:nvPicPr>
          <p:cNvPr id="157" name="Google Shape;87;p12" descr="Google Shape;87;p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651" y="255787"/>
            <a:ext cx="2246967" cy="67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Google Shape;88;p12" descr="Google Shape;88;p12"/>
          <p:cNvPicPr>
            <a:picLocks noChangeAspect="1"/>
          </p:cNvPicPr>
          <p:nvPr/>
        </p:nvPicPr>
        <p:blipFill>
          <a:blip r:embed="rId3"/>
          <a:srcRect l="13433" r="13433"/>
          <a:stretch>
            <a:fillRect/>
          </a:stretch>
        </p:blipFill>
        <p:spPr>
          <a:xfrm>
            <a:off x="0" y="981112"/>
            <a:ext cx="9144004" cy="416780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Google Shape;89;p12"/>
          <p:cNvSpPr txBox="1"/>
          <p:nvPr/>
        </p:nvSpPr>
        <p:spPr>
          <a:xfrm>
            <a:off x="3361152" y="1411084"/>
            <a:ext cx="5266202" cy="35560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FFFFFF">
                <a:alpha val="4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>
              <a:defRPr sz="2300" b="1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160" name="Google Shape;90;p12"/>
          <p:cNvSpPr txBox="1">
            <a:spLocks noGrp="1"/>
          </p:cNvSpPr>
          <p:nvPr>
            <p:ph type="body" sz="quarter" idx="23"/>
          </p:nvPr>
        </p:nvSpPr>
        <p:spPr>
          <a:xfrm>
            <a:off x="3344693" y="1815162"/>
            <a:ext cx="5299203" cy="571502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endParaRPr/>
          </a:p>
        </p:txBody>
      </p:sp>
      <p:sp>
        <p:nvSpPr>
          <p:cNvPr id="161" name="Google Shape;91;p12"/>
          <p:cNvSpPr txBox="1">
            <a:spLocks noGrp="1"/>
          </p:cNvSpPr>
          <p:nvPr>
            <p:ph type="body" sz="quarter" idx="24"/>
          </p:nvPr>
        </p:nvSpPr>
        <p:spPr>
          <a:xfrm>
            <a:off x="3339512" y="2451043"/>
            <a:ext cx="5304302" cy="271203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162" name="Google Shape;92;p12"/>
          <p:cNvSpPr txBox="1">
            <a:spLocks noGrp="1"/>
          </p:cNvSpPr>
          <p:nvPr>
            <p:ph type="body" sz="quarter" idx="25"/>
          </p:nvPr>
        </p:nvSpPr>
        <p:spPr>
          <a:xfrm>
            <a:off x="3339512" y="2786576"/>
            <a:ext cx="5304302" cy="271202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pic>
        <p:nvPicPr>
          <p:cNvPr id="163" name="Google Shape;93;p12" descr="Google Shape;93;p12"/>
          <p:cNvPicPr>
            <a:picLocks noChangeAspect="1"/>
          </p:cNvPicPr>
          <p:nvPr/>
        </p:nvPicPr>
        <p:blipFill>
          <a:blip r:embed="rId4"/>
          <a:srcRect l="65984"/>
          <a:stretch>
            <a:fillRect/>
          </a:stretch>
        </p:blipFill>
        <p:spPr>
          <a:xfrm>
            <a:off x="2759334" y="221782"/>
            <a:ext cx="1224567" cy="855172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KAO v2 Title &amp; Bullets -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1499"/>
            <a:ext cx="127000" cy="1270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5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Photo - 2 Up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7;p1"/>
          <p:cNvSpPr/>
          <p:nvPr/>
        </p:nvSpPr>
        <p:spPr>
          <a:xfrm>
            <a:off x="0" y="4907755"/>
            <a:ext cx="9144000" cy="237602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81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82" name="Google Shape;9;p1" descr="Google Shape;9;p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88028" y="883046"/>
            <a:ext cx="4472700" cy="384000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4474801" cy="7119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5" name="Google Shape;101;p14"/>
          <p:cNvSpPr txBox="1">
            <a:spLocks noGrp="1"/>
          </p:cNvSpPr>
          <p:nvPr>
            <p:ph type="body" sz="quarter" idx="21"/>
          </p:nvPr>
        </p:nvSpPr>
        <p:spPr>
          <a:xfrm>
            <a:off x="5026309" y="2077285"/>
            <a:ext cx="3851703" cy="2694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186" name="Google Shape;102;p14"/>
          <p:cNvSpPr txBox="1">
            <a:spLocks noGrp="1"/>
          </p:cNvSpPr>
          <p:nvPr>
            <p:ph type="body" sz="quarter" idx="22"/>
          </p:nvPr>
        </p:nvSpPr>
        <p:spPr>
          <a:xfrm>
            <a:off x="5026309" y="4553653"/>
            <a:ext cx="3851703" cy="269403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187" name="Google Shape;103;p14"/>
          <p:cNvSpPr txBox="1">
            <a:spLocks noGrp="1"/>
          </p:cNvSpPr>
          <p:nvPr>
            <p:ph type="body" sz="quarter" idx="23"/>
          </p:nvPr>
        </p:nvSpPr>
        <p:spPr>
          <a:xfrm>
            <a:off x="5026309" y="2612008"/>
            <a:ext cx="3851703" cy="195030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8" name="Google Shape;104;p14"/>
          <p:cNvSpPr txBox="1">
            <a:spLocks noGrp="1"/>
          </p:cNvSpPr>
          <p:nvPr>
            <p:ph type="body" sz="quarter" idx="24"/>
          </p:nvPr>
        </p:nvSpPr>
        <p:spPr>
          <a:xfrm>
            <a:off x="5026309" y="123603"/>
            <a:ext cx="3851703" cy="19503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53099"/>
            <a:ext cx="248568" cy="2540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Cover - Front Photo N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19;p17" descr="Google Shape;119;p17"/>
          <p:cNvPicPr>
            <a:picLocks noChangeAspect="1"/>
          </p:cNvPicPr>
          <p:nvPr/>
        </p:nvPicPr>
        <p:blipFill>
          <a:blip r:embed="rId2"/>
          <a:srcRect l="13477" t="59" r="13470" b="48"/>
          <a:stretch>
            <a:fillRect/>
          </a:stretch>
        </p:blipFill>
        <p:spPr>
          <a:xfrm>
            <a:off x="0" y="981112"/>
            <a:ext cx="9144004" cy="4167804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Google Shape;120;p17"/>
          <p:cNvSpPr/>
          <p:nvPr/>
        </p:nvSpPr>
        <p:spPr>
          <a:xfrm>
            <a:off x="0" y="0"/>
            <a:ext cx="9144000" cy="21717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50000">
                <a:srgbClr val="000000"/>
              </a:gs>
              <a:gs pos="100000">
                <a:srgbClr val="000000"/>
              </a:gs>
            </a:gsLst>
            <a:lin ang="16200038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198" name="Google Shape;121;p17" descr="Google Shape;121;p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59" y="300166"/>
            <a:ext cx="2129952" cy="590293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Title Text"/>
          <p:cNvSpPr txBox="1">
            <a:spLocks noGrp="1"/>
          </p:cNvSpPr>
          <p:nvPr>
            <p:ph type="title"/>
          </p:nvPr>
        </p:nvSpPr>
        <p:spPr>
          <a:xfrm>
            <a:off x="3342101" y="1116059"/>
            <a:ext cx="5304302" cy="679201"/>
          </a:xfrm>
          <a:prstGeom prst="rect">
            <a:avLst/>
          </a:prstGeom>
        </p:spPr>
        <p:txBody>
          <a:bodyPr anchor="b"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44693" y="1824687"/>
            <a:ext cx="5299203" cy="571502"/>
          </a:xfrm>
          <a:prstGeom prst="rect">
            <a:avLst/>
          </a:prstGeom>
        </p:spPr>
        <p:txBody>
          <a:bodyPr/>
          <a:lstStyle>
            <a:lvl1pPr marL="0" indent="228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1pPr>
            <a:lvl2pPr marL="0" indent="228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2pPr>
            <a:lvl3pPr marL="0" indent="228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3pPr>
            <a:lvl4pPr marL="0" indent="228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4pPr>
            <a:lvl5pPr marL="0" indent="228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1" name="Google Shape;124;p17"/>
          <p:cNvSpPr txBox="1">
            <a:spLocks noGrp="1"/>
          </p:cNvSpPr>
          <p:nvPr>
            <p:ph type="body" sz="quarter" idx="21"/>
          </p:nvPr>
        </p:nvSpPr>
        <p:spPr>
          <a:xfrm>
            <a:off x="3339512" y="2460568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202" name="Google Shape;125;p17"/>
          <p:cNvSpPr txBox="1">
            <a:spLocks noGrp="1"/>
          </p:cNvSpPr>
          <p:nvPr>
            <p:ph type="body" sz="quarter" idx="22"/>
          </p:nvPr>
        </p:nvSpPr>
        <p:spPr>
          <a:xfrm>
            <a:off x="3339512" y="2796101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2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Cover - Front Photo D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itle Text"/>
          <p:cNvSpPr txBox="1">
            <a:spLocks noGrp="1"/>
          </p:cNvSpPr>
          <p:nvPr>
            <p:ph type="title"/>
          </p:nvPr>
        </p:nvSpPr>
        <p:spPr>
          <a:xfrm>
            <a:off x="3342101" y="1116059"/>
            <a:ext cx="5304302" cy="679201"/>
          </a:xfrm>
          <a:prstGeom prst="rect">
            <a:avLst/>
          </a:prstGeom>
        </p:spPr>
        <p:txBody>
          <a:bodyPr anchor="b"/>
          <a:lstStyle>
            <a:lvl1pPr algn="r"/>
          </a:lstStyle>
          <a:p>
            <a:r>
              <a:t>Title Text</a:t>
            </a:r>
          </a:p>
        </p:txBody>
      </p:sp>
      <p:sp>
        <p:nvSpPr>
          <p:cNvPr id="21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44693" y="1824687"/>
            <a:ext cx="5299203" cy="571502"/>
          </a:xfrm>
          <a:prstGeom prst="rect">
            <a:avLst/>
          </a:prstGeom>
        </p:spPr>
        <p:txBody>
          <a:bodyPr/>
          <a:lstStyle>
            <a:lvl1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1pPr>
            <a:lvl2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2pPr>
            <a:lvl3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3pPr>
            <a:lvl4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4pPr>
            <a:lvl5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2" name="Google Shape;129;p18"/>
          <p:cNvSpPr txBox="1">
            <a:spLocks noGrp="1"/>
          </p:cNvSpPr>
          <p:nvPr>
            <p:ph type="body" sz="quarter" idx="21"/>
          </p:nvPr>
        </p:nvSpPr>
        <p:spPr>
          <a:xfrm>
            <a:off x="3339512" y="2460568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213" name="Google Shape;130;p18"/>
          <p:cNvSpPr txBox="1">
            <a:spLocks noGrp="1"/>
          </p:cNvSpPr>
          <p:nvPr>
            <p:ph type="body" sz="quarter" idx="22"/>
          </p:nvPr>
        </p:nvSpPr>
        <p:spPr>
          <a:xfrm>
            <a:off x="3339512" y="2796101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pic>
        <p:nvPicPr>
          <p:cNvPr id="214" name="Google Shape;131;p18" descr="Google Shape;131;p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651" y="255787"/>
            <a:ext cx="2246967" cy="67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Google Shape;132;p18" descr="Google Shape;132;p18"/>
          <p:cNvPicPr>
            <a:picLocks noChangeAspect="1"/>
          </p:cNvPicPr>
          <p:nvPr/>
        </p:nvPicPr>
        <p:blipFill>
          <a:blip r:embed="rId3"/>
          <a:srcRect l="13433" r="13433"/>
          <a:stretch>
            <a:fillRect/>
          </a:stretch>
        </p:blipFill>
        <p:spPr>
          <a:xfrm>
            <a:off x="0" y="981112"/>
            <a:ext cx="9144004" cy="4167803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Google Shape;133;p18"/>
          <p:cNvSpPr txBox="1"/>
          <p:nvPr/>
        </p:nvSpPr>
        <p:spPr>
          <a:xfrm>
            <a:off x="3361152" y="1411084"/>
            <a:ext cx="5266202" cy="35560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FFFFFF">
                <a:alpha val="4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>
              <a:defRPr sz="2300" b="1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17" name="Google Shape;134;p18"/>
          <p:cNvSpPr txBox="1">
            <a:spLocks noGrp="1"/>
          </p:cNvSpPr>
          <p:nvPr>
            <p:ph type="body" sz="quarter" idx="23"/>
          </p:nvPr>
        </p:nvSpPr>
        <p:spPr>
          <a:xfrm>
            <a:off x="3344693" y="1815162"/>
            <a:ext cx="5299203" cy="571502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endParaRPr/>
          </a:p>
        </p:txBody>
      </p:sp>
      <p:sp>
        <p:nvSpPr>
          <p:cNvPr id="218" name="Google Shape;135;p18"/>
          <p:cNvSpPr txBox="1">
            <a:spLocks noGrp="1"/>
          </p:cNvSpPr>
          <p:nvPr>
            <p:ph type="body" sz="quarter" idx="24"/>
          </p:nvPr>
        </p:nvSpPr>
        <p:spPr>
          <a:xfrm>
            <a:off x="3339512" y="2451043"/>
            <a:ext cx="5304302" cy="271203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219" name="Google Shape;136;p18"/>
          <p:cNvSpPr txBox="1">
            <a:spLocks noGrp="1"/>
          </p:cNvSpPr>
          <p:nvPr>
            <p:ph type="body" sz="quarter" idx="25"/>
          </p:nvPr>
        </p:nvSpPr>
        <p:spPr>
          <a:xfrm>
            <a:off x="3339512" y="2786576"/>
            <a:ext cx="5304302" cy="271202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2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KAO v2 Title &amp; Bullets -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116;p16"/>
          <p:cNvSpPr txBox="1"/>
          <p:nvPr/>
        </p:nvSpPr>
        <p:spPr>
          <a:xfrm>
            <a:off x="7732854" y="4948918"/>
            <a:ext cx="956702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>
              <a:defRPr sz="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Slide  /</a:t>
            </a:r>
          </a:p>
        </p:txBody>
      </p:sp>
      <p:sp>
        <p:nvSpPr>
          <p:cNvPr id="2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9599"/>
            <a:ext cx="179983" cy="1651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Cover - Fron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142;p20"/>
          <p:cNvSpPr/>
          <p:nvPr/>
        </p:nvSpPr>
        <p:spPr>
          <a:xfrm>
            <a:off x="-10084" y="1132725"/>
            <a:ext cx="9164102" cy="4049103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4170">
                <a:srgbClr val="730368"/>
              </a:gs>
              <a:gs pos="95820">
                <a:srgbClr val="DF0569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238" name="Google Shape;143;p20" descr="Google Shape;143;p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1553" y="547687"/>
            <a:ext cx="5143504" cy="5143504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Google Shape;144;p20"/>
          <p:cNvSpPr/>
          <p:nvPr/>
        </p:nvSpPr>
        <p:spPr>
          <a:xfrm>
            <a:off x="0" y="0"/>
            <a:ext cx="9144000" cy="11907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240" name="Google Shape;145;p20" descr="Google Shape;145;p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51" y="255787"/>
            <a:ext cx="2246967" cy="67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Google Shape;146;p20" descr="Google Shape;146;p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702" y="1398739"/>
            <a:ext cx="4185206" cy="3517089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Title Text"/>
          <p:cNvSpPr txBox="1">
            <a:spLocks noGrp="1"/>
          </p:cNvSpPr>
          <p:nvPr>
            <p:ph type="title"/>
          </p:nvPr>
        </p:nvSpPr>
        <p:spPr>
          <a:xfrm>
            <a:off x="472939" y="2388203"/>
            <a:ext cx="5304303" cy="679202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4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5531" y="3096829"/>
            <a:ext cx="5299201" cy="571502"/>
          </a:xfrm>
          <a:prstGeom prst="rect">
            <a:avLst/>
          </a:prstGeom>
        </p:spPr>
        <p:txBody>
          <a:bodyPr/>
          <a:lstStyle>
            <a:lvl1pPr marL="0" indent="228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1pPr>
            <a:lvl2pPr marL="0" indent="228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2pPr>
            <a:lvl3pPr marL="0" indent="228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3pPr>
            <a:lvl4pPr marL="0" indent="228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4pPr>
            <a:lvl5pPr marL="0" indent="228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4" name="Google Shape;149;p20"/>
          <p:cNvSpPr txBox="1">
            <a:spLocks noGrp="1"/>
          </p:cNvSpPr>
          <p:nvPr>
            <p:ph type="body" sz="quarter" idx="21"/>
          </p:nvPr>
        </p:nvSpPr>
        <p:spPr>
          <a:xfrm>
            <a:off x="470349" y="3732712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245" name="Google Shape;150;p20"/>
          <p:cNvSpPr txBox="1">
            <a:spLocks noGrp="1"/>
          </p:cNvSpPr>
          <p:nvPr>
            <p:ph type="body" sz="quarter" idx="22"/>
          </p:nvPr>
        </p:nvSpPr>
        <p:spPr>
          <a:xfrm>
            <a:off x="470349" y="4068243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2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152;p21"/>
          <p:cNvSpPr/>
          <p:nvPr/>
        </p:nvSpPr>
        <p:spPr>
          <a:xfrm>
            <a:off x="-19199" y="-14070"/>
            <a:ext cx="9182400" cy="5171700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2899">
                <a:srgbClr val="730368"/>
              </a:gs>
              <a:gs pos="93409">
                <a:srgbClr val="DF0569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254" name="Google Shape;153;p21" descr="Google Shape;153;p21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128283" y="4706049"/>
            <a:ext cx="384307" cy="389130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Google Shape;154;p2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749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56" name="Google Shape;155;p21"/>
          <p:cNvSpPr txBox="1"/>
          <p:nvPr/>
        </p:nvSpPr>
        <p:spPr>
          <a:xfrm>
            <a:off x="7732854" y="4948918"/>
            <a:ext cx="956702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>
              <a:defRPr sz="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Slide  /</a:t>
            </a:r>
          </a:p>
        </p:txBody>
      </p:sp>
      <p:pic>
        <p:nvPicPr>
          <p:cNvPr id="257" name="Google Shape;156;p21" descr="Google Shape;156;p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658" y="378090"/>
            <a:ext cx="5220740" cy="4387319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43082" y="2606219"/>
            <a:ext cx="6267902" cy="1665602"/>
          </a:xfrm>
          <a:prstGeom prst="rect">
            <a:avLst/>
          </a:prstGeom>
        </p:spPr>
        <p:txBody>
          <a:bodyPr/>
          <a:lstStyle>
            <a:lvl1pPr marL="0" indent="228600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lvl1pPr>
            <a:lvl2pPr marL="0" indent="228600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lvl2pPr>
            <a:lvl3pPr marL="0" indent="228600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lvl3pPr>
            <a:lvl4pPr marL="0" indent="228600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lvl4pPr>
            <a:lvl5pPr marL="0" indent="228600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9" name="Title Text"/>
          <p:cNvSpPr txBox="1">
            <a:spLocks noGrp="1"/>
          </p:cNvSpPr>
          <p:nvPr>
            <p:ph type="title"/>
          </p:nvPr>
        </p:nvSpPr>
        <p:spPr>
          <a:xfrm>
            <a:off x="543082" y="871624"/>
            <a:ext cx="6267902" cy="1665603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9599"/>
            <a:ext cx="179983" cy="1651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Photo - 2 Up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112;p16"/>
          <p:cNvSpPr/>
          <p:nvPr/>
        </p:nvSpPr>
        <p:spPr>
          <a:xfrm>
            <a:off x="0" y="4907755"/>
            <a:ext cx="9144000" cy="237602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68" name="Google Shape;114;p16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69" name="Google Shape;115;p16" descr="Google Shape;115;p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Google Shape;116;p16"/>
          <p:cNvSpPr txBox="1"/>
          <p:nvPr/>
        </p:nvSpPr>
        <p:spPr>
          <a:xfrm>
            <a:off x="7732854" y="4948918"/>
            <a:ext cx="956702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>
              <a:defRPr sz="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Slide  /</a:t>
            </a:r>
          </a:p>
        </p:txBody>
      </p:sp>
      <p:sp>
        <p:nvSpPr>
          <p:cNvPr id="27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88028" y="883046"/>
            <a:ext cx="4472700" cy="384000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2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4474801" cy="7119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3" name="Google Shape;163;p22"/>
          <p:cNvSpPr txBox="1">
            <a:spLocks noGrp="1"/>
          </p:cNvSpPr>
          <p:nvPr>
            <p:ph type="body" sz="quarter" idx="21"/>
          </p:nvPr>
        </p:nvSpPr>
        <p:spPr>
          <a:xfrm>
            <a:off x="5026309" y="2077285"/>
            <a:ext cx="3851703" cy="2694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274" name="Google Shape;164;p22"/>
          <p:cNvSpPr txBox="1">
            <a:spLocks noGrp="1"/>
          </p:cNvSpPr>
          <p:nvPr>
            <p:ph type="body" sz="quarter" idx="22"/>
          </p:nvPr>
        </p:nvSpPr>
        <p:spPr>
          <a:xfrm>
            <a:off x="5026309" y="4553653"/>
            <a:ext cx="3851703" cy="269403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275" name="Google Shape;165;p22"/>
          <p:cNvSpPr txBox="1">
            <a:spLocks noGrp="1"/>
          </p:cNvSpPr>
          <p:nvPr>
            <p:ph type="body" sz="quarter" idx="23"/>
          </p:nvPr>
        </p:nvSpPr>
        <p:spPr>
          <a:xfrm>
            <a:off x="5026309" y="2612008"/>
            <a:ext cx="3851703" cy="195030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6" name="Google Shape;166;p22"/>
          <p:cNvSpPr txBox="1">
            <a:spLocks noGrp="1"/>
          </p:cNvSpPr>
          <p:nvPr>
            <p:ph type="body" sz="quarter" idx="24"/>
          </p:nvPr>
        </p:nvSpPr>
        <p:spPr>
          <a:xfrm>
            <a:off x="5026309" y="123603"/>
            <a:ext cx="3851703" cy="19503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9599"/>
            <a:ext cx="179983" cy="1651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Front Photo N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15;p3" descr="Google Shape;15;p3"/>
          <p:cNvPicPr>
            <a:picLocks noChangeAspect="1"/>
          </p:cNvPicPr>
          <p:nvPr/>
        </p:nvPicPr>
        <p:blipFill>
          <a:blip r:embed="rId2"/>
          <a:srcRect l="10059" r="16889" b="107"/>
          <a:stretch>
            <a:fillRect/>
          </a:stretch>
        </p:blipFill>
        <p:spPr>
          <a:xfrm>
            <a:off x="-2" y="981112"/>
            <a:ext cx="9144006" cy="4167804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Google Shape;16;p3"/>
          <p:cNvSpPr/>
          <p:nvPr/>
        </p:nvSpPr>
        <p:spPr>
          <a:xfrm>
            <a:off x="0" y="0"/>
            <a:ext cx="9144000" cy="21717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50000">
                <a:srgbClr val="000000"/>
              </a:gs>
              <a:gs pos="100000">
                <a:srgbClr val="000000"/>
              </a:gs>
            </a:gsLst>
            <a:lin ang="16200038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25" name="Google Shape;17;p3" descr="Google Shape;17;p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59" y="300166"/>
            <a:ext cx="2129952" cy="590293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xfrm>
            <a:off x="3342101" y="1116059"/>
            <a:ext cx="5304302" cy="679201"/>
          </a:xfrm>
          <a:prstGeom prst="rect">
            <a:avLst/>
          </a:prstGeom>
        </p:spPr>
        <p:txBody>
          <a:bodyPr anchor="b"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44693" y="1824687"/>
            <a:ext cx="5299203" cy="571502"/>
          </a:xfrm>
          <a:prstGeom prst="rect">
            <a:avLst/>
          </a:prstGeom>
        </p:spPr>
        <p:txBody>
          <a:bodyPr/>
          <a:lstStyle>
            <a:lvl1pPr marL="0" indent="228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1pPr>
            <a:lvl2pPr marL="0" indent="228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2pPr>
            <a:lvl3pPr marL="0" indent="228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3pPr>
            <a:lvl4pPr marL="0" indent="228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4pPr>
            <a:lvl5pPr marL="0" indent="228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Google Shape;20;p3"/>
          <p:cNvSpPr txBox="1">
            <a:spLocks noGrp="1"/>
          </p:cNvSpPr>
          <p:nvPr>
            <p:ph type="body" sz="quarter" idx="21"/>
          </p:nvPr>
        </p:nvSpPr>
        <p:spPr>
          <a:xfrm>
            <a:off x="3339512" y="2460568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29" name="Google Shape;21;p3"/>
          <p:cNvSpPr txBox="1">
            <a:spLocks noGrp="1"/>
          </p:cNvSpPr>
          <p:nvPr>
            <p:ph type="body" sz="quarter" idx="22"/>
          </p:nvPr>
        </p:nvSpPr>
        <p:spPr>
          <a:xfrm>
            <a:off x="3339512" y="2796101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Photo - 2 Across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112;p16"/>
          <p:cNvSpPr/>
          <p:nvPr/>
        </p:nvSpPr>
        <p:spPr>
          <a:xfrm>
            <a:off x="0" y="4907755"/>
            <a:ext cx="9144000" cy="237602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85" name="Google Shape;114;p16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86" name="Google Shape;115;p16" descr="Google Shape;115;p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Google Shape;116;p16"/>
          <p:cNvSpPr txBox="1"/>
          <p:nvPr/>
        </p:nvSpPr>
        <p:spPr>
          <a:xfrm>
            <a:off x="7732854" y="4948918"/>
            <a:ext cx="956702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>
              <a:defRPr sz="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Slide  /</a:t>
            </a:r>
          </a:p>
        </p:txBody>
      </p:sp>
      <p:sp>
        <p:nvSpPr>
          <p:cNvPr id="288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8611200" cy="7119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9" name="Google Shape;170;p23"/>
          <p:cNvSpPr>
            <a:spLocks noGrp="1"/>
          </p:cNvSpPr>
          <p:nvPr>
            <p:ph type="pic" sz="half" idx="21"/>
          </p:nvPr>
        </p:nvSpPr>
        <p:spPr>
          <a:xfrm>
            <a:off x="288028" y="883046"/>
            <a:ext cx="4191002" cy="2933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90" name="Google Shape;171;p23"/>
          <p:cNvSpPr>
            <a:spLocks noGrp="1"/>
          </p:cNvSpPr>
          <p:nvPr>
            <p:ph type="pic" sz="half" idx="22"/>
          </p:nvPr>
        </p:nvSpPr>
        <p:spPr>
          <a:xfrm>
            <a:off x="4705853" y="883045"/>
            <a:ext cx="4191002" cy="29334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9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85750" y="3976234"/>
            <a:ext cx="4191000" cy="568502"/>
          </a:xfrm>
          <a:prstGeom prst="rect">
            <a:avLst/>
          </a:prstGeom>
        </p:spPr>
        <p:txBody>
          <a:bodyPr/>
          <a:lstStyle>
            <a:lvl1pPr marL="0" indent="22860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lvl1pPr>
            <a:lvl2pPr marL="740640" indent="-99290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2pPr>
            <a:lvl3pPr marL="1207769" indent="-109219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3pPr>
            <a:lvl4pPr marL="1684244" indent="-128493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4pPr>
            <a:lvl5pPr marL="2194983" indent="-182033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2" name="Google Shape;173;p23"/>
          <p:cNvSpPr txBox="1">
            <a:spLocks noGrp="1"/>
          </p:cNvSpPr>
          <p:nvPr>
            <p:ph type="body" sz="quarter" idx="23"/>
          </p:nvPr>
        </p:nvSpPr>
        <p:spPr>
          <a:xfrm>
            <a:off x="4705853" y="3976234"/>
            <a:ext cx="4191002" cy="568502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9599"/>
            <a:ext cx="179983" cy="1651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176;p24"/>
          <p:cNvSpPr/>
          <p:nvPr/>
        </p:nvSpPr>
        <p:spPr>
          <a:xfrm>
            <a:off x="-2411" y="-19340"/>
            <a:ext cx="9158400" cy="5182200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3990">
                <a:srgbClr val="760468"/>
              </a:gs>
              <a:gs pos="95480">
                <a:srgbClr val="E50869"/>
              </a:gs>
              <a:gs pos="100000">
                <a:srgbClr val="E508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6250" y="661418"/>
            <a:ext cx="4100401" cy="907503"/>
          </a:xfrm>
          <a:prstGeom prst="rect">
            <a:avLst/>
          </a:prstGeom>
        </p:spPr>
        <p:txBody>
          <a:bodyPr/>
          <a:lstStyle>
            <a:lvl1pPr marL="0" indent="228600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 marL="864753" indent="-223403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2pPr>
            <a:lvl3pPr marL="1344294" indent="-245744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3pPr>
            <a:lvl4pPr marL="1844861" indent="-289111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4pPr>
            <a:lvl5pPr marL="2422525" indent="-409575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02" name="Google Shape;178;p24" descr="Google Shape;178;p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4172265"/>
            <a:ext cx="1616780" cy="448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Google Shape;179;p24" descr="Google Shape;179;p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658" y="378090"/>
            <a:ext cx="5220740" cy="4387319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Google Shape;180;p24"/>
          <p:cNvSpPr txBox="1"/>
          <p:nvPr/>
        </p:nvSpPr>
        <p:spPr>
          <a:xfrm>
            <a:off x="6848475" y="4120074"/>
            <a:ext cx="1812302" cy="552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b">
            <a:normAutofit/>
          </a:bodyPr>
          <a:lstStyle>
            <a:lvl1pPr algn="r">
              <a:defRPr sz="17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ea typeface="Verdana"/>
                <a:cs typeface="Verdana"/>
                <a:sym typeface="Verdana"/>
                <a:hlinkClick r:id="rId4"/>
              </a:defRPr>
            </a:lvl1pPr>
          </a:lstStyle>
          <a:p>
            <a:pP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www.skao.int</a:t>
            </a:r>
          </a:p>
        </p:txBody>
      </p:sp>
      <p:sp>
        <p:nvSpPr>
          <p:cNvPr id="305" name="Google Shape;181;p24"/>
          <p:cNvSpPr txBox="1"/>
          <p:nvPr/>
        </p:nvSpPr>
        <p:spPr>
          <a:xfrm>
            <a:off x="476248" y="2872657"/>
            <a:ext cx="2557803" cy="1287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>
            <a:normAutofit/>
          </a:bodyPr>
          <a:lstStyle>
            <a:lvl1pPr>
              <a:lnSpc>
                <a:spcPct val="130000"/>
              </a:lnSpc>
              <a:defRPr sz="900" i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We recognise and acknowledge the Indigenous peoples and cultures that have traditionally lived on the lands on which our facilities are located.</a:t>
            </a:r>
          </a:p>
        </p:txBody>
      </p:sp>
      <p:sp>
        <p:nvSpPr>
          <p:cNvPr id="3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KAO v2 Title &amp; Bullets -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8572800" cy="7119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4" name="Body Level One…"/>
          <p:cNvSpPr txBox="1">
            <a:spLocks noGrp="1"/>
          </p:cNvSpPr>
          <p:nvPr>
            <p:ph type="body" idx="1"/>
          </p:nvPr>
        </p:nvSpPr>
        <p:spPr>
          <a:xfrm>
            <a:off x="288028" y="883046"/>
            <a:ext cx="8572800" cy="3796201"/>
          </a:xfrm>
          <a:prstGeom prst="rect">
            <a:avLst/>
          </a:prstGeom>
        </p:spPr>
        <p:txBody>
          <a:bodyPr/>
          <a:lstStyle>
            <a:lvl1pPr marL="457206" indent="-374654"/>
            <a:lvl2pPr marL="931152" indent="-385046"/>
            <a:lvl3pPr marL="1424957" indent="-408945"/>
            <a:lvl4pPr marL="1947606" indent="-455337"/>
            <a:lvl5pPr marL="2565432" indent="-584207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1500"/>
            <a:ext cx="127000" cy="1270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5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itle Text"/>
          <p:cNvSpPr txBox="1">
            <a:spLocks noGrp="1"/>
          </p:cNvSpPr>
          <p:nvPr>
            <p:ph type="title"/>
          </p:nvPr>
        </p:nvSpPr>
        <p:spPr>
          <a:xfrm>
            <a:off x="666750" y="862012"/>
            <a:ext cx="7810500" cy="1743076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ctr" defTabSz="309563">
              <a:defRPr sz="42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3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6750" y="2652711"/>
            <a:ext cx="7810500" cy="595314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24" name="UKRI_STF_Council-Logo_Horiz-RGB.png" descr="UKRI_STF_Council-Logo_Horiz-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476" y="-23138"/>
            <a:ext cx="2582912" cy="664416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Image"/>
          <p:cNvSpPr>
            <a:spLocks noGrp="1"/>
          </p:cNvSpPr>
          <p:nvPr>
            <p:ph type="pic" idx="21"/>
          </p:nvPr>
        </p:nvSpPr>
        <p:spPr>
          <a:xfrm>
            <a:off x="1171575" y="-14288"/>
            <a:ext cx="6800850" cy="45362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3" name="Title Text"/>
          <p:cNvSpPr txBox="1">
            <a:spLocks noGrp="1"/>
          </p:cNvSpPr>
          <p:nvPr>
            <p:ph type="title"/>
          </p:nvPr>
        </p:nvSpPr>
        <p:spPr>
          <a:xfrm>
            <a:off x="238125" y="3567112"/>
            <a:ext cx="8667750" cy="752476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ctr" defTabSz="309563">
              <a:defRPr sz="42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33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8125" y="4291012"/>
            <a:ext cx="8667750" cy="595314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Title Text"/>
          <p:cNvSpPr txBox="1">
            <a:spLocks noGrp="1"/>
          </p:cNvSpPr>
          <p:nvPr>
            <p:ph type="title"/>
          </p:nvPr>
        </p:nvSpPr>
        <p:spPr>
          <a:xfrm>
            <a:off x="666750" y="1700213"/>
            <a:ext cx="7810500" cy="1743076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42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3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Image"/>
          <p:cNvSpPr>
            <a:spLocks noGrp="1"/>
          </p:cNvSpPr>
          <p:nvPr>
            <p:ph type="pic" idx="21"/>
          </p:nvPr>
        </p:nvSpPr>
        <p:spPr>
          <a:xfrm>
            <a:off x="2981325" y="414337"/>
            <a:ext cx="6472238" cy="43148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1" name="Title Text"/>
          <p:cNvSpPr txBox="1">
            <a:spLocks noGrp="1"/>
          </p:cNvSpPr>
          <p:nvPr>
            <p:ph type="title"/>
          </p:nvPr>
        </p:nvSpPr>
        <p:spPr>
          <a:xfrm>
            <a:off x="619125" y="357186"/>
            <a:ext cx="3833813" cy="2081215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ctr" defTabSz="309563">
              <a:defRPr sz="3100" b="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3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9125" y="2447925"/>
            <a:ext cx="3833813" cy="2147889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857250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42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3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616769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31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369" name="Body Level One…"/>
          <p:cNvSpPr txBox="1">
            <a:spLocks noGrp="1"/>
          </p:cNvSpPr>
          <p:nvPr>
            <p:ph type="body" idx="1"/>
          </p:nvPr>
        </p:nvSpPr>
        <p:spPr>
          <a:xfrm>
            <a:off x="462104" y="772449"/>
            <a:ext cx="8339790" cy="4110594"/>
          </a:xfrm>
          <a:prstGeom prst="rect">
            <a:avLst/>
          </a:prstGeom>
        </p:spPr>
        <p:txBody>
          <a:bodyPr lIns="50800" tIns="50800" rIns="50800" bIns="50800"/>
          <a:lstStyle>
            <a:lvl1pPr marL="119062" indent="-11906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06797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44922" indent="-16867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83046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21171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70" name="UKRI_STF_Council-Logo_Horiz-RGB.png" descr="UKRI_STF_Council-Logo_Horiz-RGB.png"/>
          <p:cNvPicPr>
            <a:picLocks noChangeAspect="1"/>
          </p:cNvPicPr>
          <p:nvPr/>
        </p:nvPicPr>
        <p:blipFill>
          <a:blip r:embed="rId2"/>
          <a:srcRect l="22994" r="54346"/>
          <a:stretch>
            <a:fillRect/>
          </a:stretch>
        </p:blipFill>
        <p:spPr>
          <a:xfrm>
            <a:off x="8666656" y="4614286"/>
            <a:ext cx="474330" cy="538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71" name="SKAO_ukSRC_logo_monoblack_rgb.pdf" descr="SKAO_ukSRC_logo_monoblack_rgb.pdf"/>
          <p:cNvPicPr>
            <a:picLocks noChangeAspect="1"/>
          </p:cNvPicPr>
          <p:nvPr/>
        </p:nvPicPr>
        <p:blipFill>
          <a:blip r:embed="rId3"/>
          <a:srcRect r="17878" b="30364"/>
          <a:stretch>
            <a:fillRect/>
          </a:stretch>
        </p:blipFill>
        <p:spPr>
          <a:xfrm>
            <a:off x="10979" y="4905375"/>
            <a:ext cx="1020580" cy="289672"/>
          </a:xfrm>
          <a:prstGeom prst="rect">
            <a:avLst/>
          </a:prstGeom>
          <a:ln w="12700">
            <a:miter lim="400000"/>
          </a:ln>
        </p:spPr>
      </p:pic>
      <p:sp>
        <p:nvSpPr>
          <p:cNvPr id="3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Image"/>
          <p:cNvSpPr>
            <a:spLocks noGrp="1"/>
          </p:cNvSpPr>
          <p:nvPr>
            <p:ph type="pic" sz="half" idx="21"/>
          </p:nvPr>
        </p:nvSpPr>
        <p:spPr>
          <a:xfrm>
            <a:off x="4110037" y="1181100"/>
            <a:ext cx="5229226" cy="34861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80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857250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42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38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33412" y="1181100"/>
            <a:ext cx="3833813" cy="3486150"/>
          </a:xfrm>
          <a:prstGeom prst="rect">
            <a:avLst/>
          </a:prstGeom>
        </p:spPr>
        <p:txBody>
          <a:bodyPr lIns="50800" tIns="50800" rIns="50800" bIns="50800" anchor="ctr"/>
          <a:lstStyle>
            <a:lvl1pPr marL="209550" indent="-209550" defTabSz="309563">
              <a:spcBef>
                <a:spcPts val="1600"/>
              </a:spcBef>
              <a:buClr>
                <a:srgbClr val="2E2D62"/>
              </a:buClr>
              <a:buSzPct val="125000"/>
              <a:buFontTx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19100" indent="-209550" defTabSz="309563">
              <a:spcBef>
                <a:spcPts val="1600"/>
              </a:spcBef>
              <a:buClr>
                <a:srgbClr val="2E2D62"/>
              </a:buClr>
              <a:buSzPct val="125000"/>
              <a:buFontTx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28650" indent="-209550" defTabSz="309563">
              <a:spcBef>
                <a:spcPts val="1600"/>
              </a:spcBef>
              <a:buClr>
                <a:srgbClr val="2E2D62"/>
              </a:buClr>
              <a:buSzPct val="125000"/>
              <a:buFontTx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38200" indent="-209550" defTabSz="309563">
              <a:spcBef>
                <a:spcPts val="1600"/>
              </a:spcBef>
              <a:buClr>
                <a:srgbClr val="2E2D62"/>
              </a:buClr>
              <a:buSzPct val="125000"/>
              <a:buFontTx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047750" indent="-209550" defTabSz="309563">
              <a:spcBef>
                <a:spcPts val="1600"/>
              </a:spcBef>
              <a:buClr>
                <a:srgbClr val="2E2D62"/>
              </a:buClr>
              <a:buSzPct val="125000"/>
              <a:buFontTx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Front Photo D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23;p4" descr="Google Shape;23;p4"/>
          <p:cNvPicPr>
            <a:picLocks noChangeAspect="1"/>
          </p:cNvPicPr>
          <p:nvPr/>
        </p:nvPicPr>
        <p:blipFill>
          <a:blip r:embed="rId2"/>
          <a:srcRect l="13539" r="13547"/>
          <a:stretch>
            <a:fillRect/>
          </a:stretch>
        </p:blipFill>
        <p:spPr>
          <a:xfrm>
            <a:off x="-1" y="977195"/>
            <a:ext cx="9144001" cy="4180202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3342101" y="1116059"/>
            <a:ext cx="5304302" cy="679201"/>
          </a:xfrm>
          <a:prstGeom prst="rect">
            <a:avLst/>
          </a:prstGeom>
        </p:spPr>
        <p:txBody>
          <a:bodyPr anchor="b"/>
          <a:lstStyle>
            <a:lvl1pPr algn="r"/>
          </a:lstStyle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44693" y="1824687"/>
            <a:ext cx="5299203" cy="571502"/>
          </a:xfrm>
          <a:prstGeom prst="rect">
            <a:avLst/>
          </a:prstGeom>
        </p:spPr>
        <p:txBody>
          <a:bodyPr/>
          <a:lstStyle>
            <a:lvl1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1pPr>
            <a:lvl2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2pPr>
            <a:lvl3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3pPr>
            <a:lvl4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4pPr>
            <a:lvl5pPr marL="0" indent="228600" algn="r">
              <a:spcBef>
                <a:spcPts val="0"/>
              </a:spcBef>
              <a:buClrTx/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Google Shape;26;p4"/>
          <p:cNvSpPr txBox="1">
            <a:spLocks noGrp="1"/>
          </p:cNvSpPr>
          <p:nvPr>
            <p:ph type="body" sz="quarter" idx="21"/>
          </p:nvPr>
        </p:nvSpPr>
        <p:spPr>
          <a:xfrm>
            <a:off x="3339512" y="2460568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41" name="Google Shape;27;p4"/>
          <p:cNvSpPr txBox="1">
            <a:spLocks noGrp="1"/>
          </p:cNvSpPr>
          <p:nvPr>
            <p:ph type="body" sz="quarter" idx="22"/>
          </p:nvPr>
        </p:nvSpPr>
        <p:spPr>
          <a:xfrm>
            <a:off x="3339512" y="2796101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pic>
        <p:nvPicPr>
          <p:cNvPr id="42" name="Google Shape;28;p4" descr="Google Shape;28;p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51" y="255787"/>
            <a:ext cx="2246967" cy="679051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Body Level One…"/>
          <p:cNvSpPr txBox="1">
            <a:spLocks noGrp="1"/>
          </p:cNvSpPr>
          <p:nvPr>
            <p:ph type="body" idx="1"/>
          </p:nvPr>
        </p:nvSpPr>
        <p:spPr>
          <a:xfrm>
            <a:off x="633412" y="666750"/>
            <a:ext cx="7877176" cy="3810000"/>
          </a:xfrm>
          <a:prstGeom prst="rect">
            <a:avLst/>
          </a:prstGeom>
        </p:spPr>
        <p:txBody>
          <a:bodyPr lIns="50800" tIns="50800" rIns="50800" bIns="50800" anchor="ctr"/>
          <a:lstStyle>
            <a:lvl1pPr marL="119062" indent="-11906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06797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44922" indent="-16867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83046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21171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Image"/>
          <p:cNvSpPr>
            <a:spLocks noGrp="1"/>
          </p:cNvSpPr>
          <p:nvPr>
            <p:ph type="pic" sz="quarter" idx="21"/>
          </p:nvPr>
        </p:nvSpPr>
        <p:spPr>
          <a:xfrm>
            <a:off x="5880503" y="2638425"/>
            <a:ext cx="3148755" cy="21002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8" name="Image"/>
          <p:cNvSpPr>
            <a:spLocks noGrp="1"/>
          </p:cNvSpPr>
          <p:nvPr>
            <p:ph type="pic" sz="quarter" idx="22"/>
          </p:nvPr>
        </p:nvSpPr>
        <p:spPr>
          <a:xfrm>
            <a:off x="5734050" y="423862"/>
            <a:ext cx="3124200" cy="20828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9" name="Image"/>
          <p:cNvSpPr>
            <a:spLocks noGrp="1"/>
          </p:cNvSpPr>
          <p:nvPr>
            <p:ph type="pic" idx="23"/>
          </p:nvPr>
        </p:nvSpPr>
        <p:spPr>
          <a:xfrm>
            <a:off x="-114300" y="423862"/>
            <a:ext cx="6450806" cy="43005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5350" y="3357562"/>
            <a:ext cx="7358064" cy="287259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309563">
              <a:spcBef>
                <a:spcPts val="0"/>
              </a:spcBef>
              <a:buClrTx/>
              <a:buSzTx/>
              <a:buFontTx/>
              <a:buNone/>
              <a:defRPr sz="12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388519" indent="-150394" algn="ctr" defTabSz="309563">
              <a:spcBef>
                <a:spcPts val="0"/>
              </a:spcBef>
              <a:buClrTx/>
              <a:buSzPct val="125000"/>
              <a:buFontTx/>
              <a:defRPr sz="12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26644" indent="-150394" algn="ctr" defTabSz="309563">
              <a:spcBef>
                <a:spcPts val="0"/>
              </a:spcBef>
              <a:buClrTx/>
              <a:buSzPct val="125000"/>
              <a:buFontTx/>
              <a:defRPr sz="12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64769" indent="-150394" algn="ctr" defTabSz="309563">
              <a:spcBef>
                <a:spcPts val="0"/>
              </a:spcBef>
              <a:buClrTx/>
              <a:buSzPct val="125000"/>
              <a:buFontTx/>
              <a:defRPr sz="12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02894" indent="-150394" algn="ctr" defTabSz="309563">
              <a:spcBef>
                <a:spcPts val="0"/>
              </a:spcBef>
              <a:buClrTx/>
              <a:buSzPct val="125000"/>
              <a:buFontTx/>
              <a:defRPr sz="12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8" name="“Type a quote here.”"/>
          <p:cNvSpPr txBox="1">
            <a:spLocks noGrp="1"/>
          </p:cNvSpPr>
          <p:nvPr>
            <p:ph type="body" sz="quarter" idx="21"/>
          </p:nvPr>
        </p:nvSpPr>
        <p:spPr>
          <a:xfrm>
            <a:off x="895349" y="2243841"/>
            <a:ext cx="7358065" cy="379592"/>
          </a:xfrm>
          <a:prstGeom prst="rect">
            <a:avLst/>
          </a:prstGeom>
        </p:spPr>
        <p:txBody>
          <a:bodyPr lIns="50800" tIns="50800" rIns="50800" bIns="50800" anchor="ctr"/>
          <a:lstStyle/>
          <a:p>
            <a:pPr marL="0" indent="0" algn="ctr" defTabSz="309563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Image"/>
          <p:cNvSpPr>
            <a:spLocks noGrp="1"/>
          </p:cNvSpPr>
          <p:nvPr>
            <p:ph type="pic" idx="21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616769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31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432" name="Body Level One…"/>
          <p:cNvSpPr txBox="1">
            <a:spLocks noGrp="1"/>
          </p:cNvSpPr>
          <p:nvPr>
            <p:ph type="body" idx="1"/>
          </p:nvPr>
        </p:nvSpPr>
        <p:spPr>
          <a:xfrm>
            <a:off x="462104" y="772449"/>
            <a:ext cx="8339790" cy="4110594"/>
          </a:xfrm>
          <a:prstGeom prst="rect">
            <a:avLst/>
          </a:prstGeom>
        </p:spPr>
        <p:txBody>
          <a:bodyPr lIns="50800" tIns="50800" rIns="50800" bIns="50800"/>
          <a:lstStyle>
            <a:lvl1pPr marL="119062" indent="-11906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06797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44922" indent="-16867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83046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21171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33" name="UKRI_STF_Council-Logo_Horiz-RGB.png" descr="UKRI_STF_Council-Logo_Horiz-RGB.png"/>
          <p:cNvPicPr>
            <a:picLocks noChangeAspect="1"/>
          </p:cNvPicPr>
          <p:nvPr/>
        </p:nvPicPr>
        <p:blipFill>
          <a:blip r:embed="rId2"/>
          <a:srcRect l="22994" r="54346"/>
          <a:stretch>
            <a:fillRect/>
          </a:stretch>
        </p:blipFill>
        <p:spPr>
          <a:xfrm>
            <a:off x="8666656" y="4614286"/>
            <a:ext cx="474330" cy="538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434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807" y="-57659"/>
            <a:ext cx="1066290" cy="332019"/>
          </a:xfrm>
          <a:prstGeom prst="rect">
            <a:avLst/>
          </a:prstGeom>
          <a:ln w="12700">
            <a:miter lim="400000"/>
          </a:ln>
        </p:spPr>
      </p:pic>
      <p:sp>
        <p:nvSpPr>
          <p:cNvPr id="4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616769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31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443" name="Body Level One…"/>
          <p:cNvSpPr txBox="1">
            <a:spLocks noGrp="1"/>
          </p:cNvSpPr>
          <p:nvPr>
            <p:ph type="body" idx="1"/>
          </p:nvPr>
        </p:nvSpPr>
        <p:spPr>
          <a:xfrm>
            <a:off x="462104" y="772449"/>
            <a:ext cx="8339790" cy="4110594"/>
          </a:xfrm>
          <a:prstGeom prst="rect">
            <a:avLst/>
          </a:prstGeom>
        </p:spPr>
        <p:txBody>
          <a:bodyPr lIns="50800" tIns="50800" rIns="50800" bIns="50800"/>
          <a:lstStyle>
            <a:lvl1pPr marL="119062" indent="-11906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06797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44922" indent="-16867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83046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21171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44" name="UKRI_STF_Council-Logo_Horiz-RGB.png" descr="UKRI_STF_Council-Logo_Horiz-RGB.png"/>
          <p:cNvPicPr>
            <a:picLocks noChangeAspect="1"/>
          </p:cNvPicPr>
          <p:nvPr/>
        </p:nvPicPr>
        <p:blipFill>
          <a:blip r:embed="rId2"/>
          <a:srcRect l="22994" r="54346"/>
          <a:stretch>
            <a:fillRect/>
          </a:stretch>
        </p:blipFill>
        <p:spPr>
          <a:xfrm>
            <a:off x="8666656" y="4614286"/>
            <a:ext cx="474330" cy="538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445" name="pasted-movie.png" descr="pasted-movie.png"/>
          <p:cNvPicPr>
            <a:picLocks noChangeAspect="1"/>
          </p:cNvPicPr>
          <p:nvPr/>
        </p:nvPicPr>
        <p:blipFill>
          <a:blip r:embed="rId3"/>
          <a:srcRect l="12097" t="20012" r="5183" b="9972"/>
          <a:stretch>
            <a:fillRect/>
          </a:stretch>
        </p:blipFill>
        <p:spPr>
          <a:xfrm>
            <a:off x="8464834" y="-11332"/>
            <a:ext cx="656543" cy="173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2" h="21600" extrusionOk="0">
                <a:moveTo>
                  <a:pt x="9380" y="0"/>
                </a:moveTo>
                <a:cubicBezTo>
                  <a:pt x="9351" y="0"/>
                  <a:pt x="9320" y="1303"/>
                  <a:pt x="9302" y="3270"/>
                </a:cubicBezTo>
                <a:cubicBezTo>
                  <a:pt x="9281" y="5588"/>
                  <a:pt x="9278" y="8845"/>
                  <a:pt x="9276" y="11939"/>
                </a:cubicBezTo>
                <a:cubicBezTo>
                  <a:pt x="9276" y="12437"/>
                  <a:pt x="9275" y="12891"/>
                  <a:pt x="9276" y="13376"/>
                </a:cubicBezTo>
                <a:cubicBezTo>
                  <a:pt x="9278" y="16211"/>
                  <a:pt x="9280" y="18951"/>
                  <a:pt x="9302" y="20312"/>
                </a:cubicBezTo>
                <a:cubicBezTo>
                  <a:pt x="9312" y="20925"/>
                  <a:pt x="9327" y="21298"/>
                  <a:pt x="9341" y="21352"/>
                </a:cubicBezTo>
                <a:cubicBezTo>
                  <a:pt x="9379" y="21493"/>
                  <a:pt x="9426" y="21600"/>
                  <a:pt x="9445" y="21600"/>
                </a:cubicBezTo>
                <a:cubicBezTo>
                  <a:pt x="9464" y="21600"/>
                  <a:pt x="9484" y="16739"/>
                  <a:pt x="9484" y="10800"/>
                </a:cubicBezTo>
                <a:cubicBezTo>
                  <a:pt x="9484" y="7639"/>
                  <a:pt x="9472" y="5326"/>
                  <a:pt x="9458" y="3517"/>
                </a:cubicBezTo>
                <a:cubicBezTo>
                  <a:pt x="9449" y="2374"/>
                  <a:pt x="9433" y="1234"/>
                  <a:pt x="9419" y="694"/>
                </a:cubicBezTo>
                <a:cubicBezTo>
                  <a:pt x="9406" y="224"/>
                  <a:pt x="9396" y="0"/>
                  <a:pt x="9380" y="0"/>
                </a:cubicBezTo>
                <a:close/>
                <a:moveTo>
                  <a:pt x="4136" y="1536"/>
                </a:moveTo>
                <a:lnTo>
                  <a:pt x="4136" y="10404"/>
                </a:lnTo>
                <a:lnTo>
                  <a:pt x="4136" y="19272"/>
                </a:lnTo>
                <a:lnTo>
                  <a:pt x="4644" y="19272"/>
                </a:lnTo>
                <a:lnTo>
                  <a:pt x="5153" y="19272"/>
                </a:lnTo>
                <a:lnTo>
                  <a:pt x="5192" y="17092"/>
                </a:lnTo>
                <a:cubicBezTo>
                  <a:pt x="5209" y="15880"/>
                  <a:pt x="5270" y="14844"/>
                  <a:pt x="5336" y="14763"/>
                </a:cubicBezTo>
                <a:cubicBezTo>
                  <a:pt x="5401" y="14683"/>
                  <a:pt x="5657" y="15660"/>
                  <a:pt x="5897" y="16943"/>
                </a:cubicBezTo>
                <a:lnTo>
                  <a:pt x="6314" y="19272"/>
                </a:lnTo>
                <a:lnTo>
                  <a:pt x="6875" y="19272"/>
                </a:lnTo>
                <a:cubicBezTo>
                  <a:pt x="7068" y="19272"/>
                  <a:pt x="7204" y="19254"/>
                  <a:pt x="7293" y="19172"/>
                </a:cubicBezTo>
                <a:cubicBezTo>
                  <a:pt x="7382" y="19090"/>
                  <a:pt x="7423" y="18954"/>
                  <a:pt x="7423" y="18776"/>
                </a:cubicBezTo>
                <a:cubicBezTo>
                  <a:pt x="7423" y="18496"/>
                  <a:pt x="7145" y="16860"/>
                  <a:pt x="6797" y="15110"/>
                </a:cubicBezTo>
                <a:lnTo>
                  <a:pt x="6158" y="11890"/>
                </a:lnTo>
                <a:lnTo>
                  <a:pt x="6797" y="9512"/>
                </a:lnTo>
                <a:cubicBezTo>
                  <a:pt x="7145" y="8195"/>
                  <a:pt x="7423" y="6990"/>
                  <a:pt x="7423" y="6837"/>
                </a:cubicBezTo>
                <a:cubicBezTo>
                  <a:pt x="7423" y="6761"/>
                  <a:pt x="7360" y="6689"/>
                  <a:pt x="7254" y="6639"/>
                </a:cubicBezTo>
                <a:cubicBezTo>
                  <a:pt x="7253" y="6639"/>
                  <a:pt x="7242" y="6639"/>
                  <a:pt x="7241" y="6639"/>
                </a:cubicBezTo>
                <a:cubicBezTo>
                  <a:pt x="7133" y="6589"/>
                  <a:pt x="7000" y="6539"/>
                  <a:pt x="6836" y="6539"/>
                </a:cubicBezTo>
                <a:cubicBezTo>
                  <a:pt x="6267" y="6539"/>
                  <a:pt x="6221" y="6631"/>
                  <a:pt x="5792" y="8273"/>
                </a:cubicBezTo>
                <a:cubicBezTo>
                  <a:pt x="5587" y="9058"/>
                  <a:pt x="5400" y="9541"/>
                  <a:pt x="5310" y="9661"/>
                </a:cubicBezTo>
                <a:cubicBezTo>
                  <a:pt x="5322" y="9769"/>
                  <a:pt x="5321" y="9903"/>
                  <a:pt x="5310" y="10007"/>
                </a:cubicBezTo>
                <a:cubicBezTo>
                  <a:pt x="5329" y="10133"/>
                  <a:pt x="5326" y="10282"/>
                  <a:pt x="5310" y="10404"/>
                </a:cubicBezTo>
                <a:cubicBezTo>
                  <a:pt x="5340" y="10603"/>
                  <a:pt x="5323" y="10829"/>
                  <a:pt x="5271" y="10949"/>
                </a:cubicBezTo>
                <a:cubicBezTo>
                  <a:pt x="5237" y="11029"/>
                  <a:pt x="5200" y="11010"/>
                  <a:pt x="5166" y="10949"/>
                </a:cubicBezTo>
                <a:cubicBezTo>
                  <a:pt x="5159" y="10966"/>
                  <a:pt x="5161" y="10988"/>
                  <a:pt x="5153" y="10998"/>
                </a:cubicBezTo>
                <a:cubicBezTo>
                  <a:pt x="5178" y="11028"/>
                  <a:pt x="5191" y="11057"/>
                  <a:pt x="5205" y="11147"/>
                </a:cubicBezTo>
                <a:cubicBezTo>
                  <a:pt x="5238" y="11348"/>
                  <a:pt x="5220" y="11617"/>
                  <a:pt x="5166" y="11741"/>
                </a:cubicBezTo>
                <a:cubicBezTo>
                  <a:pt x="5113" y="11865"/>
                  <a:pt x="5043" y="11794"/>
                  <a:pt x="5010" y="11593"/>
                </a:cubicBezTo>
                <a:cubicBezTo>
                  <a:pt x="4977" y="11392"/>
                  <a:pt x="4995" y="11123"/>
                  <a:pt x="5049" y="10998"/>
                </a:cubicBezTo>
                <a:cubicBezTo>
                  <a:pt x="5056" y="10981"/>
                  <a:pt x="5067" y="11009"/>
                  <a:pt x="5075" y="10998"/>
                </a:cubicBezTo>
                <a:cubicBezTo>
                  <a:pt x="5050" y="10969"/>
                  <a:pt x="5024" y="10938"/>
                  <a:pt x="5010" y="10850"/>
                </a:cubicBezTo>
                <a:cubicBezTo>
                  <a:pt x="4977" y="10649"/>
                  <a:pt x="4995" y="10380"/>
                  <a:pt x="5049" y="10255"/>
                </a:cubicBezTo>
                <a:cubicBezTo>
                  <a:pt x="5066" y="10215"/>
                  <a:pt x="5095" y="10207"/>
                  <a:pt x="5114" y="10206"/>
                </a:cubicBezTo>
                <a:cubicBezTo>
                  <a:pt x="5114" y="10143"/>
                  <a:pt x="5107" y="10114"/>
                  <a:pt x="5114" y="10057"/>
                </a:cubicBezTo>
                <a:cubicBezTo>
                  <a:pt x="5085" y="9858"/>
                  <a:pt x="5101" y="9582"/>
                  <a:pt x="5153" y="9462"/>
                </a:cubicBezTo>
                <a:cubicBezTo>
                  <a:pt x="5176" y="9407"/>
                  <a:pt x="5205" y="9399"/>
                  <a:pt x="5231" y="9413"/>
                </a:cubicBezTo>
                <a:cubicBezTo>
                  <a:pt x="5193" y="8912"/>
                  <a:pt x="5166" y="7454"/>
                  <a:pt x="5166" y="5549"/>
                </a:cubicBezTo>
                <a:lnTo>
                  <a:pt x="5166" y="1536"/>
                </a:lnTo>
                <a:lnTo>
                  <a:pt x="4657" y="1536"/>
                </a:lnTo>
                <a:lnTo>
                  <a:pt x="4136" y="1536"/>
                </a:lnTo>
                <a:close/>
                <a:moveTo>
                  <a:pt x="20313" y="2378"/>
                </a:moveTo>
                <a:cubicBezTo>
                  <a:pt x="20168" y="2368"/>
                  <a:pt x="20029" y="2442"/>
                  <a:pt x="19895" y="2527"/>
                </a:cubicBezTo>
                <a:cubicBezTo>
                  <a:pt x="19855" y="2554"/>
                  <a:pt x="19805" y="2542"/>
                  <a:pt x="19765" y="2576"/>
                </a:cubicBezTo>
                <a:cubicBezTo>
                  <a:pt x="19638" y="2687"/>
                  <a:pt x="19526" y="2876"/>
                  <a:pt x="19412" y="3072"/>
                </a:cubicBezTo>
                <a:cubicBezTo>
                  <a:pt x="19411" y="3073"/>
                  <a:pt x="19400" y="3070"/>
                  <a:pt x="19399" y="3072"/>
                </a:cubicBezTo>
                <a:cubicBezTo>
                  <a:pt x="19382" y="3101"/>
                  <a:pt x="19377" y="3140"/>
                  <a:pt x="19360" y="3171"/>
                </a:cubicBezTo>
                <a:cubicBezTo>
                  <a:pt x="19250" y="3376"/>
                  <a:pt x="19143" y="3582"/>
                  <a:pt x="19047" y="3864"/>
                </a:cubicBezTo>
                <a:cubicBezTo>
                  <a:pt x="19030" y="3914"/>
                  <a:pt x="19012" y="3960"/>
                  <a:pt x="18995" y="4013"/>
                </a:cubicBezTo>
                <a:cubicBezTo>
                  <a:pt x="18898" y="4319"/>
                  <a:pt x="18814" y="4670"/>
                  <a:pt x="18734" y="5053"/>
                </a:cubicBezTo>
                <a:cubicBezTo>
                  <a:pt x="18724" y="5101"/>
                  <a:pt x="18718" y="5153"/>
                  <a:pt x="18708" y="5202"/>
                </a:cubicBezTo>
                <a:cubicBezTo>
                  <a:pt x="18703" y="5227"/>
                  <a:pt x="18699" y="5276"/>
                  <a:pt x="18695" y="5301"/>
                </a:cubicBezTo>
                <a:cubicBezTo>
                  <a:pt x="18689" y="5326"/>
                  <a:pt x="18674" y="5323"/>
                  <a:pt x="18669" y="5350"/>
                </a:cubicBezTo>
                <a:cubicBezTo>
                  <a:pt x="18667" y="5359"/>
                  <a:pt x="18671" y="5391"/>
                  <a:pt x="18669" y="5400"/>
                </a:cubicBezTo>
                <a:cubicBezTo>
                  <a:pt x="18594" y="5803"/>
                  <a:pt x="18517" y="6216"/>
                  <a:pt x="18460" y="6688"/>
                </a:cubicBezTo>
                <a:cubicBezTo>
                  <a:pt x="18459" y="6703"/>
                  <a:pt x="18461" y="6723"/>
                  <a:pt x="18460" y="6738"/>
                </a:cubicBezTo>
                <a:cubicBezTo>
                  <a:pt x="18458" y="6751"/>
                  <a:pt x="18461" y="6775"/>
                  <a:pt x="18460" y="6787"/>
                </a:cubicBezTo>
                <a:cubicBezTo>
                  <a:pt x="18459" y="6796"/>
                  <a:pt x="18461" y="6828"/>
                  <a:pt x="18460" y="6837"/>
                </a:cubicBezTo>
                <a:cubicBezTo>
                  <a:pt x="18416" y="7223"/>
                  <a:pt x="18374" y="7646"/>
                  <a:pt x="18343" y="8075"/>
                </a:cubicBezTo>
                <a:cubicBezTo>
                  <a:pt x="18310" y="8534"/>
                  <a:pt x="18294" y="9007"/>
                  <a:pt x="18277" y="9512"/>
                </a:cubicBezTo>
                <a:cubicBezTo>
                  <a:pt x="18276" y="9524"/>
                  <a:pt x="18264" y="9549"/>
                  <a:pt x="18264" y="9561"/>
                </a:cubicBezTo>
                <a:cubicBezTo>
                  <a:pt x="18263" y="9583"/>
                  <a:pt x="18265" y="9589"/>
                  <a:pt x="18264" y="9611"/>
                </a:cubicBezTo>
                <a:cubicBezTo>
                  <a:pt x="18255" y="9865"/>
                  <a:pt x="18242" y="10136"/>
                  <a:pt x="18238" y="10404"/>
                </a:cubicBezTo>
                <a:cubicBezTo>
                  <a:pt x="18227" y="11208"/>
                  <a:pt x="18234" y="12033"/>
                  <a:pt x="18264" y="12930"/>
                </a:cubicBezTo>
                <a:cubicBezTo>
                  <a:pt x="18284" y="13536"/>
                  <a:pt x="18323" y="14138"/>
                  <a:pt x="18369" y="14664"/>
                </a:cubicBezTo>
                <a:cubicBezTo>
                  <a:pt x="18459" y="15718"/>
                  <a:pt x="18591" y="16575"/>
                  <a:pt x="18786" y="17339"/>
                </a:cubicBezTo>
                <a:cubicBezTo>
                  <a:pt x="18884" y="17721"/>
                  <a:pt x="19000" y="18064"/>
                  <a:pt x="19125" y="18380"/>
                </a:cubicBezTo>
                <a:cubicBezTo>
                  <a:pt x="19194" y="18554"/>
                  <a:pt x="19253" y="18711"/>
                  <a:pt x="19321" y="18826"/>
                </a:cubicBezTo>
                <a:cubicBezTo>
                  <a:pt x="19403" y="18966"/>
                  <a:pt x="19507" y="19052"/>
                  <a:pt x="19608" y="19123"/>
                </a:cubicBezTo>
                <a:cubicBezTo>
                  <a:pt x="19755" y="19227"/>
                  <a:pt x="19910" y="19272"/>
                  <a:pt x="20156" y="19272"/>
                </a:cubicBezTo>
                <a:cubicBezTo>
                  <a:pt x="20535" y="19272"/>
                  <a:pt x="20996" y="19108"/>
                  <a:pt x="21174" y="18875"/>
                </a:cubicBezTo>
                <a:cubicBezTo>
                  <a:pt x="21473" y="18485"/>
                  <a:pt x="21500" y="18302"/>
                  <a:pt x="21500" y="16695"/>
                </a:cubicBezTo>
                <a:cubicBezTo>
                  <a:pt x="21500" y="16269"/>
                  <a:pt x="21492" y="15943"/>
                  <a:pt x="21487" y="15705"/>
                </a:cubicBezTo>
                <a:cubicBezTo>
                  <a:pt x="21483" y="15467"/>
                  <a:pt x="21479" y="15303"/>
                  <a:pt x="21461" y="15209"/>
                </a:cubicBezTo>
                <a:cubicBezTo>
                  <a:pt x="21425" y="15020"/>
                  <a:pt x="21351" y="15084"/>
                  <a:pt x="21213" y="15209"/>
                </a:cubicBezTo>
                <a:cubicBezTo>
                  <a:pt x="21003" y="15397"/>
                  <a:pt x="20821" y="15522"/>
                  <a:pt x="20665" y="15606"/>
                </a:cubicBezTo>
                <a:cubicBezTo>
                  <a:pt x="20661" y="15609"/>
                  <a:pt x="20657" y="15603"/>
                  <a:pt x="20652" y="15606"/>
                </a:cubicBezTo>
                <a:cubicBezTo>
                  <a:pt x="20505" y="15681"/>
                  <a:pt x="20384" y="15718"/>
                  <a:pt x="20273" y="15705"/>
                </a:cubicBezTo>
                <a:cubicBezTo>
                  <a:pt x="20267" y="15704"/>
                  <a:pt x="20253" y="15706"/>
                  <a:pt x="20247" y="15705"/>
                </a:cubicBezTo>
                <a:cubicBezTo>
                  <a:pt x="20130" y="15685"/>
                  <a:pt x="20036" y="15637"/>
                  <a:pt x="19947" y="15506"/>
                </a:cubicBezTo>
                <a:cubicBezTo>
                  <a:pt x="19858" y="15374"/>
                  <a:pt x="19774" y="15157"/>
                  <a:pt x="19699" y="14912"/>
                </a:cubicBezTo>
                <a:cubicBezTo>
                  <a:pt x="19440" y="14078"/>
                  <a:pt x="19391" y="13693"/>
                  <a:pt x="19360" y="11543"/>
                </a:cubicBezTo>
                <a:cubicBezTo>
                  <a:pt x="19351" y="10923"/>
                  <a:pt x="19364" y="10384"/>
                  <a:pt x="19373" y="9908"/>
                </a:cubicBezTo>
                <a:cubicBezTo>
                  <a:pt x="19375" y="9797"/>
                  <a:pt x="19369" y="9715"/>
                  <a:pt x="19373" y="9611"/>
                </a:cubicBezTo>
                <a:cubicBezTo>
                  <a:pt x="19373" y="9599"/>
                  <a:pt x="19372" y="9572"/>
                  <a:pt x="19373" y="9561"/>
                </a:cubicBezTo>
                <a:cubicBezTo>
                  <a:pt x="19381" y="9296"/>
                  <a:pt x="19395" y="9048"/>
                  <a:pt x="19412" y="8818"/>
                </a:cubicBezTo>
                <a:cubicBezTo>
                  <a:pt x="19416" y="8756"/>
                  <a:pt x="19420" y="8679"/>
                  <a:pt x="19425" y="8620"/>
                </a:cubicBezTo>
                <a:cubicBezTo>
                  <a:pt x="19434" y="8513"/>
                  <a:pt x="19454" y="8424"/>
                  <a:pt x="19465" y="8323"/>
                </a:cubicBezTo>
                <a:cubicBezTo>
                  <a:pt x="19503" y="7983"/>
                  <a:pt x="19544" y="7619"/>
                  <a:pt x="19608" y="7332"/>
                </a:cubicBezTo>
                <a:cubicBezTo>
                  <a:pt x="19679" y="7009"/>
                  <a:pt x="19772" y="6744"/>
                  <a:pt x="19882" y="6440"/>
                </a:cubicBezTo>
                <a:cubicBezTo>
                  <a:pt x="20022" y="6050"/>
                  <a:pt x="20151" y="5837"/>
                  <a:pt x="20339" y="5895"/>
                </a:cubicBezTo>
                <a:cubicBezTo>
                  <a:pt x="20527" y="5953"/>
                  <a:pt x="20767" y="6289"/>
                  <a:pt x="21148" y="6837"/>
                </a:cubicBezTo>
                <a:cubicBezTo>
                  <a:pt x="21171" y="6871"/>
                  <a:pt x="21202" y="6870"/>
                  <a:pt x="21226" y="6837"/>
                </a:cubicBezTo>
                <a:cubicBezTo>
                  <a:pt x="21251" y="6804"/>
                  <a:pt x="21266" y="6736"/>
                  <a:pt x="21291" y="6639"/>
                </a:cubicBezTo>
                <a:cubicBezTo>
                  <a:pt x="21341" y="6442"/>
                  <a:pt x="21397" y="6098"/>
                  <a:pt x="21448" y="5648"/>
                </a:cubicBezTo>
                <a:cubicBezTo>
                  <a:pt x="21500" y="5178"/>
                  <a:pt x="21529" y="4843"/>
                  <a:pt x="21552" y="4558"/>
                </a:cubicBezTo>
                <a:cubicBezTo>
                  <a:pt x="21555" y="4522"/>
                  <a:pt x="21563" y="4493"/>
                  <a:pt x="21565" y="4459"/>
                </a:cubicBezTo>
                <a:cubicBezTo>
                  <a:pt x="21600" y="3970"/>
                  <a:pt x="21581" y="3721"/>
                  <a:pt x="21500" y="3517"/>
                </a:cubicBezTo>
                <a:cubicBezTo>
                  <a:pt x="21457" y="3407"/>
                  <a:pt x="21399" y="3288"/>
                  <a:pt x="21317" y="3171"/>
                </a:cubicBezTo>
                <a:cubicBezTo>
                  <a:pt x="21156" y="2941"/>
                  <a:pt x="21000" y="2754"/>
                  <a:pt x="20847" y="2626"/>
                </a:cubicBezTo>
                <a:cubicBezTo>
                  <a:pt x="20814" y="2598"/>
                  <a:pt x="20775" y="2599"/>
                  <a:pt x="20743" y="2576"/>
                </a:cubicBezTo>
                <a:cubicBezTo>
                  <a:pt x="20592" y="2469"/>
                  <a:pt x="20455" y="2389"/>
                  <a:pt x="20313" y="2378"/>
                </a:cubicBezTo>
                <a:close/>
                <a:moveTo>
                  <a:pt x="12916" y="2477"/>
                </a:moveTo>
                <a:cubicBezTo>
                  <a:pt x="12751" y="2451"/>
                  <a:pt x="12600" y="2462"/>
                  <a:pt x="12485" y="2527"/>
                </a:cubicBezTo>
                <a:cubicBezTo>
                  <a:pt x="12213" y="2680"/>
                  <a:pt x="11931" y="3199"/>
                  <a:pt x="11741" y="3864"/>
                </a:cubicBezTo>
                <a:cubicBezTo>
                  <a:pt x="11674" y="4099"/>
                  <a:pt x="11613" y="4310"/>
                  <a:pt x="11572" y="4508"/>
                </a:cubicBezTo>
                <a:cubicBezTo>
                  <a:pt x="11517" y="4774"/>
                  <a:pt x="11489" y="5020"/>
                  <a:pt x="11467" y="5350"/>
                </a:cubicBezTo>
                <a:cubicBezTo>
                  <a:pt x="11461" y="5437"/>
                  <a:pt x="11458" y="5550"/>
                  <a:pt x="11454" y="5648"/>
                </a:cubicBezTo>
                <a:cubicBezTo>
                  <a:pt x="11438" y="6013"/>
                  <a:pt x="11428" y="6424"/>
                  <a:pt x="11428" y="7035"/>
                </a:cubicBezTo>
                <a:cubicBezTo>
                  <a:pt x="11428" y="7696"/>
                  <a:pt x="11435" y="8274"/>
                  <a:pt x="11467" y="8769"/>
                </a:cubicBezTo>
                <a:cubicBezTo>
                  <a:pt x="11488" y="9089"/>
                  <a:pt x="11533" y="9385"/>
                  <a:pt x="11572" y="9661"/>
                </a:cubicBezTo>
                <a:cubicBezTo>
                  <a:pt x="11584" y="9749"/>
                  <a:pt x="11596" y="9822"/>
                  <a:pt x="11611" y="9908"/>
                </a:cubicBezTo>
                <a:cubicBezTo>
                  <a:pt x="11631" y="10027"/>
                  <a:pt x="11651" y="10141"/>
                  <a:pt x="11676" y="10255"/>
                </a:cubicBezTo>
                <a:cubicBezTo>
                  <a:pt x="11737" y="10533"/>
                  <a:pt x="11821" y="10783"/>
                  <a:pt x="11911" y="11048"/>
                </a:cubicBezTo>
                <a:cubicBezTo>
                  <a:pt x="11942" y="11137"/>
                  <a:pt x="11969" y="11255"/>
                  <a:pt x="12002" y="11345"/>
                </a:cubicBezTo>
                <a:cubicBezTo>
                  <a:pt x="12132" y="11684"/>
                  <a:pt x="12282" y="12006"/>
                  <a:pt x="12472" y="12385"/>
                </a:cubicBezTo>
                <a:cubicBezTo>
                  <a:pt x="12808" y="13057"/>
                  <a:pt x="13008" y="13544"/>
                  <a:pt x="13098" y="13971"/>
                </a:cubicBezTo>
                <a:cubicBezTo>
                  <a:pt x="13144" y="14186"/>
                  <a:pt x="13156" y="14414"/>
                  <a:pt x="13150" y="14615"/>
                </a:cubicBezTo>
                <a:cubicBezTo>
                  <a:pt x="13145" y="14818"/>
                  <a:pt x="13122" y="15035"/>
                  <a:pt x="13072" y="15259"/>
                </a:cubicBezTo>
                <a:cubicBezTo>
                  <a:pt x="12991" y="15625"/>
                  <a:pt x="12848" y="15755"/>
                  <a:pt x="12655" y="15754"/>
                </a:cubicBezTo>
                <a:cubicBezTo>
                  <a:pt x="12558" y="15754"/>
                  <a:pt x="12448" y="15747"/>
                  <a:pt x="12328" y="15655"/>
                </a:cubicBezTo>
                <a:cubicBezTo>
                  <a:pt x="12209" y="15562"/>
                  <a:pt x="12075" y="15443"/>
                  <a:pt x="11937" y="15259"/>
                </a:cubicBezTo>
                <a:cubicBezTo>
                  <a:pt x="11696" y="14940"/>
                  <a:pt x="11465" y="14664"/>
                  <a:pt x="11415" y="14664"/>
                </a:cubicBezTo>
                <a:cubicBezTo>
                  <a:pt x="11366" y="14664"/>
                  <a:pt x="11324" y="15504"/>
                  <a:pt x="11324" y="16547"/>
                </a:cubicBezTo>
                <a:cubicBezTo>
                  <a:pt x="11324" y="18265"/>
                  <a:pt x="11355" y="18475"/>
                  <a:pt x="11611" y="18826"/>
                </a:cubicBezTo>
                <a:cubicBezTo>
                  <a:pt x="11716" y="18970"/>
                  <a:pt x="11859" y="19057"/>
                  <a:pt x="12028" y="19123"/>
                </a:cubicBezTo>
                <a:cubicBezTo>
                  <a:pt x="12252" y="19213"/>
                  <a:pt x="12512" y="19216"/>
                  <a:pt x="12759" y="19172"/>
                </a:cubicBezTo>
                <a:cubicBezTo>
                  <a:pt x="12764" y="19171"/>
                  <a:pt x="12767" y="19173"/>
                  <a:pt x="12772" y="19172"/>
                </a:cubicBezTo>
                <a:cubicBezTo>
                  <a:pt x="12855" y="19156"/>
                  <a:pt x="12943" y="19153"/>
                  <a:pt x="13020" y="19123"/>
                </a:cubicBezTo>
                <a:cubicBezTo>
                  <a:pt x="13023" y="19121"/>
                  <a:pt x="13030" y="19124"/>
                  <a:pt x="13033" y="19123"/>
                </a:cubicBezTo>
                <a:cubicBezTo>
                  <a:pt x="13074" y="19107"/>
                  <a:pt x="13111" y="19093"/>
                  <a:pt x="13150" y="19073"/>
                </a:cubicBezTo>
                <a:cubicBezTo>
                  <a:pt x="13298" y="18992"/>
                  <a:pt x="13439" y="18868"/>
                  <a:pt x="13529" y="18727"/>
                </a:cubicBezTo>
                <a:cubicBezTo>
                  <a:pt x="13773" y="18345"/>
                  <a:pt x="13942" y="17882"/>
                  <a:pt x="14051" y="17191"/>
                </a:cubicBezTo>
                <a:cubicBezTo>
                  <a:pt x="14105" y="16846"/>
                  <a:pt x="14143" y="16406"/>
                  <a:pt x="14168" y="15952"/>
                </a:cubicBezTo>
                <a:cubicBezTo>
                  <a:pt x="14194" y="15495"/>
                  <a:pt x="14207" y="15007"/>
                  <a:pt x="14207" y="14417"/>
                </a:cubicBezTo>
                <a:cubicBezTo>
                  <a:pt x="14207" y="13174"/>
                  <a:pt x="14134" y="12160"/>
                  <a:pt x="13972" y="11345"/>
                </a:cubicBezTo>
                <a:cubicBezTo>
                  <a:pt x="13811" y="10530"/>
                  <a:pt x="13552" y="9899"/>
                  <a:pt x="13189" y="9314"/>
                </a:cubicBezTo>
                <a:cubicBezTo>
                  <a:pt x="13048" y="9084"/>
                  <a:pt x="12937" y="8888"/>
                  <a:pt x="12837" y="8670"/>
                </a:cubicBezTo>
                <a:cubicBezTo>
                  <a:pt x="12737" y="8450"/>
                  <a:pt x="12660" y="8239"/>
                  <a:pt x="12602" y="8026"/>
                </a:cubicBezTo>
                <a:cubicBezTo>
                  <a:pt x="12546" y="7817"/>
                  <a:pt x="12502" y="7590"/>
                  <a:pt x="12485" y="7382"/>
                </a:cubicBezTo>
                <a:cubicBezTo>
                  <a:pt x="12468" y="7172"/>
                  <a:pt x="12476" y="6951"/>
                  <a:pt x="12498" y="6738"/>
                </a:cubicBezTo>
                <a:cubicBezTo>
                  <a:pt x="12522" y="6494"/>
                  <a:pt x="12556" y="6280"/>
                  <a:pt x="12602" y="6143"/>
                </a:cubicBezTo>
                <a:cubicBezTo>
                  <a:pt x="12642" y="6024"/>
                  <a:pt x="12687" y="5986"/>
                  <a:pt x="12746" y="5945"/>
                </a:cubicBezTo>
                <a:cubicBezTo>
                  <a:pt x="12747" y="5945"/>
                  <a:pt x="12758" y="5946"/>
                  <a:pt x="12759" y="5945"/>
                </a:cubicBezTo>
                <a:cubicBezTo>
                  <a:pt x="12779" y="5932"/>
                  <a:pt x="12801" y="5949"/>
                  <a:pt x="12824" y="5945"/>
                </a:cubicBezTo>
                <a:cubicBezTo>
                  <a:pt x="12858" y="5938"/>
                  <a:pt x="12902" y="5931"/>
                  <a:pt x="12942" y="5945"/>
                </a:cubicBezTo>
                <a:cubicBezTo>
                  <a:pt x="13059" y="5986"/>
                  <a:pt x="13185" y="6074"/>
                  <a:pt x="13359" y="6292"/>
                </a:cubicBezTo>
                <a:cubicBezTo>
                  <a:pt x="13585" y="6575"/>
                  <a:pt x="13708" y="6746"/>
                  <a:pt x="13790" y="6738"/>
                </a:cubicBezTo>
                <a:cubicBezTo>
                  <a:pt x="13832" y="6734"/>
                  <a:pt x="13866" y="6668"/>
                  <a:pt x="13894" y="6589"/>
                </a:cubicBezTo>
                <a:cubicBezTo>
                  <a:pt x="13923" y="6510"/>
                  <a:pt x="13941" y="6396"/>
                  <a:pt x="13972" y="6242"/>
                </a:cubicBezTo>
                <a:cubicBezTo>
                  <a:pt x="14066" y="5775"/>
                  <a:pt x="14137" y="5189"/>
                  <a:pt x="14168" y="4657"/>
                </a:cubicBezTo>
                <a:cubicBezTo>
                  <a:pt x="14198" y="4124"/>
                  <a:pt x="14197" y="3677"/>
                  <a:pt x="14142" y="3468"/>
                </a:cubicBezTo>
                <a:cubicBezTo>
                  <a:pt x="14106" y="3333"/>
                  <a:pt x="14003" y="3194"/>
                  <a:pt x="13894" y="3072"/>
                </a:cubicBezTo>
                <a:cubicBezTo>
                  <a:pt x="13860" y="3034"/>
                  <a:pt x="13829" y="3008"/>
                  <a:pt x="13790" y="2972"/>
                </a:cubicBezTo>
                <a:cubicBezTo>
                  <a:pt x="13727" y="2914"/>
                  <a:pt x="13654" y="2824"/>
                  <a:pt x="13581" y="2774"/>
                </a:cubicBezTo>
                <a:cubicBezTo>
                  <a:pt x="13368" y="2628"/>
                  <a:pt x="13134" y="2512"/>
                  <a:pt x="12916" y="2477"/>
                </a:cubicBezTo>
                <a:close/>
                <a:moveTo>
                  <a:pt x="14716" y="2675"/>
                </a:moveTo>
                <a:lnTo>
                  <a:pt x="14716" y="10998"/>
                </a:lnTo>
                <a:lnTo>
                  <a:pt x="14716" y="19272"/>
                </a:lnTo>
                <a:lnTo>
                  <a:pt x="15277" y="19272"/>
                </a:lnTo>
                <a:lnTo>
                  <a:pt x="15838" y="19272"/>
                </a:lnTo>
                <a:lnTo>
                  <a:pt x="15864" y="16349"/>
                </a:lnTo>
                <a:cubicBezTo>
                  <a:pt x="15873" y="15499"/>
                  <a:pt x="15890" y="14722"/>
                  <a:pt x="15916" y="14169"/>
                </a:cubicBezTo>
                <a:cubicBezTo>
                  <a:pt x="15918" y="14130"/>
                  <a:pt x="15927" y="14104"/>
                  <a:pt x="15929" y="14070"/>
                </a:cubicBezTo>
                <a:cubicBezTo>
                  <a:pt x="15903" y="14095"/>
                  <a:pt x="15875" y="14103"/>
                  <a:pt x="15851" y="14070"/>
                </a:cubicBezTo>
                <a:cubicBezTo>
                  <a:pt x="15799" y="14181"/>
                  <a:pt x="15726" y="14116"/>
                  <a:pt x="15694" y="13921"/>
                </a:cubicBezTo>
                <a:cubicBezTo>
                  <a:pt x="15661" y="13720"/>
                  <a:pt x="15679" y="13451"/>
                  <a:pt x="15733" y="13327"/>
                </a:cubicBezTo>
                <a:cubicBezTo>
                  <a:pt x="15751" y="13286"/>
                  <a:pt x="15779" y="13279"/>
                  <a:pt x="15799" y="13277"/>
                </a:cubicBezTo>
                <a:cubicBezTo>
                  <a:pt x="15799" y="13137"/>
                  <a:pt x="15804" y="13008"/>
                  <a:pt x="15838" y="12930"/>
                </a:cubicBezTo>
                <a:cubicBezTo>
                  <a:pt x="15891" y="12805"/>
                  <a:pt x="15961" y="12878"/>
                  <a:pt x="15994" y="13079"/>
                </a:cubicBezTo>
                <a:cubicBezTo>
                  <a:pt x="16004" y="13137"/>
                  <a:pt x="16006" y="13214"/>
                  <a:pt x="16007" y="13277"/>
                </a:cubicBezTo>
                <a:cubicBezTo>
                  <a:pt x="16072" y="13230"/>
                  <a:pt x="16346" y="14471"/>
                  <a:pt x="16621" y="16150"/>
                </a:cubicBezTo>
                <a:lnTo>
                  <a:pt x="17129" y="19272"/>
                </a:lnTo>
                <a:lnTo>
                  <a:pt x="17729" y="19272"/>
                </a:lnTo>
                <a:cubicBezTo>
                  <a:pt x="18443" y="19286"/>
                  <a:pt x="18454" y="19354"/>
                  <a:pt x="17690" y="15209"/>
                </a:cubicBezTo>
                <a:lnTo>
                  <a:pt x="17155" y="12336"/>
                </a:lnTo>
                <a:lnTo>
                  <a:pt x="17482" y="10998"/>
                </a:lnTo>
                <a:cubicBezTo>
                  <a:pt x="17548" y="10717"/>
                  <a:pt x="17596" y="10439"/>
                  <a:pt x="17638" y="10206"/>
                </a:cubicBezTo>
                <a:cubicBezTo>
                  <a:pt x="17723" y="9737"/>
                  <a:pt x="17764" y="9329"/>
                  <a:pt x="17782" y="8769"/>
                </a:cubicBezTo>
                <a:cubicBezTo>
                  <a:pt x="17792" y="8488"/>
                  <a:pt x="17795" y="8151"/>
                  <a:pt x="17795" y="7778"/>
                </a:cubicBezTo>
                <a:cubicBezTo>
                  <a:pt x="17794" y="6794"/>
                  <a:pt x="17771" y="6013"/>
                  <a:pt x="17703" y="5350"/>
                </a:cubicBezTo>
                <a:cubicBezTo>
                  <a:pt x="17669" y="5020"/>
                  <a:pt x="17628" y="4720"/>
                  <a:pt x="17573" y="4459"/>
                </a:cubicBezTo>
                <a:cubicBezTo>
                  <a:pt x="17464" y="3938"/>
                  <a:pt x="17310" y="3544"/>
                  <a:pt x="17103" y="3270"/>
                </a:cubicBezTo>
                <a:cubicBezTo>
                  <a:pt x="16969" y="3091"/>
                  <a:pt x="16790" y="2965"/>
                  <a:pt x="16608" y="2873"/>
                </a:cubicBezTo>
                <a:cubicBezTo>
                  <a:pt x="16605" y="2872"/>
                  <a:pt x="16597" y="2875"/>
                  <a:pt x="16594" y="2873"/>
                </a:cubicBezTo>
                <a:cubicBezTo>
                  <a:pt x="16544" y="2849"/>
                  <a:pt x="16505" y="2843"/>
                  <a:pt x="16451" y="2824"/>
                </a:cubicBezTo>
                <a:cubicBezTo>
                  <a:pt x="16448" y="2823"/>
                  <a:pt x="16441" y="2825"/>
                  <a:pt x="16438" y="2824"/>
                </a:cubicBezTo>
                <a:cubicBezTo>
                  <a:pt x="16240" y="2756"/>
                  <a:pt x="16026" y="2675"/>
                  <a:pt x="15773" y="2675"/>
                </a:cubicBezTo>
                <a:lnTo>
                  <a:pt x="14716" y="2675"/>
                </a:lnTo>
                <a:close/>
                <a:moveTo>
                  <a:pt x="15929" y="5945"/>
                </a:moveTo>
                <a:cubicBezTo>
                  <a:pt x="15957" y="5971"/>
                  <a:pt x="15978" y="6043"/>
                  <a:pt x="15994" y="6143"/>
                </a:cubicBezTo>
                <a:cubicBezTo>
                  <a:pt x="16016" y="6272"/>
                  <a:pt x="16011" y="6412"/>
                  <a:pt x="15994" y="6539"/>
                </a:cubicBezTo>
                <a:cubicBezTo>
                  <a:pt x="16033" y="6412"/>
                  <a:pt x="16075" y="6291"/>
                  <a:pt x="16125" y="6242"/>
                </a:cubicBezTo>
                <a:cubicBezTo>
                  <a:pt x="16261" y="6113"/>
                  <a:pt x="16432" y="6281"/>
                  <a:pt x="16581" y="6787"/>
                </a:cubicBezTo>
                <a:cubicBezTo>
                  <a:pt x="16839" y="7663"/>
                  <a:pt x="16823" y="8280"/>
                  <a:pt x="16542" y="9017"/>
                </a:cubicBezTo>
                <a:cubicBezTo>
                  <a:pt x="16073" y="10249"/>
                  <a:pt x="15798" y="9604"/>
                  <a:pt x="15864" y="7431"/>
                </a:cubicBezTo>
                <a:cubicBezTo>
                  <a:pt x="15873" y="7135"/>
                  <a:pt x="15904" y="6935"/>
                  <a:pt x="15942" y="6738"/>
                </a:cubicBezTo>
                <a:cubicBezTo>
                  <a:pt x="15891" y="6817"/>
                  <a:pt x="15828" y="6770"/>
                  <a:pt x="15799" y="6589"/>
                </a:cubicBezTo>
                <a:cubicBezTo>
                  <a:pt x="15765" y="6388"/>
                  <a:pt x="15784" y="6118"/>
                  <a:pt x="15838" y="5994"/>
                </a:cubicBezTo>
                <a:cubicBezTo>
                  <a:pt x="15865" y="5933"/>
                  <a:pt x="15900" y="5920"/>
                  <a:pt x="15929" y="5945"/>
                </a:cubicBezTo>
                <a:close/>
                <a:moveTo>
                  <a:pt x="0" y="6539"/>
                </a:moveTo>
                <a:lnTo>
                  <a:pt x="52" y="11692"/>
                </a:lnTo>
                <a:cubicBezTo>
                  <a:pt x="63" y="12928"/>
                  <a:pt x="72" y="13897"/>
                  <a:pt x="91" y="14714"/>
                </a:cubicBezTo>
                <a:cubicBezTo>
                  <a:pt x="110" y="15503"/>
                  <a:pt x="139" y="16134"/>
                  <a:pt x="170" y="16646"/>
                </a:cubicBezTo>
                <a:cubicBezTo>
                  <a:pt x="171" y="16660"/>
                  <a:pt x="170" y="16685"/>
                  <a:pt x="170" y="16695"/>
                </a:cubicBezTo>
                <a:cubicBezTo>
                  <a:pt x="175" y="16771"/>
                  <a:pt x="178" y="16873"/>
                  <a:pt x="183" y="16943"/>
                </a:cubicBezTo>
                <a:cubicBezTo>
                  <a:pt x="183" y="16946"/>
                  <a:pt x="183" y="16991"/>
                  <a:pt x="183" y="16993"/>
                </a:cubicBezTo>
                <a:cubicBezTo>
                  <a:pt x="222" y="17506"/>
                  <a:pt x="273" y="17841"/>
                  <a:pt x="339" y="18132"/>
                </a:cubicBezTo>
                <a:cubicBezTo>
                  <a:pt x="405" y="18425"/>
                  <a:pt x="485" y="18640"/>
                  <a:pt x="587" y="18826"/>
                </a:cubicBezTo>
                <a:cubicBezTo>
                  <a:pt x="754" y="19131"/>
                  <a:pt x="1062" y="19305"/>
                  <a:pt x="1357" y="19272"/>
                </a:cubicBezTo>
                <a:cubicBezTo>
                  <a:pt x="1486" y="19257"/>
                  <a:pt x="1608" y="19149"/>
                  <a:pt x="1722" y="19073"/>
                </a:cubicBezTo>
                <a:cubicBezTo>
                  <a:pt x="1721" y="18927"/>
                  <a:pt x="1726" y="18808"/>
                  <a:pt x="1761" y="18727"/>
                </a:cubicBezTo>
                <a:cubicBezTo>
                  <a:pt x="1815" y="18603"/>
                  <a:pt x="1885" y="18674"/>
                  <a:pt x="1918" y="18875"/>
                </a:cubicBezTo>
                <a:cubicBezTo>
                  <a:pt x="1964" y="18814"/>
                  <a:pt x="2031" y="18756"/>
                  <a:pt x="2061" y="18677"/>
                </a:cubicBezTo>
                <a:cubicBezTo>
                  <a:pt x="2154" y="18433"/>
                  <a:pt x="2205" y="18308"/>
                  <a:pt x="2244" y="18281"/>
                </a:cubicBezTo>
                <a:cubicBezTo>
                  <a:pt x="2271" y="18264"/>
                  <a:pt x="2292" y="18295"/>
                  <a:pt x="2309" y="18380"/>
                </a:cubicBezTo>
                <a:cubicBezTo>
                  <a:pt x="2322" y="18448"/>
                  <a:pt x="2334" y="18540"/>
                  <a:pt x="2348" y="18677"/>
                </a:cubicBezTo>
                <a:cubicBezTo>
                  <a:pt x="2358" y="18777"/>
                  <a:pt x="2375" y="18849"/>
                  <a:pt x="2400" y="18925"/>
                </a:cubicBezTo>
                <a:cubicBezTo>
                  <a:pt x="2427" y="19011"/>
                  <a:pt x="2472" y="19069"/>
                  <a:pt x="2518" y="19123"/>
                </a:cubicBezTo>
                <a:cubicBezTo>
                  <a:pt x="2593" y="19209"/>
                  <a:pt x="2694" y="19272"/>
                  <a:pt x="2818" y="19272"/>
                </a:cubicBezTo>
                <a:lnTo>
                  <a:pt x="3209" y="19272"/>
                </a:lnTo>
                <a:lnTo>
                  <a:pt x="3209" y="12930"/>
                </a:lnTo>
                <a:lnTo>
                  <a:pt x="3209" y="6539"/>
                </a:lnTo>
                <a:lnTo>
                  <a:pt x="2701" y="6539"/>
                </a:lnTo>
                <a:lnTo>
                  <a:pt x="2192" y="6539"/>
                </a:lnTo>
                <a:lnTo>
                  <a:pt x="2192" y="10007"/>
                </a:lnTo>
                <a:cubicBezTo>
                  <a:pt x="2192" y="10955"/>
                  <a:pt x="2171" y="11926"/>
                  <a:pt x="2153" y="12732"/>
                </a:cubicBezTo>
                <a:cubicBezTo>
                  <a:pt x="2135" y="13533"/>
                  <a:pt x="2114" y="14144"/>
                  <a:pt x="2087" y="14417"/>
                </a:cubicBezTo>
                <a:cubicBezTo>
                  <a:pt x="2057" y="14711"/>
                  <a:pt x="2013" y="14991"/>
                  <a:pt x="1957" y="15209"/>
                </a:cubicBezTo>
                <a:cubicBezTo>
                  <a:pt x="1904" y="15418"/>
                  <a:pt x="1841" y="15584"/>
                  <a:pt x="1774" y="15705"/>
                </a:cubicBezTo>
                <a:cubicBezTo>
                  <a:pt x="1828" y="15839"/>
                  <a:pt x="1858" y="16008"/>
                  <a:pt x="1826" y="16200"/>
                </a:cubicBezTo>
                <a:cubicBezTo>
                  <a:pt x="1791" y="16414"/>
                  <a:pt x="1671" y="16596"/>
                  <a:pt x="1566" y="16596"/>
                </a:cubicBezTo>
                <a:cubicBezTo>
                  <a:pt x="1354" y="16596"/>
                  <a:pt x="1255" y="16091"/>
                  <a:pt x="1344" y="15754"/>
                </a:cubicBezTo>
                <a:cubicBezTo>
                  <a:pt x="1341" y="15750"/>
                  <a:pt x="1333" y="15759"/>
                  <a:pt x="1331" y="15754"/>
                </a:cubicBezTo>
                <a:cubicBezTo>
                  <a:pt x="1292" y="15677"/>
                  <a:pt x="1263" y="15574"/>
                  <a:pt x="1239" y="15407"/>
                </a:cubicBezTo>
                <a:cubicBezTo>
                  <a:pt x="1215" y="15245"/>
                  <a:pt x="1200" y="14997"/>
                  <a:pt x="1187" y="14664"/>
                </a:cubicBezTo>
                <a:cubicBezTo>
                  <a:pt x="1183" y="14543"/>
                  <a:pt x="1191" y="14170"/>
                  <a:pt x="1187" y="14020"/>
                </a:cubicBezTo>
                <a:cubicBezTo>
                  <a:pt x="1180" y="14108"/>
                  <a:pt x="1169" y="14335"/>
                  <a:pt x="1161" y="14367"/>
                </a:cubicBezTo>
                <a:cubicBezTo>
                  <a:pt x="989" y="15009"/>
                  <a:pt x="946" y="13899"/>
                  <a:pt x="978" y="10206"/>
                </a:cubicBezTo>
                <a:cubicBezTo>
                  <a:pt x="1004" y="7210"/>
                  <a:pt x="1092" y="6226"/>
                  <a:pt x="1161" y="7183"/>
                </a:cubicBezTo>
                <a:lnTo>
                  <a:pt x="1161" y="6539"/>
                </a:lnTo>
                <a:lnTo>
                  <a:pt x="574" y="6539"/>
                </a:lnTo>
                <a:lnTo>
                  <a:pt x="0" y="6539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4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UKSRCTemplate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616769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31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454" name="Body Level One…"/>
          <p:cNvSpPr txBox="1">
            <a:spLocks noGrp="1"/>
          </p:cNvSpPr>
          <p:nvPr>
            <p:ph type="body" idx="1"/>
          </p:nvPr>
        </p:nvSpPr>
        <p:spPr>
          <a:xfrm>
            <a:off x="462104" y="772449"/>
            <a:ext cx="8339790" cy="4110594"/>
          </a:xfrm>
          <a:prstGeom prst="rect">
            <a:avLst/>
          </a:prstGeom>
        </p:spPr>
        <p:txBody>
          <a:bodyPr lIns="50800" tIns="50800" rIns="50800" bIns="50800"/>
          <a:lstStyle>
            <a:lvl1pPr marL="119062" indent="-11906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06797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44922" indent="-16867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83046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21171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55" name="UKRI_STF_Council-Logo_Horiz-RGB.png" descr="UKRI_STF_Council-Logo_Horiz-RGB.png"/>
          <p:cNvPicPr>
            <a:picLocks noChangeAspect="1"/>
          </p:cNvPicPr>
          <p:nvPr/>
        </p:nvPicPr>
        <p:blipFill>
          <a:blip r:embed="rId2"/>
          <a:srcRect l="22994" r="54346"/>
          <a:stretch>
            <a:fillRect/>
          </a:stretch>
        </p:blipFill>
        <p:spPr>
          <a:xfrm>
            <a:off x="8666656" y="4614286"/>
            <a:ext cx="474330" cy="538507"/>
          </a:xfrm>
          <a:prstGeom prst="rect">
            <a:avLst/>
          </a:prstGeom>
          <a:ln w="12700">
            <a:miter lim="400000"/>
          </a:ln>
        </p:spPr>
      </p:pic>
      <p:sp>
        <p:nvSpPr>
          <p:cNvPr id="4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UKSRCTemplate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616769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31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464" name="Body Level One…"/>
          <p:cNvSpPr txBox="1">
            <a:spLocks noGrp="1"/>
          </p:cNvSpPr>
          <p:nvPr>
            <p:ph type="body" idx="1"/>
          </p:nvPr>
        </p:nvSpPr>
        <p:spPr>
          <a:xfrm>
            <a:off x="462104" y="772449"/>
            <a:ext cx="8339790" cy="4110594"/>
          </a:xfrm>
          <a:prstGeom prst="rect">
            <a:avLst/>
          </a:prstGeom>
        </p:spPr>
        <p:txBody>
          <a:bodyPr lIns="50800" tIns="50800" rIns="50800" bIns="50800"/>
          <a:lstStyle>
            <a:lvl1pPr marL="119062" indent="-11906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06797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44922" indent="-16867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83046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21171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65" name="UKRI_STF_Council-Logo_Horiz-RGB.png" descr="UKRI_STF_Council-Logo_Horiz-RGB.png"/>
          <p:cNvPicPr>
            <a:picLocks noChangeAspect="1"/>
          </p:cNvPicPr>
          <p:nvPr/>
        </p:nvPicPr>
        <p:blipFill>
          <a:blip r:embed="rId2"/>
          <a:srcRect l="22994" r="54346"/>
          <a:stretch>
            <a:fillRect/>
          </a:stretch>
        </p:blipFill>
        <p:spPr>
          <a:xfrm>
            <a:off x="8666656" y="4614286"/>
            <a:ext cx="474330" cy="538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466" name="SKAO_ukSRC_logo_monoblack_rgb.pdf" descr="SKAO_ukSRC_logo_monoblack_rgb.pdf"/>
          <p:cNvPicPr>
            <a:picLocks noChangeAspect="1"/>
          </p:cNvPicPr>
          <p:nvPr/>
        </p:nvPicPr>
        <p:blipFill>
          <a:blip r:embed="rId3"/>
          <a:srcRect r="17878" b="30364"/>
          <a:stretch>
            <a:fillRect/>
          </a:stretch>
        </p:blipFill>
        <p:spPr>
          <a:xfrm>
            <a:off x="146893" y="4847013"/>
            <a:ext cx="1020580" cy="289672"/>
          </a:xfrm>
          <a:prstGeom prst="rect">
            <a:avLst/>
          </a:prstGeom>
          <a:ln w="12700">
            <a:miter lim="400000"/>
          </a:ln>
        </p:spPr>
      </p:pic>
      <p:sp>
        <p:nvSpPr>
          <p:cNvPr id="4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Title Text"/>
          <p:cNvSpPr txBox="1">
            <a:spLocks noGrp="1"/>
          </p:cNvSpPr>
          <p:nvPr>
            <p:ph type="title"/>
          </p:nvPr>
        </p:nvSpPr>
        <p:spPr>
          <a:xfrm>
            <a:off x="666750" y="862012"/>
            <a:ext cx="7810500" cy="1743076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ctr" defTabSz="309563">
              <a:defRPr sz="42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4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6750" y="2652711"/>
            <a:ext cx="7810500" cy="595314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76" name="UKRI_STF_Council-Logo_Horiz-RGB.png" descr="UKRI_STF_Council-Logo_Horiz-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476" y="-23138"/>
            <a:ext cx="2582912" cy="664416"/>
          </a:xfrm>
          <a:prstGeom prst="rect">
            <a:avLst/>
          </a:prstGeom>
          <a:ln w="12700">
            <a:miter lim="400000"/>
          </a:ln>
        </p:spPr>
      </p:pic>
      <p:sp>
        <p:nvSpPr>
          <p:cNvPr id="4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Fron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30;p5"/>
          <p:cNvSpPr/>
          <p:nvPr/>
        </p:nvSpPr>
        <p:spPr>
          <a:xfrm>
            <a:off x="-10084" y="1132725"/>
            <a:ext cx="9164102" cy="4049103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4170">
                <a:srgbClr val="730368"/>
              </a:gs>
              <a:gs pos="95820">
                <a:srgbClr val="DF0569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51" name="Google Shape;31;p5" descr="Google Shape;31;p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1553" y="547687"/>
            <a:ext cx="5143504" cy="5143504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Google Shape;32;p5"/>
          <p:cNvSpPr/>
          <p:nvPr/>
        </p:nvSpPr>
        <p:spPr>
          <a:xfrm>
            <a:off x="0" y="0"/>
            <a:ext cx="9144000" cy="11907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53" name="Google Shape;33;p5" descr="Google Shape;33;p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51" y="255787"/>
            <a:ext cx="2246967" cy="67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Google Shape;34;p5" descr="Google Shape;34;p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702" y="1398739"/>
            <a:ext cx="4185206" cy="3517089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xfrm>
            <a:off x="472939" y="2388203"/>
            <a:ext cx="5304303" cy="679202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5531" y="3096829"/>
            <a:ext cx="5299201" cy="571502"/>
          </a:xfrm>
          <a:prstGeom prst="rect">
            <a:avLst/>
          </a:prstGeom>
        </p:spPr>
        <p:txBody>
          <a:bodyPr/>
          <a:lstStyle>
            <a:lvl1pPr marL="0" indent="228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1pPr>
            <a:lvl2pPr marL="0" indent="228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2pPr>
            <a:lvl3pPr marL="0" indent="228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3pPr>
            <a:lvl4pPr marL="0" indent="228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4pPr>
            <a:lvl5pPr marL="0" indent="228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Google Shape;37;p5"/>
          <p:cNvSpPr txBox="1">
            <a:spLocks noGrp="1"/>
          </p:cNvSpPr>
          <p:nvPr>
            <p:ph type="body" sz="quarter" idx="21"/>
          </p:nvPr>
        </p:nvSpPr>
        <p:spPr>
          <a:xfrm>
            <a:off x="470349" y="3732712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58" name="Google Shape;38;p5"/>
          <p:cNvSpPr txBox="1">
            <a:spLocks noGrp="1"/>
          </p:cNvSpPr>
          <p:nvPr>
            <p:ph type="body" sz="quarter" idx="22"/>
          </p:nvPr>
        </p:nvSpPr>
        <p:spPr>
          <a:xfrm>
            <a:off x="470349" y="4068243"/>
            <a:ext cx="5304302" cy="2712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Image"/>
          <p:cNvSpPr>
            <a:spLocks noGrp="1"/>
          </p:cNvSpPr>
          <p:nvPr>
            <p:ph type="pic" idx="21"/>
          </p:nvPr>
        </p:nvSpPr>
        <p:spPr>
          <a:xfrm>
            <a:off x="1171575" y="-14288"/>
            <a:ext cx="6800850" cy="45362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85" name="Title Text"/>
          <p:cNvSpPr txBox="1">
            <a:spLocks noGrp="1"/>
          </p:cNvSpPr>
          <p:nvPr>
            <p:ph type="title"/>
          </p:nvPr>
        </p:nvSpPr>
        <p:spPr>
          <a:xfrm>
            <a:off x="238125" y="3567112"/>
            <a:ext cx="8667750" cy="752476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ctr" defTabSz="309563">
              <a:defRPr sz="42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4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8125" y="4291012"/>
            <a:ext cx="8667750" cy="595314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Title Text"/>
          <p:cNvSpPr txBox="1">
            <a:spLocks noGrp="1"/>
          </p:cNvSpPr>
          <p:nvPr>
            <p:ph type="title"/>
          </p:nvPr>
        </p:nvSpPr>
        <p:spPr>
          <a:xfrm>
            <a:off x="666750" y="1700213"/>
            <a:ext cx="7810500" cy="1743076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42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4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Image"/>
          <p:cNvSpPr>
            <a:spLocks noGrp="1"/>
          </p:cNvSpPr>
          <p:nvPr>
            <p:ph type="pic" idx="21"/>
          </p:nvPr>
        </p:nvSpPr>
        <p:spPr>
          <a:xfrm>
            <a:off x="2981325" y="414337"/>
            <a:ext cx="6472238" cy="43148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03" name="Title Text"/>
          <p:cNvSpPr txBox="1">
            <a:spLocks noGrp="1"/>
          </p:cNvSpPr>
          <p:nvPr>
            <p:ph type="title"/>
          </p:nvPr>
        </p:nvSpPr>
        <p:spPr>
          <a:xfrm>
            <a:off x="619125" y="357186"/>
            <a:ext cx="3833813" cy="2081215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ctr" defTabSz="309563">
              <a:defRPr sz="3100" b="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50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9125" y="2447925"/>
            <a:ext cx="3833813" cy="2147889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309563">
              <a:spcBef>
                <a:spcPts val="0"/>
              </a:spcBef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857250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42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5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616769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31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521" name="Body Level One…"/>
          <p:cNvSpPr txBox="1">
            <a:spLocks noGrp="1"/>
          </p:cNvSpPr>
          <p:nvPr>
            <p:ph type="body" idx="1"/>
          </p:nvPr>
        </p:nvSpPr>
        <p:spPr>
          <a:xfrm>
            <a:off x="462104" y="772449"/>
            <a:ext cx="8339790" cy="4110594"/>
          </a:xfrm>
          <a:prstGeom prst="rect">
            <a:avLst/>
          </a:prstGeom>
        </p:spPr>
        <p:txBody>
          <a:bodyPr lIns="50800" tIns="50800" rIns="50800" bIns="50800"/>
          <a:lstStyle>
            <a:lvl1pPr marL="119062" indent="-11906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06797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44922" indent="-16867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83046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21171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22" name="UKRI_STF_Council-Logo_Horiz-RGB.png" descr="UKRI_STF_Council-Logo_Horiz-RGB.png"/>
          <p:cNvPicPr>
            <a:picLocks noChangeAspect="1"/>
          </p:cNvPicPr>
          <p:nvPr/>
        </p:nvPicPr>
        <p:blipFill>
          <a:blip r:embed="rId2"/>
          <a:srcRect l="22994" r="54346"/>
          <a:stretch>
            <a:fillRect/>
          </a:stretch>
        </p:blipFill>
        <p:spPr>
          <a:xfrm>
            <a:off x="8666656" y="4614286"/>
            <a:ext cx="474330" cy="538507"/>
          </a:xfrm>
          <a:prstGeom prst="rect">
            <a:avLst/>
          </a:prstGeom>
          <a:ln w="12700">
            <a:miter lim="400000"/>
          </a:ln>
        </p:spPr>
      </p:pic>
      <p:sp>
        <p:nvSpPr>
          <p:cNvPr id="5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Image"/>
          <p:cNvSpPr>
            <a:spLocks noGrp="1"/>
          </p:cNvSpPr>
          <p:nvPr>
            <p:ph type="pic" sz="half" idx="21"/>
          </p:nvPr>
        </p:nvSpPr>
        <p:spPr>
          <a:xfrm>
            <a:off x="4110037" y="1181100"/>
            <a:ext cx="5229226" cy="34861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31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857250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42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53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33412" y="1181100"/>
            <a:ext cx="3833813" cy="3486150"/>
          </a:xfrm>
          <a:prstGeom prst="rect">
            <a:avLst/>
          </a:prstGeom>
        </p:spPr>
        <p:txBody>
          <a:bodyPr lIns="50800" tIns="50800" rIns="50800" bIns="50800" anchor="ctr"/>
          <a:lstStyle>
            <a:lvl1pPr marL="209550" indent="-209550" defTabSz="309563">
              <a:spcBef>
                <a:spcPts val="1600"/>
              </a:spcBef>
              <a:buClr>
                <a:srgbClr val="2E2D62"/>
              </a:buClr>
              <a:buSzPct val="125000"/>
              <a:buFontTx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19100" indent="-209550" defTabSz="309563">
              <a:spcBef>
                <a:spcPts val="1600"/>
              </a:spcBef>
              <a:buClr>
                <a:srgbClr val="2E2D62"/>
              </a:buClr>
              <a:buSzPct val="125000"/>
              <a:buFontTx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28650" indent="-209550" defTabSz="309563">
              <a:spcBef>
                <a:spcPts val="1600"/>
              </a:spcBef>
              <a:buClr>
                <a:srgbClr val="2E2D62"/>
              </a:buClr>
              <a:buSzPct val="125000"/>
              <a:buFontTx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38200" indent="-209550" defTabSz="309563">
              <a:spcBef>
                <a:spcPts val="1600"/>
              </a:spcBef>
              <a:buClr>
                <a:srgbClr val="2E2D62"/>
              </a:buClr>
              <a:buSzPct val="125000"/>
              <a:buFontTx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047750" indent="-209550" defTabSz="309563">
              <a:spcBef>
                <a:spcPts val="1600"/>
              </a:spcBef>
              <a:buClr>
                <a:srgbClr val="2E2D62"/>
              </a:buClr>
              <a:buSzPct val="125000"/>
              <a:buFontTx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Body Level One…"/>
          <p:cNvSpPr txBox="1">
            <a:spLocks noGrp="1"/>
          </p:cNvSpPr>
          <p:nvPr>
            <p:ph type="body" idx="1"/>
          </p:nvPr>
        </p:nvSpPr>
        <p:spPr>
          <a:xfrm>
            <a:off x="633412" y="666750"/>
            <a:ext cx="7877176" cy="3810000"/>
          </a:xfrm>
          <a:prstGeom prst="rect">
            <a:avLst/>
          </a:prstGeom>
        </p:spPr>
        <p:txBody>
          <a:bodyPr lIns="50800" tIns="50800" rIns="50800" bIns="50800" anchor="ctr"/>
          <a:lstStyle>
            <a:lvl1pPr marL="119062" indent="-11906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06797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44922" indent="-16867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83046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21171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Image"/>
          <p:cNvSpPr>
            <a:spLocks noGrp="1"/>
          </p:cNvSpPr>
          <p:nvPr>
            <p:ph type="pic" sz="quarter" idx="21"/>
          </p:nvPr>
        </p:nvSpPr>
        <p:spPr>
          <a:xfrm>
            <a:off x="5880503" y="2638425"/>
            <a:ext cx="3148755" cy="21002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49" name="Image"/>
          <p:cNvSpPr>
            <a:spLocks noGrp="1"/>
          </p:cNvSpPr>
          <p:nvPr>
            <p:ph type="pic" sz="quarter" idx="22"/>
          </p:nvPr>
        </p:nvSpPr>
        <p:spPr>
          <a:xfrm>
            <a:off x="5734050" y="423862"/>
            <a:ext cx="3124200" cy="20828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50" name="Image"/>
          <p:cNvSpPr>
            <a:spLocks noGrp="1"/>
          </p:cNvSpPr>
          <p:nvPr>
            <p:ph type="pic" idx="23"/>
          </p:nvPr>
        </p:nvSpPr>
        <p:spPr>
          <a:xfrm>
            <a:off x="-114300" y="423862"/>
            <a:ext cx="6450806" cy="43005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5350" y="3357562"/>
            <a:ext cx="7358064" cy="287259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309563">
              <a:spcBef>
                <a:spcPts val="0"/>
              </a:spcBef>
              <a:buClrTx/>
              <a:buSzTx/>
              <a:buFontTx/>
              <a:buNone/>
              <a:defRPr sz="12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388519" indent="-150394" algn="ctr" defTabSz="309563">
              <a:spcBef>
                <a:spcPts val="0"/>
              </a:spcBef>
              <a:buClrTx/>
              <a:buSzPct val="125000"/>
              <a:buFontTx/>
              <a:defRPr sz="12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26644" indent="-150394" algn="ctr" defTabSz="309563">
              <a:spcBef>
                <a:spcPts val="0"/>
              </a:spcBef>
              <a:buClrTx/>
              <a:buSzPct val="125000"/>
              <a:buFontTx/>
              <a:defRPr sz="12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64769" indent="-150394" algn="ctr" defTabSz="309563">
              <a:spcBef>
                <a:spcPts val="0"/>
              </a:spcBef>
              <a:buClrTx/>
              <a:buSzPct val="125000"/>
              <a:buFontTx/>
              <a:defRPr sz="12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02894" indent="-150394" algn="ctr" defTabSz="309563">
              <a:spcBef>
                <a:spcPts val="0"/>
              </a:spcBef>
              <a:buClrTx/>
              <a:buSzPct val="125000"/>
              <a:buFontTx/>
              <a:defRPr sz="12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9" name="“Type a quote here.”"/>
          <p:cNvSpPr txBox="1">
            <a:spLocks noGrp="1"/>
          </p:cNvSpPr>
          <p:nvPr>
            <p:ph type="body" sz="quarter" idx="21"/>
          </p:nvPr>
        </p:nvSpPr>
        <p:spPr>
          <a:xfrm>
            <a:off x="895349" y="2243841"/>
            <a:ext cx="7358065" cy="379592"/>
          </a:xfrm>
          <a:prstGeom prst="rect">
            <a:avLst/>
          </a:prstGeom>
        </p:spPr>
        <p:txBody>
          <a:bodyPr lIns="50800" tIns="50800" rIns="50800" bIns="50800" anchor="ctr"/>
          <a:lstStyle/>
          <a:p>
            <a:pPr marL="0" indent="0" algn="ctr" defTabSz="309563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Image"/>
          <p:cNvSpPr>
            <a:spLocks noGrp="1"/>
          </p:cNvSpPr>
          <p:nvPr>
            <p:ph type="pic" idx="21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40;p6"/>
          <p:cNvSpPr/>
          <p:nvPr/>
        </p:nvSpPr>
        <p:spPr>
          <a:xfrm>
            <a:off x="-19199" y="-14070"/>
            <a:ext cx="9182400" cy="5171700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2899">
                <a:srgbClr val="730368"/>
              </a:gs>
              <a:gs pos="93409">
                <a:srgbClr val="DF0569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67" name="Google Shape;41;p6" descr="Google Shape;41;p6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128283" y="4706049"/>
            <a:ext cx="384310" cy="389130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Google Shape;42;p6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749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9" name="Google Shape;43;p6"/>
          <p:cNvSpPr txBox="1"/>
          <p:nvPr/>
        </p:nvSpPr>
        <p:spPr>
          <a:xfrm>
            <a:off x="7732854" y="4948918"/>
            <a:ext cx="956702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>
              <a:defRPr sz="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Slide  /</a:t>
            </a:r>
          </a:p>
        </p:txBody>
      </p:sp>
      <p:pic>
        <p:nvPicPr>
          <p:cNvPr id="70" name="Google Shape;44;p6" descr="Google Shape;44;p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658" y="378090"/>
            <a:ext cx="5220740" cy="4387324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43082" y="2606219"/>
            <a:ext cx="6267902" cy="1665602"/>
          </a:xfrm>
          <a:prstGeom prst="rect">
            <a:avLst/>
          </a:prstGeom>
        </p:spPr>
        <p:txBody>
          <a:bodyPr/>
          <a:lstStyle>
            <a:lvl1pPr marL="0" indent="228600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1pPr>
            <a:lvl2pPr marL="0" indent="228600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2pPr>
            <a:lvl3pPr marL="0" indent="228600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3pPr>
            <a:lvl4pPr marL="0" indent="228600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4pPr>
            <a:lvl5pPr marL="0" indent="228600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543082" y="871624"/>
            <a:ext cx="6267902" cy="1665603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9599"/>
            <a:ext cx="179983" cy="1651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616769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31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583" name="Body Level One…"/>
          <p:cNvSpPr txBox="1">
            <a:spLocks noGrp="1"/>
          </p:cNvSpPr>
          <p:nvPr>
            <p:ph type="body" idx="1"/>
          </p:nvPr>
        </p:nvSpPr>
        <p:spPr>
          <a:xfrm>
            <a:off x="462104" y="772449"/>
            <a:ext cx="8339790" cy="4110594"/>
          </a:xfrm>
          <a:prstGeom prst="rect">
            <a:avLst/>
          </a:prstGeom>
        </p:spPr>
        <p:txBody>
          <a:bodyPr lIns="50800" tIns="50800" rIns="50800" bIns="50800"/>
          <a:lstStyle>
            <a:lvl1pPr marL="119062" indent="-11906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06797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44922" indent="-16867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83046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21171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4" name="UKRI_STF_Council-Logo_Horiz-RGB.png" descr="UKRI_STF_Council-Logo_Horiz-RGB.png"/>
          <p:cNvPicPr>
            <a:picLocks noChangeAspect="1"/>
          </p:cNvPicPr>
          <p:nvPr/>
        </p:nvPicPr>
        <p:blipFill>
          <a:blip r:embed="rId2"/>
          <a:srcRect l="22994" r="54346"/>
          <a:stretch>
            <a:fillRect/>
          </a:stretch>
        </p:blipFill>
        <p:spPr>
          <a:xfrm>
            <a:off x="8666656" y="4614286"/>
            <a:ext cx="474330" cy="538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585" name="pasted-movie.png" descr="pasted-movie.png"/>
          <p:cNvPicPr>
            <a:picLocks noChangeAspect="1"/>
          </p:cNvPicPr>
          <p:nvPr/>
        </p:nvPicPr>
        <p:blipFill>
          <a:blip r:embed="rId3"/>
          <a:srcRect l="12097" t="20012" r="5183" b="9972"/>
          <a:stretch>
            <a:fillRect/>
          </a:stretch>
        </p:blipFill>
        <p:spPr>
          <a:xfrm>
            <a:off x="8464834" y="-11332"/>
            <a:ext cx="656543" cy="173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2" h="21600" extrusionOk="0">
                <a:moveTo>
                  <a:pt x="9380" y="0"/>
                </a:moveTo>
                <a:cubicBezTo>
                  <a:pt x="9351" y="0"/>
                  <a:pt x="9320" y="1303"/>
                  <a:pt x="9302" y="3270"/>
                </a:cubicBezTo>
                <a:cubicBezTo>
                  <a:pt x="9281" y="5588"/>
                  <a:pt x="9278" y="8845"/>
                  <a:pt x="9276" y="11939"/>
                </a:cubicBezTo>
                <a:cubicBezTo>
                  <a:pt x="9276" y="12437"/>
                  <a:pt x="9275" y="12891"/>
                  <a:pt x="9276" y="13376"/>
                </a:cubicBezTo>
                <a:cubicBezTo>
                  <a:pt x="9278" y="16211"/>
                  <a:pt x="9280" y="18951"/>
                  <a:pt x="9302" y="20312"/>
                </a:cubicBezTo>
                <a:cubicBezTo>
                  <a:pt x="9312" y="20925"/>
                  <a:pt x="9327" y="21298"/>
                  <a:pt x="9341" y="21352"/>
                </a:cubicBezTo>
                <a:cubicBezTo>
                  <a:pt x="9379" y="21493"/>
                  <a:pt x="9426" y="21600"/>
                  <a:pt x="9445" y="21600"/>
                </a:cubicBezTo>
                <a:cubicBezTo>
                  <a:pt x="9464" y="21600"/>
                  <a:pt x="9484" y="16739"/>
                  <a:pt x="9484" y="10800"/>
                </a:cubicBezTo>
                <a:cubicBezTo>
                  <a:pt x="9484" y="7639"/>
                  <a:pt x="9472" y="5326"/>
                  <a:pt x="9458" y="3517"/>
                </a:cubicBezTo>
                <a:cubicBezTo>
                  <a:pt x="9449" y="2374"/>
                  <a:pt x="9433" y="1234"/>
                  <a:pt x="9419" y="694"/>
                </a:cubicBezTo>
                <a:cubicBezTo>
                  <a:pt x="9406" y="224"/>
                  <a:pt x="9396" y="0"/>
                  <a:pt x="9380" y="0"/>
                </a:cubicBezTo>
                <a:close/>
                <a:moveTo>
                  <a:pt x="4136" y="1536"/>
                </a:moveTo>
                <a:lnTo>
                  <a:pt x="4136" y="10404"/>
                </a:lnTo>
                <a:lnTo>
                  <a:pt x="4136" y="19272"/>
                </a:lnTo>
                <a:lnTo>
                  <a:pt x="4644" y="19272"/>
                </a:lnTo>
                <a:lnTo>
                  <a:pt x="5153" y="19272"/>
                </a:lnTo>
                <a:lnTo>
                  <a:pt x="5192" y="17092"/>
                </a:lnTo>
                <a:cubicBezTo>
                  <a:pt x="5209" y="15880"/>
                  <a:pt x="5270" y="14844"/>
                  <a:pt x="5336" y="14763"/>
                </a:cubicBezTo>
                <a:cubicBezTo>
                  <a:pt x="5401" y="14683"/>
                  <a:pt x="5657" y="15660"/>
                  <a:pt x="5897" y="16943"/>
                </a:cubicBezTo>
                <a:lnTo>
                  <a:pt x="6314" y="19272"/>
                </a:lnTo>
                <a:lnTo>
                  <a:pt x="6875" y="19272"/>
                </a:lnTo>
                <a:cubicBezTo>
                  <a:pt x="7068" y="19272"/>
                  <a:pt x="7204" y="19254"/>
                  <a:pt x="7293" y="19172"/>
                </a:cubicBezTo>
                <a:cubicBezTo>
                  <a:pt x="7382" y="19090"/>
                  <a:pt x="7423" y="18954"/>
                  <a:pt x="7423" y="18776"/>
                </a:cubicBezTo>
                <a:cubicBezTo>
                  <a:pt x="7423" y="18496"/>
                  <a:pt x="7145" y="16860"/>
                  <a:pt x="6797" y="15110"/>
                </a:cubicBezTo>
                <a:lnTo>
                  <a:pt x="6158" y="11890"/>
                </a:lnTo>
                <a:lnTo>
                  <a:pt x="6797" y="9512"/>
                </a:lnTo>
                <a:cubicBezTo>
                  <a:pt x="7145" y="8195"/>
                  <a:pt x="7423" y="6990"/>
                  <a:pt x="7423" y="6837"/>
                </a:cubicBezTo>
                <a:cubicBezTo>
                  <a:pt x="7423" y="6761"/>
                  <a:pt x="7360" y="6689"/>
                  <a:pt x="7254" y="6639"/>
                </a:cubicBezTo>
                <a:cubicBezTo>
                  <a:pt x="7253" y="6639"/>
                  <a:pt x="7242" y="6639"/>
                  <a:pt x="7241" y="6639"/>
                </a:cubicBezTo>
                <a:cubicBezTo>
                  <a:pt x="7133" y="6589"/>
                  <a:pt x="7000" y="6539"/>
                  <a:pt x="6836" y="6539"/>
                </a:cubicBezTo>
                <a:cubicBezTo>
                  <a:pt x="6267" y="6539"/>
                  <a:pt x="6221" y="6631"/>
                  <a:pt x="5792" y="8273"/>
                </a:cubicBezTo>
                <a:cubicBezTo>
                  <a:pt x="5587" y="9058"/>
                  <a:pt x="5400" y="9541"/>
                  <a:pt x="5310" y="9661"/>
                </a:cubicBezTo>
                <a:cubicBezTo>
                  <a:pt x="5322" y="9769"/>
                  <a:pt x="5321" y="9903"/>
                  <a:pt x="5310" y="10007"/>
                </a:cubicBezTo>
                <a:cubicBezTo>
                  <a:pt x="5329" y="10133"/>
                  <a:pt x="5326" y="10282"/>
                  <a:pt x="5310" y="10404"/>
                </a:cubicBezTo>
                <a:cubicBezTo>
                  <a:pt x="5340" y="10603"/>
                  <a:pt x="5323" y="10829"/>
                  <a:pt x="5271" y="10949"/>
                </a:cubicBezTo>
                <a:cubicBezTo>
                  <a:pt x="5237" y="11029"/>
                  <a:pt x="5200" y="11010"/>
                  <a:pt x="5166" y="10949"/>
                </a:cubicBezTo>
                <a:cubicBezTo>
                  <a:pt x="5159" y="10966"/>
                  <a:pt x="5161" y="10988"/>
                  <a:pt x="5153" y="10998"/>
                </a:cubicBezTo>
                <a:cubicBezTo>
                  <a:pt x="5178" y="11028"/>
                  <a:pt x="5191" y="11057"/>
                  <a:pt x="5205" y="11147"/>
                </a:cubicBezTo>
                <a:cubicBezTo>
                  <a:pt x="5238" y="11348"/>
                  <a:pt x="5220" y="11617"/>
                  <a:pt x="5166" y="11741"/>
                </a:cubicBezTo>
                <a:cubicBezTo>
                  <a:pt x="5113" y="11865"/>
                  <a:pt x="5043" y="11794"/>
                  <a:pt x="5010" y="11593"/>
                </a:cubicBezTo>
                <a:cubicBezTo>
                  <a:pt x="4977" y="11392"/>
                  <a:pt x="4995" y="11123"/>
                  <a:pt x="5049" y="10998"/>
                </a:cubicBezTo>
                <a:cubicBezTo>
                  <a:pt x="5056" y="10981"/>
                  <a:pt x="5067" y="11009"/>
                  <a:pt x="5075" y="10998"/>
                </a:cubicBezTo>
                <a:cubicBezTo>
                  <a:pt x="5050" y="10969"/>
                  <a:pt x="5024" y="10938"/>
                  <a:pt x="5010" y="10850"/>
                </a:cubicBezTo>
                <a:cubicBezTo>
                  <a:pt x="4977" y="10649"/>
                  <a:pt x="4995" y="10380"/>
                  <a:pt x="5049" y="10255"/>
                </a:cubicBezTo>
                <a:cubicBezTo>
                  <a:pt x="5066" y="10215"/>
                  <a:pt x="5095" y="10207"/>
                  <a:pt x="5114" y="10206"/>
                </a:cubicBezTo>
                <a:cubicBezTo>
                  <a:pt x="5114" y="10143"/>
                  <a:pt x="5107" y="10114"/>
                  <a:pt x="5114" y="10057"/>
                </a:cubicBezTo>
                <a:cubicBezTo>
                  <a:pt x="5085" y="9858"/>
                  <a:pt x="5101" y="9582"/>
                  <a:pt x="5153" y="9462"/>
                </a:cubicBezTo>
                <a:cubicBezTo>
                  <a:pt x="5176" y="9407"/>
                  <a:pt x="5205" y="9399"/>
                  <a:pt x="5231" y="9413"/>
                </a:cubicBezTo>
                <a:cubicBezTo>
                  <a:pt x="5193" y="8912"/>
                  <a:pt x="5166" y="7454"/>
                  <a:pt x="5166" y="5549"/>
                </a:cubicBezTo>
                <a:lnTo>
                  <a:pt x="5166" y="1536"/>
                </a:lnTo>
                <a:lnTo>
                  <a:pt x="4657" y="1536"/>
                </a:lnTo>
                <a:lnTo>
                  <a:pt x="4136" y="1536"/>
                </a:lnTo>
                <a:close/>
                <a:moveTo>
                  <a:pt x="20313" y="2378"/>
                </a:moveTo>
                <a:cubicBezTo>
                  <a:pt x="20168" y="2368"/>
                  <a:pt x="20029" y="2442"/>
                  <a:pt x="19895" y="2527"/>
                </a:cubicBezTo>
                <a:cubicBezTo>
                  <a:pt x="19855" y="2554"/>
                  <a:pt x="19805" y="2542"/>
                  <a:pt x="19765" y="2576"/>
                </a:cubicBezTo>
                <a:cubicBezTo>
                  <a:pt x="19638" y="2687"/>
                  <a:pt x="19526" y="2876"/>
                  <a:pt x="19412" y="3072"/>
                </a:cubicBezTo>
                <a:cubicBezTo>
                  <a:pt x="19411" y="3073"/>
                  <a:pt x="19400" y="3070"/>
                  <a:pt x="19399" y="3072"/>
                </a:cubicBezTo>
                <a:cubicBezTo>
                  <a:pt x="19382" y="3101"/>
                  <a:pt x="19377" y="3140"/>
                  <a:pt x="19360" y="3171"/>
                </a:cubicBezTo>
                <a:cubicBezTo>
                  <a:pt x="19250" y="3376"/>
                  <a:pt x="19143" y="3582"/>
                  <a:pt x="19047" y="3864"/>
                </a:cubicBezTo>
                <a:cubicBezTo>
                  <a:pt x="19030" y="3914"/>
                  <a:pt x="19012" y="3960"/>
                  <a:pt x="18995" y="4013"/>
                </a:cubicBezTo>
                <a:cubicBezTo>
                  <a:pt x="18898" y="4319"/>
                  <a:pt x="18814" y="4670"/>
                  <a:pt x="18734" y="5053"/>
                </a:cubicBezTo>
                <a:cubicBezTo>
                  <a:pt x="18724" y="5101"/>
                  <a:pt x="18718" y="5153"/>
                  <a:pt x="18708" y="5202"/>
                </a:cubicBezTo>
                <a:cubicBezTo>
                  <a:pt x="18703" y="5227"/>
                  <a:pt x="18699" y="5276"/>
                  <a:pt x="18695" y="5301"/>
                </a:cubicBezTo>
                <a:cubicBezTo>
                  <a:pt x="18689" y="5326"/>
                  <a:pt x="18674" y="5323"/>
                  <a:pt x="18669" y="5350"/>
                </a:cubicBezTo>
                <a:cubicBezTo>
                  <a:pt x="18667" y="5359"/>
                  <a:pt x="18671" y="5391"/>
                  <a:pt x="18669" y="5400"/>
                </a:cubicBezTo>
                <a:cubicBezTo>
                  <a:pt x="18594" y="5803"/>
                  <a:pt x="18517" y="6216"/>
                  <a:pt x="18460" y="6688"/>
                </a:cubicBezTo>
                <a:cubicBezTo>
                  <a:pt x="18459" y="6703"/>
                  <a:pt x="18461" y="6723"/>
                  <a:pt x="18460" y="6738"/>
                </a:cubicBezTo>
                <a:cubicBezTo>
                  <a:pt x="18458" y="6751"/>
                  <a:pt x="18461" y="6775"/>
                  <a:pt x="18460" y="6787"/>
                </a:cubicBezTo>
                <a:cubicBezTo>
                  <a:pt x="18459" y="6796"/>
                  <a:pt x="18461" y="6828"/>
                  <a:pt x="18460" y="6837"/>
                </a:cubicBezTo>
                <a:cubicBezTo>
                  <a:pt x="18416" y="7223"/>
                  <a:pt x="18374" y="7646"/>
                  <a:pt x="18343" y="8075"/>
                </a:cubicBezTo>
                <a:cubicBezTo>
                  <a:pt x="18310" y="8534"/>
                  <a:pt x="18294" y="9007"/>
                  <a:pt x="18277" y="9512"/>
                </a:cubicBezTo>
                <a:cubicBezTo>
                  <a:pt x="18276" y="9524"/>
                  <a:pt x="18264" y="9549"/>
                  <a:pt x="18264" y="9561"/>
                </a:cubicBezTo>
                <a:cubicBezTo>
                  <a:pt x="18263" y="9583"/>
                  <a:pt x="18265" y="9589"/>
                  <a:pt x="18264" y="9611"/>
                </a:cubicBezTo>
                <a:cubicBezTo>
                  <a:pt x="18255" y="9865"/>
                  <a:pt x="18242" y="10136"/>
                  <a:pt x="18238" y="10404"/>
                </a:cubicBezTo>
                <a:cubicBezTo>
                  <a:pt x="18227" y="11208"/>
                  <a:pt x="18234" y="12033"/>
                  <a:pt x="18264" y="12930"/>
                </a:cubicBezTo>
                <a:cubicBezTo>
                  <a:pt x="18284" y="13536"/>
                  <a:pt x="18323" y="14138"/>
                  <a:pt x="18369" y="14664"/>
                </a:cubicBezTo>
                <a:cubicBezTo>
                  <a:pt x="18459" y="15718"/>
                  <a:pt x="18591" y="16575"/>
                  <a:pt x="18786" y="17339"/>
                </a:cubicBezTo>
                <a:cubicBezTo>
                  <a:pt x="18884" y="17721"/>
                  <a:pt x="19000" y="18064"/>
                  <a:pt x="19125" y="18380"/>
                </a:cubicBezTo>
                <a:cubicBezTo>
                  <a:pt x="19194" y="18554"/>
                  <a:pt x="19253" y="18711"/>
                  <a:pt x="19321" y="18826"/>
                </a:cubicBezTo>
                <a:cubicBezTo>
                  <a:pt x="19403" y="18966"/>
                  <a:pt x="19507" y="19052"/>
                  <a:pt x="19608" y="19123"/>
                </a:cubicBezTo>
                <a:cubicBezTo>
                  <a:pt x="19755" y="19227"/>
                  <a:pt x="19910" y="19272"/>
                  <a:pt x="20156" y="19272"/>
                </a:cubicBezTo>
                <a:cubicBezTo>
                  <a:pt x="20535" y="19272"/>
                  <a:pt x="20996" y="19108"/>
                  <a:pt x="21174" y="18875"/>
                </a:cubicBezTo>
                <a:cubicBezTo>
                  <a:pt x="21473" y="18485"/>
                  <a:pt x="21500" y="18302"/>
                  <a:pt x="21500" y="16695"/>
                </a:cubicBezTo>
                <a:cubicBezTo>
                  <a:pt x="21500" y="16269"/>
                  <a:pt x="21492" y="15943"/>
                  <a:pt x="21487" y="15705"/>
                </a:cubicBezTo>
                <a:cubicBezTo>
                  <a:pt x="21483" y="15467"/>
                  <a:pt x="21479" y="15303"/>
                  <a:pt x="21461" y="15209"/>
                </a:cubicBezTo>
                <a:cubicBezTo>
                  <a:pt x="21425" y="15020"/>
                  <a:pt x="21351" y="15084"/>
                  <a:pt x="21213" y="15209"/>
                </a:cubicBezTo>
                <a:cubicBezTo>
                  <a:pt x="21003" y="15397"/>
                  <a:pt x="20821" y="15522"/>
                  <a:pt x="20665" y="15606"/>
                </a:cubicBezTo>
                <a:cubicBezTo>
                  <a:pt x="20661" y="15609"/>
                  <a:pt x="20657" y="15603"/>
                  <a:pt x="20652" y="15606"/>
                </a:cubicBezTo>
                <a:cubicBezTo>
                  <a:pt x="20505" y="15681"/>
                  <a:pt x="20384" y="15718"/>
                  <a:pt x="20273" y="15705"/>
                </a:cubicBezTo>
                <a:cubicBezTo>
                  <a:pt x="20267" y="15704"/>
                  <a:pt x="20253" y="15706"/>
                  <a:pt x="20247" y="15705"/>
                </a:cubicBezTo>
                <a:cubicBezTo>
                  <a:pt x="20130" y="15685"/>
                  <a:pt x="20036" y="15637"/>
                  <a:pt x="19947" y="15506"/>
                </a:cubicBezTo>
                <a:cubicBezTo>
                  <a:pt x="19858" y="15374"/>
                  <a:pt x="19774" y="15157"/>
                  <a:pt x="19699" y="14912"/>
                </a:cubicBezTo>
                <a:cubicBezTo>
                  <a:pt x="19440" y="14078"/>
                  <a:pt x="19391" y="13693"/>
                  <a:pt x="19360" y="11543"/>
                </a:cubicBezTo>
                <a:cubicBezTo>
                  <a:pt x="19351" y="10923"/>
                  <a:pt x="19364" y="10384"/>
                  <a:pt x="19373" y="9908"/>
                </a:cubicBezTo>
                <a:cubicBezTo>
                  <a:pt x="19375" y="9797"/>
                  <a:pt x="19369" y="9715"/>
                  <a:pt x="19373" y="9611"/>
                </a:cubicBezTo>
                <a:cubicBezTo>
                  <a:pt x="19373" y="9599"/>
                  <a:pt x="19372" y="9572"/>
                  <a:pt x="19373" y="9561"/>
                </a:cubicBezTo>
                <a:cubicBezTo>
                  <a:pt x="19381" y="9296"/>
                  <a:pt x="19395" y="9048"/>
                  <a:pt x="19412" y="8818"/>
                </a:cubicBezTo>
                <a:cubicBezTo>
                  <a:pt x="19416" y="8756"/>
                  <a:pt x="19420" y="8679"/>
                  <a:pt x="19425" y="8620"/>
                </a:cubicBezTo>
                <a:cubicBezTo>
                  <a:pt x="19434" y="8513"/>
                  <a:pt x="19454" y="8424"/>
                  <a:pt x="19465" y="8323"/>
                </a:cubicBezTo>
                <a:cubicBezTo>
                  <a:pt x="19503" y="7983"/>
                  <a:pt x="19544" y="7619"/>
                  <a:pt x="19608" y="7332"/>
                </a:cubicBezTo>
                <a:cubicBezTo>
                  <a:pt x="19679" y="7009"/>
                  <a:pt x="19772" y="6744"/>
                  <a:pt x="19882" y="6440"/>
                </a:cubicBezTo>
                <a:cubicBezTo>
                  <a:pt x="20022" y="6050"/>
                  <a:pt x="20151" y="5837"/>
                  <a:pt x="20339" y="5895"/>
                </a:cubicBezTo>
                <a:cubicBezTo>
                  <a:pt x="20527" y="5953"/>
                  <a:pt x="20767" y="6289"/>
                  <a:pt x="21148" y="6837"/>
                </a:cubicBezTo>
                <a:cubicBezTo>
                  <a:pt x="21171" y="6871"/>
                  <a:pt x="21202" y="6870"/>
                  <a:pt x="21226" y="6837"/>
                </a:cubicBezTo>
                <a:cubicBezTo>
                  <a:pt x="21251" y="6804"/>
                  <a:pt x="21266" y="6736"/>
                  <a:pt x="21291" y="6639"/>
                </a:cubicBezTo>
                <a:cubicBezTo>
                  <a:pt x="21341" y="6442"/>
                  <a:pt x="21397" y="6098"/>
                  <a:pt x="21448" y="5648"/>
                </a:cubicBezTo>
                <a:cubicBezTo>
                  <a:pt x="21500" y="5178"/>
                  <a:pt x="21529" y="4843"/>
                  <a:pt x="21552" y="4558"/>
                </a:cubicBezTo>
                <a:cubicBezTo>
                  <a:pt x="21555" y="4522"/>
                  <a:pt x="21563" y="4493"/>
                  <a:pt x="21565" y="4459"/>
                </a:cubicBezTo>
                <a:cubicBezTo>
                  <a:pt x="21600" y="3970"/>
                  <a:pt x="21581" y="3721"/>
                  <a:pt x="21500" y="3517"/>
                </a:cubicBezTo>
                <a:cubicBezTo>
                  <a:pt x="21457" y="3407"/>
                  <a:pt x="21399" y="3288"/>
                  <a:pt x="21317" y="3171"/>
                </a:cubicBezTo>
                <a:cubicBezTo>
                  <a:pt x="21156" y="2941"/>
                  <a:pt x="21000" y="2754"/>
                  <a:pt x="20847" y="2626"/>
                </a:cubicBezTo>
                <a:cubicBezTo>
                  <a:pt x="20814" y="2598"/>
                  <a:pt x="20775" y="2599"/>
                  <a:pt x="20743" y="2576"/>
                </a:cubicBezTo>
                <a:cubicBezTo>
                  <a:pt x="20592" y="2469"/>
                  <a:pt x="20455" y="2389"/>
                  <a:pt x="20313" y="2378"/>
                </a:cubicBezTo>
                <a:close/>
                <a:moveTo>
                  <a:pt x="12916" y="2477"/>
                </a:moveTo>
                <a:cubicBezTo>
                  <a:pt x="12751" y="2451"/>
                  <a:pt x="12600" y="2462"/>
                  <a:pt x="12485" y="2527"/>
                </a:cubicBezTo>
                <a:cubicBezTo>
                  <a:pt x="12213" y="2680"/>
                  <a:pt x="11931" y="3199"/>
                  <a:pt x="11741" y="3864"/>
                </a:cubicBezTo>
                <a:cubicBezTo>
                  <a:pt x="11674" y="4099"/>
                  <a:pt x="11613" y="4310"/>
                  <a:pt x="11572" y="4508"/>
                </a:cubicBezTo>
                <a:cubicBezTo>
                  <a:pt x="11517" y="4774"/>
                  <a:pt x="11489" y="5020"/>
                  <a:pt x="11467" y="5350"/>
                </a:cubicBezTo>
                <a:cubicBezTo>
                  <a:pt x="11461" y="5437"/>
                  <a:pt x="11458" y="5550"/>
                  <a:pt x="11454" y="5648"/>
                </a:cubicBezTo>
                <a:cubicBezTo>
                  <a:pt x="11438" y="6013"/>
                  <a:pt x="11428" y="6424"/>
                  <a:pt x="11428" y="7035"/>
                </a:cubicBezTo>
                <a:cubicBezTo>
                  <a:pt x="11428" y="7696"/>
                  <a:pt x="11435" y="8274"/>
                  <a:pt x="11467" y="8769"/>
                </a:cubicBezTo>
                <a:cubicBezTo>
                  <a:pt x="11488" y="9089"/>
                  <a:pt x="11533" y="9385"/>
                  <a:pt x="11572" y="9661"/>
                </a:cubicBezTo>
                <a:cubicBezTo>
                  <a:pt x="11584" y="9749"/>
                  <a:pt x="11596" y="9822"/>
                  <a:pt x="11611" y="9908"/>
                </a:cubicBezTo>
                <a:cubicBezTo>
                  <a:pt x="11631" y="10027"/>
                  <a:pt x="11651" y="10141"/>
                  <a:pt x="11676" y="10255"/>
                </a:cubicBezTo>
                <a:cubicBezTo>
                  <a:pt x="11737" y="10533"/>
                  <a:pt x="11821" y="10783"/>
                  <a:pt x="11911" y="11048"/>
                </a:cubicBezTo>
                <a:cubicBezTo>
                  <a:pt x="11942" y="11137"/>
                  <a:pt x="11969" y="11255"/>
                  <a:pt x="12002" y="11345"/>
                </a:cubicBezTo>
                <a:cubicBezTo>
                  <a:pt x="12132" y="11684"/>
                  <a:pt x="12282" y="12006"/>
                  <a:pt x="12472" y="12385"/>
                </a:cubicBezTo>
                <a:cubicBezTo>
                  <a:pt x="12808" y="13057"/>
                  <a:pt x="13008" y="13544"/>
                  <a:pt x="13098" y="13971"/>
                </a:cubicBezTo>
                <a:cubicBezTo>
                  <a:pt x="13144" y="14186"/>
                  <a:pt x="13156" y="14414"/>
                  <a:pt x="13150" y="14615"/>
                </a:cubicBezTo>
                <a:cubicBezTo>
                  <a:pt x="13145" y="14818"/>
                  <a:pt x="13122" y="15035"/>
                  <a:pt x="13072" y="15259"/>
                </a:cubicBezTo>
                <a:cubicBezTo>
                  <a:pt x="12991" y="15625"/>
                  <a:pt x="12848" y="15755"/>
                  <a:pt x="12655" y="15754"/>
                </a:cubicBezTo>
                <a:cubicBezTo>
                  <a:pt x="12558" y="15754"/>
                  <a:pt x="12448" y="15747"/>
                  <a:pt x="12328" y="15655"/>
                </a:cubicBezTo>
                <a:cubicBezTo>
                  <a:pt x="12209" y="15562"/>
                  <a:pt x="12075" y="15443"/>
                  <a:pt x="11937" y="15259"/>
                </a:cubicBezTo>
                <a:cubicBezTo>
                  <a:pt x="11696" y="14940"/>
                  <a:pt x="11465" y="14664"/>
                  <a:pt x="11415" y="14664"/>
                </a:cubicBezTo>
                <a:cubicBezTo>
                  <a:pt x="11366" y="14664"/>
                  <a:pt x="11324" y="15504"/>
                  <a:pt x="11324" y="16547"/>
                </a:cubicBezTo>
                <a:cubicBezTo>
                  <a:pt x="11324" y="18265"/>
                  <a:pt x="11355" y="18475"/>
                  <a:pt x="11611" y="18826"/>
                </a:cubicBezTo>
                <a:cubicBezTo>
                  <a:pt x="11716" y="18970"/>
                  <a:pt x="11859" y="19057"/>
                  <a:pt x="12028" y="19123"/>
                </a:cubicBezTo>
                <a:cubicBezTo>
                  <a:pt x="12252" y="19213"/>
                  <a:pt x="12512" y="19216"/>
                  <a:pt x="12759" y="19172"/>
                </a:cubicBezTo>
                <a:cubicBezTo>
                  <a:pt x="12764" y="19171"/>
                  <a:pt x="12767" y="19173"/>
                  <a:pt x="12772" y="19172"/>
                </a:cubicBezTo>
                <a:cubicBezTo>
                  <a:pt x="12855" y="19156"/>
                  <a:pt x="12943" y="19153"/>
                  <a:pt x="13020" y="19123"/>
                </a:cubicBezTo>
                <a:cubicBezTo>
                  <a:pt x="13023" y="19121"/>
                  <a:pt x="13030" y="19124"/>
                  <a:pt x="13033" y="19123"/>
                </a:cubicBezTo>
                <a:cubicBezTo>
                  <a:pt x="13074" y="19107"/>
                  <a:pt x="13111" y="19093"/>
                  <a:pt x="13150" y="19073"/>
                </a:cubicBezTo>
                <a:cubicBezTo>
                  <a:pt x="13298" y="18992"/>
                  <a:pt x="13439" y="18868"/>
                  <a:pt x="13529" y="18727"/>
                </a:cubicBezTo>
                <a:cubicBezTo>
                  <a:pt x="13773" y="18345"/>
                  <a:pt x="13942" y="17882"/>
                  <a:pt x="14051" y="17191"/>
                </a:cubicBezTo>
                <a:cubicBezTo>
                  <a:pt x="14105" y="16846"/>
                  <a:pt x="14143" y="16406"/>
                  <a:pt x="14168" y="15952"/>
                </a:cubicBezTo>
                <a:cubicBezTo>
                  <a:pt x="14194" y="15495"/>
                  <a:pt x="14207" y="15007"/>
                  <a:pt x="14207" y="14417"/>
                </a:cubicBezTo>
                <a:cubicBezTo>
                  <a:pt x="14207" y="13174"/>
                  <a:pt x="14134" y="12160"/>
                  <a:pt x="13972" y="11345"/>
                </a:cubicBezTo>
                <a:cubicBezTo>
                  <a:pt x="13811" y="10530"/>
                  <a:pt x="13552" y="9899"/>
                  <a:pt x="13189" y="9314"/>
                </a:cubicBezTo>
                <a:cubicBezTo>
                  <a:pt x="13048" y="9084"/>
                  <a:pt x="12937" y="8888"/>
                  <a:pt x="12837" y="8670"/>
                </a:cubicBezTo>
                <a:cubicBezTo>
                  <a:pt x="12737" y="8450"/>
                  <a:pt x="12660" y="8239"/>
                  <a:pt x="12602" y="8026"/>
                </a:cubicBezTo>
                <a:cubicBezTo>
                  <a:pt x="12546" y="7817"/>
                  <a:pt x="12502" y="7590"/>
                  <a:pt x="12485" y="7382"/>
                </a:cubicBezTo>
                <a:cubicBezTo>
                  <a:pt x="12468" y="7172"/>
                  <a:pt x="12476" y="6951"/>
                  <a:pt x="12498" y="6738"/>
                </a:cubicBezTo>
                <a:cubicBezTo>
                  <a:pt x="12522" y="6494"/>
                  <a:pt x="12556" y="6280"/>
                  <a:pt x="12602" y="6143"/>
                </a:cubicBezTo>
                <a:cubicBezTo>
                  <a:pt x="12642" y="6024"/>
                  <a:pt x="12687" y="5986"/>
                  <a:pt x="12746" y="5945"/>
                </a:cubicBezTo>
                <a:cubicBezTo>
                  <a:pt x="12747" y="5945"/>
                  <a:pt x="12758" y="5946"/>
                  <a:pt x="12759" y="5945"/>
                </a:cubicBezTo>
                <a:cubicBezTo>
                  <a:pt x="12779" y="5932"/>
                  <a:pt x="12801" y="5949"/>
                  <a:pt x="12824" y="5945"/>
                </a:cubicBezTo>
                <a:cubicBezTo>
                  <a:pt x="12858" y="5938"/>
                  <a:pt x="12902" y="5931"/>
                  <a:pt x="12942" y="5945"/>
                </a:cubicBezTo>
                <a:cubicBezTo>
                  <a:pt x="13059" y="5986"/>
                  <a:pt x="13185" y="6074"/>
                  <a:pt x="13359" y="6292"/>
                </a:cubicBezTo>
                <a:cubicBezTo>
                  <a:pt x="13585" y="6575"/>
                  <a:pt x="13708" y="6746"/>
                  <a:pt x="13790" y="6738"/>
                </a:cubicBezTo>
                <a:cubicBezTo>
                  <a:pt x="13832" y="6734"/>
                  <a:pt x="13866" y="6668"/>
                  <a:pt x="13894" y="6589"/>
                </a:cubicBezTo>
                <a:cubicBezTo>
                  <a:pt x="13923" y="6510"/>
                  <a:pt x="13941" y="6396"/>
                  <a:pt x="13972" y="6242"/>
                </a:cubicBezTo>
                <a:cubicBezTo>
                  <a:pt x="14066" y="5775"/>
                  <a:pt x="14137" y="5189"/>
                  <a:pt x="14168" y="4657"/>
                </a:cubicBezTo>
                <a:cubicBezTo>
                  <a:pt x="14198" y="4124"/>
                  <a:pt x="14197" y="3677"/>
                  <a:pt x="14142" y="3468"/>
                </a:cubicBezTo>
                <a:cubicBezTo>
                  <a:pt x="14106" y="3333"/>
                  <a:pt x="14003" y="3194"/>
                  <a:pt x="13894" y="3072"/>
                </a:cubicBezTo>
                <a:cubicBezTo>
                  <a:pt x="13860" y="3034"/>
                  <a:pt x="13829" y="3008"/>
                  <a:pt x="13790" y="2972"/>
                </a:cubicBezTo>
                <a:cubicBezTo>
                  <a:pt x="13727" y="2914"/>
                  <a:pt x="13654" y="2824"/>
                  <a:pt x="13581" y="2774"/>
                </a:cubicBezTo>
                <a:cubicBezTo>
                  <a:pt x="13368" y="2628"/>
                  <a:pt x="13134" y="2512"/>
                  <a:pt x="12916" y="2477"/>
                </a:cubicBezTo>
                <a:close/>
                <a:moveTo>
                  <a:pt x="14716" y="2675"/>
                </a:moveTo>
                <a:lnTo>
                  <a:pt x="14716" y="10998"/>
                </a:lnTo>
                <a:lnTo>
                  <a:pt x="14716" y="19272"/>
                </a:lnTo>
                <a:lnTo>
                  <a:pt x="15277" y="19272"/>
                </a:lnTo>
                <a:lnTo>
                  <a:pt x="15838" y="19272"/>
                </a:lnTo>
                <a:lnTo>
                  <a:pt x="15864" y="16349"/>
                </a:lnTo>
                <a:cubicBezTo>
                  <a:pt x="15873" y="15499"/>
                  <a:pt x="15890" y="14722"/>
                  <a:pt x="15916" y="14169"/>
                </a:cubicBezTo>
                <a:cubicBezTo>
                  <a:pt x="15918" y="14130"/>
                  <a:pt x="15927" y="14104"/>
                  <a:pt x="15929" y="14070"/>
                </a:cubicBezTo>
                <a:cubicBezTo>
                  <a:pt x="15903" y="14095"/>
                  <a:pt x="15875" y="14103"/>
                  <a:pt x="15851" y="14070"/>
                </a:cubicBezTo>
                <a:cubicBezTo>
                  <a:pt x="15799" y="14181"/>
                  <a:pt x="15726" y="14116"/>
                  <a:pt x="15694" y="13921"/>
                </a:cubicBezTo>
                <a:cubicBezTo>
                  <a:pt x="15661" y="13720"/>
                  <a:pt x="15679" y="13451"/>
                  <a:pt x="15733" y="13327"/>
                </a:cubicBezTo>
                <a:cubicBezTo>
                  <a:pt x="15751" y="13286"/>
                  <a:pt x="15779" y="13279"/>
                  <a:pt x="15799" y="13277"/>
                </a:cubicBezTo>
                <a:cubicBezTo>
                  <a:pt x="15799" y="13137"/>
                  <a:pt x="15804" y="13008"/>
                  <a:pt x="15838" y="12930"/>
                </a:cubicBezTo>
                <a:cubicBezTo>
                  <a:pt x="15891" y="12805"/>
                  <a:pt x="15961" y="12878"/>
                  <a:pt x="15994" y="13079"/>
                </a:cubicBezTo>
                <a:cubicBezTo>
                  <a:pt x="16004" y="13137"/>
                  <a:pt x="16006" y="13214"/>
                  <a:pt x="16007" y="13277"/>
                </a:cubicBezTo>
                <a:cubicBezTo>
                  <a:pt x="16072" y="13230"/>
                  <a:pt x="16346" y="14471"/>
                  <a:pt x="16621" y="16150"/>
                </a:cubicBezTo>
                <a:lnTo>
                  <a:pt x="17129" y="19272"/>
                </a:lnTo>
                <a:lnTo>
                  <a:pt x="17729" y="19272"/>
                </a:lnTo>
                <a:cubicBezTo>
                  <a:pt x="18443" y="19286"/>
                  <a:pt x="18454" y="19354"/>
                  <a:pt x="17690" y="15209"/>
                </a:cubicBezTo>
                <a:lnTo>
                  <a:pt x="17155" y="12336"/>
                </a:lnTo>
                <a:lnTo>
                  <a:pt x="17482" y="10998"/>
                </a:lnTo>
                <a:cubicBezTo>
                  <a:pt x="17548" y="10717"/>
                  <a:pt x="17596" y="10439"/>
                  <a:pt x="17638" y="10206"/>
                </a:cubicBezTo>
                <a:cubicBezTo>
                  <a:pt x="17723" y="9737"/>
                  <a:pt x="17764" y="9329"/>
                  <a:pt x="17782" y="8769"/>
                </a:cubicBezTo>
                <a:cubicBezTo>
                  <a:pt x="17792" y="8488"/>
                  <a:pt x="17795" y="8151"/>
                  <a:pt x="17795" y="7778"/>
                </a:cubicBezTo>
                <a:cubicBezTo>
                  <a:pt x="17794" y="6794"/>
                  <a:pt x="17771" y="6013"/>
                  <a:pt x="17703" y="5350"/>
                </a:cubicBezTo>
                <a:cubicBezTo>
                  <a:pt x="17669" y="5020"/>
                  <a:pt x="17628" y="4720"/>
                  <a:pt x="17573" y="4459"/>
                </a:cubicBezTo>
                <a:cubicBezTo>
                  <a:pt x="17464" y="3938"/>
                  <a:pt x="17310" y="3544"/>
                  <a:pt x="17103" y="3270"/>
                </a:cubicBezTo>
                <a:cubicBezTo>
                  <a:pt x="16969" y="3091"/>
                  <a:pt x="16790" y="2965"/>
                  <a:pt x="16608" y="2873"/>
                </a:cubicBezTo>
                <a:cubicBezTo>
                  <a:pt x="16605" y="2872"/>
                  <a:pt x="16597" y="2875"/>
                  <a:pt x="16594" y="2873"/>
                </a:cubicBezTo>
                <a:cubicBezTo>
                  <a:pt x="16544" y="2849"/>
                  <a:pt x="16505" y="2843"/>
                  <a:pt x="16451" y="2824"/>
                </a:cubicBezTo>
                <a:cubicBezTo>
                  <a:pt x="16448" y="2823"/>
                  <a:pt x="16441" y="2825"/>
                  <a:pt x="16438" y="2824"/>
                </a:cubicBezTo>
                <a:cubicBezTo>
                  <a:pt x="16240" y="2756"/>
                  <a:pt x="16026" y="2675"/>
                  <a:pt x="15773" y="2675"/>
                </a:cubicBezTo>
                <a:lnTo>
                  <a:pt x="14716" y="2675"/>
                </a:lnTo>
                <a:close/>
                <a:moveTo>
                  <a:pt x="15929" y="5945"/>
                </a:moveTo>
                <a:cubicBezTo>
                  <a:pt x="15957" y="5971"/>
                  <a:pt x="15978" y="6043"/>
                  <a:pt x="15994" y="6143"/>
                </a:cubicBezTo>
                <a:cubicBezTo>
                  <a:pt x="16016" y="6272"/>
                  <a:pt x="16011" y="6412"/>
                  <a:pt x="15994" y="6539"/>
                </a:cubicBezTo>
                <a:cubicBezTo>
                  <a:pt x="16033" y="6412"/>
                  <a:pt x="16075" y="6291"/>
                  <a:pt x="16125" y="6242"/>
                </a:cubicBezTo>
                <a:cubicBezTo>
                  <a:pt x="16261" y="6113"/>
                  <a:pt x="16432" y="6281"/>
                  <a:pt x="16581" y="6787"/>
                </a:cubicBezTo>
                <a:cubicBezTo>
                  <a:pt x="16839" y="7663"/>
                  <a:pt x="16823" y="8280"/>
                  <a:pt x="16542" y="9017"/>
                </a:cubicBezTo>
                <a:cubicBezTo>
                  <a:pt x="16073" y="10249"/>
                  <a:pt x="15798" y="9604"/>
                  <a:pt x="15864" y="7431"/>
                </a:cubicBezTo>
                <a:cubicBezTo>
                  <a:pt x="15873" y="7135"/>
                  <a:pt x="15904" y="6935"/>
                  <a:pt x="15942" y="6738"/>
                </a:cubicBezTo>
                <a:cubicBezTo>
                  <a:pt x="15891" y="6817"/>
                  <a:pt x="15828" y="6770"/>
                  <a:pt x="15799" y="6589"/>
                </a:cubicBezTo>
                <a:cubicBezTo>
                  <a:pt x="15765" y="6388"/>
                  <a:pt x="15784" y="6118"/>
                  <a:pt x="15838" y="5994"/>
                </a:cubicBezTo>
                <a:cubicBezTo>
                  <a:pt x="15865" y="5933"/>
                  <a:pt x="15900" y="5920"/>
                  <a:pt x="15929" y="5945"/>
                </a:cubicBezTo>
                <a:close/>
                <a:moveTo>
                  <a:pt x="0" y="6539"/>
                </a:moveTo>
                <a:lnTo>
                  <a:pt x="52" y="11692"/>
                </a:lnTo>
                <a:cubicBezTo>
                  <a:pt x="63" y="12928"/>
                  <a:pt x="72" y="13897"/>
                  <a:pt x="91" y="14714"/>
                </a:cubicBezTo>
                <a:cubicBezTo>
                  <a:pt x="110" y="15503"/>
                  <a:pt x="139" y="16134"/>
                  <a:pt x="170" y="16646"/>
                </a:cubicBezTo>
                <a:cubicBezTo>
                  <a:pt x="171" y="16660"/>
                  <a:pt x="170" y="16685"/>
                  <a:pt x="170" y="16695"/>
                </a:cubicBezTo>
                <a:cubicBezTo>
                  <a:pt x="175" y="16771"/>
                  <a:pt x="178" y="16873"/>
                  <a:pt x="183" y="16943"/>
                </a:cubicBezTo>
                <a:cubicBezTo>
                  <a:pt x="183" y="16946"/>
                  <a:pt x="183" y="16991"/>
                  <a:pt x="183" y="16993"/>
                </a:cubicBezTo>
                <a:cubicBezTo>
                  <a:pt x="222" y="17506"/>
                  <a:pt x="273" y="17841"/>
                  <a:pt x="339" y="18132"/>
                </a:cubicBezTo>
                <a:cubicBezTo>
                  <a:pt x="405" y="18425"/>
                  <a:pt x="485" y="18640"/>
                  <a:pt x="587" y="18826"/>
                </a:cubicBezTo>
                <a:cubicBezTo>
                  <a:pt x="754" y="19131"/>
                  <a:pt x="1062" y="19305"/>
                  <a:pt x="1357" y="19272"/>
                </a:cubicBezTo>
                <a:cubicBezTo>
                  <a:pt x="1486" y="19257"/>
                  <a:pt x="1608" y="19149"/>
                  <a:pt x="1722" y="19073"/>
                </a:cubicBezTo>
                <a:cubicBezTo>
                  <a:pt x="1721" y="18927"/>
                  <a:pt x="1726" y="18808"/>
                  <a:pt x="1761" y="18727"/>
                </a:cubicBezTo>
                <a:cubicBezTo>
                  <a:pt x="1815" y="18603"/>
                  <a:pt x="1885" y="18674"/>
                  <a:pt x="1918" y="18875"/>
                </a:cubicBezTo>
                <a:cubicBezTo>
                  <a:pt x="1964" y="18814"/>
                  <a:pt x="2031" y="18756"/>
                  <a:pt x="2061" y="18677"/>
                </a:cubicBezTo>
                <a:cubicBezTo>
                  <a:pt x="2154" y="18433"/>
                  <a:pt x="2205" y="18308"/>
                  <a:pt x="2244" y="18281"/>
                </a:cubicBezTo>
                <a:cubicBezTo>
                  <a:pt x="2271" y="18264"/>
                  <a:pt x="2292" y="18295"/>
                  <a:pt x="2309" y="18380"/>
                </a:cubicBezTo>
                <a:cubicBezTo>
                  <a:pt x="2322" y="18448"/>
                  <a:pt x="2334" y="18540"/>
                  <a:pt x="2348" y="18677"/>
                </a:cubicBezTo>
                <a:cubicBezTo>
                  <a:pt x="2358" y="18777"/>
                  <a:pt x="2375" y="18849"/>
                  <a:pt x="2400" y="18925"/>
                </a:cubicBezTo>
                <a:cubicBezTo>
                  <a:pt x="2427" y="19011"/>
                  <a:pt x="2472" y="19069"/>
                  <a:pt x="2518" y="19123"/>
                </a:cubicBezTo>
                <a:cubicBezTo>
                  <a:pt x="2593" y="19209"/>
                  <a:pt x="2694" y="19272"/>
                  <a:pt x="2818" y="19272"/>
                </a:cubicBezTo>
                <a:lnTo>
                  <a:pt x="3209" y="19272"/>
                </a:lnTo>
                <a:lnTo>
                  <a:pt x="3209" y="12930"/>
                </a:lnTo>
                <a:lnTo>
                  <a:pt x="3209" y="6539"/>
                </a:lnTo>
                <a:lnTo>
                  <a:pt x="2701" y="6539"/>
                </a:lnTo>
                <a:lnTo>
                  <a:pt x="2192" y="6539"/>
                </a:lnTo>
                <a:lnTo>
                  <a:pt x="2192" y="10007"/>
                </a:lnTo>
                <a:cubicBezTo>
                  <a:pt x="2192" y="10955"/>
                  <a:pt x="2171" y="11926"/>
                  <a:pt x="2153" y="12732"/>
                </a:cubicBezTo>
                <a:cubicBezTo>
                  <a:pt x="2135" y="13533"/>
                  <a:pt x="2114" y="14144"/>
                  <a:pt x="2087" y="14417"/>
                </a:cubicBezTo>
                <a:cubicBezTo>
                  <a:pt x="2057" y="14711"/>
                  <a:pt x="2013" y="14991"/>
                  <a:pt x="1957" y="15209"/>
                </a:cubicBezTo>
                <a:cubicBezTo>
                  <a:pt x="1904" y="15418"/>
                  <a:pt x="1841" y="15584"/>
                  <a:pt x="1774" y="15705"/>
                </a:cubicBezTo>
                <a:cubicBezTo>
                  <a:pt x="1828" y="15839"/>
                  <a:pt x="1858" y="16008"/>
                  <a:pt x="1826" y="16200"/>
                </a:cubicBezTo>
                <a:cubicBezTo>
                  <a:pt x="1791" y="16414"/>
                  <a:pt x="1671" y="16596"/>
                  <a:pt x="1566" y="16596"/>
                </a:cubicBezTo>
                <a:cubicBezTo>
                  <a:pt x="1354" y="16596"/>
                  <a:pt x="1255" y="16091"/>
                  <a:pt x="1344" y="15754"/>
                </a:cubicBezTo>
                <a:cubicBezTo>
                  <a:pt x="1341" y="15750"/>
                  <a:pt x="1333" y="15759"/>
                  <a:pt x="1331" y="15754"/>
                </a:cubicBezTo>
                <a:cubicBezTo>
                  <a:pt x="1292" y="15677"/>
                  <a:pt x="1263" y="15574"/>
                  <a:pt x="1239" y="15407"/>
                </a:cubicBezTo>
                <a:cubicBezTo>
                  <a:pt x="1215" y="15245"/>
                  <a:pt x="1200" y="14997"/>
                  <a:pt x="1187" y="14664"/>
                </a:cubicBezTo>
                <a:cubicBezTo>
                  <a:pt x="1183" y="14543"/>
                  <a:pt x="1191" y="14170"/>
                  <a:pt x="1187" y="14020"/>
                </a:cubicBezTo>
                <a:cubicBezTo>
                  <a:pt x="1180" y="14108"/>
                  <a:pt x="1169" y="14335"/>
                  <a:pt x="1161" y="14367"/>
                </a:cubicBezTo>
                <a:cubicBezTo>
                  <a:pt x="989" y="15009"/>
                  <a:pt x="946" y="13899"/>
                  <a:pt x="978" y="10206"/>
                </a:cubicBezTo>
                <a:cubicBezTo>
                  <a:pt x="1004" y="7210"/>
                  <a:pt x="1092" y="6226"/>
                  <a:pt x="1161" y="7183"/>
                </a:cubicBezTo>
                <a:lnTo>
                  <a:pt x="1161" y="6539"/>
                </a:lnTo>
                <a:lnTo>
                  <a:pt x="574" y="6539"/>
                </a:lnTo>
                <a:lnTo>
                  <a:pt x="0" y="6539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5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616769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31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594" name="Body Level One…"/>
          <p:cNvSpPr txBox="1">
            <a:spLocks noGrp="1"/>
          </p:cNvSpPr>
          <p:nvPr>
            <p:ph type="body" idx="1"/>
          </p:nvPr>
        </p:nvSpPr>
        <p:spPr>
          <a:xfrm>
            <a:off x="462104" y="772449"/>
            <a:ext cx="8339790" cy="4110594"/>
          </a:xfrm>
          <a:prstGeom prst="rect">
            <a:avLst/>
          </a:prstGeom>
        </p:spPr>
        <p:txBody>
          <a:bodyPr lIns="50800" tIns="50800" rIns="50800" bIns="50800"/>
          <a:lstStyle>
            <a:lvl1pPr marL="119062" indent="-11906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06797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44922" indent="-16867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83046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21171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95" name="UKRI_STF_Council-Logo_Horiz-RGB.png" descr="UKRI_STF_Council-Logo_Horiz-RGB.png"/>
          <p:cNvPicPr>
            <a:picLocks noChangeAspect="1"/>
          </p:cNvPicPr>
          <p:nvPr/>
        </p:nvPicPr>
        <p:blipFill>
          <a:blip r:embed="rId2"/>
          <a:srcRect l="22994" r="54346"/>
          <a:stretch>
            <a:fillRect/>
          </a:stretch>
        </p:blipFill>
        <p:spPr>
          <a:xfrm>
            <a:off x="8666656" y="4614286"/>
            <a:ext cx="474330" cy="538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596" name="SKAO_ukSRC_logo_monoblack_rgb.pdf" descr="SKAO_ukSRC_logo_monoblack_rgb.pdf"/>
          <p:cNvPicPr>
            <a:picLocks noChangeAspect="1"/>
          </p:cNvPicPr>
          <p:nvPr/>
        </p:nvPicPr>
        <p:blipFill>
          <a:blip r:embed="rId3"/>
          <a:srcRect r="17878" b="30364"/>
          <a:stretch>
            <a:fillRect/>
          </a:stretch>
        </p:blipFill>
        <p:spPr>
          <a:xfrm>
            <a:off x="10979" y="4905375"/>
            <a:ext cx="1020580" cy="289672"/>
          </a:xfrm>
          <a:prstGeom prst="rect">
            <a:avLst/>
          </a:prstGeom>
          <a:ln w="12700">
            <a:miter lim="400000"/>
          </a:ln>
        </p:spPr>
      </p:pic>
      <p:sp>
        <p:nvSpPr>
          <p:cNvPr id="5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Title Text"/>
          <p:cNvSpPr txBox="1">
            <a:spLocks noGrp="1"/>
          </p:cNvSpPr>
          <p:nvPr>
            <p:ph type="title"/>
          </p:nvPr>
        </p:nvSpPr>
        <p:spPr>
          <a:xfrm>
            <a:off x="633412" y="133350"/>
            <a:ext cx="7877176" cy="616769"/>
          </a:xfrm>
          <a:prstGeom prst="rect">
            <a:avLst/>
          </a:prstGeom>
        </p:spPr>
        <p:txBody>
          <a:bodyPr lIns="50800" tIns="50800" rIns="50800" bIns="50800" anchor="ctr"/>
          <a:lstStyle>
            <a:lvl1pPr algn="ctr" defTabSz="309563">
              <a:defRPr sz="3100" b="0">
                <a:solidFill>
                  <a:srgbClr val="2E2D6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605" name="Body Level One…"/>
          <p:cNvSpPr txBox="1">
            <a:spLocks noGrp="1"/>
          </p:cNvSpPr>
          <p:nvPr>
            <p:ph type="body" idx="1"/>
          </p:nvPr>
        </p:nvSpPr>
        <p:spPr>
          <a:xfrm>
            <a:off x="462104" y="772449"/>
            <a:ext cx="8339790" cy="4110594"/>
          </a:xfrm>
          <a:prstGeom prst="rect">
            <a:avLst/>
          </a:prstGeom>
        </p:spPr>
        <p:txBody>
          <a:bodyPr lIns="50800" tIns="50800" rIns="50800" bIns="50800"/>
          <a:lstStyle>
            <a:lvl1pPr marL="119062" indent="-11906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06797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44922" indent="-168672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883046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21171" indent="-168671" defTabSz="309563">
              <a:spcBef>
                <a:spcPts val="700"/>
              </a:spcBef>
              <a:buClr>
                <a:srgbClr val="2E2D62"/>
              </a:buClr>
              <a:buSzPct val="125000"/>
              <a:buFontTx/>
              <a:defRPr sz="1200">
                <a:solidFill>
                  <a:srgbClr val="2E2D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606" name="UKRI_STF_Council-Logo_Horiz-RGB.png" descr="UKRI_STF_Council-Logo_Horiz-RGB.png"/>
          <p:cNvPicPr>
            <a:picLocks noChangeAspect="1"/>
          </p:cNvPicPr>
          <p:nvPr/>
        </p:nvPicPr>
        <p:blipFill>
          <a:blip r:embed="rId2"/>
          <a:srcRect l="22994" r="54346"/>
          <a:stretch>
            <a:fillRect/>
          </a:stretch>
        </p:blipFill>
        <p:spPr>
          <a:xfrm>
            <a:off x="8666656" y="4614286"/>
            <a:ext cx="474330" cy="538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607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807" y="-57659"/>
            <a:ext cx="1066290" cy="332019"/>
          </a:xfrm>
          <a:prstGeom prst="rect">
            <a:avLst/>
          </a:prstGeom>
          <a:ln w="12700">
            <a:miter lim="400000"/>
          </a:ln>
        </p:spPr>
      </p:pic>
      <p:sp>
        <p:nvSpPr>
          <p:cNvPr id="6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4637" y="4905375"/>
            <a:ext cx="241402" cy="23798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9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2 Up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7;p1"/>
          <p:cNvSpPr/>
          <p:nvPr/>
        </p:nvSpPr>
        <p:spPr>
          <a:xfrm>
            <a:off x="0" y="4907755"/>
            <a:ext cx="9144000" cy="237602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81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82" name="Google Shape;9;p1" descr="Google Shape;9;p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Google Shape;49;p7"/>
          <p:cNvSpPr>
            <a:spLocks noGrp="1"/>
          </p:cNvSpPr>
          <p:nvPr>
            <p:ph type="pic" sz="quarter" idx="21"/>
          </p:nvPr>
        </p:nvSpPr>
        <p:spPr>
          <a:xfrm>
            <a:off x="5021784" y="2605556"/>
            <a:ext cx="3851702" cy="19503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Google Shape;50;p7"/>
          <p:cNvSpPr>
            <a:spLocks noGrp="1"/>
          </p:cNvSpPr>
          <p:nvPr>
            <p:ph type="pic" sz="quarter" idx="22"/>
          </p:nvPr>
        </p:nvSpPr>
        <p:spPr>
          <a:xfrm>
            <a:off x="5021784" y="117204"/>
            <a:ext cx="3851702" cy="19503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88028" y="883046"/>
            <a:ext cx="4472700" cy="384000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4474801" cy="7119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7" name="Google Shape;53;p7"/>
          <p:cNvSpPr txBox="1">
            <a:spLocks noGrp="1"/>
          </p:cNvSpPr>
          <p:nvPr>
            <p:ph type="body" sz="quarter" idx="23"/>
          </p:nvPr>
        </p:nvSpPr>
        <p:spPr>
          <a:xfrm>
            <a:off x="5026309" y="2077285"/>
            <a:ext cx="3851703" cy="269402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88" name="Google Shape;54;p7"/>
          <p:cNvSpPr txBox="1">
            <a:spLocks noGrp="1"/>
          </p:cNvSpPr>
          <p:nvPr>
            <p:ph type="body" sz="quarter" idx="24"/>
          </p:nvPr>
        </p:nvSpPr>
        <p:spPr>
          <a:xfrm>
            <a:off x="5026309" y="4553653"/>
            <a:ext cx="3851703" cy="269403"/>
          </a:xfrm>
          <a:prstGeom prst="rect">
            <a:avLst/>
          </a:prstGeom>
        </p:spPr>
        <p:txBody>
          <a:bodyPr/>
          <a:lstStyle/>
          <a:p>
            <a:pPr marL="306324" indent="-251015" defTabSz="612648">
              <a:spcBef>
                <a:spcPts val="1000"/>
              </a:spcBef>
              <a:buSzPts val="1500"/>
              <a:defRPr sz="1541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53099"/>
            <a:ext cx="248568" cy="2540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2 Across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7;p1"/>
          <p:cNvSpPr/>
          <p:nvPr/>
        </p:nvSpPr>
        <p:spPr>
          <a:xfrm>
            <a:off x="0" y="4907755"/>
            <a:ext cx="9144000" cy="237602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97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98" name="Google Shape;9;p1" descr="Google Shape;9;p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Google Shape;57;p8"/>
          <p:cNvSpPr>
            <a:spLocks noGrp="1"/>
          </p:cNvSpPr>
          <p:nvPr>
            <p:ph type="pic" sz="half" idx="21"/>
          </p:nvPr>
        </p:nvSpPr>
        <p:spPr>
          <a:xfrm>
            <a:off x="283997" y="879038"/>
            <a:ext cx="4191002" cy="293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0" name="Google Shape;58;p8"/>
          <p:cNvSpPr>
            <a:spLocks noGrp="1"/>
          </p:cNvSpPr>
          <p:nvPr>
            <p:ph type="pic" sz="half" idx="22"/>
          </p:nvPr>
        </p:nvSpPr>
        <p:spPr>
          <a:xfrm>
            <a:off x="4701730" y="883547"/>
            <a:ext cx="4191002" cy="29337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8611200" cy="7119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85750" y="3976234"/>
            <a:ext cx="4191000" cy="568502"/>
          </a:xfrm>
          <a:prstGeom prst="rect">
            <a:avLst/>
          </a:prstGeom>
        </p:spPr>
        <p:txBody>
          <a:bodyPr/>
          <a:lstStyle>
            <a:lvl1pPr marL="0" indent="22860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lvl1pPr>
            <a:lvl2pPr marL="740640" indent="-99290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2pPr>
            <a:lvl3pPr marL="1207769" indent="-109219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3pPr>
            <a:lvl4pPr marL="1684244" indent="-128493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4pPr>
            <a:lvl5pPr marL="2194983" indent="-182033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Google Shape;61;p8"/>
          <p:cNvSpPr txBox="1">
            <a:spLocks noGrp="1"/>
          </p:cNvSpPr>
          <p:nvPr>
            <p:ph type="body" sz="quarter" idx="23"/>
          </p:nvPr>
        </p:nvSpPr>
        <p:spPr>
          <a:xfrm>
            <a:off x="4705853" y="3976234"/>
            <a:ext cx="4191002" cy="568502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53099"/>
            <a:ext cx="248568" cy="2540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64;p9"/>
          <p:cNvSpPr/>
          <p:nvPr/>
        </p:nvSpPr>
        <p:spPr>
          <a:xfrm>
            <a:off x="-2411" y="-19339"/>
            <a:ext cx="9158400" cy="5182200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3990">
                <a:srgbClr val="760468"/>
              </a:gs>
              <a:gs pos="95480">
                <a:srgbClr val="E50869"/>
              </a:gs>
              <a:gs pos="100000">
                <a:srgbClr val="E508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6250" y="661418"/>
            <a:ext cx="4100701" cy="907803"/>
          </a:xfrm>
          <a:prstGeom prst="rect">
            <a:avLst/>
          </a:prstGeom>
        </p:spPr>
        <p:txBody>
          <a:bodyPr/>
          <a:lstStyle>
            <a:lvl1pPr marL="0" indent="228600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 marL="864753" indent="-223403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2pPr>
            <a:lvl3pPr marL="1344294" indent="-245744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3pPr>
            <a:lvl4pPr marL="1844861" indent="-289111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4pPr>
            <a:lvl5pPr marL="2422525" indent="-409575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13" name="Google Shape;66;p9" descr="Google Shape;66;p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4172265"/>
            <a:ext cx="1616781" cy="448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Google Shape;67;p9" descr="Google Shape;67;p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658" y="378090"/>
            <a:ext cx="5220740" cy="4387324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Google Shape;68;p9"/>
          <p:cNvSpPr txBox="1"/>
          <p:nvPr/>
        </p:nvSpPr>
        <p:spPr>
          <a:xfrm>
            <a:off x="6971448" y="4120074"/>
            <a:ext cx="1689302" cy="552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b">
            <a:normAutofit/>
          </a:bodyPr>
          <a:lstStyle>
            <a:lvl1pPr algn="r">
              <a:defRPr sz="17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ea typeface="Verdana"/>
                <a:cs typeface="Verdana"/>
                <a:sym typeface="Verdana"/>
                <a:hlinkClick r:id="rId4"/>
              </a:defRPr>
            </a:lvl1pPr>
          </a:lstStyle>
          <a:p>
            <a:pP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www.skao.int</a:t>
            </a:r>
          </a:p>
        </p:txBody>
      </p:sp>
      <p:sp>
        <p:nvSpPr>
          <p:cNvPr id="116" name="Google Shape;69;p9"/>
          <p:cNvSpPr txBox="1"/>
          <p:nvPr/>
        </p:nvSpPr>
        <p:spPr>
          <a:xfrm>
            <a:off x="476248" y="2872657"/>
            <a:ext cx="2557803" cy="1287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>
            <a:normAutofit/>
          </a:bodyPr>
          <a:lstStyle>
            <a:lvl1pPr>
              <a:lnSpc>
                <a:spcPct val="130000"/>
              </a:lnSpc>
              <a:defRPr sz="900" i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We recognise and acknowledge the Indigenous peoples and cultures that have traditionally lived on the lands on which our facilities are located.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7;p1"/>
          <p:cNvSpPr/>
          <p:nvPr/>
        </p:nvSpPr>
        <p:spPr>
          <a:xfrm>
            <a:off x="0" y="4907755"/>
            <a:ext cx="9144000" cy="237602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25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26" name="Google Shape;9;p1" descr="Google Shape;9;p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Title Text"/>
          <p:cNvSpPr txBox="1">
            <a:spLocks noGrp="1"/>
          </p:cNvSpPr>
          <p:nvPr>
            <p:ph type="title"/>
          </p:nvPr>
        </p:nvSpPr>
        <p:spPr>
          <a:xfrm>
            <a:off x="311708" y="744573"/>
            <a:ext cx="8520601" cy="2052603"/>
          </a:xfrm>
          <a:prstGeom prst="rect">
            <a:avLst/>
          </a:prstGeom>
        </p:spPr>
        <p:txBody>
          <a:bodyPr anchor="b"/>
          <a:lstStyle>
            <a:lvl1pPr algn="ctr">
              <a:defRPr sz="5200"/>
            </a:lvl1pPr>
          </a:lstStyle>
          <a:p>
            <a:r>
              <a:t>Title Text</a:t>
            </a:r>
          </a:p>
        </p:txBody>
      </p:sp>
      <p:sp>
        <p:nvSpPr>
          <p:cNvPr id="1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11698" y="2834125"/>
            <a:ext cx="8520603" cy="792602"/>
          </a:xfrm>
          <a:prstGeom prst="rect">
            <a:avLst/>
          </a:prstGeom>
        </p:spPr>
        <p:txBody>
          <a:bodyPr/>
          <a:lstStyle>
            <a:lvl1pPr marL="292100" indent="-209550" algn="ctr">
              <a:buClrTx/>
              <a:buSzTx/>
              <a:buFontTx/>
              <a:buNone/>
              <a:defRPr sz="2800"/>
            </a:lvl1pPr>
            <a:lvl2pPr marL="292100" indent="82550" algn="ctr">
              <a:buClrTx/>
              <a:buSzTx/>
              <a:buFontTx/>
              <a:buNone/>
              <a:defRPr sz="2800"/>
            </a:lvl2pPr>
            <a:lvl3pPr marL="292100" indent="82550" algn="ctr">
              <a:buClrTx/>
              <a:buSzTx/>
              <a:buFontTx/>
              <a:buNone/>
              <a:defRPr sz="2800"/>
            </a:lvl3pPr>
            <a:lvl4pPr marL="292100" indent="82550" algn="ctr">
              <a:buClrTx/>
              <a:buSzTx/>
              <a:buFontTx/>
              <a:buNone/>
              <a:defRPr sz="2800"/>
            </a:lvl4pPr>
            <a:lvl5pPr marL="292100" indent="82550" algn="ctr">
              <a:buClrTx/>
              <a:buSzTx/>
              <a:buFontTx/>
              <a:buNone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2458" y="4544693"/>
            <a:ext cx="393316" cy="398749"/>
          </a:xfrm>
          <a:prstGeom prst="rect">
            <a:avLst/>
          </a:prstGeom>
        </p:spPr>
        <p:txBody>
          <a:bodyPr lIns="91423" tIns="91423" rIns="91423" bIns="91423"/>
          <a:lstStyle>
            <a:lvl1pPr algn="l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;p1"/>
          <p:cNvSpPr/>
          <p:nvPr/>
        </p:nvSpPr>
        <p:spPr>
          <a:xfrm>
            <a:off x="0" y="4907755"/>
            <a:ext cx="9144000" cy="237602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4" name="Google Shape;9;p1" descr="Google Shape;9;p1"/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8572800" cy="7119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288028" y="883046"/>
            <a:ext cx="8572800" cy="37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79546" y="4632643"/>
            <a:ext cx="273654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9pPr>
    </p:titleStyle>
    <p:bodyStyle>
      <a:lvl1pPr marL="457200" marR="0" indent="-374650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1pPr>
      <a:lvl2pPr marL="931139" marR="0" indent="-385039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2pPr>
      <a:lvl3pPr marL="1424938" marR="0" indent="-408938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3pPr>
      <a:lvl4pPr marL="1947582" marR="0" indent="-455331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4pPr>
      <a:lvl5pPr marL="2565400" marR="0" indent="-584200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5pPr>
      <a:lvl6pPr marL="2732352" marR="0" indent="-249502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6pPr>
      <a:lvl7pPr marL="3189552" marR="0" indent="-249502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7pPr>
      <a:lvl8pPr marL="3646751" marR="0" indent="-249501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8pPr>
      <a:lvl9pPr marL="4103951" marR="0" indent="-249501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" name="Google Shape;186;p25" descr="Google Shape;186;p25"/>
          <p:cNvPicPr>
            <a:picLocks noChangeAspect="1"/>
          </p:cNvPicPr>
          <p:nvPr/>
        </p:nvPicPr>
        <p:blipFill>
          <a:blip r:embed="rId2"/>
          <a:srcRect l="13539" r="13547"/>
          <a:stretch>
            <a:fillRect/>
          </a:stretch>
        </p:blipFill>
        <p:spPr>
          <a:xfrm>
            <a:off x="-1" y="977195"/>
            <a:ext cx="9144005" cy="4180116"/>
          </a:xfrm>
          <a:prstGeom prst="rect">
            <a:avLst/>
          </a:prstGeom>
          <a:ln w="12700">
            <a:miter lim="400000"/>
          </a:ln>
        </p:spPr>
      </p:pic>
      <p:sp>
        <p:nvSpPr>
          <p:cNvPr id="618" name="Google Shape;187;p25"/>
          <p:cNvSpPr txBox="1">
            <a:spLocks noGrp="1"/>
          </p:cNvSpPr>
          <p:nvPr>
            <p:ph type="title"/>
          </p:nvPr>
        </p:nvSpPr>
        <p:spPr>
          <a:xfrm>
            <a:off x="432072" y="1321757"/>
            <a:ext cx="3915485" cy="1249993"/>
          </a:xfrm>
          <a:prstGeom prst="rect">
            <a:avLst/>
          </a:prstGeom>
        </p:spPr>
        <p:txBody>
          <a:bodyPr/>
          <a:lstStyle/>
          <a:p>
            <a:pPr algn="l" defTabSz="804672">
              <a:defRPr sz="2024"/>
            </a:pPr>
            <a:r>
              <a:t>SKA Regional Centre Networking Requirements update</a:t>
            </a:r>
          </a:p>
        </p:txBody>
      </p:sp>
      <p:sp>
        <p:nvSpPr>
          <p:cNvPr id="619" name="Google Shape;188;p25"/>
          <p:cNvSpPr txBox="1">
            <a:spLocks noGrp="1"/>
          </p:cNvSpPr>
          <p:nvPr>
            <p:ph type="body" sz="quarter" idx="1"/>
          </p:nvPr>
        </p:nvSpPr>
        <p:spPr>
          <a:xfrm>
            <a:off x="3342073" y="1980260"/>
            <a:ext cx="5299203" cy="1320290"/>
          </a:xfrm>
          <a:prstGeom prst="rect">
            <a:avLst/>
          </a:prstGeom>
        </p:spPr>
        <p:txBody>
          <a:bodyPr/>
          <a:lstStyle/>
          <a:p>
            <a:pPr indent="0">
              <a:lnSpc>
                <a:spcPct val="80000"/>
              </a:lnSpc>
              <a:defRPr sz="1300"/>
            </a:pPr>
            <a:r>
              <a:t>Ian Collier</a:t>
            </a:r>
          </a:p>
          <a:p>
            <a:pPr indent="0">
              <a:lnSpc>
                <a:spcPct val="80000"/>
              </a:lnSpc>
              <a:defRPr sz="1300"/>
            </a:pPr>
            <a:r>
              <a:t>ian.collier@stfc.ac.uk</a:t>
            </a:r>
          </a:p>
        </p:txBody>
      </p:sp>
      <p:sp>
        <p:nvSpPr>
          <p:cNvPr id="620" name="Google Shape;189;p25"/>
          <p:cNvSpPr txBox="1">
            <a:spLocks noGrp="1"/>
          </p:cNvSpPr>
          <p:nvPr>
            <p:ph type="body" idx="21"/>
          </p:nvPr>
        </p:nvSpPr>
        <p:spPr>
          <a:xfrm>
            <a:off x="2804473" y="2496710"/>
            <a:ext cx="5836803" cy="74519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indent="0" algn="r">
              <a:lnSpc>
                <a:spcPct val="80000"/>
              </a:lnSpc>
              <a:spcBef>
                <a:spcPts val="0"/>
              </a:spcBef>
              <a:buSzTx/>
              <a:buNone/>
              <a:defRPr sz="1300"/>
            </a:pPr>
            <a:r>
              <a:rPr lang="en-GB" dirty="0"/>
              <a:t>LHCOPN-LHCONE 55</a:t>
            </a:r>
          </a:p>
          <a:p>
            <a:pPr marL="0" indent="0" algn="r">
              <a:lnSpc>
                <a:spcPct val="80000"/>
              </a:lnSpc>
              <a:spcBef>
                <a:spcPts val="0"/>
              </a:spcBef>
              <a:buSzTx/>
              <a:buNone/>
              <a:defRPr sz="1300"/>
            </a:pPr>
            <a:r>
              <a:rPr lang="en-GB" dirty="0"/>
              <a:t>Karlsruhe Institute of Technology</a:t>
            </a:r>
            <a:endParaRPr dirty="0"/>
          </a:p>
        </p:txBody>
      </p:sp>
      <p:sp>
        <p:nvSpPr>
          <p:cNvPr id="621" name="Google Shape;190;p25"/>
          <p:cNvSpPr txBox="1">
            <a:spLocks noGrp="1"/>
          </p:cNvSpPr>
          <p:nvPr>
            <p:ph type="body" idx="22"/>
          </p:nvPr>
        </p:nvSpPr>
        <p:spPr>
          <a:xfrm>
            <a:off x="3339512" y="4167701"/>
            <a:ext cx="5304302" cy="27120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0"/>
              </a:spcBef>
              <a:buSzTx/>
              <a:buNone/>
              <a:defRPr sz="13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7th</a:t>
            </a:r>
            <a:r>
              <a:rPr dirty="0"/>
              <a:t> </a:t>
            </a:r>
            <a:r>
              <a:rPr lang="en-GB" dirty="0"/>
              <a:t>October</a:t>
            </a:r>
            <a:r>
              <a:rPr dirty="0"/>
              <a:t> 2025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Latest updates - Timeline to science</a:t>
            </a:r>
          </a:p>
        </p:txBody>
      </p:sp>
      <p:pic>
        <p:nvPicPr>
          <p:cNvPr id="66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622" y="627393"/>
            <a:ext cx="7374702" cy="41494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Implications for data rates</a:t>
            </a:r>
          </a:p>
        </p:txBody>
      </p:sp>
      <p:pic>
        <p:nvPicPr>
          <p:cNvPr id="66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0818" y="1053430"/>
            <a:ext cx="5659737" cy="3685755"/>
          </a:xfrm>
          <a:prstGeom prst="rect">
            <a:avLst/>
          </a:prstGeom>
          <a:ln w="12700">
            <a:miter lim="400000"/>
          </a:ln>
        </p:spPr>
      </p:pic>
      <p:sp>
        <p:nvSpPr>
          <p:cNvPr id="668" name="Text"/>
          <p:cNvSpPr txBox="1"/>
          <p:nvPr/>
        </p:nvSpPr>
        <p:spPr>
          <a:xfrm>
            <a:off x="4402608" y="2465567"/>
            <a:ext cx="338784" cy="2159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endParaRPr/>
          </a:p>
        </p:txBody>
      </p:sp>
      <p:sp>
        <p:nvSpPr>
          <p:cNvPr id="669" name="A factor of ~2.3x reduction in data rate for steady-state SKAO…"/>
          <p:cNvSpPr txBox="1"/>
          <p:nvPr/>
        </p:nvSpPr>
        <p:spPr>
          <a:xfrm>
            <a:off x="259266" y="886315"/>
            <a:ext cx="2789934" cy="2749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A factor of ~2.3x reduction in data rate for steady-state SKAO</a:t>
            </a:r>
          </a:p>
          <a:p>
            <a:pPr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Delays mean a slower build-up of resources needed. </a:t>
            </a:r>
          </a:p>
          <a:p>
            <a:pPr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Lower plot shows total disk storage for a large (20% of total) regional centre such as UKSRC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Latest SKAO Expected storage volumes</a:t>
            </a:r>
          </a:p>
        </p:txBody>
      </p:sp>
      <p:sp>
        <p:nvSpPr>
          <p:cNvPr id="672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288028" y="883046"/>
            <a:ext cx="2619560" cy="3398010"/>
          </a:xfrm>
          <a:prstGeom prst="rect">
            <a:avLst/>
          </a:prstGeom>
        </p:spPr>
        <p:txBody>
          <a:bodyPr/>
          <a:lstStyle/>
          <a:p>
            <a:pPr marL="0" indent="82550">
              <a:lnSpc>
                <a:spcPct val="80000"/>
              </a:lnSpc>
              <a:buSzTx/>
              <a:buNone/>
              <a:defRPr sz="1100"/>
            </a:pPr>
            <a:r>
              <a:rPr dirty="0"/>
              <a:t>Updated expected storage growth:</a:t>
            </a:r>
            <a:endParaRPr sz="1400" dirty="0"/>
          </a:p>
          <a:p>
            <a:pPr>
              <a:lnSpc>
                <a:spcPct val="80000"/>
              </a:lnSpc>
              <a:spcBef>
                <a:spcPts val="900"/>
              </a:spcBef>
              <a:buSzPct val="100000"/>
              <a:defRPr sz="1100"/>
            </a:pPr>
            <a:r>
              <a:rPr dirty="0"/>
              <a:t>2029</a:t>
            </a:r>
            <a:endParaRPr sz="1400" dirty="0"/>
          </a:p>
          <a:p>
            <a:pPr lvl="1">
              <a:lnSpc>
                <a:spcPct val="80000"/>
              </a:lnSpc>
              <a:spcBef>
                <a:spcPts val="900"/>
              </a:spcBef>
              <a:buSzPct val="100000"/>
              <a:defRPr sz="1100"/>
            </a:pPr>
            <a:r>
              <a:rPr dirty="0"/>
              <a:t>110PB disk</a:t>
            </a:r>
            <a:endParaRPr sz="1400" dirty="0"/>
          </a:p>
          <a:p>
            <a:pPr lvl="1">
              <a:lnSpc>
                <a:spcPct val="80000"/>
              </a:lnSpc>
              <a:spcBef>
                <a:spcPts val="900"/>
              </a:spcBef>
              <a:buSzPct val="100000"/>
              <a:defRPr sz="1100"/>
            </a:pPr>
            <a:r>
              <a:rPr dirty="0"/>
              <a:t>~25PB from WA</a:t>
            </a:r>
            <a:endParaRPr sz="1400" dirty="0"/>
          </a:p>
          <a:p>
            <a:pPr lvl="1">
              <a:lnSpc>
                <a:spcPct val="80000"/>
              </a:lnSpc>
              <a:spcBef>
                <a:spcPts val="900"/>
              </a:spcBef>
              <a:buSzPct val="100000"/>
              <a:defRPr sz="1100"/>
            </a:pPr>
            <a:r>
              <a:rPr dirty="0"/>
              <a:t>~10Gb/s average</a:t>
            </a:r>
            <a:endParaRPr sz="1400" dirty="0"/>
          </a:p>
          <a:p>
            <a:pPr>
              <a:lnSpc>
                <a:spcPct val="80000"/>
              </a:lnSpc>
              <a:spcBef>
                <a:spcPts val="900"/>
              </a:spcBef>
              <a:buSzPct val="100000"/>
              <a:defRPr sz="1100"/>
            </a:pPr>
            <a:r>
              <a:rPr dirty="0"/>
              <a:t>2035</a:t>
            </a:r>
            <a:endParaRPr sz="1400" dirty="0"/>
          </a:p>
          <a:p>
            <a:pPr lvl="1">
              <a:lnSpc>
                <a:spcPct val="80000"/>
              </a:lnSpc>
              <a:spcBef>
                <a:spcPts val="900"/>
              </a:spcBef>
              <a:buSzPct val="100000"/>
              <a:defRPr sz="1100"/>
            </a:pPr>
            <a:r>
              <a:rPr dirty="0"/>
              <a:t>1600PB disk</a:t>
            </a:r>
            <a:endParaRPr sz="1400" dirty="0"/>
          </a:p>
          <a:p>
            <a:pPr lvl="1">
              <a:lnSpc>
                <a:spcPct val="80000"/>
              </a:lnSpc>
              <a:spcBef>
                <a:spcPts val="900"/>
              </a:spcBef>
              <a:buSzPct val="100000"/>
              <a:defRPr sz="1100"/>
            </a:pPr>
            <a:r>
              <a:rPr dirty="0"/>
              <a:t>2400PB tape</a:t>
            </a:r>
            <a:endParaRPr sz="1400" dirty="0"/>
          </a:p>
          <a:p>
            <a:pPr lvl="1">
              <a:lnSpc>
                <a:spcPct val="80000"/>
              </a:lnSpc>
              <a:spcBef>
                <a:spcPts val="900"/>
              </a:spcBef>
              <a:buSzPct val="100000"/>
              <a:defRPr sz="1100"/>
            </a:pPr>
            <a:r>
              <a:rPr dirty="0"/>
              <a:t>4000PB total</a:t>
            </a:r>
            <a:endParaRPr sz="1400" dirty="0"/>
          </a:p>
          <a:p>
            <a:pPr lvl="1">
              <a:lnSpc>
                <a:spcPct val="80000"/>
              </a:lnSpc>
              <a:spcBef>
                <a:spcPts val="900"/>
              </a:spcBef>
              <a:buSzPct val="100000"/>
              <a:defRPr sz="1100"/>
            </a:pPr>
            <a:r>
              <a:rPr dirty="0"/>
              <a:t>Archive of data from the instruments + user generated data</a:t>
            </a:r>
            <a:endParaRPr sz="1400" dirty="0"/>
          </a:p>
          <a:p>
            <a:pPr lvl="1">
              <a:lnSpc>
                <a:spcPct val="80000"/>
              </a:lnSpc>
              <a:spcBef>
                <a:spcPts val="900"/>
              </a:spcBef>
              <a:buSzPct val="100000"/>
              <a:defRPr sz="1100"/>
            </a:pPr>
            <a:r>
              <a:rPr dirty="0"/>
              <a:t>Mean ~50Gb/s from each of SA &amp; WA</a:t>
            </a:r>
          </a:p>
        </p:txBody>
      </p:sp>
      <p:pic>
        <p:nvPicPr>
          <p:cNvPr id="67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117" y="1351318"/>
            <a:ext cx="5524104" cy="34156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SRCNet Total Storage Requests by Year</a:t>
            </a:r>
          </a:p>
          <a:p>
            <a:pPr>
              <a:defRPr sz="1700"/>
            </a:pPr>
            <a:r>
              <a:t>(SRCNet as a whole)</a:t>
            </a:r>
          </a:p>
        </p:txBody>
      </p:sp>
      <p:graphicFrame>
        <p:nvGraphicFramePr>
          <p:cNvPr id="676" name="Table 8"/>
          <p:cNvGraphicFramePr/>
          <p:nvPr/>
        </p:nvGraphicFramePr>
        <p:xfrm>
          <a:off x="2455273" y="1037403"/>
          <a:ext cx="6522541" cy="3933199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654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3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6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9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48145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Year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Disk - PBytes
(Archive + user) 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Tape - PBytes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- PBytes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2023 Roadmap Figures (PBytes)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572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2025</a:t>
                      </a:r>
                    </a:p>
                  </a:txBody>
                  <a:tcPr marL="45720" marR="45720" horzOverflow="overflow">
                    <a:lnT w="38100">
                      <a:solidFill>
                        <a:srgbClr val="FFFFFF"/>
                      </a:solidFill>
                    </a:lnT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0.0</a:t>
                      </a:r>
                    </a:p>
                  </a:txBody>
                  <a:tcPr marL="45720" marR="45720" horzOverflow="overflow">
                    <a:lnT w="38100">
                      <a:solidFill>
                        <a:srgbClr val="FFFFFF"/>
                      </a:solidFill>
                    </a:lnT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</a:p>
                  </a:txBody>
                  <a:tcPr marL="45720" marR="45720" horzOverflow="overflow">
                    <a:lnT w="38100">
                      <a:solidFill>
                        <a:srgbClr val="FFFFFF"/>
                      </a:solidFill>
                    </a:lnT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 (SRCNet 0.1 Pledge)</a:t>
                      </a:r>
                    </a:p>
                  </a:txBody>
                  <a:tcPr marL="45720" marR="45720" horzOverflow="overflow">
                    <a:lnT w="38100">
                      <a:solidFill>
                        <a:srgbClr val="FFFFFF"/>
                      </a:solidFill>
                    </a:lnT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</a:t>
                      </a:r>
                    </a:p>
                  </a:txBody>
                  <a:tcPr marL="45720" marR="45720" horzOverflow="overflow">
                    <a:lnT w="38100">
                      <a:solidFill>
                        <a:srgbClr val="FFFFFF"/>
                      </a:solidFill>
                    </a:lnT>
                    <a:solidFill>
                      <a:srgbClr val="CC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572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2026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~8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159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572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2027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7.8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0.2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530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3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2028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1060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104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2029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103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118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5572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2030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270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400</a:t>
                      </a:r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5572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2035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1530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2100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3600</a:t>
                      </a:r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CC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SRCNet Node Requirements - 2029</a:t>
            </a:r>
          </a:p>
        </p:txBody>
      </p:sp>
      <p:graphicFrame>
        <p:nvGraphicFramePr>
          <p:cNvPr id="679" name="Table 2"/>
          <p:cNvGraphicFramePr/>
          <p:nvPr/>
        </p:nvGraphicFramePr>
        <p:xfrm>
          <a:off x="272628" y="826857"/>
          <a:ext cx="11282786" cy="3922491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1408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6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6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38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72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19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93141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Category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1% no tape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2% no tape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4% no tape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8% no tape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20% with tape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0500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Online (Disk) Storage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1.03PB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2.06PB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4.12PB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8.24PB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20.6PB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103PB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Scratch/cache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50TB (TBC)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100TB (TBC)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150TB (TBC)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300-400TB (TBC)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1.6TB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~3-4PB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78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Tape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5PB 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3141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Network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50 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External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≥100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Internal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50 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External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≥100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Internal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50 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External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≥100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Internal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50 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External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≥100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Internal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50 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External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≥100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Internal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50 Gbps</a:t>
                      </a:r>
                    </a:p>
                    <a:p>
                      <a:pPr algn="l">
                        <a:defRPr sz="11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External</a:t>
                      </a:r>
                    </a:p>
                    <a:p>
                      <a:pPr algn="l">
                        <a:defRPr sz="11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≥100</a:t>
                      </a:r>
                    </a:p>
                    <a:p>
                      <a:pPr algn="l">
                        <a:defRPr sz="11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Gbps</a:t>
                      </a:r>
                    </a:p>
                    <a:p>
                      <a:pPr algn="l">
                        <a:defRPr sz="11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Internal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SRCNet Node Requirements - 2035</a:t>
            </a:r>
          </a:p>
        </p:txBody>
      </p:sp>
      <p:graphicFrame>
        <p:nvGraphicFramePr>
          <p:cNvPr id="682" name="Table 2"/>
          <p:cNvGraphicFramePr/>
          <p:nvPr/>
        </p:nvGraphicFramePr>
        <p:xfrm>
          <a:off x="392714" y="753937"/>
          <a:ext cx="11282787" cy="392249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1408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6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9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85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03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25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9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93141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Category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1% no tape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2% no tape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4% no tape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8% no tape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20% with tape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</a:t>
                      </a:r>
                    </a:p>
                  </a:txBody>
                  <a:tcPr marL="45720" marR="45720" horzOverflow="overflow"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0500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Online (Disk) Storage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15.3PB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30.6PB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61.2PB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122.4PB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306PB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1530PB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Scratch/cache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50TB (TBC)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100TB (TBC)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150TB (TBC)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300-400TB (TBC)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1.6TB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~3-4PB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78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Tape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700PB 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2100PB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3141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Network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100 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External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≥100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Internal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100 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External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≥100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Internal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100 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External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≥100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Internal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180 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External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≥100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Internal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~300 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External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≥100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Gbps</a:t>
                      </a:r>
                    </a:p>
                    <a:p>
                      <a:pPr algn="l">
                        <a:defRPr sz="11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Internal</a:t>
                      </a:r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E7E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3141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Network mean ingress/egress utilisation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Arial"/>
                          <a:ea typeface="Arial"/>
                          <a:cs typeface="Arial"/>
                          <a:sym typeface="Arial"/>
                        </a:rPr>
                        <a:t>~11 Gbps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Arial"/>
                          <a:ea typeface="Arial"/>
                          <a:cs typeface="Arial"/>
                          <a:sym typeface="Arial"/>
                        </a:rPr>
                        <a:t>~22 Gbps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Arial"/>
                          <a:ea typeface="Arial"/>
                          <a:cs typeface="Arial"/>
                          <a:sym typeface="Arial"/>
                        </a:rPr>
                        <a:t>~44 Gbps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Arial"/>
                          <a:ea typeface="Arial"/>
                          <a:cs typeface="Arial"/>
                          <a:sym typeface="Arial"/>
                        </a:rPr>
                        <a:t>~88 Gbps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>
                          <a:latin typeface="Arial"/>
                          <a:ea typeface="Arial"/>
                          <a:cs typeface="Arial"/>
                          <a:sym typeface="Arial"/>
                        </a:rPr>
                        <a:t>~145 Gbps</a:t>
                      </a:r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1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45720" marR="45720" horzOverflow="overflow">
                    <a:solidFill>
                      <a:srgbClr val="CAD1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83" name="Still refining modelling of network utilisation"/>
          <p:cNvSpPr txBox="1"/>
          <p:nvPr/>
        </p:nvSpPr>
        <p:spPr>
          <a:xfrm>
            <a:off x="2339989" y="4533566"/>
            <a:ext cx="3402447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030303"/>
                </a:solidFill>
              </a:defRPr>
            </a:lvl1pPr>
          </a:lstStyle>
          <a:p>
            <a:r>
              <a:t>Still refining modelling of network utilisation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Estimating SRC data volumes and bandwidths</a:t>
            </a:r>
          </a:p>
        </p:txBody>
      </p:sp>
      <p:pic>
        <p:nvPicPr>
          <p:cNvPr id="68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696" y="569998"/>
            <a:ext cx="3301954" cy="107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687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56" y="3328792"/>
            <a:ext cx="2579978" cy="1410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688" name="Picture 11" descr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4361" y="3102606"/>
            <a:ext cx="3388305" cy="1730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689" name="Picture 3" descr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9730" y="3028388"/>
            <a:ext cx="1390921" cy="1710608"/>
          </a:xfrm>
          <a:prstGeom prst="rect">
            <a:avLst/>
          </a:prstGeom>
          <a:ln w="12700">
            <a:miter lim="400000"/>
          </a:ln>
        </p:spPr>
      </p:pic>
      <p:sp>
        <p:nvSpPr>
          <p:cNvPr id="690" name="Text Placeholder 2"/>
          <p:cNvSpPr txBox="1">
            <a:spLocks noGrp="1"/>
          </p:cNvSpPr>
          <p:nvPr>
            <p:ph type="body" sz="half" idx="1"/>
          </p:nvPr>
        </p:nvSpPr>
        <p:spPr>
          <a:xfrm>
            <a:off x="285449" y="569997"/>
            <a:ext cx="5323065" cy="3398010"/>
          </a:xfrm>
          <a:prstGeom prst="rect">
            <a:avLst/>
          </a:prstGeom>
        </p:spPr>
        <p:txBody>
          <a:bodyPr/>
          <a:lstStyle/>
          <a:p>
            <a:pPr>
              <a:buSzPct val="90000"/>
              <a:defRPr sz="1400"/>
            </a:pPr>
            <a:r>
              <a:t>From these totals we can estimate data volumes at individual SRCs based on % share of total</a:t>
            </a:r>
          </a:p>
          <a:p>
            <a:pPr>
              <a:buSzPct val="90000"/>
              <a:defRPr sz="1400"/>
            </a:pPr>
            <a:r>
              <a:t>In turn we can also estimate mean network utilisations</a:t>
            </a:r>
          </a:p>
          <a:p>
            <a:pPr>
              <a:buSzPct val="90000"/>
              <a:defRPr sz="1400"/>
            </a:pPr>
            <a:r>
              <a:t>These mean network utilisations in turn much lower</a:t>
            </a:r>
          </a:p>
          <a:p>
            <a:pPr lvl="1">
              <a:buSzPct val="90000"/>
              <a:defRPr sz="1400"/>
            </a:pPr>
            <a:r>
              <a:t>50Gb/s from each of SA &amp; WA in 3035</a:t>
            </a:r>
          </a:p>
          <a:p>
            <a:pPr lvl="1">
              <a:buSzPct val="90000"/>
              <a:defRPr sz="1400"/>
            </a:pPr>
            <a:r>
              <a:t>Much lower in 2029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515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SRCNet 0.1 testing </a:t>
            </a:r>
          </a:p>
        </p:txBody>
      </p:sp>
      <p:sp>
        <p:nvSpPr>
          <p:cNvPr id="693" name="Google Shape;516;p42"/>
          <p:cNvSpPr txBox="1">
            <a:spLocks noGrp="1"/>
          </p:cNvSpPr>
          <p:nvPr>
            <p:ph type="body" sz="quarter" idx="1"/>
          </p:nvPr>
        </p:nvSpPr>
        <p:spPr>
          <a:xfrm>
            <a:off x="285600" y="554650"/>
            <a:ext cx="4517400" cy="635702"/>
          </a:xfrm>
          <a:prstGeom prst="rect">
            <a:avLst/>
          </a:prstGeom>
        </p:spPr>
        <p:txBody>
          <a:bodyPr/>
          <a:lstStyle/>
          <a:p>
            <a:pPr marL="0" indent="0" defTabSz="548640">
              <a:spcBef>
                <a:spcPts val="900"/>
              </a:spcBef>
              <a:buSzTx/>
              <a:buNone/>
              <a:defRPr sz="900"/>
            </a:pPr>
            <a:r>
              <a:t>8 PBytes total storage offered for SRCNet0.1 (c.f stated target of 20 PB)</a:t>
            </a:r>
          </a:p>
          <a:p>
            <a:pPr marL="0" indent="0" defTabSz="548640">
              <a:spcBef>
                <a:spcPts val="900"/>
              </a:spcBef>
              <a:buSzTx/>
              <a:buNone/>
              <a:defRPr sz="900"/>
            </a:pPr>
            <a:r>
              <a:t>Sites have demonstrated they meet all the resource &amp; operational requirements</a:t>
            </a:r>
          </a:p>
        </p:txBody>
      </p:sp>
      <p:pic>
        <p:nvPicPr>
          <p:cNvPr id="694" name="ChartGoogle Shape;517;p42" descr="ChartGoogle Shape;517;p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4199" y="131799"/>
            <a:ext cx="4203752" cy="2599303"/>
          </a:xfrm>
          <a:prstGeom prst="rect">
            <a:avLst/>
          </a:prstGeom>
          <a:ln w="12700">
            <a:miter lim="400000"/>
          </a:ln>
        </p:spPr>
      </p:pic>
      <p:pic>
        <p:nvPicPr>
          <p:cNvPr id="695" name="Google Shape;518;p42" descr="Google Shape;518;p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3" y="1681400"/>
            <a:ext cx="5666503" cy="3217828"/>
          </a:xfrm>
          <a:prstGeom prst="rect">
            <a:avLst/>
          </a:prstGeom>
          <a:ln w="12700">
            <a:miter lim="400000"/>
          </a:ln>
        </p:spPr>
      </p:pic>
      <p:sp>
        <p:nvSpPr>
          <p:cNvPr id="696" name="Google Shape;519;p42"/>
          <p:cNvSpPr txBox="1"/>
          <p:nvPr/>
        </p:nvSpPr>
        <p:spPr>
          <a:xfrm>
            <a:off x="6691018" y="3154010"/>
            <a:ext cx="1940919" cy="1052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>
            <a:normAutofit/>
          </a:bodyPr>
          <a:lstStyle/>
          <a:p>
            <a:pPr defTabSz="493776">
              <a:spcBef>
                <a:spcPts val="800"/>
              </a:spcBef>
              <a:defRPr sz="800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WLCG experience at some sites (Canada, Netherlands, Sweden, Switzerland, UK)</a:t>
            </a:r>
          </a:p>
          <a:p>
            <a:pPr defTabSz="493776">
              <a:spcBef>
                <a:spcPts val="800"/>
              </a:spcBef>
              <a:defRPr sz="800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Some sites quite new and teams will learn by being involved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Milestones so far achieved (1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Milestones so far achieved (1)</a:t>
            </a:r>
          </a:p>
        </p:txBody>
      </p:sp>
      <p:sp>
        <p:nvSpPr>
          <p:cNvPr id="699" name="Capability tests performed:…"/>
          <p:cNvSpPr txBox="1">
            <a:spLocks noGrp="1"/>
          </p:cNvSpPr>
          <p:nvPr>
            <p:ph type="body" idx="1"/>
          </p:nvPr>
        </p:nvSpPr>
        <p:spPr>
          <a:xfrm>
            <a:off x="288028" y="883046"/>
            <a:ext cx="8572800" cy="3796201"/>
          </a:xfrm>
          <a:prstGeom prst="rect">
            <a:avLst/>
          </a:prstGeom>
        </p:spPr>
        <p:txBody>
          <a:bodyPr/>
          <a:lstStyle/>
          <a:p>
            <a:pPr marL="114300" indent="-114300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Capability tests performed: </a:t>
            </a:r>
          </a:p>
          <a:p>
            <a:pPr marL="390525" lvl="1" indent="-161925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Replication from Site_A -&gt; Site_B and Site_B-&gt;Site_C</a:t>
            </a:r>
          </a:p>
          <a:p>
            <a:pPr marL="619125" lvl="2" indent="-161925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(Excluding Site_A -&gt; Site_C)</a:t>
            </a:r>
          </a:p>
          <a:p>
            <a:pPr marL="619125" lvl="2" indent="-161925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Emulating data flow modelling</a:t>
            </a:r>
          </a:p>
          <a:p>
            <a:pPr marL="619125" lvl="2" indent="-161925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5GiB files</a:t>
            </a:r>
          </a:p>
          <a:p>
            <a:pPr marL="114300" indent="-114300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Capacity testing:</a:t>
            </a:r>
          </a:p>
          <a:p>
            <a:pPr marL="390525" lvl="1" indent="-161925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150TB target in 24hours</a:t>
            </a:r>
          </a:p>
          <a:p>
            <a:pPr marL="619125" lvl="2" indent="-161925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Target rates for each RSE link-pair</a:t>
            </a:r>
          </a:p>
          <a:p>
            <a:pPr marL="847725" lvl="3" indent="-161925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Simple modelling emulating movements between</a:t>
            </a:r>
            <a:br/>
            <a:r>
              <a:t>larger and smaller RSEs</a:t>
            </a:r>
          </a:p>
          <a:p>
            <a:pPr marL="390525" lvl="1" indent="-161925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147TB transferred within the time window</a:t>
            </a:r>
          </a:p>
          <a:p>
            <a:pPr marL="114300" indent="-114300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endParaRPr/>
          </a:p>
          <a:p>
            <a:pPr marL="114300" indent="-114300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Improvements in modelling in expected </a:t>
            </a:r>
            <a:br/>
            <a:r>
              <a:t>share of resources and long-haul source</a:t>
            </a:r>
            <a:br/>
            <a:r>
              <a:t>testing</a:t>
            </a:r>
          </a:p>
          <a:p>
            <a:pPr marL="114300" indent="-114300" defTabSz="297179">
              <a:lnSpc>
                <a:spcPct val="80000"/>
              </a:lnSpc>
              <a:spcBef>
                <a:spcPts val="700"/>
              </a:spcBef>
              <a:buSzPct val="80000"/>
              <a:defRPr sz="1200"/>
            </a:pPr>
            <a:r>
              <a:t>SRCNet now visible within the Global FTS Monitoring plots </a:t>
            </a:r>
          </a:p>
        </p:txBody>
      </p:sp>
      <p:sp>
        <p:nvSpPr>
          <p:cNvPr id="70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279546" y="4632643"/>
            <a:ext cx="273654" cy="2692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18</a:t>
            </a:fld>
            <a:endParaRPr/>
          </a:p>
        </p:txBody>
      </p:sp>
      <p:pic>
        <p:nvPicPr>
          <p:cNvPr id="701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573" y="131794"/>
            <a:ext cx="3324755" cy="2384345"/>
          </a:xfrm>
          <a:prstGeom prst="rect">
            <a:avLst/>
          </a:prstGeom>
          <a:ln w="12700">
            <a:miter lim="400000"/>
          </a:ln>
        </p:spPr>
      </p:pic>
      <p:pic>
        <p:nvPicPr>
          <p:cNvPr id="702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7361" y="2952779"/>
            <a:ext cx="3168325" cy="1839725"/>
          </a:xfrm>
          <a:prstGeom prst="rect">
            <a:avLst/>
          </a:prstGeom>
          <a:ln w="12700"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</p:pic>
      <p:sp>
        <p:nvSpPr>
          <p:cNvPr id="703" name="150TB"/>
          <p:cNvSpPr txBox="1"/>
          <p:nvPr/>
        </p:nvSpPr>
        <p:spPr>
          <a:xfrm>
            <a:off x="8260801" y="1169448"/>
            <a:ext cx="23789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500"/>
            </a:lvl1pPr>
          </a:lstStyle>
          <a:p>
            <a:r>
              <a:t>150TB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2" grpId="0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Milestones achieved (2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Milestones achieved (2)</a:t>
            </a:r>
          </a:p>
        </p:txBody>
      </p:sp>
      <p:sp>
        <p:nvSpPr>
          <p:cNvPr id="706" name="Test of ability of Rucio / FTS to handle higher submission rates, and tests of enabling services (e.g. monitoring)…"/>
          <p:cNvSpPr txBox="1">
            <a:spLocks noGrp="1"/>
          </p:cNvSpPr>
          <p:nvPr>
            <p:ph type="body" idx="1"/>
          </p:nvPr>
        </p:nvSpPr>
        <p:spPr>
          <a:xfrm>
            <a:off x="285449" y="673648"/>
            <a:ext cx="8572801" cy="3796202"/>
          </a:xfrm>
          <a:prstGeom prst="rect">
            <a:avLst/>
          </a:prstGeom>
        </p:spPr>
        <p:txBody>
          <a:bodyPr/>
          <a:lstStyle/>
          <a:p>
            <a:pPr marL="420623" indent="-344678" defTabSz="841247">
              <a:spcBef>
                <a:spcPts val="1300"/>
              </a:spcBef>
              <a:buSzPct val="100000"/>
              <a:defRPr sz="1012"/>
            </a:pPr>
            <a:r>
              <a:t>Test of ability of Rucio / FTS to handle higher submission rates, and tests of enabling services (e.g. monitoring)</a:t>
            </a:r>
          </a:p>
          <a:p>
            <a:pPr marL="420623" indent="-344678" defTabSz="841247">
              <a:spcBef>
                <a:spcPts val="1300"/>
              </a:spcBef>
              <a:buSzPct val="100000"/>
              <a:defRPr sz="1012"/>
            </a:pPr>
            <a:r>
              <a:t>1M x 1MiB files; target to replicate from a single source RSE to other Sites within 24hours</a:t>
            </a:r>
          </a:p>
          <a:p>
            <a:pPr marL="856648" lvl="1" indent="-354236" defTabSz="841247">
              <a:spcBef>
                <a:spcPts val="1300"/>
              </a:spcBef>
              <a:buSzPct val="100000"/>
              <a:defRPr sz="1012"/>
            </a:pPr>
            <a:r>
              <a:t>Stored as 1k x 1000 file datasets; submitted throughout the test period</a:t>
            </a:r>
          </a:p>
          <a:p>
            <a:pPr marL="856648" lvl="1" indent="-354236" defTabSz="841247">
              <a:spcBef>
                <a:spcPts val="1300"/>
              </a:spcBef>
              <a:buSzPct val="100000"/>
              <a:defRPr sz="1012"/>
            </a:pPr>
            <a:r>
              <a:t>Storage at Rutherford Appleton Lab used as source for all transfers</a:t>
            </a:r>
          </a:p>
          <a:p>
            <a:pPr marL="420623" indent="-344678" defTabSz="841247">
              <a:spcBef>
                <a:spcPts val="1300"/>
              </a:spcBef>
              <a:buSzPct val="100000"/>
              <a:defRPr sz="1012"/>
            </a:pPr>
            <a:endParaRPr/>
          </a:p>
          <a:p>
            <a:pPr marL="420623" indent="-344678" defTabSz="841247">
              <a:spcBef>
                <a:spcPts val="1300"/>
              </a:spcBef>
              <a:buSzPct val="100000"/>
              <a:defRPr sz="1012"/>
            </a:pPr>
            <a:endParaRPr/>
          </a:p>
          <a:p>
            <a:pPr marL="420623" indent="-344678" defTabSz="841247">
              <a:spcBef>
                <a:spcPts val="1300"/>
              </a:spcBef>
              <a:buSzPct val="100000"/>
              <a:defRPr sz="1012"/>
            </a:pPr>
            <a:endParaRPr/>
          </a:p>
          <a:p>
            <a:pPr marL="420623" indent="-344678" defTabSz="841247">
              <a:spcBef>
                <a:spcPts val="1300"/>
              </a:spcBef>
              <a:buSzPct val="100000"/>
              <a:defRPr sz="1012"/>
            </a:pPr>
            <a:endParaRPr/>
          </a:p>
          <a:p>
            <a:pPr marL="0" indent="75946" defTabSz="841247">
              <a:spcBef>
                <a:spcPts val="1300"/>
              </a:spcBef>
              <a:buSzTx/>
              <a:buNone/>
              <a:defRPr sz="1012"/>
            </a:pPr>
            <a:endParaRPr/>
          </a:p>
          <a:p>
            <a:pPr marL="420623" indent="-344678" defTabSz="841247">
              <a:spcBef>
                <a:spcPts val="1300"/>
              </a:spcBef>
              <a:buSzPct val="100000"/>
              <a:defRPr sz="1012"/>
            </a:pPr>
            <a:endParaRPr/>
          </a:p>
          <a:p>
            <a:pPr marL="420623" indent="-344678" defTabSz="841247">
              <a:spcBef>
                <a:spcPts val="1300"/>
              </a:spcBef>
              <a:buSzPct val="100000"/>
              <a:defRPr sz="1012"/>
            </a:pPr>
            <a:r>
              <a:t>Nominal submission rate (by rucio) ~ 50k/hour, with increase tested to 100k / hour. </a:t>
            </a:r>
          </a:p>
          <a:p>
            <a:pPr marL="420623" indent="-344678" defTabSz="841247">
              <a:spcBef>
                <a:spcPts val="1300"/>
              </a:spcBef>
              <a:buSzPct val="100000"/>
              <a:defRPr sz="1012"/>
            </a:pPr>
            <a:r>
              <a:t>Rate comparable to e.g. CMS during the period. </a:t>
            </a:r>
          </a:p>
        </p:txBody>
      </p:sp>
      <p:pic>
        <p:nvPicPr>
          <p:cNvPr id="707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14" y="2036302"/>
            <a:ext cx="3933780" cy="2144088"/>
          </a:xfrm>
          <a:prstGeom prst="rect">
            <a:avLst/>
          </a:prstGeom>
          <a:ln w="12700">
            <a:miter lim="400000"/>
          </a:ln>
        </p:spPr>
      </p:pic>
      <p:sp>
        <p:nvSpPr>
          <p:cNvPr id="70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279546" y="4632643"/>
            <a:ext cx="273654" cy="2692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19</a:t>
            </a:fld>
            <a:endParaRPr/>
          </a:p>
        </p:txBody>
      </p:sp>
      <p:grpSp>
        <p:nvGrpSpPr>
          <p:cNvPr id="711" name="pasted-movie.png"/>
          <p:cNvGrpSpPr/>
          <p:nvPr/>
        </p:nvGrpSpPr>
        <p:grpSpPr>
          <a:xfrm>
            <a:off x="4879054" y="2036302"/>
            <a:ext cx="4114354" cy="1582891"/>
            <a:chOff x="0" y="0"/>
            <a:chExt cx="4114353" cy="1582890"/>
          </a:xfrm>
        </p:grpSpPr>
        <p:pic>
          <p:nvPicPr>
            <p:cNvPr id="709" name="pasted-movie.png" descr="pasted-movi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912" y="42862"/>
              <a:ext cx="3990530" cy="14257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10" name="pasted-movie.png" descr="pasted-movie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" y="-1"/>
              <a:ext cx="4114355" cy="15828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12" name="0"/>
          <p:cNvSpPr txBox="1"/>
          <p:nvPr/>
        </p:nvSpPr>
        <p:spPr>
          <a:xfrm>
            <a:off x="394214" y="4126266"/>
            <a:ext cx="12700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500"/>
            </a:lvl1pPr>
          </a:lstStyle>
          <a:p>
            <a:r>
              <a:t>0</a:t>
            </a:r>
          </a:p>
        </p:txBody>
      </p:sp>
      <p:sp>
        <p:nvSpPr>
          <p:cNvPr id="713" name="1M"/>
          <p:cNvSpPr txBox="1"/>
          <p:nvPr/>
        </p:nvSpPr>
        <p:spPr>
          <a:xfrm>
            <a:off x="329421" y="2508250"/>
            <a:ext cx="1390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500"/>
            </a:lvl1pPr>
          </a:lstStyle>
          <a:p>
            <a:r>
              <a:t>1M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1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195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SRCNet Global and Local Network Provisioning</a:t>
            </a:r>
          </a:p>
        </p:txBody>
      </p:sp>
      <p:sp>
        <p:nvSpPr>
          <p:cNvPr id="624" name="Google Shape;196;p26"/>
          <p:cNvSpPr txBox="1">
            <a:spLocks noGrp="1"/>
          </p:cNvSpPr>
          <p:nvPr>
            <p:ph type="body" idx="1"/>
          </p:nvPr>
        </p:nvSpPr>
        <p:spPr>
          <a:xfrm>
            <a:off x="288028" y="883046"/>
            <a:ext cx="8572800" cy="3796201"/>
          </a:xfrm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Background</a:t>
            </a:r>
          </a:p>
          <a:p>
            <a:pPr>
              <a:spcBef>
                <a:spcPts val="0"/>
              </a:spcBef>
            </a:pPr>
            <a:r>
              <a:rPr dirty="0"/>
              <a:t>SRC Distribution &amp; GREN</a:t>
            </a:r>
          </a:p>
          <a:p>
            <a:pPr>
              <a:spcBef>
                <a:spcPts val="0"/>
              </a:spcBef>
            </a:pPr>
            <a:r>
              <a:rPr dirty="0"/>
              <a:t>Estimating data volumes and bandwidths</a:t>
            </a:r>
          </a:p>
          <a:p>
            <a:pPr>
              <a:spcBef>
                <a:spcPts val="0"/>
              </a:spcBef>
            </a:pPr>
            <a:r>
              <a:rPr dirty="0"/>
              <a:t>More on data flows</a:t>
            </a:r>
          </a:p>
          <a:p>
            <a:pPr>
              <a:spcBef>
                <a:spcPts val="0"/>
              </a:spcBef>
            </a:pPr>
            <a:r>
              <a:rPr dirty="0"/>
              <a:t>Summary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Some things we have we learned</a:t>
            </a:r>
          </a:p>
        </p:txBody>
      </p:sp>
      <p:sp>
        <p:nvSpPr>
          <p:cNvPr id="716" name="Text Placeholder 2"/>
          <p:cNvSpPr txBox="1">
            <a:spLocks noGrp="1"/>
          </p:cNvSpPr>
          <p:nvPr>
            <p:ph type="body" idx="1"/>
          </p:nvPr>
        </p:nvSpPr>
        <p:spPr>
          <a:xfrm>
            <a:off x="207640" y="673648"/>
            <a:ext cx="7533073" cy="3796202"/>
          </a:xfrm>
          <a:prstGeom prst="rect">
            <a:avLst/>
          </a:prstGeom>
        </p:spPr>
        <p:txBody>
          <a:bodyPr/>
          <a:lstStyle/>
          <a:p>
            <a:pPr marL="379475" indent="-310959" defTabSz="758951">
              <a:spcBef>
                <a:spcPts val="900"/>
              </a:spcBef>
              <a:buSzPct val="100000"/>
              <a:defRPr sz="1328"/>
            </a:pPr>
            <a:r>
              <a:t>Mean network utilisation will be lower than originally foreseen for some time</a:t>
            </a:r>
          </a:p>
          <a:p>
            <a:pPr marL="379475" indent="-310959" defTabSz="758951">
              <a:spcBef>
                <a:spcPts val="900"/>
              </a:spcBef>
              <a:buSzPct val="100000"/>
              <a:defRPr sz="1328"/>
            </a:pPr>
            <a:r>
              <a:t>BUT for efficient transfers we will want high bandwidth connections to SRC Nodes – want transfers to complete quickly and reliably</a:t>
            </a:r>
          </a:p>
          <a:p>
            <a:pPr marL="772846" lvl="1" indent="-319583" defTabSz="758951">
              <a:spcBef>
                <a:spcPts val="900"/>
              </a:spcBef>
              <a:buSzPct val="100000"/>
              <a:defRPr sz="1328"/>
            </a:pPr>
            <a:r>
              <a:t>And in internally federated SRCs like UK we will need to stage data between sites quickly and efficiently</a:t>
            </a:r>
          </a:p>
          <a:p>
            <a:pPr marL="379475" indent="-310959" defTabSz="758951">
              <a:spcBef>
                <a:spcPts val="900"/>
              </a:spcBef>
              <a:buSzPct val="100000"/>
              <a:defRPr sz="1328"/>
            </a:pPr>
            <a:r>
              <a:t>Even a “small” SRC node with maybe only a few 10s of PB of storage will benefit from 100Gb links – aim to match output rates of SDPs in South Africa &amp; Australia</a:t>
            </a:r>
          </a:p>
          <a:p>
            <a:pPr marL="772846" lvl="1" indent="-319583" defTabSz="758951">
              <a:spcBef>
                <a:spcPts val="900"/>
              </a:spcBef>
              <a:buSzPct val="100000"/>
              <a:defRPr sz="1328"/>
            </a:pPr>
            <a:r>
              <a:t>Can be shared with other use cases</a:t>
            </a:r>
          </a:p>
          <a:p>
            <a:pPr marL="772846" lvl="1" indent="-319583" defTabSz="758951">
              <a:spcBef>
                <a:spcPts val="900"/>
              </a:spcBef>
              <a:buSzPct val="100000"/>
              <a:defRPr sz="1328"/>
            </a:pPr>
            <a:r>
              <a:t>Mean utilisation may remain 5-10Gbps for smaller SRCs</a:t>
            </a:r>
          </a:p>
          <a:p>
            <a:pPr marL="772846" lvl="1" indent="-319583" defTabSz="758951">
              <a:spcBef>
                <a:spcPts val="900"/>
              </a:spcBef>
              <a:buSzPct val="100000"/>
              <a:defRPr sz="1328"/>
            </a:pPr>
            <a:r>
              <a:t>Will be significantly higher for the large SRCs</a:t>
            </a:r>
          </a:p>
          <a:p>
            <a:pPr marL="1182699" lvl="2" indent="-339419" defTabSz="758951">
              <a:spcBef>
                <a:spcPts val="900"/>
              </a:spcBef>
              <a:buSzPct val="100000"/>
              <a:defRPr sz="1328"/>
            </a:pPr>
            <a:r>
              <a:t>UK, South Africa, Australia</a:t>
            </a:r>
          </a:p>
          <a:p>
            <a:pPr marL="772846" lvl="1" indent="-319583" defTabSz="758951">
              <a:spcBef>
                <a:spcPts val="900"/>
              </a:spcBef>
              <a:buSzPct val="100000"/>
              <a:defRPr sz="1328"/>
            </a:pPr>
            <a:r>
              <a:t>As happened in WLCG we will surely see growth in user/workflow driven transfers - not modelled yet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 Verification - Next major milestone in 2027</a:t>
            </a:r>
            <a:endParaRPr dirty="0"/>
          </a:p>
        </p:txBody>
      </p:sp>
      <p:sp>
        <p:nvSpPr>
          <p:cNvPr id="719" name="Text Placeholder 2"/>
          <p:cNvSpPr txBox="1">
            <a:spLocks noGrp="1"/>
          </p:cNvSpPr>
          <p:nvPr>
            <p:ph type="body" idx="1"/>
          </p:nvPr>
        </p:nvSpPr>
        <p:spPr>
          <a:xfrm>
            <a:off x="288028" y="883046"/>
            <a:ext cx="8572800" cy="37962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SzPts val="1900"/>
              <a:defRPr sz="1900"/>
            </a:pPr>
            <a:r>
              <a:rPr lang="en-GB" dirty="0"/>
              <a:t>First “real” science data will arrive from SKA-Low in Australia – planned in 1</a:t>
            </a:r>
            <a:r>
              <a:rPr lang="en-GB" baseline="30000" dirty="0"/>
              <a:t>st</a:t>
            </a:r>
            <a:r>
              <a:rPr lang="en-GB" dirty="0"/>
              <a:t> half of 2027</a:t>
            </a:r>
            <a:endParaRPr dirty="0"/>
          </a:p>
          <a:p>
            <a:pPr lvl="1">
              <a:buSzPts val="1900"/>
              <a:defRPr sz="1900"/>
            </a:pPr>
            <a:r>
              <a:rPr lang="en-GB" dirty="0"/>
              <a:t>Will need to be distributed from Australia into and across the SRC network for analysis &amp; verification</a:t>
            </a:r>
            <a:endParaRPr dirty="0"/>
          </a:p>
          <a:p>
            <a:pPr lvl="1">
              <a:buSzPts val="1900"/>
              <a:defRPr sz="1900"/>
            </a:pPr>
            <a:r>
              <a:rPr lang="en-GB" dirty="0"/>
              <a:t>Relatively modest 0.5PB expected</a:t>
            </a:r>
          </a:p>
          <a:p>
            <a:pPr lvl="2">
              <a:buSzPts val="1900"/>
              <a:defRPr sz="1900"/>
            </a:pPr>
            <a:r>
              <a:rPr lang="en-GB" dirty="0"/>
              <a:t>Sizes and cadence of data set releases to be determined</a:t>
            </a:r>
          </a:p>
          <a:p>
            <a:pPr lvl="1">
              <a:buSzPts val="1900"/>
              <a:defRPr sz="1900"/>
            </a:pPr>
            <a:r>
              <a:rPr lang="en-GB" dirty="0"/>
              <a:t>Modelling of ingestion plans based on what was achieved in 0.1 testing earlier this year</a:t>
            </a:r>
          </a:p>
          <a:p>
            <a:pPr>
              <a:buSzPts val="1900"/>
              <a:defRPr sz="1900"/>
            </a:pPr>
            <a:r>
              <a:rPr lang="en-GB" dirty="0"/>
              <a:t>2026 will involve verifying that all SRC nodes can demonstrate required performance reliably</a:t>
            </a:r>
            <a:endParaRPr dirty="0"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 Verification – network requirement modelling</a:t>
            </a:r>
            <a:endParaRPr dirty="0"/>
          </a:p>
        </p:txBody>
      </p:sp>
      <p:sp>
        <p:nvSpPr>
          <p:cNvPr id="722" name="Text Placeholder 2"/>
          <p:cNvSpPr txBox="1">
            <a:spLocks noGrp="1"/>
          </p:cNvSpPr>
          <p:nvPr>
            <p:ph type="body" idx="1"/>
          </p:nvPr>
        </p:nvSpPr>
        <p:spPr>
          <a:xfrm>
            <a:off x="288028" y="883046"/>
            <a:ext cx="8572800" cy="37962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SzPts val="1700"/>
              <a:defRPr sz="1700"/>
            </a:pPr>
            <a:r>
              <a:rPr lang="en-GB" dirty="0"/>
              <a:t>For planning assume 5 lots of 100TB</a:t>
            </a:r>
            <a:endParaRPr dirty="0"/>
          </a:p>
          <a:p>
            <a:pPr lvl="1">
              <a:lnSpc>
                <a:spcPct val="80000"/>
              </a:lnSpc>
              <a:buSzPts val="1700"/>
              <a:defRPr sz="1700"/>
            </a:pPr>
            <a:r>
              <a:rPr lang="en-GB" dirty="0"/>
              <a:t>Assume we want to move each 100TB “lot” from Australia to “not Australia withing 24 hours (this is within what we achieved earlier this year – albeit not to and from Australia)</a:t>
            </a:r>
          </a:p>
          <a:p>
            <a:pPr lvl="1">
              <a:lnSpc>
                <a:spcPct val="80000"/>
              </a:lnSpc>
              <a:buSzPts val="1700"/>
              <a:defRPr sz="1700"/>
            </a:pPr>
            <a:r>
              <a:rPr lang="en-GB" dirty="0"/>
              <a:t>Assume we then distribute across the rest of the SRC nodes over one week</a:t>
            </a:r>
          </a:p>
          <a:p>
            <a:pPr lvl="1">
              <a:lnSpc>
                <a:spcPct val="80000"/>
              </a:lnSpc>
              <a:buSzPts val="1700"/>
              <a:defRPr sz="1700"/>
            </a:pPr>
            <a:r>
              <a:rPr lang="en-GB" dirty="0"/>
              <a:t>Then available for analysis and verification</a:t>
            </a:r>
            <a:endParaRPr dirty="0"/>
          </a:p>
          <a:p>
            <a:pPr>
              <a:lnSpc>
                <a:spcPct val="80000"/>
              </a:lnSpc>
              <a:buSzPts val="1700"/>
              <a:defRPr sz="1700"/>
            </a:pPr>
            <a:r>
              <a:rPr lang="en-GB" dirty="0"/>
              <a:t>This suggests that large SRC nodes (UK, Australia) will need ~20Gb/s available </a:t>
            </a:r>
            <a:r>
              <a:rPr lang="en-GB" i="1" dirty="0"/>
              <a:t>for these ingestion periods</a:t>
            </a:r>
          </a:p>
          <a:p>
            <a:pPr lvl="1">
              <a:lnSpc>
                <a:spcPct val="80000"/>
              </a:lnSpc>
              <a:buSzPts val="1700"/>
              <a:defRPr sz="1700"/>
            </a:pPr>
            <a:r>
              <a:rPr lang="en-GB" dirty="0"/>
              <a:t>Other SRCs will need ~10Gb/s</a:t>
            </a:r>
            <a:endParaRPr dirty="0"/>
          </a:p>
          <a:p>
            <a:pPr lvl="1">
              <a:lnSpc>
                <a:spcPct val="80000"/>
              </a:lnSpc>
              <a:buSzPts val="1700"/>
              <a:defRPr sz="1700"/>
            </a:pPr>
            <a:r>
              <a:rPr dirty="0"/>
              <a:t>China SRC in Shanghai will be large ~9% share</a:t>
            </a:r>
          </a:p>
          <a:p>
            <a:pPr>
              <a:lnSpc>
                <a:spcPct val="80000"/>
              </a:lnSpc>
              <a:buSzPts val="1700"/>
              <a:defRPr sz="1700"/>
            </a:pPr>
            <a:r>
              <a:rPr lang="en-GB" dirty="0"/>
              <a:t>Obviously, mean utilisation over the year will remain low. Shared links with suitable planning should be just fine.</a:t>
            </a:r>
            <a:endParaRPr dirty="0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557;p4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</a:t>
            </a:r>
          </a:p>
        </p:txBody>
      </p:sp>
      <p:sp>
        <p:nvSpPr>
          <p:cNvPr id="725" name="Google Shape;558;p47"/>
          <p:cNvSpPr txBox="1">
            <a:spLocks noGrp="1"/>
          </p:cNvSpPr>
          <p:nvPr>
            <p:ph type="body" idx="1"/>
          </p:nvPr>
        </p:nvSpPr>
        <p:spPr>
          <a:xfrm>
            <a:off x="288028" y="883046"/>
            <a:ext cx="8572800" cy="37962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722376">
              <a:lnSpc>
                <a:spcPct val="80000"/>
              </a:lnSpc>
              <a:spcBef>
                <a:spcPts val="200"/>
              </a:spcBef>
              <a:buSzTx/>
              <a:buNone/>
              <a:defRPr sz="1264" b="1"/>
            </a:pPr>
            <a:r>
              <a:rPr dirty="0"/>
              <a:t>Data Volumes and Bandwidth estimation</a:t>
            </a:r>
          </a:p>
          <a:p>
            <a:pPr marL="361188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r>
              <a:rPr dirty="0"/>
              <a:t>SKAO is refining its roadmap for how much data will be produced and when</a:t>
            </a:r>
          </a:p>
          <a:p>
            <a:pPr marL="361188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r>
              <a:rPr dirty="0"/>
              <a:t>Can translate that to local bandwidth requirements at </a:t>
            </a:r>
            <a:r>
              <a:rPr dirty="0" err="1"/>
              <a:t>SRCNet</a:t>
            </a:r>
            <a:r>
              <a:rPr dirty="0"/>
              <a:t> sites</a:t>
            </a:r>
          </a:p>
          <a:p>
            <a:pPr marL="735600" lvl="1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r>
              <a:rPr dirty="0"/>
              <a:t>Can map that to the developing requirement</a:t>
            </a:r>
          </a:p>
          <a:p>
            <a:pPr marL="735600" lvl="1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 b="1"/>
            </a:pPr>
            <a:r>
              <a:rPr dirty="0"/>
              <a:t>New estimates are much lower than previous ones</a:t>
            </a:r>
            <a:endParaRPr lang="en-GB" dirty="0"/>
          </a:p>
          <a:p>
            <a:pPr marL="835127" lvl="1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r>
              <a:rPr lang="en-GB" dirty="0"/>
              <a:t>Full rates now arriving alongside LHC Run 5</a:t>
            </a:r>
          </a:p>
          <a:p>
            <a:pPr marL="835127" lvl="1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r>
              <a:rPr lang="en-GB" dirty="0"/>
              <a:t>Global R &amp; E Networks should be able to cope comfortably</a:t>
            </a:r>
          </a:p>
          <a:p>
            <a:pPr marL="361188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r>
              <a:rPr dirty="0"/>
              <a:t>NRENs and </a:t>
            </a:r>
            <a:r>
              <a:rPr dirty="0" err="1"/>
              <a:t>SRCNet</a:t>
            </a:r>
            <a:r>
              <a:rPr dirty="0"/>
              <a:t> sites will need to work together where investment/development is required</a:t>
            </a:r>
          </a:p>
          <a:p>
            <a:pPr marL="735600" lvl="1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r>
              <a:rPr dirty="0"/>
              <a:t>It </a:t>
            </a:r>
            <a:r>
              <a:rPr lang="en-GB" dirty="0"/>
              <a:t>continues to be the </a:t>
            </a:r>
            <a:r>
              <a:rPr dirty="0"/>
              <a:t>responsibility of sites to ensure they have the network provision required locally</a:t>
            </a:r>
          </a:p>
          <a:p>
            <a:pPr marL="0" indent="0" defTabSz="722376">
              <a:lnSpc>
                <a:spcPct val="80000"/>
              </a:lnSpc>
              <a:spcBef>
                <a:spcPts val="200"/>
              </a:spcBef>
              <a:buSzTx/>
              <a:buNone/>
              <a:defRPr sz="1264" b="1"/>
            </a:pPr>
            <a:endParaRPr dirty="0"/>
          </a:p>
          <a:p>
            <a:pPr marL="0" indent="0" defTabSz="722376">
              <a:lnSpc>
                <a:spcPct val="80000"/>
              </a:lnSpc>
              <a:spcBef>
                <a:spcPts val="200"/>
              </a:spcBef>
              <a:buSzTx/>
              <a:buNone/>
              <a:defRPr sz="1264" b="1"/>
            </a:pPr>
            <a:r>
              <a:rPr dirty="0"/>
              <a:t>Data movement tests</a:t>
            </a:r>
          </a:p>
          <a:p>
            <a:pPr marL="336105" indent="-225742" defTabSz="722376">
              <a:lnSpc>
                <a:spcPct val="80000"/>
              </a:lnSpc>
              <a:spcBef>
                <a:spcPts val="200"/>
              </a:spcBef>
              <a:buSzPct val="90000"/>
              <a:defRPr sz="1185"/>
            </a:pPr>
            <a:r>
              <a:rPr dirty="0"/>
              <a:t>Successfully demonstrated ability to move both large files/datasets and large numbers of files/datasets</a:t>
            </a:r>
          </a:p>
          <a:p>
            <a:pPr marL="336105" indent="-225742" defTabSz="722376">
              <a:lnSpc>
                <a:spcPct val="80000"/>
              </a:lnSpc>
              <a:spcBef>
                <a:spcPts val="200"/>
              </a:spcBef>
              <a:buSzPct val="90000"/>
              <a:defRPr sz="1185"/>
            </a:pPr>
            <a:r>
              <a:rPr dirty="0"/>
              <a:t>Shaking out network and storage configuration issues</a:t>
            </a:r>
          </a:p>
          <a:p>
            <a:pPr marL="336105" indent="-225742" defTabSz="722376">
              <a:lnSpc>
                <a:spcPct val="80000"/>
              </a:lnSpc>
              <a:spcBef>
                <a:spcPts val="200"/>
              </a:spcBef>
              <a:buSzPct val="90000"/>
              <a:defRPr sz="1185"/>
            </a:pPr>
            <a:r>
              <a:rPr dirty="0"/>
              <a:t>Will need to </a:t>
            </a:r>
            <a:r>
              <a:rPr dirty="0" err="1"/>
              <a:t>optimise</a:t>
            </a:r>
            <a:r>
              <a:rPr dirty="0"/>
              <a:t> throughput significantly</a:t>
            </a:r>
          </a:p>
          <a:p>
            <a:pPr marL="361188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580"/>
            </a:pPr>
            <a:endParaRPr dirty="0"/>
          </a:p>
          <a:p>
            <a:pPr marL="0" indent="0" defTabSz="722376">
              <a:lnSpc>
                <a:spcPct val="80000"/>
              </a:lnSpc>
              <a:spcBef>
                <a:spcPts val="200"/>
              </a:spcBef>
              <a:buSzTx/>
              <a:buNone/>
              <a:defRPr sz="1264" b="1"/>
            </a:pPr>
            <a:r>
              <a:rPr lang="en-GB" dirty="0"/>
              <a:t>Road to Science Verification - 2027</a:t>
            </a:r>
            <a:endParaRPr dirty="0"/>
          </a:p>
          <a:p>
            <a:pPr marL="336105" indent="-225742" defTabSz="722376">
              <a:lnSpc>
                <a:spcPct val="80000"/>
              </a:lnSpc>
              <a:spcBef>
                <a:spcPts val="200"/>
              </a:spcBef>
              <a:buSzPct val="90000"/>
              <a:defRPr sz="1185"/>
            </a:pPr>
            <a:r>
              <a:rPr lang="en-GB" dirty="0"/>
              <a:t>0.5 PB to be produced by SKA-Low in Australia through 2027</a:t>
            </a:r>
          </a:p>
          <a:p>
            <a:pPr marL="810044" lvl="1" indent="-225742" defTabSz="722376">
              <a:lnSpc>
                <a:spcPct val="80000"/>
              </a:lnSpc>
              <a:spcBef>
                <a:spcPts val="200"/>
              </a:spcBef>
              <a:buSzPct val="90000"/>
              <a:defRPr sz="1185"/>
            </a:pPr>
            <a:r>
              <a:rPr lang="en-GB" dirty="0"/>
              <a:t>Distributed across </a:t>
            </a:r>
            <a:r>
              <a:rPr lang="en-GB" dirty="0" err="1"/>
              <a:t>SRCNet</a:t>
            </a:r>
            <a:r>
              <a:rPr lang="en-GB" dirty="0"/>
              <a:t> network</a:t>
            </a:r>
          </a:p>
          <a:p>
            <a:pPr marL="810044" lvl="1" indent="-225742" defTabSz="722376">
              <a:lnSpc>
                <a:spcPct val="80000"/>
              </a:lnSpc>
              <a:spcBef>
                <a:spcPts val="200"/>
              </a:spcBef>
              <a:buSzPct val="90000"/>
              <a:defRPr sz="1185"/>
            </a:pPr>
            <a:r>
              <a:rPr lang="en-GB" dirty="0"/>
              <a:t>Aiming one week campaign for each data release.</a:t>
            </a:r>
            <a:endParaRPr dirty="0"/>
          </a:p>
          <a:p>
            <a:pPr marL="735600" lvl="1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endParaRPr dirty="0"/>
          </a:p>
          <a:p>
            <a:pPr marL="361188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r>
              <a:rPr lang="en-GB" dirty="0"/>
              <a:t>Implies ~20Gb/s at the larger SRCs and SKA-Low, ~10Gb/s elsewhere</a:t>
            </a:r>
          </a:p>
          <a:p>
            <a:pPr marL="361188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r>
              <a:rPr lang="en-GB" dirty="0"/>
              <a:t>Reliable data movement to be demonstrated through 2026</a:t>
            </a:r>
          </a:p>
          <a:p>
            <a:pPr marL="361188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endParaRPr lang="en-GB" dirty="0"/>
          </a:p>
          <a:p>
            <a:pPr marL="361188" indent="-250825" defTabSz="722376">
              <a:lnSpc>
                <a:spcPct val="80000"/>
              </a:lnSpc>
              <a:spcBef>
                <a:spcPts val="200"/>
              </a:spcBef>
              <a:buSzPct val="90000"/>
              <a:buChar char="●"/>
              <a:defRPr sz="1185"/>
            </a:pPr>
            <a:r>
              <a:rPr lang="en-GB"/>
              <a:t>Opportunity of </a:t>
            </a:r>
            <a:r>
              <a:rPr lang="en-GB" dirty="0"/>
              <a:t>participating/coordinating with DC27</a:t>
            </a:r>
            <a:endParaRPr dirty="0"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563;p48"/>
          <p:cNvSpPr txBox="1">
            <a:spLocks noGrp="1"/>
          </p:cNvSpPr>
          <p:nvPr>
            <p:ph type="title"/>
          </p:nvPr>
        </p:nvSpPr>
        <p:spPr>
          <a:xfrm>
            <a:off x="543081" y="871624"/>
            <a:ext cx="6267903" cy="1665603"/>
          </a:xfrm>
          <a:prstGeom prst="rect">
            <a:avLst/>
          </a:prstGeom>
        </p:spPr>
        <p:txBody>
          <a:bodyPr/>
          <a:lstStyle/>
          <a:p>
            <a:r>
              <a:t>Questions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Double-click to edi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27" name="Double-click to edit"/>
          <p:cNvSpPr txBox="1">
            <a:spLocks noGrp="1"/>
          </p:cNvSpPr>
          <p:nvPr>
            <p:ph type="body" idx="1"/>
          </p:nvPr>
        </p:nvSpPr>
        <p:spPr>
          <a:xfrm>
            <a:off x="288028" y="883046"/>
            <a:ext cx="8572800" cy="379620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2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433930" y="4857204"/>
            <a:ext cx="188896" cy="2692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pic>
        <p:nvPicPr>
          <p:cNvPr id="62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606" y="-52243"/>
            <a:ext cx="9331212" cy="52488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311;p33"/>
          <p:cNvSpPr txBox="1">
            <a:spLocks noGrp="1"/>
          </p:cNvSpPr>
          <p:nvPr>
            <p:ph type="sldNum" sz="quarter" idx="4294967295"/>
          </p:nvPr>
        </p:nvSpPr>
        <p:spPr>
          <a:xfrm>
            <a:off x="8715375" y="4949599"/>
            <a:ext cx="127000" cy="1651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rPr/>
              <a:t>4</a:t>
            </a:fld>
            <a:endParaRPr/>
          </a:p>
        </p:txBody>
      </p:sp>
      <p:pic>
        <p:nvPicPr>
          <p:cNvPr id="8" name="Picture 7" descr="A map of the world with different countries/regions&#10;&#10;AI-generated content may be incorrect.">
            <a:extLst>
              <a:ext uri="{FF2B5EF4-FFF2-40B4-BE49-F238E27FC236}">
                <a16:creationId xmlns:a16="http://schemas.microsoft.com/office/drawing/2014/main" id="{E69791E3-2D30-F101-D693-606905038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"/>
            <a:ext cx="9144000" cy="51308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2" name="MapChart_Map-2.png" descr="MapChart_Map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215083" y="1471715"/>
            <a:ext cx="6939903" cy="3640763"/>
          </a:xfrm>
          <a:prstGeom prst="rect">
            <a:avLst/>
          </a:prstGeom>
          <a:ln w="12700">
            <a:miter lim="400000"/>
          </a:ln>
        </p:spPr>
      </p:pic>
      <p:sp>
        <p:nvSpPr>
          <p:cNvPr id="643" name="Current modelling assumes a Regional Centre share of Resources proportionate to their construction share:…"/>
          <p:cNvSpPr txBox="1">
            <a:spLocks noGrp="1"/>
          </p:cNvSpPr>
          <p:nvPr>
            <p:ph type="body" idx="1"/>
          </p:nvPr>
        </p:nvSpPr>
        <p:spPr>
          <a:xfrm>
            <a:off x="322721" y="652730"/>
            <a:ext cx="8339788" cy="3838041"/>
          </a:xfrm>
          <a:prstGeom prst="rect">
            <a:avLst/>
          </a:prstGeom>
        </p:spPr>
        <p:txBody>
          <a:bodyPr/>
          <a:lstStyle/>
          <a:p>
            <a:r>
              <a:t>Current modelling assumes a Regional Centre share of Resources proportionate to their construction share: </a:t>
            </a:r>
            <a:endParaRPr sz="3000"/>
          </a:p>
          <a:p>
            <a:pPr marL="357188" lvl="1" indent="-119063"/>
            <a:r>
              <a:t>~ 6 similar Global Regions (Canada smaller)</a:t>
            </a:r>
            <a:endParaRPr sz="3000"/>
          </a:p>
          <a:p>
            <a:r>
              <a:t>Australia, South Africa, and the UK dominate as single country entities</a:t>
            </a:r>
          </a:p>
        </p:txBody>
      </p:sp>
      <p:sp>
        <p:nvSpPr>
          <p:cNvPr id="644" name="Regional Centre Nod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800"/>
            </a:pPr>
            <a:r>
              <a:t>Regional Centre Nodes &amp; distribution</a:t>
            </a:r>
          </a:p>
        </p:txBody>
      </p:sp>
      <p:sp>
        <p:nvSpPr>
          <p:cNvPr id="64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480693" y="4905375"/>
            <a:ext cx="177852" cy="23798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t"/>
          <a:lstStyle>
            <a:lvl1pPr algn="ctr" defTabSz="309563">
              <a:defRPr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646" name="newplot-25.png" descr="newplot-25.png"/>
          <p:cNvPicPr>
            <a:picLocks noChangeAspect="1"/>
          </p:cNvPicPr>
          <p:nvPr/>
        </p:nvPicPr>
        <p:blipFill>
          <a:blip r:embed="rId3"/>
          <a:srcRect l="16461" t="14342" r="16475" b="18354"/>
          <a:stretch>
            <a:fillRect/>
          </a:stretch>
        </p:blipFill>
        <p:spPr>
          <a:xfrm>
            <a:off x="2109658" y="1471715"/>
            <a:ext cx="2344401" cy="2352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63" extrusionOk="0">
                <a:moveTo>
                  <a:pt x="10798" y="0"/>
                </a:moveTo>
                <a:cubicBezTo>
                  <a:pt x="9974" y="0"/>
                  <a:pt x="9152" y="53"/>
                  <a:pt x="8667" y="160"/>
                </a:cubicBezTo>
                <a:cubicBezTo>
                  <a:pt x="4773" y="1016"/>
                  <a:pt x="1756" y="3645"/>
                  <a:pt x="526" y="7256"/>
                </a:cubicBezTo>
                <a:cubicBezTo>
                  <a:pt x="58" y="8631"/>
                  <a:pt x="-1" y="9035"/>
                  <a:pt x="0" y="10821"/>
                </a:cubicBezTo>
                <a:cubicBezTo>
                  <a:pt x="1" y="12575"/>
                  <a:pt x="74" y="13047"/>
                  <a:pt x="545" y="14403"/>
                </a:cubicBezTo>
                <a:cubicBezTo>
                  <a:pt x="1816" y="18062"/>
                  <a:pt x="5123" y="20811"/>
                  <a:pt x="9032" y="21459"/>
                </a:cubicBezTo>
                <a:cubicBezTo>
                  <a:pt x="9825" y="21590"/>
                  <a:pt x="11926" y="21600"/>
                  <a:pt x="12618" y="21474"/>
                </a:cubicBezTo>
                <a:cubicBezTo>
                  <a:pt x="12840" y="21434"/>
                  <a:pt x="13407" y="21286"/>
                  <a:pt x="13879" y="21147"/>
                </a:cubicBezTo>
                <a:cubicBezTo>
                  <a:pt x="17100" y="20197"/>
                  <a:pt x="19604" y="17959"/>
                  <a:pt x="20872" y="14891"/>
                </a:cubicBezTo>
                <a:cubicBezTo>
                  <a:pt x="21463" y="13460"/>
                  <a:pt x="21586" y="12773"/>
                  <a:pt x="21592" y="10872"/>
                </a:cubicBezTo>
                <a:cubicBezTo>
                  <a:pt x="21599" y="9026"/>
                  <a:pt x="21543" y="8640"/>
                  <a:pt x="21069" y="7256"/>
                </a:cubicBezTo>
                <a:cubicBezTo>
                  <a:pt x="19821" y="3613"/>
                  <a:pt x="16851" y="1021"/>
                  <a:pt x="12933" y="160"/>
                </a:cubicBezTo>
                <a:cubicBezTo>
                  <a:pt x="12448" y="53"/>
                  <a:pt x="11623" y="0"/>
                  <a:pt x="10798" y="0"/>
                </a:cubicBezTo>
                <a:close/>
              </a:path>
            </a:pathLst>
          </a:custGeom>
          <a:ln w="12700">
            <a:miter lim="400000"/>
          </a:ln>
          <a:effectLst>
            <a:outerShdw blurRad="292100" dist="25400" rotWithShape="0">
              <a:srgbClr val="000000">
                <a:alpha val="70386"/>
              </a:srgbClr>
            </a:outerShdw>
          </a:effectLst>
        </p:spPr>
      </p:pic>
      <p:sp>
        <p:nvSpPr>
          <p:cNvPr id="647" name="Composition of Node’s resource contributions,  following SRCNet Top Level Roadmap shares"/>
          <p:cNvSpPr txBox="1"/>
          <p:nvPr/>
        </p:nvSpPr>
        <p:spPr>
          <a:xfrm>
            <a:off x="6721245" y="1479117"/>
            <a:ext cx="2186433" cy="289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 algn="ctr" defTabSz="309563">
              <a:defRPr sz="8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Composition of Node’s resource contributions, </a:t>
            </a:r>
            <a:br/>
            <a:r>
              <a:t>following SRCNet Top Level Roadmap shares</a:t>
            </a:r>
          </a:p>
        </p:txBody>
      </p:sp>
      <p:pic>
        <p:nvPicPr>
          <p:cNvPr id="648" name="MapChart_Map-2.png" descr="MapChart_Map-2.png"/>
          <p:cNvPicPr>
            <a:picLocks noChangeAspect="1"/>
          </p:cNvPicPr>
          <p:nvPr/>
        </p:nvPicPr>
        <p:blipFill>
          <a:blip r:embed="rId2"/>
          <a:srcRect l="32936" t="15364" r="57772" b="68663"/>
          <a:stretch>
            <a:fillRect/>
          </a:stretch>
        </p:blipFill>
        <p:spPr>
          <a:xfrm>
            <a:off x="5479031" y="3957896"/>
            <a:ext cx="726312" cy="6550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1F1656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The Global Research &amp; Education Network</a:t>
            </a:r>
          </a:p>
        </p:txBody>
      </p:sp>
      <p:pic>
        <p:nvPicPr>
          <p:cNvPr id="651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7744"/>
            <a:ext cx="9035358" cy="39970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1F1656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The Global Research &amp; Education Network</a:t>
            </a:r>
          </a:p>
        </p:txBody>
      </p:sp>
      <p:pic>
        <p:nvPicPr>
          <p:cNvPr id="654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7744"/>
            <a:ext cx="9035358" cy="3997087"/>
          </a:xfrm>
          <a:prstGeom prst="rect">
            <a:avLst/>
          </a:prstGeom>
          <a:ln w="12700">
            <a:miter lim="400000"/>
          </a:ln>
        </p:spPr>
      </p:pic>
      <p:sp>
        <p:nvSpPr>
          <p:cNvPr id="655" name="GREN already connects all the places we care about in SRCNet"/>
          <p:cNvSpPr txBox="1"/>
          <p:nvPr/>
        </p:nvSpPr>
        <p:spPr>
          <a:xfrm>
            <a:off x="1207559" y="4543496"/>
            <a:ext cx="7321098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900" b="1">
                <a:solidFill>
                  <a:srgbClr val="030303"/>
                </a:solidFill>
              </a:defRPr>
            </a:lvl1pPr>
          </a:lstStyle>
          <a:p>
            <a:r>
              <a:t>GREN already connects all the places we care about in SRCNet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Latest SKAO Expected data rates</a:t>
            </a:r>
          </a:p>
        </p:txBody>
      </p:sp>
      <p:sp>
        <p:nvSpPr>
          <p:cNvPr id="658" name="Text Placeholder 2"/>
          <p:cNvSpPr txBox="1">
            <a:spLocks noGrp="1"/>
          </p:cNvSpPr>
          <p:nvPr>
            <p:ph type="body" idx="1"/>
          </p:nvPr>
        </p:nvSpPr>
        <p:spPr>
          <a:xfrm>
            <a:off x="288028" y="883046"/>
            <a:ext cx="8572800" cy="3796201"/>
          </a:xfrm>
          <a:prstGeom prst="rect">
            <a:avLst/>
          </a:prstGeom>
        </p:spPr>
        <p:txBody>
          <a:bodyPr/>
          <a:lstStyle/>
          <a:p>
            <a:pPr>
              <a:buSzPct val="100000"/>
              <a:defRPr sz="1800"/>
            </a:pPr>
            <a:r>
              <a:rPr dirty="0"/>
              <a:t>Until very recently SKAO was predicting ~300PB/year by 2029</a:t>
            </a:r>
          </a:p>
          <a:p>
            <a:pPr lvl="1">
              <a:buSzPct val="100000"/>
              <a:defRPr sz="1800"/>
            </a:pPr>
            <a:r>
              <a:rPr dirty="0"/>
              <a:t>With mean data rates ~50Gb/s from each of Australia &amp; South Africa</a:t>
            </a:r>
          </a:p>
          <a:p>
            <a:pPr>
              <a:buSzPct val="100000"/>
              <a:defRPr sz="1800"/>
            </a:pPr>
            <a:r>
              <a:rPr dirty="0"/>
              <a:t>New timeline suggests those rates will now arrive in 2035</a:t>
            </a:r>
          </a:p>
          <a:p>
            <a:pPr>
              <a:buSzPct val="100000"/>
              <a:defRPr sz="1800"/>
            </a:pPr>
            <a:r>
              <a:rPr lang="en-GB" dirty="0"/>
              <a:t>In </a:t>
            </a:r>
            <a:r>
              <a:rPr dirty="0"/>
              <a:t>2029 expecting 25PB of new data</a:t>
            </a:r>
          </a:p>
          <a:p>
            <a:pPr lvl="1">
              <a:buSzPct val="100000"/>
              <a:defRPr sz="1800"/>
            </a:pPr>
            <a:r>
              <a:rPr dirty="0"/>
              <a:t>Much, much lower mean network utilization and in turn much lower load on global R&amp;E network than earlier projections</a:t>
            </a:r>
          </a:p>
          <a:p>
            <a:pPr lvl="1">
              <a:buSzPct val="100000"/>
              <a:defRPr sz="1800"/>
            </a:pPr>
            <a:r>
              <a:rPr dirty="0"/>
              <a:t>BUT this doesn’t necessarily mean lower bandwidth requirements at sites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Latest updates - Timeline to science</a:t>
            </a:r>
          </a:p>
        </p:txBody>
      </p:sp>
      <p:pic>
        <p:nvPicPr>
          <p:cNvPr id="66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14" y="447429"/>
            <a:ext cx="7828572" cy="44048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SKAO">
  <a:themeElements>
    <a:clrScheme name="SKAO">
      <a:dk1>
        <a:srgbClr val="FFFFFF"/>
      </a:dk1>
      <a:lt1>
        <a:srgbClr val="FFFFFF"/>
      </a:lt1>
      <a:dk2>
        <a:srgbClr val="A7A7A7"/>
      </a:dk2>
      <a:lt2>
        <a:srgbClr val="535353"/>
      </a:lt2>
      <a:accent1>
        <a:srgbClr val="E40769"/>
      </a:accent1>
      <a:accent2>
        <a:srgbClr val="070A68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SKAO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SKA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KAO">
  <a:themeElements>
    <a:clrScheme name="SKA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40769"/>
      </a:accent1>
      <a:accent2>
        <a:srgbClr val="070A68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SKAO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SKA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1489</Words>
  <Application>Microsoft Macintosh PowerPoint</Application>
  <PresentationFormat>On-screen Show (16:9)</PresentationFormat>
  <Paragraphs>298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Helvetica</vt:lpstr>
      <vt:lpstr>Helvetica Neue</vt:lpstr>
      <vt:lpstr>Helvetica Neue Light</vt:lpstr>
      <vt:lpstr>Helvetica Neue Medium</vt:lpstr>
      <vt:lpstr>Verdana</vt:lpstr>
      <vt:lpstr>SKAO</vt:lpstr>
      <vt:lpstr>SKA Regional Centre Networking Requirements update</vt:lpstr>
      <vt:lpstr>SRCNet Global and Local Network Provisioning</vt:lpstr>
      <vt:lpstr>PowerPoint Presentation</vt:lpstr>
      <vt:lpstr>PowerPoint Presentation</vt:lpstr>
      <vt:lpstr>Regional Centre Nodes &amp; distribution</vt:lpstr>
      <vt:lpstr>The Global Research &amp; Education Network</vt:lpstr>
      <vt:lpstr>The Global Research &amp; Education Network</vt:lpstr>
      <vt:lpstr>Latest SKAO Expected data rates</vt:lpstr>
      <vt:lpstr>Latest updates - Timeline to science</vt:lpstr>
      <vt:lpstr>Latest updates - Timeline to science</vt:lpstr>
      <vt:lpstr>Implications for data rates</vt:lpstr>
      <vt:lpstr>Latest SKAO Expected storage volumes</vt:lpstr>
      <vt:lpstr>SRCNet Total Storage Requests by Year (SRCNet as a whole)</vt:lpstr>
      <vt:lpstr>SRCNet Node Requirements - 2029</vt:lpstr>
      <vt:lpstr>SRCNet Node Requirements - 2035</vt:lpstr>
      <vt:lpstr>Estimating SRC data volumes and bandwidths</vt:lpstr>
      <vt:lpstr>SRCNet 0.1 testing </vt:lpstr>
      <vt:lpstr>Milestones so far achieved (1)</vt:lpstr>
      <vt:lpstr>Milestones achieved (2)</vt:lpstr>
      <vt:lpstr>Some things we have we learned</vt:lpstr>
      <vt:lpstr>Science Verification - Next major milestone in 2027</vt:lpstr>
      <vt:lpstr>Science Verification – network requirement modelling</vt:lpstr>
      <vt:lpstr>Summary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Collier, Ian (STFC,RAL,SC)</cp:lastModifiedBy>
  <cp:revision>1</cp:revision>
  <dcterms:modified xsi:type="dcterms:W3CDTF">2025-10-07T12:42:01Z</dcterms:modified>
</cp:coreProperties>
</file>