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5" r:id="rId1"/>
    <p:sldMasterId id="2147483696" r:id="rId2"/>
    <p:sldMasterId id="2147483698" r:id="rId3"/>
  </p:sldMasterIdLst>
  <p:notesMasterIdLst>
    <p:notesMasterId r:id="rId25"/>
  </p:notesMasterIdLst>
  <p:sldIdLst>
    <p:sldId id="256" r:id="rId4"/>
    <p:sldId id="300" r:id="rId5"/>
    <p:sldId id="295" r:id="rId6"/>
    <p:sldId id="291" r:id="rId7"/>
    <p:sldId id="302" r:id="rId8"/>
    <p:sldId id="307" r:id="rId9"/>
    <p:sldId id="296" r:id="rId10"/>
    <p:sldId id="301" r:id="rId11"/>
    <p:sldId id="305" r:id="rId12"/>
    <p:sldId id="297" r:id="rId13"/>
    <p:sldId id="306" r:id="rId14"/>
    <p:sldId id="269" r:id="rId15"/>
    <p:sldId id="280" r:id="rId16"/>
    <p:sldId id="264" r:id="rId17"/>
    <p:sldId id="274" r:id="rId18"/>
    <p:sldId id="283" r:id="rId19"/>
    <p:sldId id="277" r:id="rId20"/>
    <p:sldId id="279" r:id="rId21"/>
    <p:sldId id="308" r:id="rId22"/>
    <p:sldId id="267" r:id="rId23"/>
    <p:sldId id="309" r:id="rId24"/>
  </p:sldIdLst>
  <p:sldSz cx="9144000" cy="5143500" type="screen16x9"/>
  <p:notesSz cx="6858000" cy="9144000"/>
  <p:embeddedFontLst>
    <p:embeddedFont>
      <p:font typeface="Arial Narrow" panose="020B060602020203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8" d="100"/>
          <a:sy n="138" d="100"/>
        </p:scale>
        <p:origin x="834"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font" Target="fonts/font1.fntdata"/><Relationship Id="rId3" Type="http://schemas.openxmlformats.org/officeDocument/2006/relationships/slideMaster" Target="slideMasters/slideMaster3.xml"/><Relationship Id="rId21" Type="http://schemas.openxmlformats.org/officeDocument/2006/relationships/slide" Target="slides/slide18.xml"/><Relationship Id="rId34" Type="http://schemas.microsoft.com/office/2016/11/relationships/changesInfo" Target="changesInfos/changesInfo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3.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font" Target="fonts/font2.fntdata"/><Relationship Id="rId30" Type="http://schemas.openxmlformats.org/officeDocument/2006/relationships/presProps" Target="presProps.xml"/><Relationship Id="rId8"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le Lamb" userId="b8c3adaf0cbf9d83" providerId="LiveId" clId="{20F7D00F-F683-47DD-B6CC-B6ABB4A5C20A}"/>
    <pc:docChg chg="delSld modSld">
      <pc:chgData name="Elle Lamb" userId="b8c3adaf0cbf9d83" providerId="LiveId" clId="{20F7D00F-F683-47DD-B6CC-B6ABB4A5C20A}" dt="2025-04-08T13:56:03.056" v="5" actId="20577"/>
      <pc:docMkLst>
        <pc:docMk/>
      </pc:docMkLst>
      <pc:sldChg chg="modSp mod">
        <pc:chgData name="Elle Lamb" userId="b8c3adaf0cbf9d83" providerId="LiveId" clId="{20F7D00F-F683-47DD-B6CC-B6ABB4A5C20A}" dt="2025-04-08T13:56:03.056" v="5" actId="20577"/>
        <pc:sldMkLst>
          <pc:docMk/>
          <pc:sldMk cId="0" sldId="267"/>
        </pc:sldMkLst>
        <pc:spChg chg="mod">
          <ac:chgData name="Elle Lamb" userId="b8c3adaf0cbf9d83" providerId="LiveId" clId="{20F7D00F-F683-47DD-B6CC-B6ABB4A5C20A}" dt="2025-04-08T13:56:03.056" v="5" actId="20577"/>
          <ac:spMkLst>
            <pc:docMk/>
            <pc:sldMk cId="0" sldId="267"/>
            <ac:spMk id="398" creationId="{00000000-0000-0000-0000-000000000000}"/>
          </ac:spMkLst>
        </pc:spChg>
      </pc:sldChg>
      <pc:sldChg chg="del">
        <pc:chgData name="Elle Lamb" userId="b8c3adaf0cbf9d83" providerId="LiveId" clId="{20F7D00F-F683-47DD-B6CC-B6ABB4A5C20A}" dt="2025-04-08T13:55:53.321" v="0" actId="47"/>
        <pc:sldMkLst>
          <pc:docMk/>
          <pc:sldMk cId="2327358263" sldId="29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33730d0cd91_2_56:notes"/>
          <p:cNvSpPr txBox="1">
            <a:spLocks noGrp="1"/>
          </p:cNvSpPr>
          <p:nvPr>
            <p:ph type="body" idx="1"/>
          </p:nvPr>
        </p:nvSpPr>
        <p:spPr>
          <a:xfrm>
            <a:off x="777240" y="4777560"/>
            <a:ext cx="6217560" cy="452592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8" name="Google Shape;218;g33730d0cd91_2_56:notes"/>
          <p:cNvSpPr>
            <a:spLocks noGrp="1" noRot="1" noChangeAspect="1"/>
          </p:cNvSpPr>
          <p:nvPr>
            <p:ph type="sldImg" idx="2"/>
          </p:nvPr>
        </p:nvSpPr>
        <p:spPr>
          <a:xfrm>
            <a:off x="533400" y="763588"/>
            <a:ext cx="6704013"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Google Shape;391;g33730d0cd91_2_335:notes"/>
          <p:cNvSpPr txBox="1">
            <a:spLocks noGrp="1"/>
          </p:cNvSpPr>
          <p:nvPr>
            <p:ph type="body" idx="1"/>
          </p:nvPr>
        </p:nvSpPr>
        <p:spPr>
          <a:xfrm>
            <a:off x="777240" y="4777560"/>
            <a:ext cx="6217560" cy="452592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392" name="Google Shape;392;g33730d0cd91_2_335:notes"/>
          <p:cNvSpPr>
            <a:spLocks noGrp="1" noRot="1" noChangeAspect="1"/>
          </p:cNvSpPr>
          <p:nvPr>
            <p:ph type="sldImg" idx="2"/>
          </p:nvPr>
        </p:nvSpPr>
        <p:spPr>
          <a:xfrm>
            <a:off x="533400" y="763588"/>
            <a:ext cx="6704013"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CH" dirty="0"/>
          </a:p>
        </p:txBody>
      </p:sp>
    </p:spTree>
    <p:extLst>
      <p:ext uri="{BB962C8B-B14F-4D97-AF65-F5344CB8AC3E}">
        <p14:creationId xmlns:p14="http://schemas.microsoft.com/office/powerpoint/2010/main" val="115092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a:extLst>
            <a:ext uri="{FF2B5EF4-FFF2-40B4-BE49-F238E27FC236}">
              <a16:creationId xmlns:a16="http://schemas.microsoft.com/office/drawing/2014/main" id="{347F4F12-95CC-8198-F152-F717CC869D07}"/>
            </a:ext>
          </a:extLst>
        </p:cNvPr>
        <p:cNvGrpSpPr/>
        <p:nvPr/>
      </p:nvGrpSpPr>
      <p:grpSpPr>
        <a:xfrm>
          <a:off x="0" y="0"/>
          <a:ext cx="0" cy="0"/>
          <a:chOff x="0" y="0"/>
          <a:chExt cx="0" cy="0"/>
        </a:xfrm>
      </p:grpSpPr>
      <p:sp>
        <p:nvSpPr>
          <p:cNvPr id="363" name="Google Shape;363;g33730d0cd91_2_309:notes">
            <a:extLst>
              <a:ext uri="{FF2B5EF4-FFF2-40B4-BE49-F238E27FC236}">
                <a16:creationId xmlns:a16="http://schemas.microsoft.com/office/drawing/2014/main" id="{B4038808-3452-27EE-7F81-402F20DDF15A}"/>
              </a:ext>
            </a:extLst>
          </p:cNvPr>
          <p:cNvSpPr txBox="1">
            <a:spLocks noGrp="1"/>
          </p:cNvSpPr>
          <p:nvPr>
            <p:ph type="body" idx="1"/>
          </p:nvPr>
        </p:nvSpPr>
        <p:spPr>
          <a:xfrm>
            <a:off x="686520" y="4400280"/>
            <a:ext cx="5484900" cy="3600300"/>
          </a:xfrm>
          <a:prstGeom prst="rect">
            <a:avLst/>
          </a:prstGeom>
          <a:noFill/>
          <a:ln>
            <a:noFill/>
          </a:ln>
        </p:spPr>
        <p:txBody>
          <a:bodyPr spcFirstLastPara="1" wrap="square" lIns="81350" tIns="81350" rIns="81350" bIns="81350" anchor="t" anchorCtr="0">
            <a:noAutofit/>
          </a:bodyPr>
          <a:lstStyle/>
          <a:p>
            <a:pPr marL="0" lvl="0" indent="0" algn="l" rtl="0">
              <a:lnSpc>
                <a:spcPct val="100000"/>
              </a:lnSpc>
              <a:spcBef>
                <a:spcPts val="0"/>
              </a:spcBef>
              <a:spcAft>
                <a:spcPts val="0"/>
              </a:spcAft>
              <a:buNone/>
            </a:pPr>
            <a:r>
              <a:rPr lang="en-GB" sz="1100" b="0" strike="noStrike">
                <a:latin typeface="Arial"/>
                <a:ea typeface="Arial"/>
                <a:cs typeface="Arial"/>
                <a:sym typeface="Arial"/>
              </a:rPr>
              <a:t>Try and show the filling factor and separatrices here </a:t>
            </a:r>
            <a:endParaRPr sz="1100" b="0" strike="noStrike">
              <a:latin typeface="Arial"/>
              <a:ea typeface="Arial"/>
              <a:cs typeface="Arial"/>
              <a:sym typeface="Arial"/>
            </a:endParaRPr>
          </a:p>
        </p:txBody>
      </p:sp>
      <p:sp>
        <p:nvSpPr>
          <p:cNvPr id="364" name="Google Shape;364;g33730d0cd91_2_309:notes">
            <a:extLst>
              <a:ext uri="{FF2B5EF4-FFF2-40B4-BE49-F238E27FC236}">
                <a16:creationId xmlns:a16="http://schemas.microsoft.com/office/drawing/2014/main" id="{B9EC8CBD-1E38-C87C-B487-E02121F624A0}"/>
              </a:ext>
            </a:extLst>
          </p:cNvPr>
          <p:cNvSpPr>
            <a:spLocks noGrp="1" noRot="1" noChangeAspect="1"/>
          </p:cNvSpPr>
          <p:nvPr>
            <p:ph type="sldImg" idx="2"/>
          </p:nvPr>
        </p:nvSpPr>
        <p:spPr>
          <a:xfrm>
            <a:off x="687388" y="1143000"/>
            <a:ext cx="5481637" cy="30845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715831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a:extLst>
            <a:ext uri="{FF2B5EF4-FFF2-40B4-BE49-F238E27FC236}">
              <a16:creationId xmlns:a16="http://schemas.microsoft.com/office/drawing/2014/main" id="{68B3ED76-9A59-0012-F60F-EEC86F760D67}"/>
            </a:ext>
          </a:extLst>
        </p:cNvPr>
        <p:cNvGrpSpPr/>
        <p:nvPr/>
      </p:nvGrpSpPr>
      <p:grpSpPr>
        <a:xfrm>
          <a:off x="0" y="0"/>
          <a:ext cx="0" cy="0"/>
          <a:chOff x="0" y="0"/>
          <a:chExt cx="0" cy="0"/>
        </a:xfrm>
      </p:grpSpPr>
      <p:sp>
        <p:nvSpPr>
          <p:cNvPr id="363" name="Google Shape;363;g33730d0cd91_2_309:notes">
            <a:extLst>
              <a:ext uri="{FF2B5EF4-FFF2-40B4-BE49-F238E27FC236}">
                <a16:creationId xmlns:a16="http://schemas.microsoft.com/office/drawing/2014/main" id="{19C91B2C-92B3-1451-B519-35E70F7EBE16}"/>
              </a:ext>
            </a:extLst>
          </p:cNvPr>
          <p:cNvSpPr txBox="1">
            <a:spLocks noGrp="1"/>
          </p:cNvSpPr>
          <p:nvPr>
            <p:ph type="body" idx="1"/>
          </p:nvPr>
        </p:nvSpPr>
        <p:spPr>
          <a:xfrm>
            <a:off x="686520" y="4400280"/>
            <a:ext cx="5484900" cy="3600300"/>
          </a:xfrm>
          <a:prstGeom prst="rect">
            <a:avLst/>
          </a:prstGeom>
          <a:noFill/>
          <a:ln>
            <a:noFill/>
          </a:ln>
        </p:spPr>
        <p:txBody>
          <a:bodyPr spcFirstLastPara="1" wrap="square" lIns="81350" tIns="81350" rIns="81350" bIns="81350" anchor="t" anchorCtr="0">
            <a:noAutofit/>
          </a:bodyPr>
          <a:lstStyle/>
          <a:p>
            <a:pPr marL="0" lvl="0" indent="0" algn="l" rtl="0">
              <a:lnSpc>
                <a:spcPct val="100000"/>
              </a:lnSpc>
              <a:spcBef>
                <a:spcPts val="0"/>
              </a:spcBef>
              <a:spcAft>
                <a:spcPts val="0"/>
              </a:spcAft>
              <a:buNone/>
            </a:pPr>
            <a:r>
              <a:rPr lang="en-GB" sz="1100" b="0" strike="noStrike">
                <a:latin typeface="Arial"/>
                <a:ea typeface="Arial"/>
                <a:cs typeface="Arial"/>
                <a:sym typeface="Arial"/>
              </a:rPr>
              <a:t>Try and show the filling factor and separatrices here </a:t>
            </a:r>
            <a:endParaRPr sz="1100" b="0" strike="noStrike">
              <a:latin typeface="Arial"/>
              <a:ea typeface="Arial"/>
              <a:cs typeface="Arial"/>
              <a:sym typeface="Arial"/>
            </a:endParaRPr>
          </a:p>
        </p:txBody>
      </p:sp>
      <p:sp>
        <p:nvSpPr>
          <p:cNvPr id="364" name="Google Shape;364;g33730d0cd91_2_309:notes">
            <a:extLst>
              <a:ext uri="{FF2B5EF4-FFF2-40B4-BE49-F238E27FC236}">
                <a16:creationId xmlns:a16="http://schemas.microsoft.com/office/drawing/2014/main" id="{870B0DBF-1210-C5EB-BC6F-7557BFE851F2}"/>
              </a:ext>
            </a:extLst>
          </p:cNvPr>
          <p:cNvSpPr>
            <a:spLocks noGrp="1" noRot="1" noChangeAspect="1"/>
          </p:cNvSpPr>
          <p:nvPr>
            <p:ph type="sldImg" idx="2"/>
          </p:nvPr>
        </p:nvSpPr>
        <p:spPr>
          <a:xfrm>
            <a:off x="687388" y="1143000"/>
            <a:ext cx="5481637" cy="30845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701957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g33730d0cd91_2_281:notes"/>
          <p:cNvSpPr txBox="1">
            <a:spLocks noGrp="1"/>
          </p:cNvSpPr>
          <p:nvPr>
            <p:ph type="body" idx="1"/>
          </p:nvPr>
        </p:nvSpPr>
        <p:spPr>
          <a:xfrm>
            <a:off x="686520" y="4400280"/>
            <a:ext cx="5484900" cy="3600300"/>
          </a:xfrm>
          <a:prstGeom prst="rect">
            <a:avLst/>
          </a:prstGeom>
          <a:noFill/>
          <a:ln>
            <a:noFill/>
          </a:ln>
        </p:spPr>
        <p:txBody>
          <a:bodyPr spcFirstLastPara="1" wrap="square" lIns="81350" tIns="81350" rIns="81350" bIns="81350" anchor="t" anchorCtr="0">
            <a:noAutofit/>
          </a:bodyPr>
          <a:lstStyle/>
          <a:p>
            <a:pPr marL="0" lvl="0" indent="0" algn="l" rtl="0">
              <a:lnSpc>
                <a:spcPct val="100000"/>
              </a:lnSpc>
              <a:spcBef>
                <a:spcPts val="0"/>
              </a:spcBef>
              <a:spcAft>
                <a:spcPts val="0"/>
              </a:spcAft>
              <a:buNone/>
            </a:pPr>
            <a:r>
              <a:rPr lang="en-GB" sz="1100" b="0" strike="noStrike">
                <a:latin typeface="Arial"/>
                <a:ea typeface="Arial"/>
                <a:cs typeface="Arial"/>
                <a:sym typeface="Arial"/>
              </a:rPr>
              <a:t>Improve legend sizes , add separatrices examples </a:t>
            </a:r>
            <a:endParaRPr sz="1100" b="0" strike="noStrike">
              <a:latin typeface="Arial"/>
              <a:ea typeface="Arial"/>
              <a:cs typeface="Arial"/>
              <a:sym typeface="Arial"/>
            </a:endParaRPr>
          </a:p>
          <a:p>
            <a:pPr marL="0" lvl="0" indent="0" algn="l" rtl="0">
              <a:lnSpc>
                <a:spcPct val="100000"/>
              </a:lnSpc>
              <a:spcBef>
                <a:spcPts val="0"/>
              </a:spcBef>
              <a:spcAft>
                <a:spcPts val="0"/>
              </a:spcAft>
              <a:buNone/>
            </a:pPr>
            <a:endParaRPr sz="1100" b="0" strike="noStrike">
              <a:latin typeface="Arial"/>
              <a:ea typeface="Arial"/>
              <a:cs typeface="Arial"/>
              <a:sym typeface="Arial"/>
            </a:endParaRPr>
          </a:p>
        </p:txBody>
      </p:sp>
      <p:sp>
        <p:nvSpPr>
          <p:cNvPr id="336" name="Google Shape;336;g33730d0cd91_2_281:notes"/>
          <p:cNvSpPr>
            <a:spLocks noGrp="1" noRot="1" noChangeAspect="1"/>
          </p:cNvSpPr>
          <p:nvPr>
            <p:ph type="sldImg" idx="2"/>
          </p:nvPr>
        </p:nvSpPr>
        <p:spPr>
          <a:xfrm>
            <a:off x="687388" y="1143000"/>
            <a:ext cx="5481637" cy="30845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a:extLst>
            <a:ext uri="{FF2B5EF4-FFF2-40B4-BE49-F238E27FC236}">
              <a16:creationId xmlns:a16="http://schemas.microsoft.com/office/drawing/2014/main" id="{8C3D4B33-A7C9-C3A1-BDA3-F66FA42CA9BE}"/>
            </a:ext>
          </a:extLst>
        </p:cNvPr>
        <p:cNvGrpSpPr/>
        <p:nvPr/>
      </p:nvGrpSpPr>
      <p:grpSpPr>
        <a:xfrm>
          <a:off x="0" y="0"/>
          <a:ext cx="0" cy="0"/>
          <a:chOff x="0" y="0"/>
          <a:chExt cx="0" cy="0"/>
        </a:xfrm>
      </p:grpSpPr>
      <p:sp>
        <p:nvSpPr>
          <p:cNvPr id="335" name="Google Shape;335;g33730d0cd91_2_281:notes">
            <a:extLst>
              <a:ext uri="{FF2B5EF4-FFF2-40B4-BE49-F238E27FC236}">
                <a16:creationId xmlns:a16="http://schemas.microsoft.com/office/drawing/2014/main" id="{AEE0215E-5640-EBF2-5F9A-F121358872BB}"/>
              </a:ext>
            </a:extLst>
          </p:cNvPr>
          <p:cNvSpPr txBox="1">
            <a:spLocks noGrp="1"/>
          </p:cNvSpPr>
          <p:nvPr>
            <p:ph type="body" idx="1"/>
          </p:nvPr>
        </p:nvSpPr>
        <p:spPr>
          <a:xfrm>
            <a:off x="686520" y="4400280"/>
            <a:ext cx="5484900" cy="3600300"/>
          </a:xfrm>
          <a:prstGeom prst="rect">
            <a:avLst/>
          </a:prstGeom>
          <a:noFill/>
          <a:ln>
            <a:noFill/>
          </a:ln>
        </p:spPr>
        <p:txBody>
          <a:bodyPr spcFirstLastPara="1" wrap="square" lIns="81350" tIns="81350" rIns="81350" bIns="81350" anchor="t" anchorCtr="0">
            <a:noAutofit/>
          </a:bodyPr>
          <a:lstStyle/>
          <a:p>
            <a:pPr marL="0" lvl="0" indent="0" algn="l" rtl="0">
              <a:lnSpc>
                <a:spcPct val="100000"/>
              </a:lnSpc>
              <a:spcBef>
                <a:spcPts val="0"/>
              </a:spcBef>
              <a:spcAft>
                <a:spcPts val="0"/>
              </a:spcAft>
              <a:buNone/>
            </a:pPr>
            <a:r>
              <a:rPr lang="en-GB" sz="1100" b="0" strike="noStrike">
                <a:latin typeface="Arial"/>
                <a:ea typeface="Arial"/>
                <a:cs typeface="Arial"/>
                <a:sym typeface="Arial"/>
              </a:rPr>
              <a:t>Improve legend sizes , add separatrices examples </a:t>
            </a:r>
            <a:endParaRPr sz="1100" b="0" strike="noStrike">
              <a:latin typeface="Arial"/>
              <a:ea typeface="Arial"/>
              <a:cs typeface="Arial"/>
              <a:sym typeface="Arial"/>
            </a:endParaRPr>
          </a:p>
          <a:p>
            <a:pPr marL="0" lvl="0" indent="0" algn="l" rtl="0">
              <a:lnSpc>
                <a:spcPct val="100000"/>
              </a:lnSpc>
              <a:spcBef>
                <a:spcPts val="0"/>
              </a:spcBef>
              <a:spcAft>
                <a:spcPts val="0"/>
              </a:spcAft>
              <a:buNone/>
            </a:pPr>
            <a:endParaRPr sz="1100" b="0" strike="noStrike">
              <a:latin typeface="Arial"/>
              <a:ea typeface="Arial"/>
              <a:cs typeface="Arial"/>
              <a:sym typeface="Arial"/>
            </a:endParaRPr>
          </a:p>
        </p:txBody>
      </p:sp>
      <p:sp>
        <p:nvSpPr>
          <p:cNvPr id="336" name="Google Shape;336;g33730d0cd91_2_281:notes">
            <a:extLst>
              <a:ext uri="{FF2B5EF4-FFF2-40B4-BE49-F238E27FC236}">
                <a16:creationId xmlns:a16="http://schemas.microsoft.com/office/drawing/2014/main" id="{EAA907FF-4DC5-483E-3105-4295166BE74A}"/>
              </a:ext>
            </a:extLst>
          </p:cNvPr>
          <p:cNvSpPr>
            <a:spLocks noGrp="1" noRot="1" noChangeAspect="1"/>
          </p:cNvSpPr>
          <p:nvPr>
            <p:ph type="sldImg" idx="2"/>
          </p:nvPr>
        </p:nvSpPr>
        <p:spPr>
          <a:xfrm>
            <a:off x="687388" y="1143000"/>
            <a:ext cx="5481637" cy="30845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4118494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a:extLst>
            <a:ext uri="{FF2B5EF4-FFF2-40B4-BE49-F238E27FC236}">
              <a16:creationId xmlns:a16="http://schemas.microsoft.com/office/drawing/2014/main" id="{A4091FA4-D013-DB1C-6446-A6F3535AC487}"/>
            </a:ext>
          </a:extLst>
        </p:cNvPr>
        <p:cNvGrpSpPr/>
        <p:nvPr/>
      </p:nvGrpSpPr>
      <p:grpSpPr>
        <a:xfrm>
          <a:off x="0" y="0"/>
          <a:ext cx="0" cy="0"/>
          <a:chOff x="0" y="0"/>
          <a:chExt cx="0" cy="0"/>
        </a:xfrm>
      </p:grpSpPr>
      <p:sp>
        <p:nvSpPr>
          <p:cNvPr id="335" name="Google Shape;335;g33730d0cd91_2_281:notes">
            <a:extLst>
              <a:ext uri="{FF2B5EF4-FFF2-40B4-BE49-F238E27FC236}">
                <a16:creationId xmlns:a16="http://schemas.microsoft.com/office/drawing/2014/main" id="{E5ED81B8-CDCD-95E0-5CBC-4DEE81A71654}"/>
              </a:ext>
            </a:extLst>
          </p:cNvPr>
          <p:cNvSpPr txBox="1">
            <a:spLocks noGrp="1"/>
          </p:cNvSpPr>
          <p:nvPr>
            <p:ph type="body" idx="1"/>
          </p:nvPr>
        </p:nvSpPr>
        <p:spPr>
          <a:xfrm>
            <a:off x="686520" y="4400280"/>
            <a:ext cx="5484900" cy="3600300"/>
          </a:xfrm>
          <a:prstGeom prst="rect">
            <a:avLst/>
          </a:prstGeom>
          <a:noFill/>
          <a:ln>
            <a:noFill/>
          </a:ln>
        </p:spPr>
        <p:txBody>
          <a:bodyPr spcFirstLastPara="1" wrap="square" lIns="81350" tIns="81350" rIns="81350" bIns="81350" anchor="t" anchorCtr="0">
            <a:noAutofit/>
          </a:bodyPr>
          <a:lstStyle/>
          <a:p>
            <a:pPr marL="0" lvl="0" indent="0" algn="l" rtl="0">
              <a:lnSpc>
                <a:spcPct val="100000"/>
              </a:lnSpc>
              <a:spcBef>
                <a:spcPts val="0"/>
              </a:spcBef>
              <a:spcAft>
                <a:spcPts val="0"/>
              </a:spcAft>
              <a:buNone/>
            </a:pPr>
            <a:r>
              <a:rPr lang="en-GB" sz="1100" b="0" strike="noStrike">
                <a:latin typeface="Arial"/>
                <a:ea typeface="Arial"/>
                <a:cs typeface="Arial"/>
                <a:sym typeface="Arial"/>
              </a:rPr>
              <a:t>Improve legend sizes , add separatrices examples </a:t>
            </a:r>
            <a:endParaRPr sz="1100" b="0" strike="noStrike">
              <a:latin typeface="Arial"/>
              <a:ea typeface="Arial"/>
              <a:cs typeface="Arial"/>
              <a:sym typeface="Arial"/>
            </a:endParaRPr>
          </a:p>
          <a:p>
            <a:pPr marL="0" lvl="0" indent="0" algn="l" rtl="0">
              <a:lnSpc>
                <a:spcPct val="100000"/>
              </a:lnSpc>
              <a:spcBef>
                <a:spcPts val="0"/>
              </a:spcBef>
              <a:spcAft>
                <a:spcPts val="0"/>
              </a:spcAft>
              <a:buNone/>
            </a:pPr>
            <a:endParaRPr sz="1100" b="0" strike="noStrike">
              <a:latin typeface="Arial"/>
              <a:ea typeface="Arial"/>
              <a:cs typeface="Arial"/>
              <a:sym typeface="Arial"/>
            </a:endParaRPr>
          </a:p>
        </p:txBody>
      </p:sp>
      <p:sp>
        <p:nvSpPr>
          <p:cNvPr id="336" name="Google Shape;336;g33730d0cd91_2_281:notes">
            <a:extLst>
              <a:ext uri="{FF2B5EF4-FFF2-40B4-BE49-F238E27FC236}">
                <a16:creationId xmlns:a16="http://schemas.microsoft.com/office/drawing/2014/main" id="{E9600214-96F3-8BAB-D6DD-317E866F129E}"/>
              </a:ext>
            </a:extLst>
          </p:cNvPr>
          <p:cNvSpPr>
            <a:spLocks noGrp="1" noRot="1" noChangeAspect="1"/>
          </p:cNvSpPr>
          <p:nvPr>
            <p:ph type="sldImg" idx="2"/>
          </p:nvPr>
        </p:nvSpPr>
        <p:spPr>
          <a:xfrm>
            <a:off x="687388" y="1143000"/>
            <a:ext cx="5481637" cy="30845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3325629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a:extLst>
            <a:ext uri="{FF2B5EF4-FFF2-40B4-BE49-F238E27FC236}">
              <a16:creationId xmlns:a16="http://schemas.microsoft.com/office/drawing/2014/main" id="{C25B82BF-30F4-EB08-BD17-A073552C1D37}"/>
            </a:ext>
          </a:extLst>
        </p:cNvPr>
        <p:cNvGrpSpPr/>
        <p:nvPr/>
      </p:nvGrpSpPr>
      <p:grpSpPr>
        <a:xfrm>
          <a:off x="0" y="0"/>
          <a:ext cx="0" cy="0"/>
          <a:chOff x="0" y="0"/>
          <a:chExt cx="0" cy="0"/>
        </a:xfrm>
      </p:grpSpPr>
      <p:sp>
        <p:nvSpPr>
          <p:cNvPr id="335" name="Google Shape;335;g33730d0cd91_2_281:notes">
            <a:extLst>
              <a:ext uri="{FF2B5EF4-FFF2-40B4-BE49-F238E27FC236}">
                <a16:creationId xmlns:a16="http://schemas.microsoft.com/office/drawing/2014/main" id="{5AB11F17-21DE-C59B-7A2B-CCBE2A2F8689}"/>
              </a:ext>
            </a:extLst>
          </p:cNvPr>
          <p:cNvSpPr txBox="1">
            <a:spLocks noGrp="1"/>
          </p:cNvSpPr>
          <p:nvPr>
            <p:ph type="body" idx="1"/>
          </p:nvPr>
        </p:nvSpPr>
        <p:spPr>
          <a:xfrm>
            <a:off x="686520" y="4400280"/>
            <a:ext cx="5484900" cy="3600300"/>
          </a:xfrm>
          <a:prstGeom prst="rect">
            <a:avLst/>
          </a:prstGeom>
          <a:noFill/>
          <a:ln>
            <a:noFill/>
          </a:ln>
        </p:spPr>
        <p:txBody>
          <a:bodyPr spcFirstLastPara="1" wrap="square" lIns="81350" tIns="81350" rIns="81350" bIns="81350" anchor="t" anchorCtr="0">
            <a:noAutofit/>
          </a:bodyPr>
          <a:lstStyle/>
          <a:p>
            <a:pPr marL="0" lvl="0" indent="0" algn="l" rtl="0">
              <a:lnSpc>
                <a:spcPct val="100000"/>
              </a:lnSpc>
              <a:spcBef>
                <a:spcPts val="0"/>
              </a:spcBef>
              <a:spcAft>
                <a:spcPts val="0"/>
              </a:spcAft>
              <a:buNone/>
            </a:pPr>
            <a:r>
              <a:rPr lang="en-GB" sz="1100" b="0" strike="noStrike">
                <a:latin typeface="Arial"/>
                <a:ea typeface="Arial"/>
                <a:cs typeface="Arial"/>
                <a:sym typeface="Arial"/>
              </a:rPr>
              <a:t>Improve legend sizes , add separatrices examples </a:t>
            </a:r>
            <a:endParaRPr sz="1100" b="0" strike="noStrike">
              <a:latin typeface="Arial"/>
              <a:ea typeface="Arial"/>
              <a:cs typeface="Arial"/>
              <a:sym typeface="Arial"/>
            </a:endParaRPr>
          </a:p>
          <a:p>
            <a:pPr marL="0" lvl="0" indent="0" algn="l" rtl="0">
              <a:lnSpc>
                <a:spcPct val="100000"/>
              </a:lnSpc>
              <a:spcBef>
                <a:spcPts val="0"/>
              </a:spcBef>
              <a:spcAft>
                <a:spcPts val="0"/>
              </a:spcAft>
              <a:buNone/>
            </a:pPr>
            <a:endParaRPr sz="1100" b="0" strike="noStrike">
              <a:latin typeface="Arial"/>
              <a:ea typeface="Arial"/>
              <a:cs typeface="Arial"/>
              <a:sym typeface="Arial"/>
            </a:endParaRPr>
          </a:p>
        </p:txBody>
      </p:sp>
      <p:sp>
        <p:nvSpPr>
          <p:cNvPr id="336" name="Google Shape;336;g33730d0cd91_2_281:notes">
            <a:extLst>
              <a:ext uri="{FF2B5EF4-FFF2-40B4-BE49-F238E27FC236}">
                <a16:creationId xmlns:a16="http://schemas.microsoft.com/office/drawing/2014/main" id="{C6C1F9EA-7777-323C-17FF-E966B4E82A61}"/>
              </a:ext>
            </a:extLst>
          </p:cNvPr>
          <p:cNvSpPr>
            <a:spLocks noGrp="1" noRot="1" noChangeAspect="1"/>
          </p:cNvSpPr>
          <p:nvPr>
            <p:ph type="sldImg" idx="2"/>
          </p:nvPr>
        </p:nvSpPr>
        <p:spPr>
          <a:xfrm>
            <a:off x="687388" y="1143000"/>
            <a:ext cx="5481637" cy="30845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876020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a:extLst>
            <a:ext uri="{FF2B5EF4-FFF2-40B4-BE49-F238E27FC236}">
              <a16:creationId xmlns:a16="http://schemas.microsoft.com/office/drawing/2014/main" id="{93C723B2-89AA-860D-F337-E67C488B571A}"/>
            </a:ext>
          </a:extLst>
        </p:cNvPr>
        <p:cNvGrpSpPr/>
        <p:nvPr/>
      </p:nvGrpSpPr>
      <p:grpSpPr>
        <a:xfrm>
          <a:off x="0" y="0"/>
          <a:ext cx="0" cy="0"/>
          <a:chOff x="0" y="0"/>
          <a:chExt cx="0" cy="0"/>
        </a:xfrm>
      </p:grpSpPr>
      <p:sp>
        <p:nvSpPr>
          <p:cNvPr id="335" name="Google Shape;335;g33730d0cd91_2_281:notes">
            <a:extLst>
              <a:ext uri="{FF2B5EF4-FFF2-40B4-BE49-F238E27FC236}">
                <a16:creationId xmlns:a16="http://schemas.microsoft.com/office/drawing/2014/main" id="{5290FF93-08C2-3C71-A3F8-31B49BF91022}"/>
              </a:ext>
            </a:extLst>
          </p:cNvPr>
          <p:cNvSpPr txBox="1">
            <a:spLocks noGrp="1"/>
          </p:cNvSpPr>
          <p:nvPr>
            <p:ph type="body" idx="1"/>
          </p:nvPr>
        </p:nvSpPr>
        <p:spPr>
          <a:xfrm>
            <a:off x="686520" y="4400280"/>
            <a:ext cx="5484900" cy="3600300"/>
          </a:xfrm>
          <a:prstGeom prst="rect">
            <a:avLst/>
          </a:prstGeom>
          <a:noFill/>
          <a:ln>
            <a:noFill/>
          </a:ln>
        </p:spPr>
        <p:txBody>
          <a:bodyPr spcFirstLastPara="1" wrap="square" lIns="81350" tIns="81350" rIns="81350" bIns="81350" anchor="t" anchorCtr="0">
            <a:noAutofit/>
          </a:bodyPr>
          <a:lstStyle/>
          <a:p>
            <a:pPr marL="0" lvl="0" indent="0" algn="l" rtl="0">
              <a:lnSpc>
                <a:spcPct val="100000"/>
              </a:lnSpc>
              <a:spcBef>
                <a:spcPts val="0"/>
              </a:spcBef>
              <a:spcAft>
                <a:spcPts val="0"/>
              </a:spcAft>
              <a:buNone/>
            </a:pPr>
            <a:r>
              <a:rPr lang="en-GB" sz="1100" b="0" strike="noStrike" dirty="0">
                <a:latin typeface="Arial"/>
                <a:ea typeface="Arial"/>
                <a:cs typeface="Arial"/>
                <a:sym typeface="Arial"/>
              </a:rPr>
              <a:t>Questions: Why no chirp? How does </a:t>
            </a:r>
            <a:r>
              <a:rPr lang="en-GB" sz="1100" b="0" strike="noStrike" dirty="0" err="1">
                <a:latin typeface="Arial"/>
                <a:ea typeface="Arial"/>
                <a:cs typeface="Arial"/>
                <a:sym typeface="Arial"/>
              </a:rPr>
              <a:t>optuna</a:t>
            </a:r>
            <a:r>
              <a:rPr lang="en-GB" sz="1100" b="0" strike="noStrike" dirty="0">
                <a:latin typeface="Arial"/>
                <a:ea typeface="Arial"/>
                <a:cs typeface="Arial"/>
                <a:sym typeface="Arial"/>
              </a:rPr>
              <a:t> work? What is the second order effect? What is a typical R56 value? </a:t>
            </a:r>
            <a:endParaRPr sz="1100" b="0" strike="noStrike" dirty="0">
              <a:latin typeface="Arial"/>
              <a:ea typeface="Arial"/>
              <a:cs typeface="Arial"/>
              <a:sym typeface="Arial"/>
            </a:endParaRPr>
          </a:p>
        </p:txBody>
      </p:sp>
      <p:sp>
        <p:nvSpPr>
          <p:cNvPr id="336" name="Google Shape;336;g33730d0cd91_2_281:notes">
            <a:extLst>
              <a:ext uri="{FF2B5EF4-FFF2-40B4-BE49-F238E27FC236}">
                <a16:creationId xmlns:a16="http://schemas.microsoft.com/office/drawing/2014/main" id="{565D3AB7-F5AA-AE2B-8BBF-F5368E185943}"/>
              </a:ext>
            </a:extLst>
          </p:cNvPr>
          <p:cNvSpPr>
            <a:spLocks noGrp="1" noRot="1" noChangeAspect="1"/>
          </p:cNvSpPr>
          <p:nvPr>
            <p:ph type="sldImg" idx="2"/>
          </p:nvPr>
        </p:nvSpPr>
        <p:spPr>
          <a:xfrm>
            <a:off x="687388" y="1143000"/>
            <a:ext cx="5481637" cy="308451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2063862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58"/>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x">
  <p:cSld name="TITLE_AND_BODY">
    <p:spTree>
      <p:nvGrpSpPr>
        <p:cNvPr id="1" name="Shape 59"/>
        <p:cNvGrpSpPr/>
        <p:nvPr/>
      </p:nvGrpSpPr>
      <p:grpSpPr>
        <a:xfrm>
          <a:off x="0" y="0"/>
          <a:ext cx="0" cy="0"/>
          <a:chOff x="0" y="0"/>
          <a:chExt cx="0" cy="0"/>
        </a:xfrm>
      </p:grpSpPr>
      <p:sp>
        <p:nvSpPr>
          <p:cNvPr id="60" name="Google Shape;60;p15"/>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15"/>
          <p:cNvSpPr txBox="1">
            <a:spLocks noGrp="1"/>
          </p:cNvSpPr>
          <p:nvPr>
            <p:ph type="subTitle" idx="1"/>
          </p:nvPr>
        </p:nvSpPr>
        <p:spPr>
          <a:xfrm>
            <a:off x="457200" y="1276200"/>
            <a:ext cx="8305560" cy="353592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Content" type="obj">
  <p:cSld name="OBJECT">
    <p:spTree>
      <p:nvGrpSpPr>
        <p:cNvPr id="1" name="Shape 62"/>
        <p:cNvGrpSpPr/>
        <p:nvPr/>
      </p:nvGrpSpPr>
      <p:grpSpPr>
        <a:xfrm>
          <a:off x="0" y="0"/>
          <a:ext cx="0" cy="0"/>
          <a:chOff x="0" y="0"/>
          <a:chExt cx="0" cy="0"/>
        </a:xfrm>
      </p:grpSpPr>
      <p:sp>
        <p:nvSpPr>
          <p:cNvPr id="63" name="Google Shape;63;p16"/>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6"/>
          <p:cNvSpPr txBox="1">
            <a:spLocks noGrp="1"/>
          </p:cNvSpPr>
          <p:nvPr>
            <p:ph type="body" idx="1"/>
          </p:nvPr>
        </p:nvSpPr>
        <p:spPr>
          <a:xfrm>
            <a:off x="457200" y="1276200"/>
            <a:ext cx="8305560" cy="353592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65"/>
        <p:cNvGrpSpPr/>
        <p:nvPr/>
      </p:nvGrpSpPr>
      <p:grpSpPr>
        <a:xfrm>
          <a:off x="0" y="0"/>
          <a:ext cx="0" cy="0"/>
          <a:chOff x="0" y="0"/>
          <a:chExt cx="0" cy="0"/>
        </a:xfrm>
      </p:grpSpPr>
      <p:sp>
        <p:nvSpPr>
          <p:cNvPr id="66" name="Google Shape;66;p17"/>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7"/>
          <p:cNvSpPr txBox="1">
            <a:spLocks noGrp="1"/>
          </p:cNvSpPr>
          <p:nvPr>
            <p:ph type="body" idx="1"/>
          </p:nvPr>
        </p:nvSpPr>
        <p:spPr>
          <a:xfrm>
            <a:off x="457200" y="1276200"/>
            <a:ext cx="4052880" cy="353592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68" name="Google Shape;68;p17"/>
          <p:cNvSpPr txBox="1">
            <a:spLocks noGrp="1"/>
          </p:cNvSpPr>
          <p:nvPr>
            <p:ph type="body" idx="2"/>
          </p:nvPr>
        </p:nvSpPr>
        <p:spPr>
          <a:xfrm>
            <a:off x="4713120" y="1276200"/>
            <a:ext cx="4052880" cy="353592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9"/>
        <p:cNvGrpSpPr/>
        <p:nvPr/>
      </p:nvGrpSpPr>
      <p:grpSpPr>
        <a:xfrm>
          <a:off x="0" y="0"/>
          <a:ext cx="0" cy="0"/>
          <a:chOff x="0" y="0"/>
          <a:chExt cx="0" cy="0"/>
        </a:xfrm>
      </p:grpSpPr>
      <p:sp>
        <p:nvSpPr>
          <p:cNvPr id="70" name="Google Shape;70;p18"/>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71"/>
        <p:cNvGrpSpPr/>
        <p:nvPr/>
      </p:nvGrpSpPr>
      <p:grpSpPr>
        <a:xfrm>
          <a:off x="0" y="0"/>
          <a:ext cx="0" cy="0"/>
          <a:chOff x="0" y="0"/>
          <a:chExt cx="0" cy="0"/>
        </a:xfrm>
      </p:grpSpPr>
      <p:sp>
        <p:nvSpPr>
          <p:cNvPr id="72" name="Google Shape;72;p19"/>
          <p:cNvSpPr txBox="1">
            <a:spLocks noGrp="1"/>
          </p:cNvSpPr>
          <p:nvPr>
            <p:ph type="subTitle" idx="1"/>
          </p:nvPr>
        </p:nvSpPr>
        <p:spPr>
          <a:xfrm>
            <a:off x="1295280" y="206280"/>
            <a:ext cx="6781320" cy="261972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73"/>
        <p:cNvGrpSpPr/>
        <p:nvPr/>
      </p:nvGrpSpPr>
      <p:grpSpPr>
        <a:xfrm>
          <a:off x="0" y="0"/>
          <a:ext cx="0" cy="0"/>
          <a:chOff x="0" y="0"/>
          <a:chExt cx="0" cy="0"/>
        </a:xfrm>
      </p:grpSpPr>
      <p:sp>
        <p:nvSpPr>
          <p:cNvPr id="74" name="Google Shape;74;p20"/>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20"/>
          <p:cNvSpPr txBox="1">
            <a:spLocks noGrp="1"/>
          </p:cNvSpPr>
          <p:nvPr>
            <p:ph type="body" idx="1"/>
          </p:nvPr>
        </p:nvSpPr>
        <p:spPr>
          <a:xfrm>
            <a:off x="457200" y="127620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76" name="Google Shape;76;p20"/>
          <p:cNvSpPr txBox="1">
            <a:spLocks noGrp="1"/>
          </p:cNvSpPr>
          <p:nvPr>
            <p:ph type="body" idx="2"/>
          </p:nvPr>
        </p:nvSpPr>
        <p:spPr>
          <a:xfrm>
            <a:off x="4713120" y="1276200"/>
            <a:ext cx="4052880" cy="353592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77" name="Google Shape;77;p20"/>
          <p:cNvSpPr txBox="1">
            <a:spLocks noGrp="1"/>
          </p:cNvSpPr>
          <p:nvPr>
            <p:ph type="body" idx="3"/>
          </p:nvPr>
        </p:nvSpPr>
        <p:spPr>
          <a:xfrm>
            <a:off x="457200" y="312336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78"/>
        <p:cNvGrpSpPr/>
        <p:nvPr/>
      </p:nvGrpSpPr>
      <p:grpSpPr>
        <a:xfrm>
          <a:off x="0" y="0"/>
          <a:ext cx="0" cy="0"/>
          <a:chOff x="0" y="0"/>
          <a:chExt cx="0" cy="0"/>
        </a:xfrm>
      </p:grpSpPr>
      <p:sp>
        <p:nvSpPr>
          <p:cNvPr id="79" name="Google Shape;79;p21"/>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21"/>
          <p:cNvSpPr txBox="1">
            <a:spLocks noGrp="1"/>
          </p:cNvSpPr>
          <p:nvPr>
            <p:ph type="body" idx="1"/>
          </p:nvPr>
        </p:nvSpPr>
        <p:spPr>
          <a:xfrm>
            <a:off x="457200" y="1276200"/>
            <a:ext cx="4052880" cy="353592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81" name="Google Shape;81;p21"/>
          <p:cNvSpPr txBox="1">
            <a:spLocks noGrp="1"/>
          </p:cNvSpPr>
          <p:nvPr>
            <p:ph type="body" idx="2"/>
          </p:nvPr>
        </p:nvSpPr>
        <p:spPr>
          <a:xfrm>
            <a:off x="4713120" y="127620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82" name="Google Shape;82;p21"/>
          <p:cNvSpPr txBox="1">
            <a:spLocks noGrp="1"/>
          </p:cNvSpPr>
          <p:nvPr>
            <p:ph type="body" idx="3"/>
          </p:nvPr>
        </p:nvSpPr>
        <p:spPr>
          <a:xfrm>
            <a:off x="4713120" y="312336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WO_OBJECTS_OVER_TEXT">
    <p:spTree>
      <p:nvGrpSpPr>
        <p:cNvPr id="1" name="Shape 83"/>
        <p:cNvGrpSpPr/>
        <p:nvPr/>
      </p:nvGrpSpPr>
      <p:grpSpPr>
        <a:xfrm>
          <a:off x="0" y="0"/>
          <a:ext cx="0" cy="0"/>
          <a:chOff x="0" y="0"/>
          <a:chExt cx="0" cy="0"/>
        </a:xfrm>
      </p:grpSpPr>
      <p:sp>
        <p:nvSpPr>
          <p:cNvPr id="84" name="Google Shape;84;p22"/>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2"/>
          <p:cNvSpPr txBox="1">
            <a:spLocks noGrp="1"/>
          </p:cNvSpPr>
          <p:nvPr>
            <p:ph type="body" idx="1"/>
          </p:nvPr>
        </p:nvSpPr>
        <p:spPr>
          <a:xfrm>
            <a:off x="457200" y="127620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86" name="Google Shape;86;p22"/>
          <p:cNvSpPr txBox="1">
            <a:spLocks noGrp="1"/>
          </p:cNvSpPr>
          <p:nvPr>
            <p:ph type="body" idx="2"/>
          </p:nvPr>
        </p:nvSpPr>
        <p:spPr>
          <a:xfrm>
            <a:off x="4713120" y="127620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87" name="Google Shape;87;p22"/>
          <p:cNvSpPr txBox="1">
            <a:spLocks noGrp="1"/>
          </p:cNvSpPr>
          <p:nvPr>
            <p:ph type="body" idx="3"/>
          </p:nvPr>
        </p:nvSpPr>
        <p:spPr>
          <a:xfrm>
            <a:off x="457200" y="3123360"/>
            <a:ext cx="830556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88"/>
        <p:cNvGrpSpPr/>
        <p:nvPr/>
      </p:nvGrpSpPr>
      <p:grpSpPr>
        <a:xfrm>
          <a:off x="0" y="0"/>
          <a:ext cx="0" cy="0"/>
          <a:chOff x="0" y="0"/>
          <a:chExt cx="0" cy="0"/>
        </a:xfrm>
      </p:grpSpPr>
      <p:sp>
        <p:nvSpPr>
          <p:cNvPr id="89" name="Google Shape;89;p23"/>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23"/>
          <p:cNvSpPr txBox="1">
            <a:spLocks noGrp="1"/>
          </p:cNvSpPr>
          <p:nvPr>
            <p:ph type="body" idx="1"/>
          </p:nvPr>
        </p:nvSpPr>
        <p:spPr>
          <a:xfrm>
            <a:off x="457200" y="1276200"/>
            <a:ext cx="830556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91" name="Google Shape;91;p23"/>
          <p:cNvSpPr txBox="1">
            <a:spLocks noGrp="1"/>
          </p:cNvSpPr>
          <p:nvPr>
            <p:ph type="body" idx="2"/>
          </p:nvPr>
        </p:nvSpPr>
        <p:spPr>
          <a:xfrm>
            <a:off x="457200" y="3123360"/>
            <a:ext cx="830556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92"/>
        <p:cNvGrpSpPr/>
        <p:nvPr/>
      </p:nvGrpSpPr>
      <p:grpSpPr>
        <a:xfrm>
          <a:off x="0" y="0"/>
          <a:ext cx="0" cy="0"/>
          <a:chOff x="0" y="0"/>
          <a:chExt cx="0" cy="0"/>
        </a:xfrm>
      </p:grpSpPr>
      <p:sp>
        <p:nvSpPr>
          <p:cNvPr id="93" name="Google Shape;93;p24"/>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4" name="Google Shape;94;p24"/>
          <p:cNvSpPr txBox="1">
            <a:spLocks noGrp="1"/>
          </p:cNvSpPr>
          <p:nvPr>
            <p:ph type="body" idx="1"/>
          </p:nvPr>
        </p:nvSpPr>
        <p:spPr>
          <a:xfrm>
            <a:off x="457200" y="127620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95" name="Google Shape;95;p24"/>
          <p:cNvSpPr txBox="1">
            <a:spLocks noGrp="1"/>
          </p:cNvSpPr>
          <p:nvPr>
            <p:ph type="body" idx="2"/>
          </p:nvPr>
        </p:nvSpPr>
        <p:spPr>
          <a:xfrm>
            <a:off x="4713120" y="127620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96" name="Google Shape;96;p24"/>
          <p:cNvSpPr txBox="1">
            <a:spLocks noGrp="1"/>
          </p:cNvSpPr>
          <p:nvPr>
            <p:ph type="body" idx="3"/>
          </p:nvPr>
        </p:nvSpPr>
        <p:spPr>
          <a:xfrm>
            <a:off x="457200" y="312336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97" name="Google Shape;97;p24"/>
          <p:cNvSpPr txBox="1">
            <a:spLocks noGrp="1"/>
          </p:cNvSpPr>
          <p:nvPr>
            <p:ph type="body" idx="4"/>
          </p:nvPr>
        </p:nvSpPr>
        <p:spPr>
          <a:xfrm>
            <a:off x="4713120" y="312336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98"/>
        <p:cNvGrpSpPr/>
        <p:nvPr/>
      </p:nvGrpSpPr>
      <p:grpSpPr>
        <a:xfrm>
          <a:off x="0" y="0"/>
          <a:ext cx="0" cy="0"/>
          <a:chOff x="0" y="0"/>
          <a:chExt cx="0" cy="0"/>
        </a:xfrm>
      </p:grpSpPr>
      <p:sp>
        <p:nvSpPr>
          <p:cNvPr id="99" name="Google Shape;99;p25"/>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25"/>
          <p:cNvSpPr txBox="1">
            <a:spLocks noGrp="1"/>
          </p:cNvSpPr>
          <p:nvPr>
            <p:ph type="body" idx="1"/>
          </p:nvPr>
        </p:nvSpPr>
        <p:spPr>
          <a:xfrm>
            <a:off x="457200" y="1276200"/>
            <a:ext cx="26740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1" name="Google Shape;101;p25"/>
          <p:cNvSpPr txBox="1">
            <a:spLocks noGrp="1"/>
          </p:cNvSpPr>
          <p:nvPr>
            <p:ph type="body" idx="2"/>
          </p:nvPr>
        </p:nvSpPr>
        <p:spPr>
          <a:xfrm>
            <a:off x="3265200" y="1276200"/>
            <a:ext cx="26740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2" name="Google Shape;102;p25"/>
          <p:cNvSpPr txBox="1">
            <a:spLocks noGrp="1"/>
          </p:cNvSpPr>
          <p:nvPr>
            <p:ph type="body" idx="3"/>
          </p:nvPr>
        </p:nvSpPr>
        <p:spPr>
          <a:xfrm>
            <a:off x="6073560" y="1276200"/>
            <a:ext cx="26740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3" name="Google Shape;103;p25"/>
          <p:cNvSpPr txBox="1">
            <a:spLocks noGrp="1"/>
          </p:cNvSpPr>
          <p:nvPr>
            <p:ph type="body" idx="4"/>
          </p:nvPr>
        </p:nvSpPr>
        <p:spPr>
          <a:xfrm>
            <a:off x="457200" y="3123360"/>
            <a:ext cx="26740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4" name="Google Shape;104;p25"/>
          <p:cNvSpPr txBox="1">
            <a:spLocks noGrp="1"/>
          </p:cNvSpPr>
          <p:nvPr>
            <p:ph type="body" idx="5"/>
          </p:nvPr>
        </p:nvSpPr>
        <p:spPr>
          <a:xfrm>
            <a:off x="3265200" y="3123360"/>
            <a:ext cx="26740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05" name="Google Shape;105;p25"/>
          <p:cNvSpPr txBox="1">
            <a:spLocks noGrp="1"/>
          </p:cNvSpPr>
          <p:nvPr>
            <p:ph type="body" idx="6"/>
          </p:nvPr>
        </p:nvSpPr>
        <p:spPr>
          <a:xfrm>
            <a:off x="6073560" y="3123360"/>
            <a:ext cx="26740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68"/>
        <p:cNvGrpSpPr/>
        <p:nvPr/>
      </p:nvGrpSpPr>
      <p:grpSpPr>
        <a:xfrm>
          <a:off x="0" y="0"/>
          <a:ext cx="0" cy="0"/>
          <a:chOff x="0" y="0"/>
          <a:chExt cx="0" cy="0"/>
        </a:xfrm>
      </p:grpSpPr>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175"/>
        <p:cNvGrpSpPr/>
        <p:nvPr/>
      </p:nvGrpSpPr>
      <p:grpSpPr>
        <a:xfrm>
          <a:off x="0" y="0"/>
          <a:ext cx="0" cy="0"/>
          <a:chOff x="0" y="0"/>
          <a:chExt cx="0" cy="0"/>
        </a:xfrm>
      </p:grpSpPr>
      <p:sp>
        <p:nvSpPr>
          <p:cNvPr id="176" name="Google Shape;176;p43"/>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7" name="Google Shape;177;p43"/>
          <p:cNvSpPr txBox="1">
            <a:spLocks noGrp="1"/>
          </p:cNvSpPr>
          <p:nvPr>
            <p:ph type="body" idx="1"/>
          </p:nvPr>
        </p:nvSpPr>
        <p:spPr>
          <a:xfrm>
            <a:off x="457200" y="1276200"/>
            <a:ext cx="4052880" cy="353592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78" name="Google Shape;178;p43"/>
          <p:cNvSpPr txBox="1">
            <a:spLocks noGrp="1"/>
          </p:cNvSpPr>
          <p:nvPr>
            <p:ph type="body" idx="2"/>
          </p:nvPr>
        </p:nvSpPr>
        <p:spPr>
          <a:xfrm>
            <a:off x="4713120" y="1276200"/>
            <a:ext cx="4052880" cy="353592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79"/>
        <p:cNvGrpSpPr/>
        <p:nvPr/>
      </p:nvGrpSpPr>
      <p:grpSpPr>
        <a:xfrm>
          <a:off x="0" y="0"/>
          <a:ext cx="0" cy="0"/>
          <a:chOff x="0" y="0"/>
          <a:chExt cx="0" cy="0"/>
        </a:xfrm>
      </p:grpSpPr>
      <p:sp>
        <p:nvSpPr>
          <p:cNvPr id="180" name="Google Shape;180;p44"/>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181"/>
        <p:cNvGrpSpPr/>
        <p:nvPr/>
      </p:nvGrpSpPr>
      <p:grpSpPr>
        <a:xfrm>
          <a:off x="0" y="0"/>
          <a:ext cx="0" cy="0"/>
          <a:chOff x="0" y="0"/>
          <a:chExt cx="0" cy="0"/>
        </a:xfrm>
      </p:grpSpPr>
      <p:sp>
        <p:nvSpPr>
          <p:cNvPr id="182" name="Google Shape;182;p45"/>
          <p:cNvSpPr txBox="1">
            <a:spLocks noGrp="1"/>
          </p:cNvSpPr>
          <p:nvPr>
            <p:ph type="subTitle" idx="1"/>
          </p:nvPr>
        </p:nvSpPr>
        <p:spPr>
          <a:xfrm>
            <a:off x="1295280" y="206280"/>
            <a:ext cx="6781320" cy="261972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183"/>
        <p:cNvGrpSpPr/>
        <p:nvPr/>
      </p:nvGrpSpPr>
      <p:grpSpPr>
        <a:xfrm>
          <a:off x="0" y="0"/>
          <a:ext cx="0" cy="0"/>
          <a:chOff x="0" y="0"/>
          <a:chExt cx="0" cy="0"/>
        </a:xfrm>
      </p:grpSpPr>
      <p:sp>
        <p:nvSpPr>
          <p:cNvPr id="184" name="Google Shape;184;p46"/>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5" name="Google Shape;185;p46"/>
          <p:cNvSpPr txBox="1">
            <a:spLocks noGrp="1"/>
          </p:cNvSpPr>
          <p:nvPr>
            <p:ph type="body" idx="1"/>
          </p:nvPr>
        </p:nvSpPr>
        <p:spPr>
          <a:xfrm>
            <a:off x="457200" y="127620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86" name="Google Shape;186;p46"/>
          <p:cNvSpPr txBox="1">
            <a:spLocks noGrp="1"/>
          </p:cNvSpPr>
          <p:nvPr>
            <p:ph type="body" idx="2"/>
          </p:nvPr>
        </p:nvSpPr>
        <p:spPr>
          <a:xfrm>
            <a:off x="4713120" y="1276200"/>
            <a:ext cx="4052880" cy="353592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87" name="Google Shape;187;p46"/>
          <p:cNvSpPr txBox="1">
            <a:spLocks noGrp="1"/>
          </p:cNvSpPr>
          <p:nvPr>
            <p:ph type="body" idx="3"/>
          </p:nvPr>
        </p:nvSpPr>
        <p:spPr>
          <a:xfrm>
            <a:off x="457200" y="312336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188"/>
        <p:cNvGrpSpPr/>
        <p:nvPr/>
      </p:nvGrpSpPr>
      <p:grpSpPr>
        <a:xfrm>
          <a:off x="0" y="0"/>
          <a:ext cx="0" cy="0"/>
          <a:chOff x="0" y="0"/>
          <a:chExt cx="0" cy="0"/>
        </a:xfrm>
      </p:grpSpPr>
      <p:sp>
        <p:nvSpPr>
          <p:cNvPr id="189" name="Google Shape;189;p47"/>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0" name="Google Shape;190;p47"/>
          <p:cNvSpPr txBox="1">
            <a:spLocks noGrp="1"/>
          </p:cNvSpPr>
          <p:nvPr>
            <p:ph type="body" idx="1"/>
          </p:nvPr>
        </p:nvSpPr>
        <p:spPr>
          <a:xfrm>
            <a:off x="457200" y="1276200"/>
            <a:ext cx="4052880" cy="353592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91" name="Google Shape;191;p47"/>
          <p:cNvSpPr txBox="1">
            <a:spLocks noGrp="1"/>
          </p:cNvSpPr>
          <p:nvPr>
            <p:ph type="body" idx="2"/>
          </p:nvPr>
        </p:nvSpPr>
        <p:spPr>
          <a:xfrm>
            <a:off x="4713120" y="127620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192" name="Google Shape;192;p47"/>
          <p:cNvSpPr txBox="1">
            <a:spLocks noGrp="1"/>
          </p:cNvSpPr>
          <p:nvPr>
            <p:ph type="body" idx="3"/>
          </p:nvPr>
        </p:nvSpPr>
        <p:spPr>
          <a:xfrm>
            <a:off x="4713120" y="312336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198"/>
        <p:cNvGrpSpPr/>
        <p:nvPr/>
      </p:nvGrpSpPr>
      <p:grpSpPr>
        <a:xfrm>
          <a:off x="0" y="0"/>
          <a:ext cx="0" cy="0"/>
          <a:chOff x="0" y="0"/>
          <a:chExt cx="0" cy="0"/>
        </a:xfrm>
      </p:grpSpPr>
      <p:sp>
        <p:nvSpPr>
          <p:cNvPr id="199" name="Google Shape;199;p49"/>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0" name="Google Shape;200;p49"/>
          <p:cNvSpPr txBox="1">
            <a:spLocks noGrp="1"/>
          </p:cNvSpPr>
          <p:nvPr>
            <p:ph type="body" idx="1"/>
          </p:nvPr>
        </p:nvSpPr>
        <p:spPr>
          <a:xfrm>
            <a:off x="457200" y="1276200"/>
            <a:ext cx="830556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01" name="Google Shape;201;p49"/>
          <p:cNvSpPr txBox="1">
            <a:spLocks noGrp="1"/>
          </p:cNvSpPr>
          <p:nvPr>
            <p:ph type="body" idx="2"/>
          </p:nvPr>
        </p:nvSpPr>
        <p:spPr>
          <a:xfrm>
            <a:off x="457200" y="3123360"/>
            <a:ext cx="830556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202"/>
        <p:cNvGrpSpPr/>
        <p:nvPr/>
      </p:nvGrpSpPr>
      <p:grpSpPr>
        <a:xfrm>
          <a:off x="0" y="0"/>
          <a:ext cx="0" cy="0"/>
          <a:chOff x="0" y="0"/>
          <a:chExt cx="0" cy="0"/>
        </a:xfrm>
      </p:grpSpPr>
      <p:sp>
        <p:nvSpPr>
          <p:cNvPr id="203" name="Google Shape;203;p50"/>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4" name="Google Shape;204;p50"/>
          <p:cNvSpPr txBox="1">
            <a:spLocks noGrp="1"/>
          </p:cNvSpPr>
          <p:nvPr>
            <p:ph type="body" idx="1"/>
          </p:nvPr>
        </p:nvSpPr>
        <p:spPr>
          <a:xfrm>
            <a:off x="457200" y="127620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05" name="Google Shape;205;p50"/>
          <p:cNvSpPr txBox="1">
            <a:spLocks noGrp="1"/>
          </p:cNvSpPr>
          <p:nvPr>
            <p:ph type="body" idx="2"/>
          </p:nvPr>
        </p:nvSpPr>
        <p:spPr>
          <a:xfrm>
            <a:off x="4713120" y="127620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06" name="Google Shape;206;p50"/>
          <p:cNvSpPr txBox="1">
            <a:spLocks noGrp="1"/>
          </p:cNvSpPr>
          <p:nvPr>
            <p:ph type="body" idx="3"/>
          </p:nvPr>
        </p:nvSpPr>
        <p:spPr>
          <a:xfrm>
            <a:off x="457200" y="312336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07" name="Google Shape;207;p50"/>
          <p:cNvSpPr txBox="1">
            <a:spLocks noGrp="1"/>
          </p:cNvSpPr>
          <p:nvPr>
            <p:ph type="body" idx="4"/>
          </p:nvPr>
        </p:nvSpPr>
        <p:spPr>
          <a:xfrm>
            <a:off x="4713120" y="3123360"/>
            <a:ext cx="40528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208"/>
        <p:cNvGrpSpPr/>
        <p:nvPr/>
      </p:nvGrpSpPr>
      <p:grpSpPr>
        <a:xfrm>
          <a:off x="0" y="0"/>
          <a:ext cx="0" cy="0"/>
          <a:chOff x="0" y="0"/>
          <a:chExt cx="0" cy="0"/>
        </a:xfrm>
      </p:grpSpPr>
      <p:sp>
        <p:nvSpPr>
          <p:cNvPr id="209" name="Google Shape;209;p51"/>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0" name="Google Shape;210;p51"/>
          <p:cNvSpPr txBox="1">
            <a:spLocks noGrp="1"/>
          </p:cNvSpPr>
          <p:nvPr>
            <p:ph type="body" idx="1"/>
          </p:nvPr>
        </p:nvSpPr>
        <p:spPr>
          <a:xfrm>
            <a:off x="457200" y="1276200"/>
            <a:ext cx="26740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11" name="Google Shape;211;p51"/>
          <p:cNvSpPr txBox="1">
            <a:spLocks noGrp="1"/>
          </p:cNvSpPr>
          <p:nvPr>
            <p:ph type="body" idx="2"/>
          </p:nvPr>
        </p:nvSpPr>
        <p:spPr>
          <a:xfrm>
            <a:off x="3265200" y="1276200"/>
            <a:ext cx="26740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12" name="Google Shape;212;p51"/>
          <p:cNvSpPr txBox="1">
            <a:spLocks noGrp="1"/>
          </p:cNvSpPr>
          <p:nvPr>
            <p:ph type="body" idx="3"/>
          </p:nvPr>
        </p:nvSpPr>
        <p:spPr>
          <a:xfrm>
            <a:off x="6073560" y="1276200"/>
            <a:ext cx="26740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13" name="Google Shape;213;p51"/>
          <p:cNvSpPr txBox="1">
            <a:spLocks noGrp="1"/>
          </p:cNvSpPr>
          <p:nvPr>
            <p:ph type="body" idx="4"/>
          </p:nvPr>
        </p:nvSpPr>
        <p:spPr>
          <a:xfrm>
            <a:off x="457200" y="3123360"/>
            <a:ext cx="26740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14" name="Google Shape;214;p51"/>
          <p:cNvSpPr txBox="1">
            <a:spLocks noGrp="1"/>
          </p:cNvSpPr>
          <p:nvPr>
            <p:ph type="body" idx="5"/>
          </p:nvPr>
        </p:nvSpPr>
        <p:spPr>
          <a:xfrm>
            <a:off x="3265200" y="3123360"/>
            <a:ext cx="26740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
        <p:nvSpPr>
          <p:cNvPr id="215" name="Google Shape;215;p51"/>
          <p:cNvSpPr txBox="1">
            <a:spLocks noGrp="1"/>
          </p:cNvSpPr>
          <p:nvPr>
            <p:ph type="body" idx="6"/>
          </p:nvPr>
        </p:nvSpPr>
        <p:spPr>
          <a:xfrm>
            <a:off x="6073560" y="3123360"/>
            <a:ext cx="2674080" cy="1686600"/>
          </a:xfrm>
          <a:prstGeom prst="rect">
            <a:avLst/>
          </a:prstGeom>
          <a:noFill/>
          <a:ln>
            <a:noFill/>
          </a:ln>
        </p:spPr>
        <p:txBody>
          <a:bodyPr spcFirstLastPara="1" wrap="square" lIns="0" tIns="0" rIns="0" bIns="0" anchor="t" anchorCtr="0">
            <a:normAutofit/>
          </a:bodyPr>
          <a:lstStyle>
            <a:lvl1pPr marL="457200" lvl="0" indent="-228600" algn="l">
              <a:spcBef>
                <a:spcPts val="0"/>
              </a:spcBef>
              <a:spcAft>
                <a:spcPts val="0"/>
              </a:spcAft>
              <a:buSzPts val="1400"/>
              <a:buNone/>
              <a:defRPr/>
            </a:lvl1pPr>
            <a:lvl2pPr marL="914400" lvl="1" indent="-228600" algn="l">
              <a:spcBef>
                <a:spcPts val="0"/>
              </a:spcBef>
              <a:spcAft>
                <a:spcPts val="0"/>
              </a:spcAft>
              <a:buSzPts val="1400"/>
              <a:buNone/>
              <a:defRPr/>
            </a:lvl2pPr>
            <a:lvl3pPr marL="1371600" lvl="2" indent="-228600" algn="l">
              <a:spcBef>
                <a:spcPts val="0"/>
              </a:spcBef>
              <a:spcAft>
                <a:spcPts val="0"/>
              </a:spcAft>
              <a:buSzPts val="1400"/>
              <a:buNone/>
              <a:defRPr/>
            </a:lvl3pPr>
            <a:lvl4pPr marL="1828800" lvl="3" indent="-228600" algn="l">
              <a:spcBef>
                <a:spcPts val="0"/>
              </a:spcBef>
              <a:spcAft>
                <a:spcPts val="0"/>
              </a:spcAft>
              <a:buSzPts val="1400"/>
              <a:buNone/>
              <a:defRPr/>
            </a:lvl4pPr>
            <a:lvl5pPr marL="2286000" lvl="4" indent="-228600" algn="l">
              <a:spcBef>
                <a:spcPts val="0"/>
              </a:spcBef>
              <a:spcAft>
                <a:spcPts val="0"/>
              </a:spcAft>
              <a:buSzPts val="1400"/>
              <a:buNone/>
              <a:defRPr/>
            </a:lvl5pPr>
            <a:lvl6pPr marL="2743200" lvl="5" indent="-228600" algn="l">
              <a:spcBef>
                <a:spcPts val="0"/>
              </a:spcBef>
              <a:spcAft>
                <a:spcPts val="0"/>
              </a:spcAft>
              <a:buSzPts val="1400"/>
              <a:buNone/>
              <a:defRPr/>
            </a:lvl6pPr>
            <a:lvl7pPr marL="3200400" lvl="6" indent="-228600" algn="l">
              <a:spcBef>
                <a:spcPts val="0"/>
              </a:spcBef>
              <a:spcAft>
                <a:spcPts val="0"/>
              </a:spcAft>
              <a:buSzPts val="1400"/>
              <a:buNone/>
              <a:defRPr/>
            </a:lvl7pPr>
            <a:lvl8pPr marL="3657600" lvl="7" indent="-228600" algn="l">
              <a:spcBef>
                <a:spcPts val="0"/>
              </a:spcBef>
              <a:spcAft>
                <a:spcPts val="0"/>
              </a:spcAft>
              <a:buSzPts val="1400"/>
              <a:buNone/>
              <a:defRPr/>
            </a:lvl8pPr>
            <a:lvl9pPr marL="4114800" lvl="8" indent="-228600" algn="l">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image" Target="../media/image2.png"/><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image" Target="../media/image1.jpg"/><Relationship Id="rId5" Type="http://schemas.openxmlformats.org/officeDocument/2006/relationships/slideLayout" Target="../slideLayouts/slideLayout28.xml"/><Relationship Id="rId10" Type="http://schemas.openxmlformats.org/officeDocument/2006/relationships/theme" Target="../theme/theme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0"/>
        <p:cNvGrpSpPr/>
        <p:nvPr/>
      </p:nvGrpSpPr>
      <p:grpSpPr>
        <a:xfrm>
          <a:off x="0" y="0"/>
          <a:ext cx="0" cy="0"/>
          <a:chOff x="0" y="0"/>
          <a:chExt cx="0" cy="0"/>
        </a:xfrm>
      </p:grpSpPr>
      <p:pic>
        <p:nvPicPr>
          <p:cNvPr id="51" name="Google Shape;51;p13" descr="MUON-Slide-graphBase-pagebottom.jpg"/>
          <p:cNvPicPr preferRelativeResize="0"/>
          <p:nvPr/>
        </p:nvPicPr>
        <p:blipFill rotWithShape="1">
          <a:blip r:embed="rId14">
            <a:alphaModFix/>
          </a:blip>
          <a:srcRect/>
          <a:stretch/>
        </p:blipFill>
        <p:spPr>
          <a:xfrm>
            <a:off x="0" y="4947840"/>
            <a:ext cx="9142920" cy="264240"/>
          </a:xfrm>
          <a:prstGeom prst="rect">
            <a:avLst/>
          </a:prstGeom>
          <a:noFill/>
          <a:ln>
            <a:noFill/>
          </a:ln>
        </p:spPr>
      </p:pic>
      <p:pic>
        <p:nvPicPr>
          <p:cNvPr id="52" name="Google Shape;52;p13" descr="MCC-inernational-finalV01.png"/>
          <p:cNvPicPr preferRelativeResize="0"/>
          <p:nvPr/>
        </p:nvPicPr>
        <p:blipFill rotWithShape="1">
          <a:blip r:embed="rId15">
            <a:alphaModFix/>
          </a:blip>
          <a:srcRect/>
          <a:stretch/>
        </p:blipFill>
        <p:spPr>
          <a:xfrm>
            <a:off x="8110800" y="36000"/>
            <a:ext cx="1012680" cy="1012680"/>
          </a:xfrm>
          <a:prstGeom prst="rect">
            <a:avLst/>
          </a:prstGeom>
          <a:noFill/>
          <a:ln>
            <a:noFill/>
          </a:ln>
        </p:spPr>
      </p:pic>
      <p:pic>
        <p:nvPicPr>
          <p:cNvPr id="53" name="Google Shape;53;p13" descr="MUON-Slide-graphBase-pagebottom.jpg"/>
          <p:cNvPicPr preferRelativeResize="0"/>
          <p:nvPr/>
        </p:nvPicPr>
        <p:blipFill rotWithShape="1">
          <a:blip r:embed="rId14">
            <a:alphaModFix/>
          </a:blip>
          <a:srcRect/>
          <a:stretch/>
        </p:blipFill>
        <p:spPr>
          <a:xfrm>
            <a:off x="-12600" y="4705200"/>
            <a:ext cx="9142920" cy="506880"/>
          </a:xfrm>
          <a:prstGeom prst="rect">
            <a:avLst/>
          </a:prstGeom>
          <a:noFill/>
          <a:ln>
            <a:noFill/>
          </a:ln>
        </p:spPr>
      </p:pic>
      <p:sp>
        <p:nvSpPr>
          <p:cNvPr id="54" name="Google Shape;54;p13"/>
          <p:cNvSpPr txBox="1">
            <a:spLocks noGrp="1"/>
          </p:cNvSpPr>
          <p:nvPr>
            <p:ph type="ftr" idx="11"/>
          </p:nvPr>
        </p:nvSpPr>
        <p:spPr>
          <a:xfrm>
            <a:off x="179640" y="4918320"/>
            <a:ext cx="7237080" cy="24516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1800" b="0" i="0" u="none" strike="noStrike" cap="none"/>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55" name="Google Shape;55;p13"/>
          <p:cNvSpPr txBox="1">
            <a:spLocks noGrp="1"/>
          </p:cNvSpPr>
          <p:nvPr>
            <p:ph type="sldNum" idx="12"/>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buNone/>
              <a:defRPr sz="1200" b="1" i="0" u="none" strike="noStrike" cap="none">
                <a:solidFill>
                  <a:srgbClr val="FFFFFF"/>
                </a:solidFill>
                <a:latin typeface="Arial Narrow"/>
                <a:ea typeface="Arial Narrow"/>
                <a:cs typeface="Arial Narrow"/>
                <a:sym typeface="Arial Narrow"/>
              </a:defRPr>
            </a:lvl1pPr>
            <a:lvl2pPr marL="0" marR="0" lvl="1" indent="0" algn="r" rtl="0">
              <a:lnSpc>
                <a:spcPct val="100000"/>
              </a:lnSpc>
              <a:spcBef>
                <a:spcPts val="0"/>
              </a:spcBef>
              <a:buNone/>
              <a:defRPr sz="1200" b="1" i="0" u="none" strike="noStrike" cap="none">
                <a:solidFill>
                  <a:srgbClr val="FFFFFF"/>
                </a:solidFill>
                <a:latin typeface="Arial Narrow"/>
                <a:ea typeface="Arial Narrow"/>
                <a:cs typeface="Arial Narrow"/>
                <a:sym typeface="Arial Narrow"/>
              </a:defRPr>
            </a:lvl2pPr>
            <a:lvl3pPr marL="0" marR="0" lvl="2" indent="0" algn="r" rtl="0">
              <a:lnSpc>
                <a:spcPct val="100000"/>
              </a:lnSpc>
              <a:spcBef>
                <a:spcPts val="0"/>
              </a:spcBef>
              <a:buNone/>
              <a:defRPr sz="1200" b="1" i="0" u="none" strike="noStrike" cap="none">
                <a:solidFill>
                  <a:srgbClr val="FFFFFF"/>
                </a:solidFill>
                <a:latin typeface="Arial Narrow"/>
                <a:ea typeface="Arial Narrow"/>
                <a:cs typeface="Arial Narrow"/>
                <a:sym typeface="Arial Narrow"/>
              </a:defRPr>
            </a:lvl3pPr>
            <a:lvl4pPr marL="0" marR="0" lvl="3" indent="0" algn="r" rtl="0">
              <a:lnSpc>
                <a:spcPct val="100000"/>
              </a:lnSpc>
              <a:spcBef>
                <a:spcPts val="0"/>
              </a:spcBef>
              <a:buNone/>
              <a:defRPr sz="1200" b="1" i="0" u="none" strike="noStrike" cap="none">
                <a:solidFill>
                  <a:srgbClr val="FFFFFF"/>
                </a:solidFill>
                <a:latin typeface="Arial Narrow"/>
                <a:ea typeface="Arial Narrow"/>
                <a:cs typeface="Arial Narrow"/>
                <a:sym typeface="Arial Narrow"/>
              </a:defRPr>
            </a:lvl4pPr>
            <a:lvl5pPr marL="0" marR="0" lvl="4" indent="0" algn="r" rtl="0">
              <a:lnSpc>
                <a:spcPct val="100000"/>
              </a:lnSpc>
              <a:spcBef>
                <a:spcPts val="0"/>
              </a:spcBef>
              <a:buNone/>
              <a:defRPr sz="1200" b="1" i="0" u="none" strike="noStrike" cap="none">
                <a:solidFill>
                  <a:srgbClr val="FFFFFF"/>
                </a:solidFill>
                <a:latin typeface="Arial Narrow"/>
                <a:ea typeface="Arial Narrow"/>
                <a:cs typeface="Arial Narrow"/>
                <a:sym typeface="Arial Narrow"/>
              </a:defRPr>
            </a:lvl5pPr>
            <a:lvl6pPr marL="0" marR="0" lvl="5" indent="0" algn="r" rtl="0">
              <a:lnSpc>
                <a:spcPct val="100000"/>
              </a:lnSpc>
              <a:spcBef>
                <a:spcPts val="0"/>
              </a:spcBef>
              <a:buNone/>
              <a:defRPr sz="1200" b="1" i="0" u="none" strike="noStrike" cap="none">
                <a:solidFill>
                  <a:srgbClr val="FFFFFF"/>
                </a:solidFill>
                <a:latin typeface="Arial Narrow"/>
                <a:ea typeface="Arial Narrow"/>
                <a:cs typeface="Arial Narrow"/>
                <a:sym typeface="Arial Narrow"/>
              </a:defRPr>
            </a:lvl6pPr>
            <a:lvl7pPr marL="0" marR="0" lvl="6" indent="0" algn="r" rtl="0">
              <a:lnSpc>
                <a:spcPct val="100000"/>
              </a:lnSpc>
              <a:spcBef>
                <a:spcPts val="0"/>
              </a:spcBef>
              <a:buNone/>
              <a:defRPr sz="1200" b="1" i="0" u="none" strike="noStrike" cap="none">
                <a:solidFill>
                  <a:srgbClr val="FFFFFF"/>
                </a:solidFill>
                <a:latin typeface="Arial Narrow"/>
                <a:ea typeface="Arial Narrow"/>
                <a:cs typeface="Arial Narrow"/>
                <a:sym typeface="Arial Narrow"/>
              </a:defRPr>
            </a:lvl7pPr>
            <a:lvl8pPr marL="0" marR="0" lvl="7" indent="0" algn="r" rtl="0">
              <a:lnSpc>
                <a:spcPct val="100000"/>
              </a:lnSpc>
              <a:spcBef>
                <a:spcPts val="0"/>
              </a:spcBef>
              <a:buNone/>
              <a:defRPr sz="1200" b="1" i="0" u="none" strike="noStrike" cap="none">
                <a:solidFill>
                  <a:srgbClr val="FFFFFF"/>
                </a:solidFill>
                <a:latin typeface="Arial Narrow"/>
                <a:ea typeface="Arial Narrow"/>
                <a:cs typeface="Arial Narrow"/>
                <a:sym typeface="Arial Narrow"/>
              </a:defRPr>
            </a:lvl8pPr>
            <a:lvl9pPr marL="0" marR="0" lvl="8" indent="0" algn="r" rtl="0">
              <a:lnSpc>
                <a:spcPct val="100000"/>
              </a:lnSpc>
              <a:spcBef>
                <a:spcPts val="0"/>
              </a:spcBef>
              <a:buNone/>
              <a:defRPr sz="1200" b="1" i="0" u="none" strike="noStrike" cap="none">
                <a:solidFill>
                  <a:srgbClr val="FFFFFF"/>
                </a:solidFill>
                <a:latin typeface="Arial Narrow"/>
                <a:ea typeface="Arial Narrow"/>
                <a:cs typeface="Arial Narrow"/>
                <a:sym typeface="Arial Narrow"/>
              </a:defRPr>
            </a:lvl9pPr>
          </a:lstStyle>
          <a:p>
            <a:pPr marL="0" lvl="0" indent="0" algn="r" rtl="0">
              <a:spcBef>
                <a:spcPts val="0"/>
              </a:spcBef>
              <a:spcAft>
                <a:spcPts val="0"/>
              </a:spcAft>
              <a:buNone/>
            </a:pPr>
            <a:fld id="{00000000-1234-1234-1234-123412341234}" type="slidenum">
              <a:rPr lang="en-GB"/>
              <a:t>‹#›</a:t>
            </a:fld>
            <a:endParaRPr b="0">
              <a:solidFill>
                <a:srgbClr val="000000"/>
              </a:solidFill>
              <a:latin typeface="Times New Roman"/>
              <a:ea typeface="Times New Roman"/>
              <a:cs typeface="Times New Roman"/>
              <a:sym typeface="Times New Roman"/>
            </a:endParaRPr>
          </a:p>
        </p:txBody>
      </p:sp>
      <p:sp>
        <p:nvSpPr>
          <p:cNvPr id="56" name="Google Shape;56;p13"/>
          <p:cNvSpPr txBox="1">
            <a:spLocks noGrp="1"/>
          </p:cNvSpPr>
          <p:nvPr>
            <p:ph type="title"/>
          </p:nvPr>
        </p:nvSpPr>
        <p:spPr>
          <a:xfrm>
            <a:off x="1295280" y="-20520"/>
            <a:ext cx="6781320" cy="431640"/>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800" b="0" i="0" u="none" strike="noStrike" cap="none"/>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57" name="Google Shape;57;p13"/>
          <p:cNvSpPr txBox="1">
            <a:spLocks noGrp="1"/>
          </p:cNvSpPr>
          <p:nvPr>
            <p:ph type="body" idx="1"/>
          </p:nvPr>
        </p:nvSpPr>
        <p:spPr>
          <a:xfrm>
            <a:off x="457200" y="1203480"/>
            <a:ext cx="8229240" cy="2982960"/>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60"/>
        <p:cNvGrpSpPr/>
        <p:nvPr/>
      </p:nvGrpSpPr>
      <p:grpSpPr>
        <a:xfrm>
          <a:off x="0" y="0"/>
          <a:ext cx="0" cy="0"/>
          <a:chOff x="0" y="0"/>
          <a:chExt cx="0" cy="0"/>
        </a:xfrm>
      </p:grpSpPr>
      <p:pic>
        <p:nvPicPr>
          <p:cNvPr id="161" name="Google Shape;161;p39" descr="MUON-Slide-graphBase-pagebottom.jpg"/>
          <p:cNvPicPr preferRelativeResize="0"/>
          <p:nvPr/>
        </p:nvPicPr>
        <p:blipFill rotWithShape="1">
          <a:blip r:embed="rId11">
            <a:alphaModFix/>
          </a:blip>
          <a:srcRect/>
          <a:stretch/>
        </p:blipFill>
        <p:spPr>
          <a:xfrm>
            <a:off x="0" y="4947840"/>
            <a:ext cx="9142920" cy="264240"/>
          </a:xfrm>
          <a:prstGeom prst="rect">
            <a:avLst/>
          </a:prstGeom>
          <a:noFill/>
          <a:ln>
            <a:noFill/>
          </a:ln>
        </p:spPr>
      </p:pic>
      <p:pic>
        <p:nvPicPr>
          <p:cNvPr id="162" name="Google Shape;162;p39" descr="MCC-inernational-finalV01.png"/>
          <p:cNvPicPr preferRelativeResize="0"/>
          <p:nvPr/>
        </p:nvPicPr>
        <p:blipFill rotWithShape="1">
          <a:blip r:embed="rId12">
            <a:alphaModFix/>
          </a:blip>
          <a:srcRect/>
          <a:stretch/>
        </p:blipFill>
        <p:spPr>
          <a:xfrm>
            <a:off x="8110800" y="36000"/>
            <a:ext cx="1012680" cy="1012680"/>
          </a:xfrm>
          <a:prstGeom prst="rect">
            <a:avLst/>
          </a:prstGeom>
          <a:noFill/>
          <a:ln>
            <a:noFill/>
          </a:ln>
        </p:spPr>
      </p:pic>
      <p:pic>
        <p:nvPicPr>
          <p:cNvPr id="163" name="Google Shape;163;p39" descr="MUON-Slide-graphBase-pagebottom.jpg"/>
          <p:cNvPicPr preferRelativeResize="0"/>
          <p:nvPr/>
        </p:nvPicPr>
        <p:blipFill rotWithShape="1">
          <a:blip r:embed="rId11">
            <a:alphaModFix/>
          </a:blip>
          <a:srcRect/>
          <a:stretch/>
        </p:blipFill>
        <p:spPr>
          <a:xfrm>
            <a:off x="-12600" y="4705200"/>
            <a:ext cx="9142920" cy="506880"/>
          </a:xfrm>
          <a:prstGeom prst="rect">
            <a:avLst/>
          </a:prstGeom>
          <a:noFill/>
          <a:ln>
            <a:noFill/>
          </a:ln>
        </p:spPr>
      </p:pic>
      <p:sp>
        <p:nvSpPr>
          <p:cNvPr id="164" name="Google Shape;164;p39"/>
          <p:cNvSpPr txBox="1">
            <a:spLocks noGrp="1"/>
          </p:cNvSpPr>
          <p:nvPr>
            <p:ph type="body" idx="1"/>
          </p:nvPr>
        </p:nvSpPr>
        <p:spPr>
          <a:xfrm>
            <a:off x="457200" y="1276200"/>
            <a:ext cx="8305560" cy="3535920"/>
          </a:xfrm>
          <a:prstGeom prst="rect">
            <a:avLst/>
          </a:prstGeom>
          <a:noFill/>
          <a:ln>
            <a:noFill/>
          </a:ln>
        </p:spPr>
        <p:txBody>
          <a:bodyPr spcFirstLastPara="1" wrap="square" lIns="0" tIns="0" rIns="0" bIns="0" anchor="t" anchorCtr="0">
            <a:norm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165" name="Google Shape;165;p39"/>
          <p:cNvSpPr txBox="1">
            <a:spLocks noGrp="1"/>
          </p:cNvSpPr>
          <p:nvPr>
            <p:ph type="ftr" idx="11"/>
          </p:nvPr>
        </p:nvSpPr>
        <p:spPr>
          <a:xfrm>
            <a:off x="179640" y="4947840"/>
            <a:ext cx="7516440" cy="22968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1800" b="0" i="0" u="none" strike="noStrike" cap="none"/>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166" name="Google Shape;166;p39"/>
          <p:cNvSpPr txBox="1">
            <a:spLocks noGrp="1"/>
          </p:cNvSpPr>
          <p:nvPr>
            <p:ph type="sldNum" idx="12"/>
          </p:nvPr>
        </p:nvSpPr>
        <p:spPr>
          <a:xfrm>
            <a:off x="7848720" y="4904280"/>
            <a:ext cx="456840" cy="2736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buNone/>
              <a:defRPr sz="1200" b="0" i="0" u="none" strike="noStrike" cap="none">
                <a:solidFill>
                  <a:srgbClr val="FFFFFF"/>
                </a:solidFill>
                <a:latin typeface="Calibri"/>
                <a:ea typeface="Calibri"/>
                <a:cs typeface="Calibri"/>
                <a:sym typeface="Calibri"/>
              </a:defRPr>
            </a:lvl1pPr>
            <a:lvl2pPr marL="0" marR="0" lvl="1" indent="0" algn="r" rtl="0">
              <a:lnSpc>
                <a:spcPct val="100000"/>
              </a:lnSpc>
              <a:spcBef>
                <a:spcPts val="0"/>
              </a:spcBef>
              <a:buNone/>
              <a:defRPr sz="1200" b="0" i="0" u="none" strike="noStrike" cap="none">
                <a:solidFill>
                  <a:srgbClr val="FFFFFF"/>
                </a:solidFill>
                <a:latin typeface="Calibri"/>
                <a:ea typeface="Calibri"/>
                <a:cs typeface="Calibri"/>
                <a:sym typeface="Calibri"/>
              </a:defRPr>
            </a:lvl2pPr>
            <a:lvl3pPr marL="0" marR="0" lvl="2" indent="0" algn="r" rtl="0">
              <a:lnSpc>
                <a:spcPct val="100000"/>
              </a:lnSpc>
              <a:spcBef>
                <a:spcPts val="0"/>
              </a:spcBef>
              <a:buNone/>
              <a:defRPr sz="1200" b="0" i="0" u="none" strike="noStrike" cap="none">
                <a:solidFill>
                  <a:srgbClr val="FFFFFF"/>
                </a:solidFill>
                <a:latin typeface="Calibri"/>
                <a:ea typeface="Calibri"/>
                <a:cs typeface="Calibri"/>
                <a:sym typeface="Calibri"/>
              </a:defRPr>
            </a:lvl3pPr>
            <a:lvl4pPr marL="0" marR="0" lvl="3" indent="0" algn="r" rtl="0">
              <a:lnSpc>
                <a:spcPct val="100000"/>
              </a:lnSpc>
              <a:spcBef>
                <a:spcPts val="0"/>
              </a:spcBef>
              <a:buNone/>
              <a:defRPr sz="1200" b="0" i="0" u="none" strike="noStrike" cap="none">
                <a:solidFill>
                  <a:srgbClr val="FFFFFF"/>
                </a:solidFill>
                <a:latin typeface="Calibri"/>
                <a:ea typeface="Calibri"/>
                <a:cs typeface="Calibri"/>
                <a:sym typeface="Calibri"/>
              </a:defRPr>
            </a:lvl4pPr>
            <a:lvl5pPr marL="0" marR="0" lvl="4" indent="0" algn="r" rtl="0">
              <a:lnSpc>
                <a:spcPct val="100000"/>
              </a:lnSpc>
              <a:spcBef>
                <a:spcPts val="0"/>
              </a:spcBef>
              <a:buNone/>
              <a:defRPr sz="1200" b="0" i="0" u="none" strike="noStrike" cap="none">
                <a:solidFill>
                  <a:srgbClr val="FFFFFF"/>
                </a:solidFill>
                <a:latin typeface="Calibri"/>
                <a:ea typeface="Calibri"/>
                <a:cs typeface="Calibri"/>
                <a:sym typeface="Calibri"/>
              </a:defRPr>
            </a:lvl5pPr>
            <a:lvl6pPr marL="0" marR="0" lvl="5" indent="0" algn="r" rtl="0">
              <a:lnSpc>
                <a:spcPct val="100000"/>
              </a:lnSpc>
              <a:spcBef>
                <a:spcPts val="0"/>
              </a:spcBef>
              <a:buNone/>
              <a:defRPr sz="1200" b="0" i="0" u="none" strike="noStrike" cap="none">
                <a:solidFill>
                  <a:srgbClr val="FFFFFF"/>
                </a:solidFill>
                <a:latin typeface="Calibri"/>
                <a:ea typeface="Calibri"/>
                <a:cs typeface="Calibri"/>
                <a:sym typeface="Calibri"/>
              </a:defRPr>
            </a:lvl6pPr>
            <a:lvl7pPr marL="0" marR="0" lvl="6" indent="0" algn="r" rtl="0">
              <a:lnSpc>
                <a:spcPct val="100000"/>
              </a:lnSpc>
              <a:spcBef>
                <a:spcPts val="0"/>
              </a:spcBef>
              <a:buNone/>
              <a:defRPr sz="1200" b="0" i="0" u="none" strike="noStrike" cap="none">
                <a:solidFill>
                  <a:srgbClr val="FFFFFF"/>
                </a:solidFill>
                <a:latin typeface="Calibri"/>
                <a:ea typeface="Calibri"/>
                <a:cs typeface="Calibri"/>
                <a:sym typeface="Calibri"/>
              </a:defRPr>
            </a:lvl7pPr>
            <a:lvl8pPr marL="0" marR="0" lvl="7" indent="0" algn="r" rtl="0">
              <a:lnSpc>
                <a:spcPct val="100000"/>
              </a:lnSpc>
              <a:spcBef>
                <a:spcPts val="0"/>
              </a:spcBef>
              <a:buNone/>
              <a:defRPr sz="1200" b="0" i="0" u="none" strike="noStrike" cap="none">
                <a:solidFill>
                  <a:srgbClr val="FFFFFF"/>
                </a:solidFill>
                <a:latin typeface="Calibri"/>
                <a:ea typeface="Calibri"/>
                <a:cs typeface="Calibri"/>
                <a:sym typeface="Calibri"/>
              </a:defRPr>
            </a:lvl8pPr>
            <a:lvl9pPr marL="0" marR="0" lvl="8" indent="0" algn="r" rtl="0">
              <a:lnSpc>
                <a:spcPct val="100000"/>
              </a:lnSpc>
              <a:spcBef>
                <a:spcPts val="0"/>
              </a:spcBef>
              <a:buNone/>
              <a:defRPr sz="1200" b="0" i="0" u="none" strike="noStrike" cap="none">
                <a:solidFill>
                  <a:srgbClr val="FFFFFF"/>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solidFill>
                <a:srgbClr val="000000"/>
              </a:solidFill>
              <a:latin typeface="Times New Roman"/>
              <a:ea typeface="Times New Roman"/>
              <a:cs typeface="Times New Roman"/>
              <a:sym typeface="Times New Roman"/>
            </a:endParaRPr>
          </a:p>
        </p:txBody>
      </p:sp>
      <p:sp>
        <p:nvSpPr>
          <p:cNvPr id="167" name="Google Shape;167;p39"/>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marR="0" lvl="0" algn="l" rtl="0">
              <a:spcBef>
                <a:spcPts val="0"/>
              </a:spcBef>
              <a:spcAft>
                <a:spcPts val="0"/>
              </a:spcAft>
              <a:buSzPts val="1400"/>
              <a:buNone/>
              <a:defRPr sz="1800" b="0" i="0" u="none" strike="noStrike" cap="none"/>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Tree>
  </p:cSld>
  <p:clrMap bg1="lt1" tx1="dk1" bg2="dk2" tx2="lt2" accent1="accent1" accent2="accent2" accent3="accent3" accent4="accent4" accent5="accent5" accent6="accent6" hlink="hlink" folHlink="folHlink"/>
  <p:sldLayoutIdLst>
    <p:sldLayoutId id="2147483683" r:id="rId1"/>
    <p:sldLayoutId id="2147483686" r:id="rId2"/>
    <p:sldLayoutId id="2147483687" r:id="rId3"/>
    <p:sldLayoutId id="2147483688" r:id="rId4"/>
    <p:sldLayoutId id="2147483689" r:id="rId5"/>
    <p:sldLayoutId id="2147483690" r:id="rId6"/>
    <p:sldLayoutId id="2147483692" r:id="rId7"/>
    <p:sldLayoutId id="2147483693" r:id="rId8"/>
    <p:sldLayoutId id="2147483694"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10.png"/><Relationship Id="rId7" Type="http://schemas.openxmlformats.org/officeDocument/2006/relationships/image" Target="../media/image26.png"/><Relationship Id="rId2" Type="http://schemas.openxmlformats.org/officeDocument/2006/relationships/image" Target="../media/image9.png"/><Relationship Id="rId1" Type="http://schemas.openxmlformats.org/officeDocument/2006/relationships/slideLayout" Target="../slideLayouts/slideLayout25.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3" Type="http://schemas.openxmlformats.org/officeDocument/2006/relationships/image" Target="../media/image35.png"/><Relationship Id="rId7" Type="http://schemas.openxmlformats.org/officeDocument/2006/relationships/image" Target="../media/image39.png"/><Relationship Id="rId12" Type="http://schemas.openxmlformats.org/officeDocument/2006/relationships/image" Target="../media/image44.png"/><Relationship Id="rId2" Type="http://schemas.openxmlformats.org/officeDocument/2006/relationships/notesSlide" Target="../notesSlides/notesSlide3.xml"/><Relationship Id="rId1" Type="http://schemas.openxmlformats.org/officeDocument/2006/relationships/slideLayout" Target="../slideLayouts/slideLayout24.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5" Type="http://schemas.openxmlformats.org/officeDocument/2006/relationships/image" Target="../media/image4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6.png"/><Relationship Id="rId2" Type="http://schemas.openxmlformats.org/officeDocument/2006/relationships/notesSlide" Target="../notesSlides/notesSlide4.xml"/><Relationship Id="rId1" Type="http://schemas.openxmlformats.org/officeDocument/2006/relationships/slideLayout" Target="../slideLayouts/slideLayout24.xml"/><Relationship Id="rId6" Type="http://schemas.openxmlformats.org/officeDocument/2006/relationships/image" Target="../media/image44.png"/><Relationship Id="rId5" Type="http://schemas.openxmlformats.org/officeDocument/2006/relationships/image" Target="../media/image49.png"/><Relationship Id="rId4" Type="http://schemas.openxmlformats.org/officeDocument/2006/relationships/image" Target="../media/image48.png"/></Relationships>
</file>

<file path=ppt/slides/_rels/slide1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7.xml"/><Relationship Id="rId1" Type="http://schemas.openxmlformats.org/officeDocument/2006/relationships/slideLayout" Target="../slideLayouts/slideLayout24.xml"/><Relationship Id="rId4" Type="http://schemas.openxmlformats.org/officeDocument/2006/relationships/image" Target="../media/image51.gif"/></Relationships>
</file>

<file path=ppt/slides/_rels/slide17.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52.png"/><Relationship Id="rId7" Type="http://schemas.openxmlformats.org/officeDocument/2006/relationships/image" Target="../media/image56.png"/><Relationship Id="rId2" Type="http://schemas.openxmlformats.org/officeDocument/2006/relationships/notesSlide" Target="../notesSlides/notesSlide8.xml"/><Relationship Id="rId1" Type="http://schemas.openxmlformats.org/officeDocument/2006/relationships/slideLayout" Target="../slideLayouts/slideLayout24.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9.xml.rels><?xml version="1.0" encoding="UTF-8" standalone="yes"?>
<Relationships xmlns="http://schemas.openxmlformats.org/package/2006/relationships"><Relationship Id="rId2" Type="http://schemas.openxmlformats.org/officeDocument/2006/relationships/hyperlink" Target="https://gitlab.cern.ch/elamb/toy-model-counter-rotate/-/blob/master/toy-model-counter-rotate/toy_model_classes.py?ref_type=heads" TargetMode="Externa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hyperlink" Target="http://blond-admin.github.io/BLonD/modules/impedances.html#module-blond.impedances.induced_voltage_analytical" TargetMode="External"/><Relationship Id="rId2" Type="http://schemas.openxmlformats.org/officeDocument/2006/relationships/notesSlide" Target="../notesSlides/notesSlide10.xml"/><Relationship Id="rId1" Type="http://schemas.openxmlformats.org/officeDocument/2006/relationships/slideLayout" Target="../slideLayouts/slideLayout24.xml"/><Relationship Id="rId4" Type="http://schemas.openxmlformats.org/officeDocument/2006/relationships/hyperlink" Target="http://blond.web.cern.ch/"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5.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5.xm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2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5.xml"/><Relationship Id="rId5" Type="http://schemas.openxmlformats.org/officeDocument/2006/relationships/image" Target="../media/image27.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pic>
        <p:nvPicPr>
          <p:cNvPr id="220" name="Google Shape;220;p52" descr="MUON-SlideGraph-gradient.png"/>
          <p:cNvPicPr preferRelativeResize="0"/>
          <p:nvPr/>
        </p:nvPicPr>
        <p:blipFill rotWithShape="1">
          <a:blip r:embed="rId3">
            <a:alphaModFix amt="75000"/>
          </a:blip>
          <a:srcRect/>
          <a:stretch/>
        </p:blipFill>
        <p:spPr>
          <a:xfrm>
            <a:off x="0" y="3069720"/>
            <a:ext cx="9143640" cy="2107800"/>
          </a:xfrm>
          <a:prstGeom prst="rect">
            <a:avLst/>
          </a:prstGeom>
          <a:noFill/>
          <a:ln>
            <a:noFill/>
          </a:ln>
        </p:spPr>
      </p:pic>
      <p:pic>
        <p:nvPicPr>
          <p:cNvPr id="221" name="Google Shape;221;p52" descr="MUON-SlideGraph-LogoBkgnd2.png"/>
          <p:cNvPicPr preferRelativeResize="0"/>
          <p:nvPr/>
        </p:nvPicPr>
        <p:blipFill rotWithShape="1">
          <a:blip r:embed="rId4">
            <a:alphaModFix/>
          </a:blip>
          <a:srcRect/>
          <a:stretch/>
        </p:blipFill>
        <p:spPr>
          <a:xfrm>
            <a:off x="0" y="0"/>
            <a:ext cx="9143640" cy="5140440"/>
          </a:xfrm>
          <a:prstGeom prst="rect">
            <a:avLst/>
          </a:prstGeom>
          <a:noFill/>
          <a:ln>
            <a:noFill/>
          </a:ln>
        </p:spPr>
      </p:pic>
      <p:pic>
        <p:nvPicPr>
          <p:cNvPr id="222" name="Google Shape;222;p52" descr="MCC-inernational-finalV01.png"/>
          <p:cNvPicPr preferRelativeResize="0"/>
          <p:nvPr/>
        </p:nvPicPr>
        <p:blipFill rotWithShape="1">
          <a:blip r:embed="rId5">
            <a:alphaModFix/>
          </a:blip>
          <a:srcRect/>
          <a:stretch/>
        </p:blipFill>
        <p:spPr>
          <a:xfrm>
            <a:off x="132480" y="57240"/>
            <a:ext cx="1391040" cy="1391040"/>
          </a:xfrm>
          <a:prstGeom prst="rect">
            <a:avLst/>
          </a:prstGeom>
          <a:noFill/>
          <a:ln>
            <a:noFill/>
          </a:ln>
        </p:spPr>
      </p:pic>
      <p:sp>
        <p:nvSpPr>
          <p:cNvPr id="224" name="Google Shape;224;p52"/>
          <p:cNvSpPr/>
          <p:nvPr/>
        </p:nvSpPr>
        <p:spPr>
          <a:xfrm>
            <a:off x="2123640" y="1779840"/>
            <a:ext cx="4666680" cy="106668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endParaRPr sz="3200" b="0" i="0" u="none" strike="noStrike" cap="none" dirty="0">
              <a:latin typeface="Arial"/>
              <a:ea typeface="Arial"/>
              <a:cs typeface="Arial"/>
              <a:sym typeface="Arial"/>
            </a:endParaRPr>
          </a:p>
        </p:txBody>
      </p:sp>
      <p:sp>
        <p:nvSpPr>
          <p:cNvPr id="225" name="Google Shape;225;p52"/>
          <p:cNvSpPr/>
          <p:nvPr/>
        </p:nvSpPr>
        <p:spPr>
          <a:xfrm>
            <a:off x="1004236" y="2985300"/>
            <a:ext cx="6808124" cy="79164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GB" sz="1600" b="1" i="0" u="none" strike="noStrike" cap="none" dirty="0">
                <a:solidFill>
                  <a:srgbClr val="000000"/>
                </a:solidFill>
                <a:latin typeface="Calibri"/>
                <a:ea typeface="Calibri"/>
                <a:cs typeface="Calibri"/>
                <a:sym typeface="Calibri"/>
              </a:rPr>
              <a:t>E. Lamb</a:t>
            </a:r>
            <a:r>
              <a:rPr lang="en-GB" sz="1600" b="0" i="0" u="none" strike="noStrike" cap="none" dirty="0">
                <a:solidFill>
                  <a:srgbClr val="000000"/>
                </a:solidFill>
                <a:latin typeface="Calibri"/>
                <a:ea typeface="Calibri"/>
                <a:cs typeface="Calibri"/>
                <a:sym typeface="Calibri"/>
              </a:rPr>
              <a:t>, S. Albright, L. Thiele, H. </a:t>
            </a:r>
            <a:r>
              <a:rPr lang="en-GB" sz="1600" b="0" i="0" u="none" strike="noStrike" cap="none" dirty="0" err="1">
                <a:solidFill>
                  <a:srgbClr val="000000"/>
                </a:solidFill>
                <a:latin typeface="Calibri"/>
                <a:ea typeface="Calibri"/>
                <a:cs typeface="Calibri"/>
                <a:sym typeface="Calibri"/>
              </a:rPr>
              <a:t>Demerau</a:t>
            </a:r>
            <a:r>
              <a:rPr lang="en-GB" sz="1600" b="0" i="0" u="none" strike="noStrike" cap="none" dirty="0">
                <a:solidFill>
                  <a:srgbClr val="000000"/>
                </a:solidFill>
                <a:latin typeface="Calibri"/>
                <a:ea typeface="Calibri"/>
                <a:cs typeface="Calibri"/>
                <a:sym typeface="Calibri"/>
              </a:rPr>
              <a:t>, A. </a:t>
            </a:r>
            <a:r>
              <a:rPr lang="en-GB" sz="1600" b="0" i="0" u="none" strike="noStrike" cap="none" dirty="0" err="1">
                <a:solidFill>
                  <a:srgbClr val="000000"/>
                </a:solidFill>
                <a:latin typeface="Calibri"/>
                <a:ea typeface="Calibri"/>
                <a:cs typeface="Calibri"/>
                <a:sym typeface="Calibri"/>
              </a:rPr>
              <a:t>Grudiev</a:t>
            </a:r>
            <a:r>
              <a:rPr lang="en-GB" sz="1600" b="0" i="0" u="none" strike="noStrike" cap="none" dirty="0">
                <a:solidFill>
                  <a:srgbClr val="000000"/>
                </a:solidFill>
                <a:latin typeface="Calibri"/>
                <a:ea typeface="Calibri"/>
                <a:cs typeface="Calibri"/>
                <a:sym typeface="Calibri"/>
              </a:rPr>
              <a:t>, </a:t>
            </a:r>
          </a:p>
          <a:p>
            <a:pPr marR="0" lvl="0" algn="ctr" rtl="0">
              <a:lnSpc>
                <a:spcPct val="100000"/>
              </a:lnSpc>
              <a:spcBef>
                <a:spcPts val="0"/>
              </a:spcBef>
              <a:spcAft>
                <a:spcPts val="0"/>
              </a:spcAft>
            </a:pPr>
            <a:r>
              <a:rPr lang="en-GB" sz="1600" b="0" i="0" u="none" strike="noStrike" cap="none" dirty="0">
                <a:solidFill>
                  <a:srgbClr val="000000"/>
                </a:solidFill>
                <a:latin typeface="Calibri"/>
                <a:ea typeface="Calibri"/>
                <a:cs typeface="Calibri"/>
                <a:sym typeface="Calibri"/>
              </a:rPr>
              <a:t>D. Amorin, U. Von </a:t>
            </a:r>
            <a:r>
              <a:rPr lang="en-GB" sz="1600" b="0" i="0" u="none" strike="noStrike" cap="none" dirty="0" err="1">
                <a:solidFill>
                  <a:srgbClr val="000000"/>
                </a:solidFill>
                <a:latin typeface="Calibri"/>
                <a:ea typeface="Calibri"/>
                <a:cs typeface="Calibri"/>
                <a:sym typeface="Calibri"/>
              </a:rPr>
              <a:t>Rienen</a:t>
            </a:r>
            <a:r>
              <a:rPr lang="en-GB" sz="1600" b="0" i="0" u="none" strike="noStrike" cap="none" dirty="0">
                <a:solidFill>
                  <a:srgbClr val="000000"/>
                </a:solidFill>
                <a:latin typeface="Calibri"/>
                <a:ea typeface="Calibri"/>
                <a:cs typeface="Calibri"/>
                <a:sym typeface="Calibri"/>
              </a:rPr>
              <a:t>, R. </a:t>
            </a:r>
            <a:r>
              <a:rPr lang="en-GB" sz="1600" b="0" i="0" u="none" strike="noStrike" cap="none" dirty="0" err="1">
                <a:solidFill>
                  <a:srgbClr val="000000"/>
                </a:solidFill>
                <a:latin typeface="Calibri"/>
                <a:ea typeface="Calibri"/>
                <a:cs typeface="Calibri"/>
                <a:sym typeface="Calibri"/>
              </a:rPr>
              <a:t>Calag</a:t>
            </a:r>
            <a:r>
              <a:rPr lang="en-GB" sz="1600" dirty="0" err="1">
                <a:latin typeface="Calibri"/>
                <a:ea typeface="Calibri"/>
                <a:cs typeface="Calibri"/>
                <a:sym typeface="Calibri"/>
              </a:rPr>
              <a:t>a</a:t>
            </a:r>
            <a:endParaRPr lang="en-GB" sz="1600" b="0" i="0" u="none" strike="noStrike" cap="none" dirty="0">
              <a:solidFill>
                <a:srgbClr val="000000"/>
              </a:solidFill>
              <a:latin typeface="Calibri"/>
              <a:ea typeface="Calibri"/>
              <a:cs typeface="Calibri"/>
              <a:sym typeface="Calibri"/>
            </a:endParaRPr>
          </a:p>
          <a:p>
            <a:pPr marR="0" lvl="0" algn="ctr" rtl="0">
              <a:lnSpc>
                <a:spcPct val="100000"/>
              </a:lnSpc>
              <a:spcBef>
                <a:spcPts val="0"/>
              </a:spcBef>
              <a:spcAft>
                <a:spcPts val="0"/>
              </a:spcAft>
            </a:pPr>
            <a:r>
              <a:rPr lang="en-GB" sz="1600" b="0" i="0" u="none" strike="noStrike" cap="none" dirty="0">
                <a:solidFill>
                  <a:srgbClr val="000000"/>
                </a:solidFill>
                <a:latin typeface="Calibri"/>
                <a:ea typeface="Calibri"/>
                <a:cs typeface="Calibri"/>
                <a:sym typeface="Calibri"/>
              </a:rPr>
              <a:t>Thanks to: A. </a:t>
            </a:r>
            <a:r>
              <a:rPr lang="en-GB" sz="1600" b="0" i="0" u="none" strike="noStrike" cap="none" dirty="0" err="1">
                <a:solidFill>
                  <a:srgbClr val="000000"/>
                </a:solidFill>
                <a:latin typeface="Calibri"/>
                <a:ea typeface="Calibri"/>
                <a:cs typeface="Calibri"/>
                <a:sym typeface="Calibri"/>
              </a:rPr>
              <a:t>Pastinante</a:t>
            </a:r>
            <a:r>
              <a:rPr lang="en-GB" sz="1600" b="0" i="0" u="none" strike="noStrike" cap="none" dirty="0">
                <a:solidFill>
                  <a:srgbClr val="000000"/>
                </a:solidFill>
                <a:latin typeface="Calibri"/>
                <a:ea typeface="Calibri"/>
                <a:cs typeface="Calibri"/>
                <a:sym typeface="Calibri"/>
              </a:rPr>
              <a:t>, B. Karlsen-Baeck</a:t>
            </a:r>
            <a:endParaRPr sz="1600" b="0" i="0" u="none" strike="noStrike" cap="none" dirty="0">
              <a:sym typeface="Arial"/>
            </a:endParaRPr>
          </a:p>
        </p:txBody>
      </p:sp>
      <p:pic>
        <p:nvPicPr>
          <p:cNvPr id="226" name="Google Shape;226;p52" descr="A picture containing text, font, graphics, design&#10;&#10;Description automatically generated"/>
          <p:cNvPicPr preferRelativeResize="0"/>
          <p:nvPr/>
        </p:nvPicPr>
        <p:blipFill rotWithShape="1">
          <a:blip r:embed="rId6">
            <a:alphaModFix/>
          </a:blip>
          <a:srcRect/>
          <a:stretch/>
        </p:blipFill>
        <p:spPr>
          <a:xfrm>
            <a:off x="7812360" y="94320"/>
            <a:ext cx="1278360" cy="1468800"/>
          </a:xfrm>
          <a:prstGeom prst="rect">
            <a:avLst/>
          </a:prstGeom>
          <a:noFill/>
          <a:ln>
            <a:noFill/>
          </a:ln>
        </p:spPr>
      </p:pic>
      <p:pic>
        <p:nvPicPr>
          <p:cNvPr id="227" name="Google Shape;227;p52"/>
          <p:cNvPicPr preferRelativeResize="0"/>
          <p:nvPr/>
        </p:nvPicPr>
        <p:blipFill rotWithShape="1">
          <a:blip r:embed="rId7">
            <a:alphaModFix/>
          </a:blip>
          <a:srcRect/>
          <a:stretch/>
        </p:blipFill>
        <p:spPr>
          <a:xfrm>
            <a:off x="35640" y="4155840"/>
            <a:ext cx="1291680" cy="861120"/>
          </a:xfrm>
          <a:prstGeom prst="rect">
            <a:avLst/>
          </a:prstGeom>
          <a:noFill/>
          <a:ln>
            <a:noFill/>
          </a:ln>
        </p:spPr>
      </p:pic>
      <p:sp>
        <p:nvSpPr>
          <p:cNvPr id="228" name="Google Shape;228;p52"/>
          <p:cNvSpPr/>
          <p:nvPr/>
        </p:nvSpPr>
        <p:spPr>
          <a:xfrm>
            <a:off x="1327680" y="4189680"/>
            <a:ext cx="5332320" cy="757800"/>
          </a:xfrm>
          <a:prstGeom prst="rect">
            <a:avLst/>
          </a:prstGeom>
          <a:noFill/>
          <a:ln>
            <a:noFill/>
          </a:ln>
        </p:spPr>
        <p:txBody>
          <a:bodyPr spcFirstLastPara="1" wrap="square" lIns="91425" tIns="45700" rIns="91425" bIns="45700" anchor="ctr" anchorCtr="0">
            <a:noAutofit/>
          </a:bodyPr>
          <a:lstStyle/>
          <a:p>
            <a:pPr marL="0" marR="0" lvl="0" indent="0" algn="l" rtl="0">
              <a:lnSpc>
                <a:spcPct val="150000"/>
              </a:lnSpc>
              <a:spcBef>
                <a:spcPts val="0"/>
              </a:spcBef>
              <a:spcAft>
                <a:spcPts val="0"/>
              </a:spcAft>
              <a:buNone/>
            </a:pPr>
            <a:r>
              <a:rPr lang="en-GB" sz="1000" b="0" i="0" u="none" strike="noStrike" cap="none">
                <a:solidFill>
                  <a:srgbClr val="FFFFFF"/>
                </a:solidFill>
                <a:latin typeface="Arial"/>
                <a:ea typeface="Arial"/>
                <a:cs typeface="Arial"/>
                <a:sym typeface="Arial"/>
              </a:rPr>
              <a:t>Funded by the European Union (EU). Views and opinions expressed are however those of the author(s) only and do not necessarily reflect those of the EU or European Research Executive Agency (REA). Neither the EU nor the REA can be held responsible for them.</a:t>
            </a:r>
            <a:endParaRPr sz="1000" b="0" i="0" u="none" strike="noStrike" cap="none">
              <a:latin typeface="Arial"/>
              <a:ea typeface="Arial"/>
              <a:cs typeface="Arial"/>
              <a:sym typeface="Arial"/>
            </a:endParaRPr>
          </a:p>
        </p:txBody>
      </p:sp>
      <p:sp>
        <p:nvSpPr>
          <p:cNvPr id="229" name="Google Shape;229;p52"/>
          <p:cNvSpPr txBox="1"/>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i="0" u="none" strike="noStrike" cap="none">
                <a:solidFill>
                  <a:srgbClr val="FFFFFF"/>
                </a:solidFill>
                <a:latin typeface="Arial Narrow"/>
                <a:ea typeface="Arial Narrow"/>
                <a:cs typeface="Arial Narrow"/>
                <a:sym typeface="Arial Narrow"/>
              </a:rPr>
              <a:t>1</a:t>
            </a:fld>
            <a:endParaRPr sz="1200" b="0" i="0" u="none" strike="noStrike" cap="none">
              <a:latin typeface="Times New Roman"/>
              <a:ea typeface="Times New Roman"/>
              <a:cs typeface="Times New Roman"/>
              <a:sym typeface="Times New Roman"/>
            </a:endParaRPr>
          </a:p>
        </p:txBody>
      </p:sp>
      <p:sp>
        <p:nvSpPr>
          <p:cNvPr id="2" name="TextBox 1">
            <a:extLst>
              <a:ext uri="{FF2B5EF4-FFF2-40B4-BE49-F238E27FC236}">
                <a16:creationId xmlns:a16="http://schemas.microsoft.com/office/drawing/2014/main" id="{BDCE4685-3EA5-3370-4ACB-5FCB14B939C2}"/>
              </a:ext>
            </a:extLst>
          </p:cNvPr>
          <p:cNvSpPr txBox="1"/>
          <p:nvPr/>
        </p:nvSpPr>
        <p:spPr>
          <a:xfrm>
            <a:off x="2123640" y="1708786"/>
            <a:ext cx="4666680" cy="1200329"/>
          </a:xfrm>
          <a:prstGeom prst="rect">
            <a:avLst/>
          </a:prstGeom>
          <a:noFill/>
        </p:spPr>
        <p:txBody>
          <a:bodyPr wrap="square" rtlCol="0">
            <a:spAutoFit/>
          </a:bodyPr>
          <a:lstStyle/>
          <a:p>
            <a:pPr algn="ctr"/>
            <a:r>
              <a:rPr lang="en-GB" sz="2400" b="1" dirty="0"/>
              <a:t>Longitudinal beam dynamics update </a:t>
            </a:r>
          </a:p>
          <a:p>
            <a:pPr algn="ctr"/>
            <a:r>
              <a:rPr lang="en-GB" sz="2400" b="1" dirty="0"/>
              <a:t>HEMAC 08/04/25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Google Shape;326;p59">
            <a:extLst>
              <a:ext uri="{FF2B5EF4-FFF2-40B4-BE49-F238E27FC236}">
                <a16:creationId xmlns:a16="http://schemas.microsoft.com/office/drawing/2014/main" id="{3CDC289B-D1B3-35A6-601E-ECBF8C11DDAE}"/>
              </a:ext>
            </a:extLst>
          </p:cNvPr>
          <p:cNvSpPr/>
          <p:nvPr/>
        </p:nvSpPr>
        <p:spPr>
          <a:xfrm>
            <a:off x="370823" y="1383318"/>
            <a:ext cx="2549646" cy="3010185"/>
          </a:xfrm>
          <a:prstGeom prst="rect">
            <a:avLst/>
          </a:prstGeom>
          <a:solidFill>
            <a:srgbClr val="FFD6D8">
              <a:alpha val="48630"/>
            </a:srgbClr>
          </a:solidFill>
          <a:ln>
            <a:noFill/>
          </a:ln>
        </p:spPr>
        <p:txBody>
          <a:bodyPr spcFirstLastPara="1" wrap="square" lIns="91425" tIns="45700" rIns="91425" bIns="45700" anchor="t" anchorCtr="0">
            <a:noAutofit/>
          </a:bodyPr>
          <a:lstStyle/>
          <a:p>
            <a:pPr marL="342900" marR="0" lvl="0" indent="-342900" rtl="0">
              <a:lnSpc>
                <a:spcPct val="100000"/>
              </a:lnSpc>
              <a:spcBef>
                <a:spcPts val="0"/>
              </a:spcBef>
              <a:spcAft>
                <a:spcPts val="0"/>
              </a:spcAft>
              <a:buFont typeface="Arial" panose="020B0604020202020204" pitchFamily="34" charset="0"/>
              <a:buChar char="•"/>
            </a:pPr>
            <a:endParaRPr sz="1800" b="0" strike="noStrike" dirty="0">
              <a:latin typeface="Arial"/>
              <a:ea typeface="Arial"/>
              <a:cs typeface="Arial"/>
              <a:sym typeface="Arial"/>
            </a:endParaRPr>
          </a:p>
          <a:p>
            <a:pPr marL="228600"/>
            <a:endParaRPr lang="en-GB" dirty="0"/>
          </a:p>
          <a:p>
            <a:pPr marL="228600"/>
            <a:endParaRPr lang="en-GB" dirty="0"/>
          </a:p>
          <a:p>
            <a:pPr marL="228600"/>
            <a:endParaRPr lang="en-GB" dirty="0"/>
          </a:p>
          <a:p>
            <a:pPr marL="514350" indent="-285750">
              <a:buFont typeface="Arial" panose="020B0604020202020204" pitchFamily="34" charset="0"/>
              <a:buChar char="•"/>
            </a:pPr>
            <a:endParaRPr lang="en-GB" dirty="0"/>
          </a:p>
          <a:p>
            <a:pPr marL="457200" indent="-317159">
              <a:buSzPts val="1400"/>
              <a:buFont typeface="Arial"/>
              <a:buChar char="●"/>
            </a:pPr>
            <a:endParaRPr lang="en-GB" dirty="0"/>
          </a:p>
          <a:p>
            <a:pPr marL="140041">
              <a:buSzPts val="1400"/>
            </a:pPr>
            <a:endParaRPr lang="en-GB" dirty="0"/>
          </a:p>
          <a:p>
            <a:pPr marL="457200" indent="-317159">
              <a:buSzPts val="1400"/>
              <a:buFont typeface="Arial"/>
              <a:buChar char="●"/>
            </a:pPr>
            <a:endParaRPr lang="en-GB" dirty="0"/>
          </a:p>
          <a:p>
            <a:pPr marL="457200" marR="0" lvl="0" indent="-317159" rtl="0">
              <a:lnSpc>
                <a:spcPct val="100000"/>
              </a:lnSpc>
              <a:spcBef>
                <a:spcPts val="0"/>
              </a:spcBef>
              <a:spcAft>
                <a:spcPts val="0"/>
              </a:spcAft>
              <a:buClr>
                <a:srgbClr val="000000"/>
              </a:buClr>
              <a:buSzPts val="1400"/>
              <a:buFont typeface="Arial"/>
              <a:buChar char="●"/>
            </a:pPr>
            <a:endParaRPr lang="en-GB" sz="1400" b="1" strike="noStrike" dirty="0">
              <a:solidFill>
                <a:srgbClr val="000000"/>
              </a:solidFill>
              <a:latin typeface="Arial"/>
              <a:ea typeface="Arial"/>
              <a:cs typeface="Arial"/>
              <a:sym typeface="Arial"/>
            </a:endParaRPr>
          </a:p>
          <a:p>
            <a:pPr marL="457200" marR="0" lvl="0" indent="-317159" rtl="0">
              <a:lnSpc>
                <a:spcPct val="100000"/>
              </a:lnSpc>
              <a:spcBef>
                <a:spcPts val="0"/>
              </a:spcBef>
              <a:spcAft>
                <a:spcPts val="0"/>
              </a:spcAft>
              <a:buClr>
                <a:srgbClr val="000000"/>
              </a:buClr>
              <a:buSzPts val="1400"/>
              <a:buFont typeface="Arial"/>
              <a:buChar char="●"/>
            </a:pPr>
            <a:endParaRPr sz="1400" b="0" strike="noStrike" dirty="0">
              <a:latin typeface="Arial"/>
              <a:ea typeface="Arial"/>
              <a:cs typeface="Arial"/>
              <a:sym typeface="Arial"/>
            </a:endParaRPr>
          </a:p>
          <a:p>
            <a:pPr marL="742950" marR="0" lvl="0" indent="-285750" rtl="0">
              <a:lnSpc>
                <a:spcPct val="100000"/>
              </a:lnSpc>
              <a:spcBef>
                <a:spcPts val="0"/>
              </a:spcBef>
              <a:spcAft>
                <a:spcPts val="0"/>
              </a:spcAft>
              <a:buFont typeface="Arial" panose="020B0604020202020204" pitchFamily="34" charset="0"/>
              <a:buChar char="•"/>
            </a:pPr>
            <a:endParaRPr lang="en-GB" dirty="0"/>
          </a:p>
          <a:p>
            <a:pPr marL="45720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p:txBody>
      </p:sp>
      <p:pic>
        <p:nvPicPr>
          <p:cNvPr id="7" name="Picture 4">
            <a:extLst>
              <a:ext uri="{FF2B5EF4-FFF2-40B4-BE49-F238E27FC236}">
                <a16:creationId xmlns:a16="http://schemas.microsoft.com/office/drawing/2014/main" id="{E5099428-4438-BB9D-99F8-73226F1CF3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445" y="1523226"/>
            <a:ext cx="1335845" cy="514628"/>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2620D7ED-25E4-4AFB-82A2-CC22466CB2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445" y="2262821"/>
            <a:ext cx="1772004" cy="50983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DED04D87-1A28-4B81-DEEF-6F6B4D7472A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445" y="3038608"/>
            <a:ext cx="2208403" cy="554324"/>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12090028-48E3-3BB9-90BA-B055E36838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1947" y="358196"/>
            <a:ext cx="1143334" cy="316241"/>
          </a:xfrm>
          <a:prstGeom prst="rect">
            <a:avLst/>
          </a:prstGeom>
          <a:noFill/>
          <a:extLst>
            <a:ext uri="{909E8E84-426E-40DD-AFC4-6F175D3DCCD1}">
              <a14:hiddenFill xmlns:a14="http://schemas.microsoft.com/office/drawing/2010/main">
                <a:solidFill>
                  <a:srgbClr val="FFFFFF"/>
                </a:solidFill>
              </a14:hiddenFill>
            </a:ext>
          </a:extLst>
        </p:spPr>
      </p:pic>
      <p:sp>
        <p:nvSpPr>
          <p:cNvPr id="10" name="AutoShape 8">
            <a:extLst>
              <a:ext uri="{FF2B5EF4-FFF2-40B4-BE49-F238E27FC236}">
                <a16:creationId xmlns:a16="http://schemas.microsoft.com/office/drawing/2014/main" id="{29769E12-3D0A-4827-99AE-515479B5B452}"/>
              </a:ext>
            </a:extLst>
          </p:cNvPr>
          <p:cNvSpPr>
            <a:spLocks noChangeAspect="1" noChangeArrowheads="1"/>
          </p:cNvSpPr>
          <p:nvPr/>
        </p:nvSpPr>
        <p:spPr bwMode="auto">
          <a:xfrm>
            <a:off x="4419600" y="241935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H"/>
          </a:p>
        </p:txBody>
      </p:sp>
      <p:pic>
        <p:nvPicPr>
          <p:cNvPr id="12" name="Picture 11" descr="A graph with numbers and points&#10;&#10;AI-generated content may be incorrect.">
            <a:extLst>
              <a:ext uri="{FF2B5EF4-FFF2-40B4-BE49-F238E27FC236}">
                <a16:creationId xmlns:a16="http://schemas.microsoft.com/office/drawing/2014/main" id="{790D48C5-8426-A33A-BE4F-CAF3300E6CA8}"/>
              </a:ext>
            </a:extLst>
          </p:cNvPr>
          <p:cNvPicPr>
            <a:picLocks noChangeAspect="1"/>
          </p:cNvPicPr>
          <p:nvPr/>
        </p:nvPicPr>
        <p:blipFill>
          <a:blip r:embed="rId6"/>
          <a:stretch>
            <a:fillRect/>
          </a:stretch>
        </p:blipFill>
        <p:spPr>
          <a:xfrm>
            <a:off x="4779455" y="1398211"/>
            <a:ext cx="3993722" cy="2995292"/>
          </a:xfrm>
          <a:prstGeom prst="rect">
            <a:avLst/>
          </a:prstGeom>
        </p:spPr>
      </p:pic>
      <p:pic>
        <p:nvPicPr>
          <p:cNvPr id="3082" name="Picture 10">
            <a:extLst>
              <a:ext uri="{FF2B5EF4-FFF2-40B4-BE49-F238E27FC236}">
                <a16:creationId xmlns:a16="http://schemas.microsoft.com/office/drawing/2014/main" id="{F2C45875-40B2-6088-5A43-DDDC1833CA2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3791" y="3951873"/>
            <a:ext cx="1550591" cy="249559"/>
          </a:xfrm>
          <a:prstGeom prst="rect">
            <a:avLst/>
          </a:prstGeom>
          <a:noFill/>
          <a:extLst>
            <a:ext uri="{909E8E84-426E-40DD-AFC4-6F175D3DCCD1}">
              <a14:hiddenFill xmlns:a14="http://schemas.microsoft.com/office/drawing/2010/main">
                <a:solidFill>
                  <a:srgbClr val="FFFFFF"/>
                </a:solidFill>
              </a14:hiddenFill>
            </a:ext>
          </a:extLst>
        </p:spPr>
      </p:pic>
      <p:sp>
        <p:nvSpPr>
          <p:cNvPr id="13" name="Arrow: Right 12">
            <a:extLst>
              <a:ext uri="{FF2B5EF4-FFF2-40B4-BE49-F238E27FC236}">
                <a16:creationId xmlns:a16="http://schemas.microsoft.com/office/drawing/2014/main" id="{A246D0B8-81DA-1971-8475-FE0268E9E36C}"/>
              </a:ext>
            </a:extLst>
          </p:cNvPr>
          <p:cNvSpPr/>
          <p:nvPr/>
        </p:nvSpPr>
        <p:spPr>
          <a:xfrm>
            <a:off x="3082636" y="2517736"/>
            <a:ext cx="1572491" cy="30480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TextBox 13">
            <a:extLst>
              <a:ext uri="{FF2B5EF4-FFF2-40B4-BE49-F238E27FC236}">
                <a16:creationId xmlns:a16="http://schemas.microsoft.com/office/drawing/2014/main" id="{479B8CD7-F2D6-3066-126D-F6710F19135B}"/>
              </a:ext>
            </a:extLst>
          </p:cNvPr>
          <p:cNvSpPr txBox="1"/>
          <p:nvPr/>
        </p:nvSpPr>
        <p:spPr>
          <a:xfrm>
            <a:off x="3124200" y="2107541"/>
            <a:ext cx="2590800" cy="523220"/>
          </a:xfrm>
          <a:prstGeom prst="rect">
            <a:avLst/>
          </a:prstGeom>
          <a:noFill/>
        </p:spPr>
        <p:txBody>
          <a:bodyPr wrap="square" rtlCol="0">
            <a:spAutoFit/>
          </a:bodyPr>
          <a:lstStyle/>
          <a:p>
            <a:r>
              <a:rPr lang="en-GB" dirty="0">
                <a:latin typeface="+mj-lt"/>
                <a:cs typeface="Times New Roman" panose="02020603050405020304" pitchFamily="18" charset="0"/>
              </a:rPr>
              <a:t>Solve for </a:t>
            </a:r>
            <a:endParaRPr lang="en-GB" b="0" dirty="0">
              <a:latin typeface="Times New Roman" panose="02020603050405020304" pitchFamily="18" charset="0"/>
              <a:cs typeface="Times New Roman" panose="02020603050405020304" pitchFamily="18" charset="0"/>
            </a:endParaRPr>
          </a:p>
          <a:p>
            <a:endParaRPr lang="en-CH" dirty="0">
              <a:latin typeface="Times New Roman" panose="02020603050405020304" pitchFamily="18" charset="0"/>
              <a:cs typeface="Times New Roman" panose="02020603050405020304" pitchFamily="18" charset="0"/>
            </a:endParaRPr>
          </a:p>
        </p:txBody>
      </p:sp>
      <p:pic>
        <p:nvPicPr>
          <p:cNvPr id="3084" name="Picture 12">
            <a:extLst>
              <a:ext uri="{FF2B5EF4-FFF2-40B4-BE49-F238E27FC236}">
                <a16:creationId xmlns:a16="http://schemas.microsoft.com/office/drawing/2014/main" id="{D37CB6E0-1748-FCA6-7316-FFF458849D8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77317" y="2158243"/>
            <a:ext cx="333959" cy="198785"/>
          </a:xfrm>
          <a:prstGeom prst="rect">
            <a:avLst/>
          </a:prstGeom>
          <a:noFill/>
          <a:extLst>
            <a:ext uri="{909E8E84-426E-40DD-AFC4-6F175D3DCCD1}">
              <a14:hiddenFill xmlns:a14="http://schemas.microsoft.com/office/drawing/2010/main">
                <a:solidFill>
                  <a:srgbClr val="FFFFFF"/>
                </a:solidFill>
              </a14:hiddenFill>
            </a:ext>
          </a:extLst>
        </p:spPr>
      </p:pic>
      <p:sp>
        <p:nvSpPr>
          <p:cNvPr id="16" name="Google Shape;366;p61">
            <a:extLst>
              <a:ext uri="{FF2B5EF4-FFF2-40B4-BE49-F238E27FC236}">
                <a16:creationId xmlns:a16="http://schemas.microsoft.com/office/drawing/2014/main" id="{8A0DEB38-18B9-C536-6B90-E0E3DF59CC61}"/>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Toy model, CR</a:t>
            </a:r>
            <a:endParaRPr sz="3200" b="0" strike="noStrike" dirty="0">
              <a:solidFill>
                <a:srgbClr val="000000"/>
              </a:solidFill>
              <a:sym typeface="Arial"/>
            </a:endParaRPr>
          </a:p>
        </p:txBody>
      </p:sp>
      <p:sp>
        <p:nvSpPr>
          <p:cNvPr id="21" name="TextBox 20">
            <a:extLst>
              <a:ext uri="{FF2B5EF4-FFF2-40B4-BE49-F238E27FC236}">
                <a16:creationId xmlns:a16="http://schemas.microsoft.com/office/drawing/2014/main" id="{152558ED-ED98-8F0B-A35E-9701CE8DA145}"/>
              </a:ext>
            </a:extLst>
          </p:cNvPr>
          <p:cNvSpPr txBox="1"/>
          <p:nvPr/>
        </p:nvSpPr>
        <p:spPr>
          <a:xfrm>
            <a:off x="1368056" y="4481945"/>
            <a:ext cx="7727454" cy="523220"/>
          </a:xfrm>
          <a:prstGeom prst="rect">
            <a:avLst/>
          </a:prstGeom>
          <a:noFill/>
        </p:spPr>
        <p:txBody>
          <a:bodyPr wrap="square" rtlCol="0">
            <a:spAutoFit/>
          </a:bodyPr>
          <a:lstStyle/>
          <a:p>
            <a:r>
              <a:rPr lang="en-GB" dirty="0"/>
              <a:t>Would it be useful to find solutions for HOMs to optimise cavity spacing?</a:t>
            </a:r>
          </a:p>
          <a:p>
            <a:r>
              <a:rPr lang="en-GB" dirty="0"/>
              <a:t>What happens when we are detuned by one revolution frequency/harmonic?</a:t>
            </a:r>
            <a:endParaRPr lang="en-CH" dirty="0"/>
          </a:p>
        </p:txBody>
      </p:sp>
      <p:sp>
        <p:nvSpPr>
          <p:cNvPr id="22" name="Google Shape;229;p52">
            <a:extLst>
              <a:ext uri="{FF2B5EF4-FFF2-40B4-BE49-F238E27FC236}">
                <a16:creationId xmlns:a16="http://schemas.microsoft.com/office/drawing/2014/main" id="{EB8F52EA-2FFD-EBF8-7D41-A703E7C857E2}"/>
              </a:ext>
            </a:extLst>
          </p:cNvPr>
          <p:cNvSpPr txBox="1"/>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i="0" u="none" strike="noStrike" cap="none">
                <a:solidFill>
                  <a:srgbClr val="FFFFFF"/>
                </a:solidFill>
                <a:latin typeface="Arial Narrow"/>
                <a:ea typeface="Arial Narrow"/>
                <a:cs typeface="Arial Narrow"/>
                <a:sym typeface="Arial Narrow"/>
              </a:rPr>
              <a:t>10</a:t>
            </a:fld>
            <a:endParaRPr sz="1200" b="0" i="0" u="none" strike="noStrike" cap="none">
              <a:latin typeface="Times New Roman"/>
              <a:ea typeface="Times New Roman"/>
              <a:cs typeface="Times New Roman"/>
              <a:sym typeface="Times New Roman"/>
            </a:endParaRPr>
          </a:p>
        </p:txBody>
      </p:sp>
    </p:spTree>
    <p:extLst>
      <p:ext uri="{BB962C8B-B14F-4D97-AF65-F5344CB8AC3E}">
        <p14:creationId xmlns:p14="http://schemas.microsoft.com/office/powerpoint/2010/main" val="4086773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92148-BE48-6B5B-8771-C20A450888D0}"/>
              </a:ext>
            </a:extLst>
          </p:cNvPr>
          <p:cNvSpPr>
            <a:spLocks noGrp="1"/>
          </p:cNvSpPr>
          <p:nvPr>
            <p:ph type="title"/>
          </p:nvPr>
        </p:nvSpPr>
        <p:spPr>
          <a:xfrm>
            <a:off x="3020171" y="1945025"/>
            <a:ext cx="6781320" cy="564840"/>
          </a:xfrm>
        </p:spPr>
        <p:txBody>
          <a:bodyPr/>
          <a:lstStyle/>
          <a:p>
            <a:r>
              <a:rPr lang="en-GB" sz="3200" dirty="0"/>
              <a:t>RLA2 Injection</a:t>
            </a:r>
            <a:endParaRPr lang="en-CH" sz="3200" dirty="0"/>
          </a:p>
        </p:txBody>
      </p:sp>
    </p:spTree>
    <p:extLst>
      <p:ext uri="{BB962C8B-B14F-4D97-AF65-F5344CB8AC3E}">
        <p14:creationId xmlns:p14="http://schemas.microsoft.com/office/powerpoint/2010/main" val="19115609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65">
          <a:extLst>
            <a:ext uri="{FF2B5EF4-FFF2-40B4-BE49-F238E27FC236}">
              <a16:creationId xmlns:a16="http://schemas.microsoft.com/office/drawing/2014/main" id="{D990BA73-8FCA-49DD-7F1E-D07677ECCD82}"/>
            </a:ext>
          </a:extLst>
        </p:cNvPr>
        <p:cNvGrpSpPr/>
        <p:nvPr/>
      </p:nvGrpSpPr>
      <p:grpSpPr>
        <a:xfrm>
          <a:off x="0" y="0"/>
          <a:ext cx="0" cy="0"/>
          <a:chOff x="0" y="0"/>
          <a:chExt cx="0" cy="0"/>
        </a:xfrm>
      </p:grpSpPr>
      <p:pic>
        <p:nvPicPr>
          <p:cNvPr id="51" name="Picture 50">
            <a:extLst>
              <a:ext uri="{FF2B5EF4-FFF2-40B4-BE49-F238E27FC236}">
                <a16:creationId xmlns:a16="http://schemas.microsoft.com/office/drawing/2014/main" id="{391276ED-9CDB-D5E4-816F-3B43B695F0EB}"/>
              </a:ext>
            </a:extLst>
          </p:cNvPr>
          <p:cNvPicPr>
            <a:picLocks noChangeAspect="1"/>
          </p:cNvPicPr>
          <p:nvPr/>
        </p:nvPicPr>
        <p:blipFill>
          <a:blip r:embed="rId3"/>
          <a:stretch>
            <a:fillRect/>
          </a:stretch>
        </p:blipFill>
        <p:spPr>
          <a:xfrm>
            <a:off x="330246" y="484126"/>
            <a:ext cx="2180560" cy="1522427"/>
          </a:xfrm>
          <a:prstGeom prst="rect">
            <a:avLst/>
          </a:prstGeom>
        </p:spPr>
      </p:pic>
      <p:sp>
        <p:nvSpPr>
          <p:cNvPr id="367" name="Google Shape;367;p61">
            <a:extLst>
              <a:ext uri="{FF2B5EF4-FFF2-40B4-BE49-F238E27FC236}">
                <a16:creationId xmlns:a16="http://schemas.microsoft.com/office/drawing/2014/main" id="{78326AA0-5E95-0F89-D0CE-92F9C93217C1}"/>
              </a:ext>
            </a:extLst>
          </p:cNvPr>
          <p:cNvSpPr/>
          <p:nvPr/>
        </p:nvSpPr>
        <p:spPr>
          <a:xfrm>
            <a:off x="7834320" y="4668480"/>
            <a:ext cx="255000" cy="1605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strike="noStrike">
                <a:solidFill>
                  <a:srgbClr val="FFFFFF"/>
                </a:solidFill>
                <a:latin typeface="Arial Narrow"/>
                <a:ea typeface="Arial Narrow"/>
                <a:cs typeface="Arial Narrow"/>
                <a:sym typeface="Arial Narrow"/>
              </a:rPr>
              <a:t>12</a:t>
            </a:fld>
            <a:endParaRPr sz="1200" b="0" strike="noStrike">
              <a:latin typeface="Arial"/>
              <a:ea typeface="Arial"/>
              <a:cs typeface="Arial"/>
              <a:sym typeface="Arial"/>
            </a:endParaRPr>
          </a:p>
        </p:txBody>
      </p:sp>
      <p:sp>
        <p:nvSpPr>
          <p:cNvPr id="368" name="Google Shape;368;p61">
            <a:extLst>
              <a:ext uri="{FF2B5EF4-FFF2-40B4-BE49-F238E27FC236}">
                <a16:creationId xmlns:a16="http://schemas.microsoft.com/office/drawing/2014/main" id="{B155BDE8-9384-F01B-7C7C-433F1371852C}"/>
              </a:ext>
            </a:extLst>
          </p:cNvPr>
          <p:cNvSpPr txBox="1"/>
          <p:nvPr/>
        </p:nvSpPr>
        <p:spPr>
          <a:xfrm>
            <a:off x="7772760" y="4829040"/>
            <a:ext cx="456900" cy="1488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0" strike="noStrike">
                <a:solidFill>
                  <a:srgbClr val="FFFFFF"/>
                </a:solidFill>
                <a:latin typeface="Calibri"/>
                <a:ea typeface="Calibri"/>
                <a:cs typeface="Calibri"/>
                <a:sym typeface="Calibri"/>
              </a:rPr>
              <a:t>12</a:t>
            </a:fld>
            <a:endParaRPr sz="1200" b="0" strike="noStrike">
              <a:latin typeface="Times New Roman"/>
              <a:ea typeface="Times New Roman"/>
              <a:cs typeface="Times New Roman"/>
              <a:sym typeface="Times New Roman"/>
            </a:endParaRPr>
          </a:p>
        </p:txBody>
      </p:sp>
      <p:sp>
        <p:nvSpPr>
          <p:cNvPr id="371" name="Google Shape;371;p61">
            <a:extLst>
              <a:ext uri="{FF2B5EF4-FFF2-40B4-BE49-F238E27FC236}">
                <a16:creationId xmlns:a16="http://schemas.microsoft.com/office/drawing/2014/main" id="{50415BF1-975E-9239-1417-7A88EF399D5B}"/>
              </a:ext>
            </a:extLst>
          </p:cNvPr>
          <p:cNvSpPr/>
          <p:nvPr/>
        </p:nvSpPr>
        <p:spPr>
          <a:xfrm>
            <a:off x="116640" y="4790520"/>
            <a:ext cx="6701100" cy="198300"/>
          </a:xfrm>
          <a:prstGeom prst="roundRect">
            <a:avLst>
              <a:gd name="adj" fmla="val 16667"/>
            </a:avLst>
          </a:prstGeom>
          <a:noFill/>
          <a:ln>
            <a:noFill/>
          </a:ln>
        </p:spPr>
        <p:txBody>
          <a:bodyPr spcFirstLastPara="1" wrap="square" lIns="0" tIns="0" rIns="0" bIns="0" anchor="t" anchorCtr="0">
            <a:noAutofit/>
          </a:bodyPr>
          <a:lstStyle/>
          <a:p>
            <a:pPr marL="0" marR="0" lvl="0" indent="0" algn="l" rtl="0">
              <a:lnSpc>
                <a:spcPct val="119000"/>
              </a:lnSpc>
              <a:spcBef>
                <a:spcPts val="0"/>
              </a:spcBef>
              <a:spcAft>
                <a:spcPts val="0"/>
              </a:spcAft>
              <a:buNone/>
            </a:pPr>
            <a:endParaRPr sz="1200" b="0" strike="noStrike">
              <a:latin typeface="Arial"/>
              <a:ea typeface="Arial"/>
              <a:cs typeface="Arial"/>
              <a:sym typeface="Arial"/>
            </a:endParaRPr>
          </a:p>
        </p:txBody>
      </p:sp>
      <p:sp>
        <p:nvSpPr>
          <p:cNvPr id="372" name="Google Shape;372;p61">
            <a:extLst>
              <a:ext uri="{FF2B5EF4-FFF2-40B4-BE49-F238E27FC236}">
                <a16:creationId xmlns:a16="http://schemas.microsoft.com/office/drawing/2014/main" id="{3DAFE006-6B84-9006-9F58-60B0AAD69035}"/>
              </a:ext>
            </a:extLst>
          </p:cNvPr>
          <p:cNvSpPr/>
          <p:nvPr/>
        </p:nvSpPr>
        <p:spPr>
          <a:xfrm>
            <a:off x="7543800" y="4425480"/>
            <a:ext cx="2704200" cy="403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endParaRPr sz="1400" b="0" strike="noStrike">
              <a:latin typeface="Arial"/>
              <a:ea typeface="Arial"/>
              <a:cs typeface="Arial"/>
              <a:sym typeface="Arial"/>
            </a:endParaRPr>
          </a:p>
        </p:txBody>
      </p:sp>
      <p:pic>
        <p:nvPicPr>
          <p:cNvPr id="375" name="Google Shape;375;p61">
            <a:extLst>
              <a:ext uri="{FF2B5EF4-FFF2-40B4-BE49-F238E27FC236}">
                <a16:creationId xmlns:a16="http://schemas.microsoft.com/office/drawing/2014/main" id="{C59601C8-9FBE-7A82-3A24-0A45540EB020}"/>
              </a:ext>
            </a:extLst>
          </p:cNvPr>
          <p:cNvPicPr preferRelativeResize="0"/>
          <p:nvPr/>
        </p:nvPicPr>
        <p:blipFill rotWithShape="1">
          <a:blip r:embed="rId4">
            <a:alphaModFix/>
          </a:blip>
          <a:srcRect/>
          <a:stretch/>
        </p:blipFill>
        <p:spPr>
          <a:xfrm>
            <a:off x="249045" y="129972"/>
            <a:ext cx="2314783" cy="1765787"/>
          </a:xfrm>
          <a:prstGeom prst="rect">
            <a:avLst/>
          </a:prstGeom>
          <a:noFill/>
          <a:ln>
            <a:noFill/>
          </a:ln>
        </p:spPr>
      </p:pic>
      <p:sp>
        <p:nvSpPr>
          <p:cNvPr id="376" name="Google Shape;376;p61">
            <a:extLst>
              <a:ext uri="{FF2B5EF4-FFF2-40B4-BE49-F238E27FC236}">
                <a16:creationId xmlns:a16="http://schemas.microsoft.com/office/drawing/2014/main" id="{3C4E9CCD-FC0C-4C85-EAB4-38728044E043}"/>
              </a:ext>
            </a:extLst>
          </p:cNvPr>
          <p:cNvSpPr txBox="1"/>
          <p:nvPr/>
        </p:nvSpPr>
        <p:spPr>
          <a:xfrm>
            <a:off x="227801" y="1907648"/>
            <a:ext cx="1897272" cy="386400"/>
          </a:xfrm>
          <a:prstGeom prst="rect">
            <a:avLst/>
          </a:prstGeom>
          <a:noFill/>
          <a:ln>
            <a:noFill/>
          </a:ln>
        </p:spPr>
        <p:txBody>
          <a:bodyPr spcFirstLastPara="1" wrap="square" lIns="90000" tIns="45000" rIns="90000" bIns="45000" anchor="t" anchorCtr="0">
            <a:noAutofit/>
          </a:bodyPr>
          <a:lstStyle/>
          <a:p>
            <a:pPr marL="0" marR="0" lvl="0" indent="0" algn="l" rtl="0">
              <a:spcBef>
                <a:spcPts val="0"/>
              </a:spcBef>
              <a:spcAft>
                <a:spcPts val="0"/>
              </a:spcAft>
              <a:buNone/>
            </a:pPr>
            <a:r>
              <a:rPr lang="en-GB" sz="1050" b="0" strike="noStrike" dirty="0">
                <a:latin typeface="Arial"/>
                <a:ea typeface="Arial"/>
                <a:cs typeface="Arial"/>
                <a:sym typeface="Arial"/>
              </a:rPr>
              <a:t>Distribution from RLA2 [5]</a:t>
            </a:r>
            <a:endParaRPr sz="1050" b="0" strike="noStrike" dirty="0">
              <a:latin typeface="Arial"/>
              <a:ea typeface="Arial"/>
              <a:cs typeface="Arial"/>
              <a:sym typeface="Arial"/>
            </a:endParaRPr>
          </a:p>
        </p:txBody>
      </p:sp>
      <p:pic>
        <p:nvPicPr>
          <p:cNvPr id="15" name="Picture 14">
            <a:extLst>
              <a:ext uri="{FF2B5EF4-FFF2-40B4-BE49-F238E27FC236}">
                <a16:creationId xmlns:a16="http://schemas.microsoft.com/office/drawing/2014/main" id="{6B74F6B3-D6F2-181A-2E3D-018DDFB03916}"/>
              </a:ext>
            </a:extLst>
          </p:cNvPr>
          <p:cNvPicPr>
            <a:picLocks noChangeAspect="1"/>
          </p:cNvPicPr>
          <p:nvPr/>
        </p:nvPicPr>
        <p:blipFill>
          <a:blip r:embed="rId5"/>
          <a:stretch>
            <a:fillRect/>
          </a:stretch>
        </p:blipFill>
        <p:spPr>
          <a:xfrm>
            <a:off x="1224947" y="2331775"/>
            <a:ext cx="1813010" cy="1329540"/>
          </a:xfrm>
          <a:prstGeom prst="rect">
            <a:avLst/>
          </a:prstGeom>
        </p:spPr>
      </p:pic>
      <p:pic>
        <p:nvPicPr>
          <p:cNvPr id="25" name="Picture 24">
            <a:extLst>
              <a:ext uri="{FF2B5EF4-FFF2-40B4-BE49-F238E27FC236}">
                <a16:creationId xmlns:a16="http://schemas.microsoft.com/office/drawing/2014/main" id="{FC4F2CCC-A0F1-BB60-0426-85ED56BC8B77}"/>
              </a:ext>
            </a:extLst>
          </p:cNvPr>
          <p:cNvPicPr>
            <a:picLocks noChangeAspect="1"/>
          </p:cNvPicPr>
          <p:nvPr/>
        </p:nvPicPr>
        <p:blipFill>
          <a:blip r:embed="rId6"/>
          <a:stretch>
            <a:fillRect/>
          </a:stretch>
        </p:blipFill>
        <p:spPr>
          <a:xfrm>
            <a:off x="3593591" y="2318767"/>
            <a:ext cx="1813009" cy="1329540"/>
          </a:xfrm>
          <a:prstGeom prst="rect">
            <a:avLst/>
          </a:prstGeom>
        </p:spPr>
      </p:pic>
      <p:pic>
        <p:nvPicPr>
          <p:cNvPr id="27" name="Picture 26">
            <a:extLst>
              <a:ext uri="{FF2B5EF4-FFF2-40B4-BE49-F238E27FC236}">
                <a16:creationId xmlns:a16="http://schemas.microsoft.com/office/drawing/2014/main" id="{B8C717DC-D05E-3058-5660-8D824528C613}"/>
              </a:ext>
            </a:extLst>
          </p:cNvPr>
          <p:cNvPicPr>
            <a:picLocks noChangeAspect="1"/>
          </p:cNvPicPr>
          <p:nvPr/>
        </p:nvPicPr>
        <p:blipFill>
          <a:blip r:embed="rId7"/>
          <a:stretch>
            <a:fillRect/>
          </a:stretch>
        </p:blipFill>
        <p:spPr>
          <a:xfrm>
            <a:off x="6416651" y="2308818"/>
            <a:ext cx="1813009" cy="1329540"/>
          </a:xfrm>
          <a:prstGeom prst="rect">
            <a:avLst/>
          </a:prstGeom>
        </p:spPr>
      </p:pic>
      <p:pic>
        <p:nvPicPr>
          <p:cNvPr id="29" name="Picture 28">
            <a:extLst>
              <a:ext uri="{FF2B5EF4-FFF2-40B4-BE49-F238E27FC236}">
                <a16:creationId xmlns:a16="http://schemas.microsoft.com/office/drawing/2014/main" id="{C5BA1824-800B-13B8-EE9D-65C30F361259}"/>
              </a:ext>
            </a:extLst>
          </p:cNvPr>
          <p:cNvPicPr>
            <a:picLocks noChangeAspect="1"/>
          </p:cNvPicPr>
          <p:nvPr/>
        </p:nvPicPr>
        <p:blipFill>
          <a:blip r:embed="rId8"/>
          <a:stretch>
            <a:fillRect/>
          </a:stretch>
        </p:blipFill>
        <p:spPr>
          <a:xfrm>
            <a:off x="3605023" y="3750850"/>
            <a:ext cx="1813009" cy="1329540"/>
          </a:xfrm>
          <a:prstGeom prst="rect">
            <a:avLst/>
          </a:prstGeom>
        </p:spPr>
      </p:pic>
      <p:pic>
        <p:nvPicPr>
          <p:cNvPr id="31" name="Picture 30">
            <a:extLst>
              <a:ext uri="{FF2B5EF4-FFF2-40B4-BE49-F238E27FC236}">
                <a16:creationId xmlns:a16="http://schemas.microsoft.com/office/drawing/2014/main" id="{E0373DB0-8589-B2BF-9EA1-6183F300D971}"/>
              </a:ext>
            </a:extLst>
          </p:cNvPr>
          <p:cNvPicPr>
            <a:picLocks noChangeAspect="1"/>
          </p:cNvPicPr>
          <p:nvPr/>
        </p:nvPicPr>
        <p:blipFill>
          <a:blip r:embed="rId9"/>
          <a:stretch>
            <a:fillRect/>
          </a:stretch>
        </p:blipFill>
        <p:spPr>
          <a:xfrm>
            <a:off x="6442520" y="3740217"/>
            <a:ext cx="1813009" cy="1329540"/>
          </a:xfrm>
          <a:prstGeom prst="rect">
            <a:avLst/>
          </a:prstGeom>
        </p:spPr>
      </p:pic>
      <p:pic>
        <p:nvPicPr>
          <p:cNvPr id="33" name="Picture 32">
            <a:extLst>
              <a:ext uri="{FF2B5EF4-FFF2-40B4-BE49-F238E27FC236}">
                <a16:creationId xmlns:a16="http://schemas.microsoft.com/office/drawing/2014/main" id="{E9274D4A-4104-5114-3ACA-73874C411CDF}"/>
              </a:ext>
            </a:extLst>
          </p:cNvPr>
          <p:cNvPicPr>
            <a:picLocks noChangeAspect="1"/>
          </p:cNvPicPr>
          <p:nvPr/>
        </p:nvPicPr>
        <p:blipFill>
          <a:blip r:embed="rId10"/>
          <a:stretch>
            <a:fillRect/>
          </a:stretch>
        </p:blipFill>
        <p:spPr>
          <a:xfrm>
            <a:off x="6462097" y="589359"/>
            <a:ext cx="1767563" cy="1296213"/>
          </a:xfrm>
          <a:prstGeom prst="rect">
            <a:avLst/>
          </a:prstGeom>
        </p:spPr>
      </p:pic>
      <p:pic>
        <p:nvPicPr>
          <p:cNvPr id="34" name="Picture 33">
            <a:extLst>
              <a:ext uri="{FF2B5EF4-FFF2-40B4-BE49-F238E27FC236}">
                <a16:creationId xmlns:a16="http://schemas.microsoft.com/office/drawing/2014/main" id="{C109CBB9-517A-9542-EEC1-986DD99C39CD}"/>
              </a:ext>
            </a:extLst>
          </p:cNvPr>
          <p:cNvPicPr>
            <a:picLocks noChangeAspect="1"/>
          </p:cNvPicPr>
          <p:nvPr/>
        </p:nvPicPr>
        <p:blipFill>
          <a:blip r:embed="rId5"/>
          <a:stretch>
            <a:fillRect/>
          </a:stretch>
        </p:blipFill>
        <p:spPr>
          <a:xfrm>
            <a:off x="3579947" y="589359"/>
            <a:ext cx="1813009" cy="1329540"/>
          </a:xfrm>
          <a:prstGeom prst="rect">
            <a:avLst/>
          </a:prstGeom>
        </p:spPr>
      </p:pic>
      <p:sp>
        <p:nvSpPr>
          <p:cNvPr id="43" name="Arrow: Right 42">
            <a:extLst>
              <a:ext uri="{FF2B5EF4-FFF2-40B4-BE49-F238E27FC236}">
                <a16:creationId xmlns:a16="http://schemas.microsoft.com/office/drawing/2014/main" id="{5FCF5EB7-D901-045A-623E-5B0F550F3473}"/>
              </a:ext>
            </a:extLst>
          </p:cNvPr>
          <p:cNvSpPr/>
          <p:nvPr/>
        </p:nvSpPr>
        <p:spPr>
          <a:xfrm>
            <a:off x="5576902" y="4286080"/>
            <a:ext cx="809269" cy="10849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2054" name="Picture 6">
            <a:extLst>
              <a:ext uri="{FF2B5EF4-FFF2-40B4-BE49-F238E27FC236}">
                <a16:creationId xmlns:a16="http://schemas.microsoft.com/office/drawing/2014/main" id="{8CDEA58F-49F0-5A4F-D383-2D0C4E439448}"/>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51731" y="1075935"/>
            <a:ext cx="336243" cy="345455"/>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a:extLst>
              <a:ext uri="{FF2B5EF4-FFF2-40B4-BE49-F238E27FC236}">
                <a16:creationId xmlns:a16="http://schemas.microsoft.com/office/drawing/2014/main" id="{BCA6499A-52F1-BB42-A4AE-153F874AE2B8}"/>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91112" y="3065872"/>
            <a:ext cx="271195" cy="304500"/>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a:extLst>
              <a:ext uri="{FF2B5EF4-FFF2-40B4-BE49-F238E27FC236}">
                <a16:creationId xmlns:a16="http://schemas.microsoft.com/office/drawing/2014/main" id="{04E4284E-00E1-64D6-7B15-B021B7FF761A}"/>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638274" y="3070933"/>
            <a:ext cx="546702" cy="294378"/>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a:extLst>
              <a:ext uri="{FF2B5EF4-FFF2-40B4-BE49-F238E27FC236}">
                <a16:creationId xmlns:a16="http://schemas.microsoft.com/office/drawing/2014/main" id="{6C0AFF13-AFD7-140C-DB87-D504423A94FD}"/>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461335" y="3011402"/>
            <a:ext cx="280988" cy="304801"/>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a:extLst>
              <a:ext uri="{FF2B5EF4-FFF2-40B4-BE49-F238E27FC236}">
                <a16:creationId xmlns:a16="http://schemas.microsoft.com/office/drawing/2014/main" id="{625A66EF-E2EF-E1A5-7181-56FBCDB130B5}"/>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862194" y="4404987"/>
            <a:ext cx="554348" cy="294378"/>
          </a:xfrm>
          <a:prstGeom prst="rect">
            <a:avLst/>
          </a:prstGeom>
          <a:noFill/>
          <a:extLst>
            <a:ext uri="{909E8E84-426E-40DD-AFC4-6F175D3DCCD1}">
              <a14:hiddenFill xmlns:a14="http://schemas.microsoft.com/office/drawing/2010/main">
                <a:solidFill>
                  <a:srgbClr val="FFFFFF"/>
                </a:solidFill>
              </a14:hiddenFill>
            </a:ext>
          </a:extLst>
        </p:spPr>
      </p:pic>
      <p:sp>
        <p:nvSpPr>
          <p:cNvPr id="46" name="Arrow: Right 45">
            <a:extLst>
              <a:ext uri="{FF2B5EF4-FFF2-40B4-BE49-F238E27FC236}">
                <a16:creationId xmlns:a16="http://schemas.microsoft.com/office/drawing/2014/main" id="{521ADA7E-34C7-93EC-3814-8E32A5B57F2C}"/>
              </a:ext>
            </a:extLst>
          </p:cNvPr>
          <p:cNvSpPr/>
          <p:nvPr/>
        </p:nvSpPr>
        <p:spPr>
          <a:xfrm>
            <a:off x="5576901" y="1140172"/>
            <a:ext cx="809269" cy="10849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8" name="Straight Connector 47">
            <a:extLst>
              <a:ext uri="{FF2B5EF4-FFF2-40B4-BE49-F238E27FC236}">
                <a16:creationId xmlns:a16="http://schemas.microsoft.com/office/drawing/2014/main" id="{D24B8F28-85C8-6163-D1D5-17F949DEA43A}"/>
              </a:ext>
            </a:extLst>
          </p:cNvPr>
          <p:cNvCxnSpPr/>
          <p:nvPr/>
        </p:nvCxnSpPr>
        <p:spPr>
          <a:xfrm>
            <a:off x="350520" y="2203642"/>
            <a:ext cx="8442960" cy="0"/>
          </a:xfrm>
          <a:prstGeom prst="line">
            <a:avLst/>
          </a:prstGeom>
        </p:spPr>
        <p:style>
          <a:lnRef idx="1">
            <a:schemeClr val="accent1"/>
          </a:lnRef>
          <a:fillRef idx="0">
            <a:schemeClr val="accent1"/>
          </a:fillRef>
          <a:effectRef idx="0">
            <a:schemeClr val="accent1"/>
          </a:effectRef>
          <a:fontRef idx="minor">
            <a:schemeClr val="tx1"/>
          </a:fontRef>
        </p:style>
      </p:cxnSp>
      <p:pic>
        <p:nvPicPr>
          <p:cNvPr id="49" name="Picture 6">
            <a:extLst>
              <a:ext uri="{FF2B5EF4-FFF2-40B4-BE49-F238E27FC236}">
                <a16:creationId xmlns:a16="http://schemas.microsoft.com/office/drawing/2014/main" id="{D4D379C2-F8BD-471C-DF75-D61A31CD420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79009" y="3069942"/>
            <a:ext cx="336243" cy="345455"/>
          </a:xfrm>
          <a:prstGeom prst="rect">
            <a:avLst/>
          </a:prstGeom>
          <a:noFill/>
          <a:extLst>
            <a:ext uri="{909E8E84-426E-40DD-AFC4-6F175D3DCCD1}">
              <a14:hiddenFill xmlns:a14="http://schemas.microsoft.com/office/drawing/2010/main">
                <a:solidFill>
                  <a:srgbClr val="FFFFFF"/>
                </a:solidFill>
              </a14:hiddenFill>
            </a:ext>
          </a:extLst>
        </p:spPr>
      </p:pic>
      <p:sp>
        <p:nvSpPr>
          <p:cNvPr id="52" name="Google Shape;366;p61">
            <a:extLst>
              <a:ext uri="{FF2B5EF4-FFF2-40B4-BE49-F238E27FC236}">
                <a16:creationId xmlns:a16="http://schemas.microsoft.com/office/drawing/2014/main" id="{2AE91BAC-FF9B-D269-4A49-792F4309EAA8}"/>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latin typeface="Calibri"/>
                <a:ea typeface="Calibri"/>
                <a:cs typeface="Calibri"/>
                <a:sym typeface="Calibri"/>
              </a:rPr>
              <a:t>Phase jump</a:t>
            </a:r>
            <a:endParaRPr sz="3200" b="0" strike="noStrike" dirty="0">
              <a:solidFill>
                <a:srgbClr val="000000"/>
              </a:solidFill>
              <a:sym typeface="Arial"/>
            </a:endParaRPr>
          </a:p>
        </p:txBody>
      </p:sp>
      <p:sp>
        <p:nvSpPr>
          <p:cNvPr id="53" name="TextBox 52">
            <a:extLst>
              <a:ext uri="{FF2B5EF4-FFF2-40B4-BE49-F238E27FC236}">
                <a16:creationId xmlns:a16="http://schemas.microsoft.com/office/drawing/2014/main" id="{75138E28-3E85-9C92-9D7E-84ADF92D61D5}"/>
              </a:ext>
            </a:extLst>
          </p:cNvPr>
          <p:cNvSpPr txBox="1"/>
          <p:nvPr/>
        </p:nvSpPr>
        <p:spPr>
          <a:xfrm>
            <a:off x="386671" y="4107843"/>
            <a:ext cx="2283005" cy="307777"/>
          </a:xfrm>
          <a:prstGeom prst="rect">
            <a:avLst/>
          </a:prstGeom>
          <a:noFill/>
        </p:spPr>
        <p:txBody>
          <a:bodyPr wrap="square" rtlCol="0">
            <a:spAutoFit/>
          </a:bodyPr>
          <a:lstStyle/>
          <a:p>
            <a:r>
              <a:rPr lang="en-GB" b="1" dirty="0"/>
              <a:t>Move bunch to UFP</a:t>
            </a:r>
            <a:endParaRPr lang="en-CH" b="1" dirty="0"/>
          </a:p>
        </p:txBody>
      </p:sp>
      <p:sp>
        <p:nvSpPr>
          <p:cNvPr id="2" name="Google Shape;229;p52">
            <a:extLst>
              <a:ext uri="{FF2B5EF4-FFF2-40B4-BE49-F238E27FC236}">
                <a16:creationId xmlns:a16="http://schemas.microsoft.com/office/drawing/2014/main" id="{D5976E91-357A-F247-B989-C68FA4D2EE8A}"/>
              </a:ext>
            </a:extLst>
          </p:cNvPr>
          <p:cNvSpPr txBox="1"/>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i="0" u="none" strike="noStrike" cap="none">
                <a:solidFill>
                  <a:srgbClr val="FFFFFF"/>
                </a:solidFill>
                <a:latin typeface="Arial Narrow"/>
                <a:ea typeface="Arial Narrow"/>
                <a:cs typeface="Arial Narrow"/>
                <a:sym typeface="Arial Narrow"/>
              </a:rPr>
              <a:t>12</a:t>
            </a:fld>
            <a:endParaRPr sz="1200" b="0" i="0" u="none" strike="noStrike" cap="none">
              <a:latin typeface="Times New Roman"/>
              <a:ea typeface="Times New Roman"/>
              <a:cs typeface="Times New Roman"/>
              <a:sym typeface="Times New Roman"/>
            </a:endParaRPr>
          </a:p>
        </p:txBody>
      </p:sp>
    </p:spTree>
    <p:extLst>
      <p:ext uri="{BB962C8B-B14F-4D97-AF65-F5344CB8AC3E}">
        <p14:creationId xmlns:p14="http://schemas.microsoft.com/office/powerpoint/2010/main" val="4025516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5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05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205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06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9"/>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206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4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 grpId="0"/>
      <p:bldP spid="43" grpId="0" animBg="1"/>
      <p:bldP spid="46" grpId="0" animBg="1"/>
      <p:bldP spid="5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5">
          <a:extLst>
            <a:ext uri="{FF2B5EF4-FFF2-40B4-BE49-F238E27FC236}">
              <a16:creationId xmlns:a16="http://schemas.microsoft.com/office/drawing/2014/main" id="{CA5F92A1-8B32-7374-DAE6-9CCC26046C3B}"/>
            </a:ext>
          </a:extLst>
        </p:cNvPr>
        <p:cNvGrpSpPr/>
        <p:nvPr/>
      </p:nvGrpSpPr>
      <p:grpSpPr>
        <a:xfrm>
          <a:off x="0" y="0"/>
          <a:ext cx="0" cy="0"/>
          <a:chOff x="0" y="0"/>
          <a:chExt cx="0" cy="0"/>
        </a:xfrm>
      </p:grpSpPr>
      <p:sp>
        <p:nvSpPr>
          <p:cNvPr id="366" name="Google Shape;366;p61">
            <a:extLst>
              <a:ext uri="{FF2B5EF4-FFF2-40B4-BE49-F238E27FC236}">
                <a16:creationId xmlns:a16="http://schemas.microsoft.com/office/drawing/2014/main" id="{C570FC9E-9F49-05D5-5201-FF25010DA889}"/>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latin typeface="Calibri"/>
                <a:ea typeface="Calibri"/>
                <a:cs typeface="Calibri"/>
                <a:sym typeface="Calibri"/>
              </a:rPr>
              <a:t>Phase jump</a:t>
            </a:r>
            <a:endParaRPr sz="3200" b="0" strike="noStrike" dirty="0">
              <a:solidFill>
                <a:srgbClr val="000000"/>
              </a:solidFill>
              <a:latin typeface="Arial"/>
              <a:ea typeface="Arial"/>
              <a:cs typeface="Arial"/>
              <a:sym typeface="Arial"/>
            </a:endParaRPr>
          </a:p>
        </p:txBody>
      </p:sp>
      <p:sp>
        <p:nvSpPr>
          <p:cNvPr id="367" name="Google Shape;367;p61">
            <a:extLst>
              <a:ext uri="{FF2B5EF4-FFF2-40B4-BE49-F238E27FC236}">
                <a16:creationId xmlns:a16="http://schemas.microsoft.com/office/drawing/2014/main" id="{A78C428C-4DA4-C858-714C-75994A701930}"/>
              </a:ext>
            </a:extLst>
          </p:cNvPr>
          <p:cNvSpPr/>
          <p:nvPr/>
        </p:nvSpPr>
        <p:spPr>
          <a:xfrm>
            <a:off x="7834320" y="4668480"/>
            <a:ext cx="255000" cy="1605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strike="noStrike">
                <a:solidFill>
                  <a:srgbClr val="FFFFFF"/>
                </a:solidFill>
                <a:latin typeface="Arial Narrow"/>
                <a:ea typeface="Arial Narrow"/>
                <a:cs typeface="Arial Narrow"/>
                <a:sym typeface="Arial Narrow"/>
              </a:rPr>
              <a:t>13</a:t>
            </a:fld>
            <a:endParaRPr sz="1200" b="0" strike="noStrike">
              <a:latin typeface="Arial"/>
              <a:ea typeface="Arial"/>
              <a:cs typeface="Arial"/>
              <a:sym typeface="Arial"/>
            </a:endParaRPr>
          </a:p>
        </p:txBody>
      </p:sp>
      <p:sp>
        <p:nvSpPr>
          <p:cNvPr id="371" name="Google Shape;371;p61">
            <a:extLst>
              <a:ext uri="{FF2B5EF4-FFF2-40B4-BE49-F238E27FC236}">
                <a16:creationId xmlns:a16="http://schemas.microsoft.com/office/drawing/2014/main" id="{E88C094A-C44F-B6E9-7166-CA167D26A417}"/>
              </a:ext>
            </a:extLst>
          </p:cNvPr>
          <p:cNvSpPr/>
          <p:nvPr/>
        </p:nvSpPr>
        <p:spPr>
          <a:xfrm>
            <a:off x="116640" y="4790520"/>
            <a:ext cx="6701100" cy="198300"/>
          </a:xfrm>
          <a:prstGeom prst="roundRect">
            <a:avLst>
              <a:gd name="adj" fmla="val 16667"/>
            </a:avLst>
          </a:prstGeom>
          <a:noFill/>
          <a:ln>
            <a:noFill/>
          </a:ln>
        </p:spPr>
        <p:txBody>
          <a:bodyPr spcFirstLastPara="1" wrap="square" lIns="0" tIns="0" rIns="0" bIns="0" anchor="t" anchorCtr="0">
            <a:noAutofit/>
          </a:bodyPr>
          <a:lstStyle/>
          <a:p>
            <a:pPr marL="0" marR="0" lvl="0" indent="0" algn="l" rtl="0">
              <a:lnSpc>
                <a:spcPct val="119000"/>
              </a:lnSpc>
              <a:spcBef>
                <a:spcPts val="0"/>
              </a:spcBef>
              <a:spcAft>
                <a:spcPts val="0"/>
              </a:spcAft>
              <a:buNone/>
            </a:pPr>
            <a:endParaRPr sz="1200" b="0" strike="noStrike">
              <a:latin typeface="Arial"/>
              <a:ea typeface="Arial"/>
              <a:cs typeface="Arial"/>
              <a:sym typeface="Arial"/>
            </a:endParaRPr>
          </a:p>
        </p:txBody>
      </p:sp>
      <p:sp>
        <p:nvSpPr>
          <p:cNvPr id="372" name="Google Shape;372;p61">
            <a:extLst>
              <a:ext uri="{FF2B5EF4-FFF2-40B4-BE49-F238E27FC236}">
                <a16:creationId xmlns:a16="http://schemas.microsoft.com/office/drawing/2014/main" id="{D4F7ED75-4362-75AF-9619-F2AAA10D9731}"/>
              </a:ext>
            </a:extLst>
          </p:cNvPr>
          <p:cNvSpPr/>
          <p:nvPr/>
        </p:nvSpPr>
        <p:spPr>
          <a:xfrm>
            <a:off x="7543800" y="4425480"/>
            <a:ext cx="2704200" cy="4035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endParaRPr sz="1400" b="0" strike="noStrike">
              <a:latin typeface="Arial"/>
              <a:ea typeface="Arial"/>
              <a:cs typeface="Arial"/>
              <a:sym typeface="Arial"/>
            </a:endParaRPr>
          </a:p>
        </p:txBody>
      </p:sp>
      <p:pic>
        <p:nvPicPr>
          <p:cNvPr id="375" name="Google Shape;375;p61">
            <a:extLst>
              <a:ext uri="{FF2B5EF4-FFF2-40B4-BE49-F238E27FC236}">
                <a16:creationId xmlns:a16="http://schemas.microsoft.com/office/drawing/2014/main" id="{1B69F059-2AD1-E379-DA42-609E0B2A6783}"/>
              </a:ext>
            </a:extLst>
          </p:cNvPr>
          <p:cNvPicPr preferRelativeResize="0"/>
          <p:nvPr/>
        </p:nvPicPr>
        <p:blipFill rotWithShape="1">
          <a:blip r:embed="rId3">
            <a:alphaModFix/>
          </a:blip>
          <a:srcRect/>
          <a:stretch/>
        </p:blipFill>
        <p:spPr>
          <a:xfrm>
            <a:off x="0" y="21766"/>
            <a:ext cx="2057616" cy="1690084"/>
          </a:xfrm>
          <a:prstGeom prst="rect">
            <a:avLst/>
          </a:prstGeom>
          <a:noFill/>
          <a:ln>
            <a:noFill/>
          </a:ln>
        </p:spPr>
      </p:pic>
      <p:sp>
        <p:nvSpPr>
          <p:cNvPr id="376" name="Google Shape;376;p61">
            <a:extLst>
              <a:ext uri="{FF2B5EF4-FFF2-40B4-BE49-F238E27FC236}">
                <a16:creationId xmlns:a16="http://schemas.microsoft.com/office/drawing/2014/main" id="{0D7077BD-F2FF-5CFE-B25C-8C8148398F6E}"/>
              </a:ext>
            </a:extLst>
          </p:cNvPr>
          <p:cNvSpPr txBox="1"/>
          <p:nvPr/>
        </p:nvSpPr>
        <p:spPr>
          <a:xfrm>
            <a:off x="228708" y="1792685"/>
            <a:ext cx="1600200" cy="386400"/>
          </a:xfrm>
          <a:prstGeom prst="rect">
            <a:avLst/>
          </a:prstGeom>
          <a:noFill/>
          <a:ln>
            <a:noFill/>
          </a:ln>
        </p:spPr>
        <p:txBody>
          <a:bodyPr spcFirstLastPara="1" wrap="square" lIns="90000" tIns="45000" rIns="90000" bIns="45000" anchor="t" anchorCtr="0">
            <a:noAutofit/>
          </a:bodyPr>
          <a:lstStyle/>
          <a:p>
            <a:pPr marL="0" marR="0" lvl="0" indent="0" algn="l" rtl="0">
              <a:spcBef>
                <a:spcPts val="0"/>
              </a:spcBef>
              <a:spcAft>
                <a:spcPts val="0"/>
              </a:spcAft>
              <a:buNone/>
            </a:pPr>
            <a:r>
              <a:rPr lang="en-GB" sz="1050" b="0" strike="noStrike" dirty="0">
                <a:latin typeface="Arial"/>
                <a:ea typeface="Arial"/>
                <a:cs typeface="Arial"/>
                <a:sym typeface="Arial"/>
              </a:rPr>
              <a:t>Distribution from RLA2 [5]</a:t>
            </a:r>
            <a:endParaRPr sz="1050" b="0" strike="noStrike" dirty="0">
              <a:latin typeface="Arial"/>
              <a:ea typeface="Arial"/>
              <a:cs typeface="Arial"/>
              <a:sym typeface="Arial"/>
            </a:endParaRPr>
          </a:p>
        </p:txBody>
      </p:sp>
      <p:sp>
        <p:nvSpPr>
          <p:cNvPr id="35" name="Arrow: Right 34">
            <a:extLst>
              <a:ext uri="{FF2B5EF4-FFF2-40B4-BE49-F238E27FC236}">
                <a16:creationId xmlns:a16="http://schemas.microsoft.com/office/drawing/2014/main" id="{FD4E3E6D-088C-0D31-1F66-800CA18AD6F5}"/>
              </a:ext>
            </a:extLst>
          </p:cNvPr>
          <p:cNvSpPr/>
          <p:nvPr/>
        </p:nvSpPr>
        <p:spPr>
          <a:xfrm rot="2652611">
            <a:off x="2171034" y="3341057"/>
            <a:ext cx="1044575" cy="10795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6148" name="Picture 4">
            <a:extLst>
              <a:ext uri="{FF2B5EF4-FFF2-40B4-BE49-F238E27FC236}">
                <a16:creationId xmlns:a16="http://schemas.microsoft.com/office/drawing/2014/main" id="{4714ACE8-934D-E537-DFE8-C6D1F48A0FB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993" y="2485411"/>
            <a:ext cx="3618547" cy="41773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906B44A5-17D4-DA7F-D67A-E00367C48E6E}"/>
              </a:ext>
            </a:extLst>
          </p:cNvPr>
          <p:cNvSpPr/>
          <p:nvPr/>
        </p:nvSpPr>
        <p:spPr>
          <a:xfrm>
            <a:off x="3253740" y="3352133"/>
            <a:ext cx="2141220" cy="89155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BLonD simulation of RCS1</a:t>
            </a:r>
            <a:endParaRPr lang="en-CH" dirty="0"/>
          </a:p>
        </p:txBody>
      </p:sp>
      <p:sp>
        <p:nvSpPr>
          <p:cNvPr id="3" name="Arrow: Right 2">
            <a:extLst>
              <a:ext uri="{FF2B5EF4-FFF2-40B4-BE49-F238E27FC236}">
                <a16:creationId xmlns:a16="http://schemas.microsoft.com/office/drawing/2014/main" id="{1571F0D4-0BBC-2F12-43BD-1184787AE14E}"/>
              </a:ext>
            </a:extLst>
          </p:cNvPr>
          <p:cNvSpPr/>
          <p:nvPr/>
        </p:nvSpPr>
        <p:spPr>
          <a:xfrm rot="2652611">
            <a:off x="5546694" y="4059634"/>
            <a:ext cx="1044575" cy="10795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TextBox 3">
            <a:extLst>
              <a:ext uri="{FF2B5EF4-FFF2-40B4-BE49-F238E27FC236}">
                <a16:creationId xmlns:a16="http://schemas.microsoft.com/office/drawing/2014/main" id="{416A3292-0744-C8F8-05E8-4B04B492E74A}"/>
              </a:ext>
            </a:extLst>
          </p:cNvPr>
          <p:cNvSpPr txBox="1"/>
          <p:nvPr/>
        </p:nvSpPr>
        <p:spPr>
          <a:xfrm>
            <a:off x="7070280" y="3436280"/>
            <a:ext cx="1783080" cy="1471424"/>
          </a:xfrm>
          <a:prstGeom prst="rect">
            <a:avLst/>
          </a:prstGeom>
          <a:noFill/>
        </p:spPr>
        <p:txBody>
          <a:bodyPr wrap="square" rtlCol="0">
            <a:spAutoFit/>
          </a:bodyPr>
          <a:lstStyle/>
          <a:p>
            <a:endParaRPr lang="en-CH" dirty="0"/>
          </a:p>
        </p:txBody>
      </p:sp>
      <p:pic>
        <p:nvPicPr>
          <p:cNvPr id="6150" name="Picture 6">
            <a:extLst>
              <a:ext uri="{FF2B5EF4-FFF2-40B4-BE49-F238E27FC236}">
                <a16:creationId xmlns:a16="http://schemas.microsoft.com/office/drawing/2014/main" id="{2D1F61B2-E861-AE81-0B7B-EBC15B08FA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79370" y="3710732"/>
            <a:ext cx="866934" cy="4246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CDB864F-BA8F-DB62-E862-AE40E56BCA0F}"/>
              </a:ext>
            </a:extLst>
          </p:cNvPr>
          <p:cNvSpPr txBox="1"/>
          <p:nvPr/>
        </p:nvSpPr>
        <p:spPr>
          <a:xfrm>
            <a:off x="6629400" y="4297803"/>
            <a:ext cx="2125980" cy="307777"/>
          </a:xfrm>
          <a:prstGeom prst="rect">
            <a:avLst/>
          </a:prstGeom>
          <a:noFill/>
        </p:spPr>
        <p:txBody>
          <a:bodyPr wrap="square" rtlCol="0">
            <a:spAutoFit/>
          </a:bodyPr>
          <a:lstStyle/>
          <a:p>
            <a:r>
              <a:rPr lang="en-GB" dirty="0"/>
              <a:t>Remaining particles [%]</a:t>
            </a:r>
            <a:endParaRPr lang="en-CH" dirty="0"/>
          </a:p>
        </p:txBody>
      </p:sp>
      <p:sp>
        <p:nvSpPr>
          <p:cNvPr id="10" name="Flowchart: Predefined Process 9">
            <a:extLst>
              <a:ext uri="{FF2B5EF4-FFF2-40B4-BE49-F238E27FC236}">
                <a16:creationId xmlns:a16="http://schemas.microsoft.com/office/drawing/2014/main" id="{B276EF7A-4B59-0A80-CFFD-2DDEA9C7C68E}"/>
              </a:ext>
            </a:extLst>
          </p:cNvPr>
          <p:cNvSpPr/>
          <p:nvPr/>
        </p:nvSpPr>
        <p:spPr>
          <a:xfrm>
            <a:off x="5032163" y="1357042"/>
            <a:ext cx="2737577" cy="1330041"/>
          </a:xfrm>
          <a:prstGeom prst="flowChartPredefined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Constraints:</a:t>
            </a:r>
          </a:p>
          <a:p>
            <a:pPr algn="ctr"/>
            <a:endParaRPr lang="en-GB" dirty="0"/>
          </a:p>
          <a:p>
            <a:pPr algn="ctr"/>
            <a:r>
              <a:rPr lang="en-GB" dirty="0"/>
              <a:t>are discrete and sections of a ring</a:t>
            </a:r>
          </a:p>
          <a:p>
            <a:pPr algn="ctr"/>
            <a:endParaRPr lang="en-CH" dirty="0"/>
          </a:p>
        </p:txBody>
      </p:sp>
      <p:pic>
        <p:nvPicPr>
          <p:cNvPr id="11" name="Picture 8">
            <a:extLst>
              <a:ext uri="{FF2B5EF4-FFF2-40B4-BE49-F238E27FC236}">
                <a16:creationId xmlns:a16="http://schemas.microsoft.com/office/drawing/2014/main" id="{D5349505-A940-4BD2-0786-09DB8FA3F94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38668" y="1717812"/>
            <a:ext cx="179909" cy="20200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a:extLst>
              <a:ext uri="{FF2B5EF4-FFF2-40B4-BE49-F238E27FC236}">
                <a16:creationId xmlns:a16="http://schemas.microsoft.com/office/drawing/2014/main" id="{CE806184-13F1-DA41-DA2C-69879397F09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96227" y="1717812"/>
            <a:ext cx="186222" cy="20200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15C2B0E-BC9A-EBD1-43E6-E5FAB9F64016}"/>
              </a:ext>
            </a:extLst>
          </p:cNvPr>
          <p:cNvSpPr txBox="1"/>
          <p:nvPr/>
        </p:nvSpPr>
        <p:spPr>
          <a:xfrm>
            <a:off x="5135171" y="763744"/>
            <a:ext cx="3365137" cy="523220"/>
          </a:xfrm>
          <a:prstGeom prst="rect">
            <a:avLst/>
          </a:prstGeom>
          <a:noFill/>
        </p:spPr>
        <p:txBody>
          <a:bodyPr wrap="square">
            <a:spAutoFit/>
          </a:bodyPr>
          <a:lstStyle/>
          <a:p>
            <a:r>
              <a:rPr lang="en-GB" sz="1400" dirty="0"/>
              <a:t>(multiple RF stations per ring)</a:t>
            </a:r>
          </a:p>
          <a:p>
            <a:r>
              <a:rPr lang="en-GB" dirty="0"/>
              <a:t>Tune ~ 1</a:t>
            </a:r>
            <a:endParaRPr lang="en-CH" dirty="0"/>
          </a:p>
        </p:txBody>
      </p:sp>
      <p:sp>
        <p:nvSpPr>
          <p:cNvPr id="6" name="Google Shape;229;p52">
            <a:extLst>
              <a:ext uri="{FF2B5EF4-FFF2-40B4-BE49-F238E27FC236}">
                <a16:creationId xmlns:a16="http://schemas.microsoft.com/office/drawing/2014/main" id="{00EF246F-B181-BC6F-12A5-094321C1960B}"/>
              </a:ext>
            </a:extLst>
          </p:cNvPr>
          <p:cNvSpPr txBox="1"/>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i="0" u="none" strike="noStrike" cap="none">
                <a:solidFill>
                  <a:srgbClr val="FFFFFF"/>
                </a:solidFill>
                <a:latin typeface="Arial Narrow"/>
                <a:ea typeface="Arial Narrow"/>
                <a:cs typeface="Arial Narrow"/>
                <a:sym typeface="Arial Narrow"/>
              </a:rPr>
              <a:t>13</a:t>
            </a:fld>
            <a:endParaRPr sz="1200" b="0" i="0" u="none" strike="noStrike" cap="none">
              <a:latin typeface="Times New Roman"/>
              <a:ea typeface="Times New Roman"/>
              <a:cs typeface="Times New Roman"/>
              <a:sym typeface="Times New Roman"/>
            </a:endParaRPr>
          </a:p>
        </p:txBody>
      </p:sp>
    </p:spTree>
    <p:extLst>
      <p:ext uri="{BB962C8B-B14F-4D97-AF65-F5344CB8AC3E}">
        <p14:creationId xmlns:p14="http://schemas.microsoft.com/office/powerpoint/2010/main" val="2137765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1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15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 grpId="0" animBg="1"/>
      <p:bldP spid="3" grpId="0" animBg="1"/>
      <p:bldP spid="5" grpId="0"/>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9" name="Google Shape;339;p60"/>
          <p:cNvSpPr txBox="1"/>
          <p:nvPr/>
        </p:nvSpPr>
        <p:spPr>
          <a:xfrm>
            <a:off x="7848720" y="4904280"/>
            <a:ext cx="45690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0" strike="noStrike">
                <a:solidFill>
                  <a:srgbClr val="FFFFFF"/>
                </a:solidFill>
                <a:latin typeface="Calibri"/>
                <a:ea typeface="Calibri"/>
                <a:cs typeface="Calibri"/>
                <a:sym typeface="Calibri"/>
              </a:rPr>
              <a:t>14</a:t>
            </a:fld>
            <a:endParaRPr sz="1200" b="0" strike="noStrike">
              <a:latin typeface="Times New Roman"/>
              <a:ea typeface="Times New Roman"/>
              <a:cs typeface="Times New Roman"/>
              <a:sym typeface="Times New Roman"/>
            </a:endParaRPr>
          </a:p>
        </p:txBody>
      </p:sp>
      <p:sp>
        <p:nvSpPr>
          <p:cNvPr id="341" name="Google Shape;341;p60"/>
          <p:cNvSpPr/>
          <p:nvPr/>
        </p:nvSpPr>
        <p:spPr>
          <a:xfrm>
            <a:off x="116640" y="4790520"/>
            <a:ext cx="6701100" cy="198300"/>
          </a:xfrm>
          <a:prstGeom prst="roundRect">
            <a:avLst>
              <a:gd name="adj" fmla="val 16667"/>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60"/>
          <p:cNvSpPr/>
          <p:nvPr/>
        </p:nvSpPr>
        <p:spPr>
          <a:xfrm>
            <a:off x="7519680" y="4168080"/>
            <a:ext cx="2704200" cy="40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60"/>
          <p:cNvSpPr/>
          <p:nvPr/>
        </p:nvSpPr>
        <p:spPr>
          <a:xfrm>
            <a:off x="6638400" y="1382400"/>
            <a:ext cx="2286000" cy="228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60"/>
          <p:cNvSpPr/>
          <p:nvPr/>
        </p:nvSpPr>
        <p:spPr>
          <a:xfrm>
            <a:off x="4793400" y="2766600"/>
            <a:ext cx="1600200" cy="228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Picture 2">
            <a:extLst>
              <a:ext uri="{FF2B5EF4-FFF2-40B4-BE49-F238E27FC236}">
                <a16:creationId xmlns:a16="http://schemas.microsoft.com/office/drawing/2014/main" id="{DA26D1F0-B030-3299-40BF-82465733F481}"/>
              </a:ext>
            </a:extLst>
          </p:cNvPr>
          <p:cNvPicPr>
            <a:picLocks noChangeAspect="1"/>
          </p:cNvPicPr>
          <p:nvPr/>
        </p:nvPicPr>
        <p:blipFill>
          <a:blip r:embed="rId3"/>
          <a:stretch>
            <a:fillRect/>
          </a:stretch>
        </p:blipFill>
        <p:spPr>
          <a:xfrm>
            <a:off x="738207" y="722921"/>
            <a:ext cx="6944133" cy="4067599"/>
          </a:xfrm>
          <a:prstGeom prst="rect">
            <a:avLst/>
          </a:prstGeom>
        </p:spPr>
      </p:pic>
      <p:sp>
        <p:nvSpPr>
          <p:cNvPr id="5" name="Google Shape;366;p61">
            <a:extLst>
              <a:ext uri="{FF2B5EF4-FFF2-40B4-BE49-F238E27FC236}">
                <a16:creationId xmlns:a16="http://schemas.microsoft.com/office/drawing/2014/main" id="{52006C20-395A-764E-BD94-6CE0CA221AAA}"/>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latin typeface="Calibri"/>
                <a:ea typeface="Calibri"/>
                <a:cs typeface="Calibri"/>
                <a:sym typeface="Calibri"/>
              </a:rPr>
              <a:t>Phase jump</a:t>
            </a:r>
            <a:endParaRPr sz="3200" b="0" strike="noStrike" dirty="0">
              <a:solidFill>
                <a:srgbClr val="000000"/>
              </a:solidFill>
              <a:latin typeface="Arial"/>
              <a:ea typeface="Arial"/>
              <a:cs typeface="Arial"/>
              <a:sym typeface="Arial"/>
            </a:endParaRPr>
          </a:p>
        </p:txBody>
      </p:sp>
      <p:sp>
        <p:nvSpPr>
          <p:cNvPr id="6" name="TextBox 5">
            <a:extLst>
              <a:ext uri="{FF2B5EF4-FFF2-40B4-BE49-F238E27FC236}">
                <a16:creationId xmlns:a16="http://schemas.microsoft.com/office/drawing/2014/main" id="{EC0A852B-0B45-DDCA-07DD-DB2FF99376CA}"/>
              </a:ext>
            </a:extLst>
          </p:cNvPr>
          <p:cNvSpPr txBox="1"/>
          <p:nvPr/>
        </p:nvSpPr>
        <p:spPr>
          <a:xfrm>
            <a:off x="116640" y="4775100"/>
            <a:ext cx="2278380" cy="261610"/>
          </a:xfrm>
          <a:prstGeom prst="rect">
            <a:avLst/>
          </a:prstGeom>
          <a:noFill/>
        </p:spPr>
        <p:txBody>
          <a:bodyPr wrap="square" rtlCol="0">
            <a:spAutoFit/>
          </a:bodyPr>
          <a:lstStyle/>
          <a:p>
            <a:r>
              <a:rPr lang="en-GB" sz="1100" dirty="0"/>
              <a:t>Optimised with </a:t>
            </a:r>
            <a:r>
              <a:rPr lang="en-GB" sz="1100" dirty="0" err="1"/>
              <a:t>Optuna</a:t>
            </a:r>
            <a:r>
              <a:rPr lang="en-GB" sz="1100" dirty="0"/>
              <a:t> [6]</a:t>
            </a:r>
            <a:endParaRPr lang="en-CH" sz="11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7">
          <a:extLst>
            <a:ext uri="{FF2B5EF4-FFF2-40B4-BE49-F238E27FC236}">
              <a16:creationId xmlns:a16="http://schemas.microsoft.com/office/drawing/2014/main" id="{617232B1-7AD2-47DB-3005-C7EF13D91D21}"/>
            </a:ext>
          </a:extLst>
        </p:cNvPr>
        <p:cNvGrpSpPr/>
        <p:nvPr/>
      </p:nvGrpSpPr>
      <p:grpSpPr>
        <a:xfrm>
          <a:off x="0" y="0"/>
          <a:ext cx="0" cy="0"/>
          <a:chOff x="0" y="0"/>
          <a:chExt cx="0" cy="0"/>
        </a:xfrm>
      </p:grpSpPr>
      <p:sp>
        <p:nvSpPr>
          <p:cNvPr id="339" name="Google Shape;339;p60">
            <a:extLst>
              <a:ext uri="{FF2B5EF4-FFF2-40B4-BE49-F238E27FC236}">
                <a16:creationId xmlns:a16="http://schemas.microsoft.com/office/drawing/2014/main" id="{17517524-1B83-F07E-9815-6B60F5BF6AE9}"/>
              </a:ext>
            </a:extLst>
          </p:cNvPr>
          <p:cNvSpPr txBox="1"/>
          <p:nvPr/>
        </p:nvSpPr>
        <p:spPr>
          <a:xfrm>
            <a:off x="7848720" y="4904280"/>
            <a:ext cx="45690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0" strike="noStrike">
                <a:solidFill>
                  <a:srgbClr val="FFFFFF"/>
                </a:solidFill>
                <a:latin typeface="Calibri"/>
                <a:ea typeface="Calibri"/>
                <a:cs typeface="Calibri"/>
                <a:sym typeface="Calibri"/>
              </a:rPr>
              <a:t>15</a:t>
            </a:fld>
            <a:endParaRPr sz="1200" b="0" strike="noStrike">
              <a:latin typeface="Times New Roman"/>
              <a:ea typeface="Times New Roman"/>
              <a:cs typeface="Times New Roman"/>
              <a:sym typeface="Times New Roman"/>
            </a:endParaRPr>
          </a:p>
        </p:txBody>
      </p:sp>
      <p:sp>
        <p:nvSpPr>
          <p:cNvPr id="341" name="Google Shape;341;p60">
            <a:extLst>
              <a:ext uri="{FF2B5EF4-FFF2-40B4-BE49-F238E27FC236}">
                <a16:creationId xmlns:a16="http://schemas.microsoft.com/office/drawing/2014/main" id="{C212F5A0-35C6-55A1-98ED-0CDEDD896481}"/>
              </a:ext>
            </a:extLst>
          </p:cNvPr>
          <p:cNvSpPr/>
          <p:nvPr/>
        </p:nvSpPr>
        <p:spPr>
          <a:xfrm>
            <a:off x="116640" y="4790520"/>
            <a:ext cx="6701100" cy="198300"/>
          </a:xfrm>
          <a:prstGeom prst="roundRect">
            <a:avLst>
              <a:gd name="adj" fmla="val 16667"/>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60">
            <a:extLst>
              <a:ext uri="{FF2B5EF4-FFF2-40B4-BE49-F238E27FC236}">
                <a16:creationId xmlns:a16="http://schemas.microsoft.com/office/drawing/2014/main" id="{8AC525DB-CDE1-EB81-3266-6C4D85ED7C0A}"/>
              </a:ext>
            </a:extLst>
          </p:cNvPr>
          <p:cNvSpPr/>
          <p:nvPr/>
        </p:nvSpPr>
        <p:spPr>
          <a:xfrm>
            <a:off x="7519680" y="4168080"/>
            <a:ext cx="2704200" cy="40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60">
            <a:extLst>
              <a:ext uri="{FF2B5EF4-FFF2-40B4-BE49-F238E27FC236}">
                <a16:creationId xmlns:a16="http://schemas.microsoft.com/office/drawing/2014/main" id="{DC924C4C-8F12-0681-8718-19251C89C7D5}"/>
              </a:ext>
            </a:extLst>
          </p:cNvPr>
          <p:cNvSpPr/>
          <p:nvPr/>
        </p:nvSpPr>
        <p:spPr>
          <a:xfrm>
            <a:off x="6638400" y="1382400"/>
            <a:ext cx="2286000" cy="228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60">
            <a:extLst>
              <a:ext uri="{FF2B5EF4-FFF2-40B4-BE49-F238E27FC236}">
                <a16:creationId xmlns:a16="http://schemas.microsoft.com/office/drawing/2014/main" id="{4A3F05E0-6C25-64DF-BB58-173B0F1A77D5}"/>
              </a:ext>
            </a:extLst>
          </p:cNvPr>
          <p:cNvSpPr/>
          <p:nvPr/>
        </p:nvSpPr>
        <p:spPr>
          <a:xfrm>
            <a:off x="4793400" y="2766600"/>
            <a:ext cx="1600200" cy="228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Picture 2">
            <a:extLst>
              <a:ext uri="{FF2B5EF4-FFF2-40B4-BE49-F238E27FC236}">
                <a16:creationId xmlns:a16="http://schemas.microsoft.com/office/drawing/2014/main" id="{BFBB6A46-3268-4CB7-CAE6-1D4595DB7846}"/>
              </a:ext>
            </a:extLst>
          </p:cNvPr>
          <p:cNvPicPr>
            <a:picLocks noChangeAspect="1"/>
          </p:cNvPicPr>
          <p:nvPr/>
        </p:nvPicPr>
        <p:blipFill>
          <a:blip r:embed="rId3"/>
          <a:stretch>
            <a:fillRect/>
          </a:stretch>
        </p:blipFill>
        <p:spPr>
          <a:xfrm>
            <a:off x="738207" y="722921"/>
            <a:ext cx="6944133" cy="4067599"/>
          </a:xfrm>
          <a:prstGeom prst="rect">
            <a:avLst/>
          </a:prstGeom>
        </p:spPr>
      </p:pic>
      <p:sp>
        <p:nvSpPr>
          <p:cNvPr id="4" name="Oval 3">
            <a:extLst>
              <a:ext uri="{FF2B5EF4-FFF2-40B4-BE49-F238E27FC236}">
                <a16:creationId xmlns:a16="http://schemas.microsoft.com/office/drawing/2014/main" id="{3A2ACF9A-E250-213E-50D3-3331B2936A79}"/>
              </a:ext>
            </a:extLst>
          </p:cNvPr>
          <p:cNvSpPr/>
          <p:nvPr/>
        </p:nvSpPr>
        <p:spPr>
          <a:xfrm>
            <a:off x="6964680" y="1153800"/>
            <a:ext cx="236220" cy="22860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AutoShape 2" descr="preview url image">
            <a:extLst>
              <a:ext uri="{FF2B5EF4-FFF2-40B4-BE49-F238E27FC236}">
                <a16:creationId xmlns:a16="http://schemas.microsoft.com/office/drawing/2014/main" id="{36708B92-C0B3-E2B6-9DAF-8C7200FF039A}"/>
              </a:ext>
            </a:extLst>
          </p:cNvPr>
          <p:cNvSpPr>
            <a:spLocks noChangeAspect="1" noChangeArrowheads="1"/>
          </p:cNvSpPr>
          <p:nvPr/>
        </p:nvSpPr>
        <p:spPr bwMode="auto">
          <a:xfrm>
            <a:off x="4419600" y="1261110"/>
            <a:ext cx="1463040" cy="146304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H"/>
          </a:p>
        </p:txBody>
      </p:sp>
      <p:sp>
        <p:nvSpPr>
          <p:cNvPr id="9" name="Google Shape;366;p61">
            <a:extLst>
              <a:ext uri="{FF2B5EF4-FFF2-40B4-BE49-F238E27FC236}">
                <a16:creationId xmlns:a16="http://schemas.microsoft.com/office/drawing/2014/main" id="{C9DE6848-774E-4D4D-A725-3FBE3E0F4930}"/>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latin typeface="Calibri"/>
                <a:ea typeface="Calibri"/>
                <a:cs typeface="Calibri"/>
                <a:sym typeface="Calibri"/>
              </a:rPr>
              <a:t>Phase jump</a:t>
            </a:r>
            <a:endParaRPr sz="3200" b="0" strike="noStrike" dirty="0">
              <a:solidFill>
                <a:srgbClr val="000000"/>
              </a:solidFill>
              <a:latin typeface="Arial"/>
              <a:ea typeface="Arial"/>
              <a:cs typeface="Arial"/>
              <a:sym typeface="Arial"/>
            </a:endParaRPr>
          </a:p>
        </p:txBody>
      </p:sp>
    </p:spTree>
    <p:extLst>
      <p:ext uri="{BB962C8B-B14F-4D97-AF65-F5344CB8AC3E}">
        <p14:creationId xmlns:p14="http://schemas.microsoft.com/office/powerpoint/2010/main" val="27149777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37">
          <a:extLst>
            <a:ext uri="{FF2B5EF4-FFF2-40B4-BE49-F238E27FC236}">
              <a16:creationId xmlns:a16="http://schemas.microsoft.com/office/drawing/2014/main" id="{FB93F509-460A-46BC-9FAE-A112757DB788}"/>
            </a:ext>
          </a:extLst>
        </p:cNvPr>
        <p:cNvGrpSpPr/>
        <p:nvPr/>
      </p:nvGrpSpPr>
      <p:grpSpPr>
        <a:xfrm>
          <a:off x="0" y="0"/>
          <a:ext cx="0" cy="0"/>
          <a:chOff x="0" y="0"/>
          <a:chExt cx="0" cy="0"/>
        </a:xfrm>
      </p:grpSpPr>
      <p:sp>
        <p:nvSpPr>
          <p:cNvPr id="339" name="Google Shape;339;p60">
            <a:extLst>
              <a:ext uri="{FF2B5EF4-FFF2-40B4-BE49-F238E27FC236}">
                <a16:creationId xmlns:a16="http://schemas.microsoft.com/office/drawing/2014/main" id="{A23C69B6-03DC-1EAB-D657-FFE1BEB07F16}"/>
              </a:ext>
            </a:extLst>
          </p:cNvPr>
          <p:cNvSpPr txBox="1"/>
          <p:nvPr/>
        </p:nvSpPr>
        <p:spPr>
          <a:xfrm>
            <a:off x="7848720" y="4904280"/>
            <a:ext cx="45690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0" strike="noStrike">
                <a:solidFill>
                  <a:srgbClr val="FFFFFF"/>
                </a:solidFill>
                <a:latin typeface="Calibri"/>
                <a:ea typeface="Calibri"/>
                <a:cs typeface="Calibri"/>
                <a:sym typeface="Calibri"/>
              </a:rPr>
              <a:t>16</a:t>
            </a:fld>
            <a:endParaRPr sz="1200" b="0" strike="noStrike">
              <a:latin typeface="Times New Roman"/>
              <a:ea typeface="Times New Roman"/>
              <a:cs typeface="Times New Roman"/>
              <a:sym typeface="Times New Roman"/>
            </a:endParaRPr>
          </a:p>
        </p:txBody>
      </p:sp>
      <p:sp>
        <p:nvSpPr>
          <p:cNvPr id="341" name="Google Shape;341;p60">
            <a:extLst>
              <a:ext uri="{FF2B5EF4-FFF2-40B4-BE49-F238E27FC236}">
                <a16:creationId xmlns:a16="http://schemas.microsoft.com/office/drawing/2014/main" id="{B5B48D97-DDB0-94E7-1BD9-918A236934AF}"/>
              </a:ext>
            </a:extLst>
          </p:cNvPr>
          <p:cNvSpPr/>
          <p:nvPr/>
        </p:nvSpPr>
        <p:spPr>
          <a:xfrm>
            <a:off x="116640" y="4790520"/>
            <a:ext cx="6701100" cy="198300"/>
          </a:xfrm>
          <a:prstGeom prst="roundRect">
            <a:avLst>
              <a:gd name="adj" fmla="val 16667"/>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60">
            <a:extLst>
              <a:ext uri="{FF2B5EF4-FFF2-40B4-BE49-F238E27FC236}">
                <a16:creationId xmlns:a16="http://schemas.microsoft.com/office/drawing/2014/main" id="{C2B90158-2275-A240-2D9B-4C0064D1AA58}"/>
              </a:ext>
            </a:extLst>
          </p:cNvPr>
          <p:cNvSpPr/>
          <p:nvPr/>
        </p:nvSpPr>
        <p:spPr>
          <a:xfrm>
            <a:off x="7519680" y="4168080"/>
            <a:ext cx="2704200" cy="40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60">
            <a:extLst>
              <a:ext uri="{FF2B5EF4-FFF2-40B4-BE49-F238E27FC236}">
                <a16:creationId xmlns:a16="http://schemas.microsoft.com/office/drawing/2014/main" id="{63009A17-0DF2-7752-8957-96F427400342}"/>
              </a:ext>
            </a:extLst>
          </p:cNvPr>
          <p:cNvSpPr/>
          <p:nvPr/>
        </p:nvSpPr>
        <p:spPr>
          <a:xfrm>
            <a:off x="6638400" y="1382400"/>
            <a:ext cx="2286000" cy="228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60">
            <a:extLst>
              <a:ext uri="{FF2B5EF4-FFF2-40B4-BE49-F238E27FC236}">
                <a16:creationId xmlns:a16="http://schemas.microsoft.com/office/drawing/2014/main" id="{3DA1D83F-ABFC-3CF4-60F1-842000CA264C}"/>
              </a:ext>
            </a:extLst>
          </p:cNvPr>
          <p:cNvSpPr/>
          <p:nvPr/>
        </p:nvSpPr>
        <p:spPr>
          <a:xfrm>
            <a:off x="4793400" y="2766600"/>
            <a:ext cx="1600200" cy="228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 name="Picture 2">
            <a:extLst>
              <a:ext uri="{FF2B5EF4-FFF2-40B4-BE49-F238E27FC236}">
                <a16:creationId xmlns:a16="http://schemas.microsoft.com/office/drawing/2014/main" id="{F7D1D537-6192-CEBD-9756-C02F2B45B9ED}"/>
              </a:ext>
            </a:extLst>
          </p:cNvPr>
          <p:cNvPicPr>
            <a:picLocks noChangeAspect="1"/>
          </p:cNvPicPr>
          <p:nvPr/>
        </p:nvPicPr>
        <p:blipFill>
          <a:blip r:embed="rId3"/>
          <a:stretch>
            <a:fillRect/>
          </a:stretch>
        </p:blipFill>
        <p:spPr>
          <a:xfrm>
            <a:off x="738207" y="722921"/>
            <a:ext cx="6944133" cy="4067599"/>
          </a:xfrm>
          <a:prstGeom prst="rect">
            <a:avLst/>
          </a:prstGeom>
        </p:spPr>
      </p:pic>
      <p:sp>
        <p:nvSpPr>
          <p:cNvPr id="4" name="Oval 3">
            <a:extLst>
              <a:ext uri="{FF2B5EF4-FFF2-40B4-BE49-F238E27FC236}">
                <a16:creationId xmlns:a16="http://schemas.microsoft.com/office/drawing/2014/main" id="{84DE2FF4-DB2E-FF2A-463B-5A8BDD379970}"/>
              </a:ext>
            </a:extLst>
          </p:cNvPr>
          <p:cNvSpPr/>
          <p:nvPr/>
        </p:nvSpPr>
        <p:spPr>
          <a:xfrm>
            <a:off x="6964680" y="1153800"/>
            <a:ext cx="236220" cy="228600"/>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AutoShape 2" descr="preview url image">
            <a:extLst>
              <a:ext uri="{FF2B5EF4-FFF2-40B4-BE49-F238E27FC236}">
                <a16:creationId xmlns:a16="http://schemas.microsoft.com/office/drawing/2014/main" id="{C93948D7-A25E-9180-6844-79F85098CB7B}"/>
              </a:ext>
            </a:extLst>
          </p:cNvPr>
          <p:cNvSpPr>
            <a:spLocks noChangeAspect="1" noChangeArrowheads="1"/>
          </p:cNvSpPr>
          <p:nvPr/>
        </p:nvSpPr>
        <p:spPr bwMode="auto">
          <a:xfrm>
            <a:off x="4419600" y="1261110"/>
            <a:ext cx="1463040" cy="146304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H"/>
          </a:p>
        </p:txBody>
      </p:sp>
      <p:sp>
        <p:nvSpPr>
          <p:cNvPr id="9" name="Google Shape;366;p61">
            <a:extLst>
              <a:ext uri="{FF2B5EF4-FFF2-40B4-BE49-F238E27FC236}">
                <a16:creationId xmlns:a16="http://schemas.microsoft.com/office/drawing/2014/main" id="{F63A088F-9196-124C-9914-5D593DA4CD43}"/>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latin typeface="Calibri"/>
                <a:ea typeface="Calibri"/>
                <a:cs typeface="Calibri"/>
                <a:sym typeface="Calibri"/>
              </a:rPr>
              <a:t>Phase jump</a:t>
            </a:r>
            <a:endParaRPr sz="3200" b="0" strike="noStrike" dirty="0">
              <a:solidFill>
                <a:srgbClr val="000000"/>
              </a:solidFill>
              <a:latin typeface="Arial"/>
              <a:ea typeface="Arial"/>
              <a:cs typeface="Arial"/>
              <a:sym typeface="Arial"/>
            </a:endParaRPr>
          </a:p>
        </p:txBody>
      </p:sp>
      <p:pic>
        <p:nvPicPr>
          <p:cNvPr id="6" name="Picture 5" descr="A graph of a graph showing a curve&#10;&#10;AI-generated content may be incorrect.">
            <a:extLst>
              <a:ext uri="{FF2B5EF4-FFF2-40B4-BE49-F238E27FC236}">
                <a16:creationId xmlns:a16="http://schemas.microsoft.com/office/drawing/2014/main" id="{36C59C29-9F86-0D12-AD38-416E5536E406}"/>
              </a:ext>
            </a:extLst>
          </p:cNvPr>
          <p:cNvPicPr>
            <a:picLocks noChangeAspect="1"/>
          </p:cNvPicPr>
          <p:nvPr/>
        </p:nvPicPr>
        <p:blipFill>
          <a:blip r:embed="rId4"/>
          <a:stretch>
            <a:fillRect/>
          </a:stretch>
        </p:blipFill>
        <p:spPr>
          <a:xfrm>
            <a:off x="2873160" y="1665554"/>
            <a:ext cx="3199980" cy="2399985"/>
          </a:xfrm>
          <a:prstGeom prst="rect">
            <a:avLst/>
          </a:prstGeom>
        </p:spPr>
      </p:pic>
    </p:spTree>
    <p:extLst>
      <p:ext uri="{BB962C8B-B14F-4D97-AF65-F5344CB8AC3E}">
        <p14:creationId xmlns:p14="http://schemas.microsoft.com/office/powerpoint/2010/main" val="3344196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37">
          <a:extLst>
            <a:ext uri="{FF2B5EF4-FFF2-40B4-BE49-F238E27FC236}">
              <a16:creationId xmlns:a16="http://schemas.microsoft.com/office/drawing/2014/main" id="{4FDE4BAB-8C9C-6D55-27EC-A7C1199F3D47}"/>
            </a:ext>
          </a:extLst>
        </p:cNvPr>
        <p:cNvGrpSpPr/>
        <p:nvPr/>
      </p:nvGrpSpPr>
      <p:grpSpPr>
        <a:xfrm>
          <a:off x="0" y="0"/>
          <a:ext cx="0" cy="0"/>
          <a:chOff x="0" y="0"/>
          <a:chExt cx="0" cy="0"/>
        </a:xfrm>
      </p:grpSpPr>
      <p:sp>
        <p:nvSpPr>
          <p:cNvPr id="339" name="Google Shape;339;p60">
            <a:extLst>
              <a:ext uri="{FF2B5EF4-FFF2-40B4-BE49-F238E27FC236}">
                <a16:creationId xmlns:a16="http://schemas.microsoft.com/office/drawing/2014/main" id="{A6882382-CE65-7EB4-A783-F0496CD4E9BD}"/>
              </a:ext>
            </a:extLst>
          </p:cNvPr>
          <p:cNvSpPr txBox="1"/>
          <p:nvPr/>
        </p:nvSpPr>
        <p:spPr>
          <a:xfrm>
            <a:off x="7848720" y="4904280"/>
            <a:ext cx="45690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0" strike="noStrike">
                <a:solidFill>
                  <a:srgbClr val="FFFFFF"/>
                </a:solidFill>
                <a:latin typeface="Calibri"/>
                <a:ea typeface="Calibri"/>
                <a:cs typeface="Calibri"/>
                <a:sym typeface="Calibri"/>
              </a:rPr>
              <a:t>17</a:t>
            </a:fld>
            <a:endParaRPr sz="1200" b="0" strike="noStrike">
              <a:latin typeface="Times New Roman"/>
              <a:ea typeface="Times New Roman"/>
              <a:cs typeface="Times New Roman"/>
              <a:sym typeface="Times New Roman"/>
            </a:endParaRPr>
          </a:p>
        </p:txBody>
      </p:sp>
      <p:sp>
        <p:nvSpPr>
          <p:cNvPr id="341" name="Google Shape;341;p60">
            <a:extLst>
              <a:ext uri="{FF2B5EF4-FFF2-40B4-BE49-F238E27FC236}">
                <a16:creationId xmlns:a16="http://schemas.microsoft.com/office/drawing/2014/main" id="{C0EAA72C-CF41-A35E-F35B-D7E670AE5DD9}"/>
              </a:ext>
            </a:extLst>
          </p:cNvPr>
          <p:cNvSpPr/>
          <p:nvPr/>
        </p:nvSpPr>
        <p:spPr>
          <a:xfrm>
            <a:off x="116640" y="4790520"/>
            <a:ext cx="6701100" cy="198300"/>
          </a:xfrm>
          <a:prstGeom prst="roundRect">
            <a:avLst>
              <a:gd name="adj" fmla="val 16667"/>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60">
            <a:extLst>
              <a:ext uri="{FF2B5EF4-FFF2-40B4-BE49-F238E27FC236}">
                <a16:creationId xmlns:a16="http://schemas.microsoft.com/office/drawing/2014/main" id="{2F6214E8-5459-4ADE-2FEC-1A35743BE759}"/>
              </a:ext>
            </a:extLst>
          </p:cNvPr>
          <p:cNvSpPr/>
          <p:nvPr/>
        </p:nvSpPr>
        <p:spPr>
          <a:xfrm>
            <a:off x="7519680" y="4168080"/>
            <a:ext cx="2704200" cy="40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60">
            <a:extLst>
              <a:ext uri="{FF2B5EF4-FFF2-40B4-BE49-F238E27FC236}">
                <a16:creationId xmlns:a16="http://schemas.microsoft.com/office/drawing/2014/main" id="{6191DFB6-CFEF-2D20-B46B-095D3D19959C}"/>
              </a:ext>
            </a:extLst>
          </p:cNvPr>
          <p:cNvSpPr/>
          <p:nvPr/>
        </p:nvSpPr>
        <p:spPr>
          <a:xfrm>
            <a:off x="6638400" y="1382400"/>
            <a:ext cx="2286000" cy="228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60">
            <a:extLst>
              <a:ext uri="{FF2B5EF4-FFF2-40B4-BE49-F238E27FC236}">
                <a16:creationId xmlns:a16="http://schemas.microsoft.com/office/drawing/2014/main" id="{D2C76AC0-1CEA-EC12-D5D9-7439D0073192}"/>
              </a:ext>
            </a:extLst>
          </p:cNvPr>
          <p:cNvSpPr/>
          <p:nvPr/>
        </p:nvSpPr>
        <p:spPr>
          <a:xfrm>
            <a:off x="4793400" y="2766600"/>
            <a:ext cx="1600200" cy="228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AutoShape 2" descr="preview url image">
            <a:extLst>
              <a:ext uri="{FF2B5EF4-FFF2-40B4-BE49-F238E27FC236}">
                <a16:creationId xmlns:a16="http://schemas.microsoft.com/office/drawing/2014/main" id="{8E64037A-B5AD-B4C7-CD32-9B5416794A5F}"/>
              </a:ext>
            </a:extLst>
          </p:cNvPr>
          <p:cNvSpPr>
            <a:spLocks noChangeAspect="1" noChangeArrowheads="1"/>
          </p:cNvSpPr>
          <p:nvPr/>
        </p:nvSpPr>
        <p:spPr bwMode="auto">
          <a:xfrm>
            <a:off x="4419600" y="1261110"/>
            <a:ext cx="1463040" cy="146304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CH"/>
          </a:p>
        </p:txBody>
      </p:sp>
      <p:sp>
        <p:nvSpPr>
          <p:cNvPr id="5" name="Google Shape;326;p59">
            <a:extLst>
              <a:ext uri="{FF2B5EF4-FFF2-40B4-BE49-F238E27FC236}">
                <a16:creationId xmlns:a16="http://schemas.microsoft.com/office/drawing/2014/main" id="{BAE6C4D7-A22A-76B1-F685-C3512CCD241C}"/>
              </a:ext>
            </a:extLst>
          </p:cNvPr>
          <p:cNvSpPr/>
          <p:nvPr/>
        </p:nvSpPr>
        <p:spPr>
          <a:xfrm>
            <a:off x="457200" y="411180"/>
            <a:ext cx="2415540" cy="3475020"/>
          </a:xfrm>
          <a:prstGeom prst="rect">
            <a:avLst/>
          </a:prstGeom>
          <a:solidFill>
            <a:srgbClr val="FFD6D8">
              <a:alpha val="48630"/>
            </a:srgbClr>
          </a:solid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None/>
            </a:pPr>
            <a:endParaRPr sz="1800" b="0" strike="noStrike" dirty="0">
              <a:latin typeface="Arial"/>
              <a:ea typeface="Arial"/>
              <a:cs typeface="Arial"/>
              <a:sym typeface="Arial"/>
            </a:endParaRPr>
          </a:p>
          <a:p>
            <a:pPr marL="457200" marR="0" lvl="0" indent="-317159" rtl="0">
              <a:lnSpc>
                <a:spcPct val="100000"/>
              </a:lnSpc>
              <a:spcBef>
                <a:spcPts val="0"/>
              </a:spcBef>
              <a:spcAft>
                <a:spcPts val="0"/>
              </a:spcAft>
              <a:buClr>
                <a:srgbClr val="000000"/>
              </a:buClr>
              <a:buSzPts val="1400"/>
              <a:buFont typeface="Arial"/>
              <a:buChar char="●"/>
            </a:pPr>
            <a:r>
              <a:rPr lang="en-GB" sz="1400" b="0" strike="noStrike" dirty="0">
                <a:solidFill>
                  <a:srgbClr val="000000"/>
                </a:solidFill>
                <a:latin typeface="Arial"/>
                <a:ea typeface="Arial"/>
                <a:cs typeface="Arial"/>
                <a:sym typeface="Arial"/>
              </a:rPr>
              <a:t>Bunch compression [</a:t>
            </a:r>
            <a:r>
              <a:rPr lang="en-GB" dirty="0"/>
              <a:t>7</a:t>
            </a:r>
            <a:r>
              <a:rPr lang="en-GB" sz="1400" b="0" strike="noStrike" dirty="0">
                <a:solidFill>
                  <a:srgbClr val="000000"/>
                </a:solidFill>
                <a:latin typeface="Arial"/>
                <a:ea typeface="Arial"/>
                <a:cs typeface="Arial"/>
                <a:sym typeface="Arial"/>
              </a:rPr>
              <a:t>] is a </a:t>
            </a:r>
            <a:r>
              <a:rPr lang="en-GB" sz="1400" b="1" strike="noStrike" dirty="0">
                <a:solidFill>
                  <a:srgbClr val="000000"/>
                </a:solidFill>
                <a:latin typeface="Arial"/>
                <a:ea typeface="Arial"/>
                <a:cs typeface="Arial"/>
                <a:sym typeface="Arial"/>
              </a:rPr>
              <a:t>single pass device</a:t>
            </a:r>
          </a:p>
          <a:p>
            <a:pPr marL="457200" marR="0" lvl="0" indent="-317159" rtl="0">
              <a:lnSpc>
                <a:spcPct val="100000"/>
              </a:lnSpc>
              <a:spcBef>
                <a:spcPts val="0"/>
              </a:spcBef>
              <a:spcAft>
                <a:spcPts val="0"/>
              </a:spcAft>
              <a:buClr>
                <a:srgbClr val="000000"/>
              </a:buClr>
              <a:buSzPts val="1400"/>
              <a:buFont typeface="Arial"/>
              <a:buChar char="●"/>
            </a:pPr>
            <a:endParaRPr lang="en-GB" sz="1400" b="1" strike="noStrike" dirty="0">
              <a:solidFill>
                <a:srgbClr val="000000"/>
              </a:solidFill>
              <a:latin typeface="Arial"/>
              <a:ea typeface="Arial"/>
              <a:cs typeface="Arial"/>
              <a:sym typeface="Arial"/>
            </a:endParaRPr>
          </a:p>
          <a:p>
            <a:pPr marL="457200" indent="-317159">
              <a:buSzPts val="1400"/>
              <a:buFont typeface="Arial"/>
              <a:buChar char="●"/>
            </a:pPr>
            <a:r>
              <a:rPr lang="en-GB" dirty="0"/>
              <a:t>Contains an RF cavity to ‘</a:t>
            </a:r>
            <a:r>
              <a:rPr lang="en-GB" b="1" dirty="0"/>
              <a:t>chirp</a:t>
            </a:r>
            <a:r>
              <a:rPr lang="en-GB" dirty="0"/>
              <a:t>’ the bunch to give a correlation of position with momentum offset</a:t>
            </a:r>
          </a:p>
          <a:p>
            <a:pPr marL="457200" indent="-317159">
              <a:buSzPts val="1400"/>
              <a:buFont typeface="Arial"/>
              <a:buChar char="●"/>
            </a:pPr>
            <a:endParaRPr lang="en-GB" dirty="0"/>
          </a:p>
          <a:p>
            <a:pPr marL="457200" indent="-317159">
              <a:buSzPts val="1400"/>
              <a:buFont typeface="Arial"/>
              <a:buChar char="●"/>
            </a:pPr>
            <a:r>
              <a:rPr lang="en-GB" dirty="0"/>
              <a:t>In a linear approximation, can be modelled with a matrix </a:t>
            </a:r>
          </a:p>
          <a:p>
            <a:pPr marL="457200" marR="0" lvl="0" indent="-317159" rtl="0">
              <a:lnSpc>
                <a:spcPct val="100000"/>
              </a:lnSpc>
              <a:spcBef>
                <a:spcPts val="0"/>
              </a:spcBef>
              <a:spcAft>
                <a:spcPts val="0"/>
              </a:spcAft>
              <a:buClr>
                <a:srgbClr val="000000"/>
              </a:buClr>
              <a:buSzPts val="1400"/>
              <a:buFont typeface="Arial"/>
              <a:buChar char="●"/>
            </a:pPr>
            <a:endParaRPr lang="en-GB" sz="1400" b="1" strike="noStrike" dirty="0">
              <a:solidFill>
                <a:srgbClr val="000000"/>
              </a:solidFill>
              <a:latin typeface="Arial"/>
              <a:ea typeface="Arial"/>
              <a:cs typeface="Arial"/>
              <a:sym typeface="Arial"/>
            </a:endParaRPr>
          </a:p>
          <a:p>
            <a:pPr marL="457200" marR="0" lvl="0" indent="-317159" rtl="0">
              <a:lnSpc>
                <a:spcPct val="100000"/>
              </a:lnSpc>
              <a:spcBef>
                <a:spcPts val="0"/>
              </a:spcBef>
              <a:spcAft>
                <a:spcPts val="0"/>
              </a:spcAft>
              <a:buClr>
                <a:srgbClr val="000000"/>
              </a:buClr>
              <a:buSzPts val="1400"/>
              <a:buFont typeface="Arial"/>
              <a:buChar char="●"/>
            </a:pPr>
            <a:endParaRPr sz="1400" b="0" strike="noStrike" dirty="0">
              <a:latin typeface="Arial"/>
              <a:ea typeface="Arial"/>
              <a:cs typeface="Arial"/>
              <a:sym typeface="Arial"/>
            </a:endParaRPr>
          </a:p>
          <a:p>
            <a:pPr marL="742950" marR="0" lvl="0" indent="-285750" rtl="0">
              <a:lnSpc>
                <a:spcPct val="100000"/>
              </a:lnSpc>
              <a:spcBef>
                <a:spcPts val="0"/>
              </a:spcBef>
              <a:spcAft>
                <a:spcPts val="0"/>
              </a:spcAft>
              <a:buFont typeface="Arial" panose="020B0604020202020204" pitchFamily="34" charset="0"/>
              <a:buChar char="•"/>
            </a:pPr>
            <a:endParaRPr lang="en-GB" dirty="0"/>
          </a:p>
          <a:p>
            <a:pPr marL="45720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p:txBody>
      </p:sp>
      <p:sp>
        <p:nvSpPr>
          <p:cNvPr id="9" name="TextBox 8">
            <a:extLst>
              <a:ext uri="{FF2B5EF4-FFF2-40B4-BE49-F238E27FC236}">
                <a16:creationId xmlns:a16="http://schemas.microsoft.com/office/drawing/2014/main" id="{6CC9268E-4229-AC30-47FC-DE9FDF2E3F69}"/>
              </a:ext>
            </a:extLst>
          </p:cNvPr>
          <p:cNvSpPr txBox="1"/>
          <p:nvPr/>
        </p:nvSpPr>
        <p:spPr>
          <a:xfrm>
            <a:off x="7519680" y="2112110"/>
            <a:ext cx="1165680" cy="246221"/>
          </a:xfrm>
          <a:prstGeom prst="rect">
            <a:avLst/>
          </a:prstGeom>
          <a:noFill/>
        </p:spPr>
        <p:txBody>
          <a:bodyPr wrap="square" rtlCol="0">
            <a:spAutoFit/>
          </a:bodyPr>
          <a:lstStyle/>
          <a:p>
            <a:r>
              <a:rPr lang="en-GB" sz="1000" dirty="0"/>
              <a:t>[4]</a:t>
            </a:r>
            <a:endParaRPr lang="en-CH" sz="1000" dirty="0"/>
          </a:p>
        </p:txBody>
      </p:sp>
      <p:pic>
        <p:nvPicPr>
          <p:cNvPr id="4100" name="Picture 4">
            <a:extLst>
              <a:ext uri="{FF2B5EF4-FFF2-40B4-BE49-F238E27FC236}">
                <a16:creationId xmlns:a16="http://schemas.microsoft.com/office/drawing/2014/main" id="{4001AB29-9772-9D7D-82F7-B74AC64FA8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8451" y="2512904"/>
            <a:ext cx="2344102" cy="78412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D6674EA6-EA85-2DA6-B7A7-E015CA06B4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3401" y="3610626"/>
            <a:ext cx="1698839" cy="595657"/>
          </a:xfrm>
          <a:prstGeom prst="rect">
            <a:avLst/>
          </a:prstGeom>
          <a:noFill/>
          <a:extLst>
            <a:ext uri="{909E8E84-426E-40DD-AFC4-6F175D3DCCD1}">
              <a14:hiddenFill xmlns:a14="http://schemas.microsoft.com/office/drawing/2010/main">
                <a:solidFill>
                  <a:srgbClr val="FFFFFF"/>
                </a:solidFill>
              </a14:hiddenFill>
            </a:ext>
          </a:extLst>
        </p:spPr>
      </p:pic>
      <p:sp>
        <p:nvSpPr>
          <p:cNvPr id="10" name="Flowchart: Process 9">
            <a:extLst>
              <a:ext uri="{FF2B5EF4-FFF2-40B4-BE49-F238E27FC236}">
                <a16:creationId xmlns:a16="http://schemas.microsoft.com/office/drawing/2014/main" id="{775F6A89-9341-41BE-64F0-97AB5326E0F9}"/>
              </a:ext>
            </a:extLst>
          </p:cNvPr>
          <p:cNvSpPr/>
          <p:nvPr/>
        </p:nvSpPr>
        <p:spPr>
          <a:xfrm>
            <a:off x="3337560" y="2512904"/>
            <a:ext cx="1013041" cy="542716"/>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Cavity</a:t>
            </a:r>
            <a:endParaRPr lang="en-CH" dirty="0"/>
          </a:p>
        </p:txBody>
      </p:sp>
      <p:sp>
        <p:nvSpPr>
          <p:cNvPr id="11" name="Flowchart: Process 10">
            <a:extLst>
              <a:ext uri="{FF2B5EF4-FFF2-40B4-BE49-F238E27FC236}">
                <a16:creationId xmlns:a16="http://schemas.microsoft.com/office/drawing/2014/main" id="{873D544E-14C5-E729-1C76-639A8F253B76}"/>
              </a:ext>
            </a:extLst>
          </p:cNvPr>
          <p:cNvSpPr/>
          <p:nvPr/>
        </p:nvSpPr>
        <p:spPr>
          <a:xfrm>
            <a:off x="3355928" y="3651712"/>
            <a:ext cx="1013041" cy="542716"/>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Chicane</a:t>
            </a:r>
            <a:endParaRPr lang="en-CH" dirty="0"/>
          </a:p>
        </p:txBody>
      </p:sp>
      <p:pic>
        <p:nvPicPr>
          <p:cNvPr id="4104" name="Picture 8">
            <a:extLst>
              <a:ext uri="{FF2B5EF4-FFF2-40B4-BE49-F238E27FC236}">
                <a16:creationId xmlns:a16="http://schemas.microsoft.com/office/drawing/2014/main" id="{D8BBE19A-3E34-B921-34D1-B2E51FD44CD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16672" y="4137491"/>
            <a:ext cx="1889509" cy="522510"/>
          </a:xfrm>
          <a:prstGeom prst="rect">
            <a:avLst/>
          </a:prstGeom>
          <a:noFill/>
          <a:extLst>
            <a:ext uri="{909E8E84-426E-40DD-AFC4-6F175D3DCCD1}">
              <a14:hiddenFill xmlns:a14="http://schemas.microsoft.com/office/drawing/2010/main">
                <a:solidFill>
                  <a:srgbClr val="FFFFFF"/>
                </a:solidFill>
              </a14:hiddenFill>
            </a:ext>
          </a:extLst>
        </p:spPr>
      </p:pic>
      <p:grpSp>
        <p:nvGrpSpPr>
          <p:cNvPr id="17" name="Group 16">
            <a:extLst>
              <a:ext uri="{FF2B5EF4-FFF2-40B4-BE49-F238E27FC236}">
                <a16:creationId xmlns:a16="http://schemas.microsoft.com/office/drawing/2014/main" id="{05F7170C-DAFB-8A07-C2AE-3D23E63AC1A4}"/>
              </a:ext>
            </a:extLst>
          </p:cNvPr>
          <p:cNvGrpSpPr/>
          <p:nvPr/>
        </p:nvGrpSpPr>
        <p:grpSpPr>
          <a:xfrm>
            <a:off x="3036604" y="631294"/>
            <a:ext cx="5497796" cy="1559046"/>
            <a:chOff x="3036604" y="631294"/>
            <a:chExt cx="5734016" cy="1673058"/>
          </a:xfrm>
        </p:grpSpPr>
        <p:grpSp>
          <p:nvGrpSpPr>
            <p:cNvPr id="14" name="Group 13">
              <a:extLst>
                <a:ext uri="{FF2B5EF4-FFF2-40B4-BE49-F238E27FC236}">
                  <a16:creationId xmlns:a16="http://schemas.microsoft.com/office/drawing/2014/main" id="{F1B609DE-39D4-59E0-367B-C06D62F2A5C8}"/>
                </a:ext>
              </a:extLst>
            </p:cNvPr>
            <p:cNvGrpSpPr/>
            <p:nvPr/>
          </p:nvGrpSpPr>
          <p:grpSpPr>
            <a:xfrm>
              <a:off x="3036604" y="631294"/>
              <a:ext cx="5734016" cy="1673058"/>
              <a:chOff x="3036604" y="631294"/>
              <a:chExt cx="5734016" cy="1673058"/>
            </a:xfrm>
          </p:grpSpPr>
          <p:pic>
            <p:nvPicPr>
              <p:cNvPr id="8" name="Picture 7">
                <a:extLst>
                  <a:ext uri="{FF2B5EF4-FFF2-40B4-BE49-F238E27FC236}">
                    <a16:creationId xmlns:a16="http://schemas.microsoft.com/office/drawing/2014/main" id="{79B9A167-FA08-016E-D887-24E32A70CA7E}"/>
                  </a:ext>
                </a:extLst>
              </p:cNvPr>
              <p:cNvPicPr>
                <a:picLocks noChangeAspect="1"/>
              </p:cNvPicPr>
              <p:nvPr/>
            </p:nvPicPr>
            <p:blipFill>
              <a:blip r:embed="rId6"/>
              <a:stretch>
                <a:fillRect/>
              </a:stretch>
            </p:blipFill>
            <p:spPr>
              <a:xfrm>
                <a:off x="3284408" y="631294"/>
                <a:ext cx="5486212" cy="1673058"/>
              </a:xfrm>
              <a:prstGeom prst="rect">
                <a:avLst/>
              </a:prstGeom>
            </p:spPr>
          </p:pic>
          <p:pic>
            <p:nvPicPr>
              <p:cNvPr id="13" name="Picture 12">
                <a:extLst>
                  <a:ext uri="{FF2B5EF4-FFF2-40B4-BE49-F238E27FC236}">
                    <a16:creationId xmlns:a16="http://schemas.microsoft.com/office/drawing/2014/main" id="{32764FC1-D382-9DAF-4FD4-91960E0296D6}"/>
                  </a:ext>
                </a:extLst>
              </p:cNvPr>
              <p:cNvPicPr>
                <a:picLocks noChangeAspect="1"/>
              </p:cNvPicPr>
              <p:nvPr/>
            </p:nvPicPr>
            <p:blipFill>
              <a:blip r:embed="rId7"/>
              <a:stretch>
                <a:fillRect/>
              </a:stretch>
            </p:blipFill>
            <p:spPr>
              <a:xfrm>
                <a:off x="3036604" y="992871"/>
                <a:ext cx="1637721" cy="1164733"/>
              </a:xfrm>
              <a:prstGeom prst="rect">
                <a:avLst/>
              </a:prstGeom>
            </p:spPr>
          </p:pic>
        </p:grpSp>
        <p:sp>
          <p:nvSpPr>
            <p:cNvPr id="15" name="Rectangle 14">
              <a:extLst>
                <a:ext uri="{FF2B5EF4-FFF2-40B4-BE49-F238E27FC236}">
                  <a16:creationId xmlns:a16="http://schemas.microsoft.com/office/drawing/2014/main" id="{333EE8B6-59E0-A850-7053-E50862B2F546}"/>
                </a:ext>
              </a:extLst>
            </p:cNvPr>
            <p:cNvSpPr/>
            <p:nvPr/>
          </p:nvSpPr>
          <p:spPr>
            <a:xfrm>
              <a:off x="3215640" y="1664340"/>
              <a:ext cx="281940" cy="2025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Rectangle 15">
              <a:extLst>
                <a:ext uri="{FF2B5EF4-FFF2-40B4-BE49-F238E27FC236}">
                  <a16:creationId xmlns:a16="http://schemas.microsoft.com/office/drawing/2014/main" id="{8B8C4064-33ED-AE3C-9A19-6ED7A06FCB9D}"/>
                </a:ext>
              </a:extLst>
            </p:cNvPr>
            <p:cNvSpPr/>
            <p:nvPr/>
          </p:nvSpPr>
          <p:spPr>
            <a:xfrm>
              <a:off x="4475117" y="1664458"/>
              <a:ext cx="281940" cy="2025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pic>
        <p:nvPicPr>
          <p:cNvPr id="19" name="Picture 18">
            <a:extLst>
              <a:ext uri="{FF2B5EF4-FFF2-40B4-BE49-F238E27FC236}">
                <a16:creationId xmlns:a16="http://schemas.microsoft.com/office/drawing/2014/main" id="{FEDE95A4-EECD-0414-EFB4-322AF5CA652A}"/>
              </a:ext>
            </a:extLst>
          </p:cNvPr>
          <p:cNvPicPr>
            <a:picLocks noChangeAspect="1"/>
          </p:cNvPicPr>
          <p:nvPr/>
        </p:nvPicPr>
        <p:blipFill>
          <a:blip r:embed="rId8"/>
          <a:srcRect t="13135"/>
          <a:stretch/>
        </p:blipFill>
        <p:spPr>
          <a:xfrm>
            <a:off x="569851" y="3756660"/>
            <a:ext cx="2180560" cy="1322453"/>
          </a:xfrm>
          <a:prstGeom prst="rect">
            <a:avLst/>
          </a:prstGeom>
        </p:spPr>
      </p:pic>
      <p:sp>
        <p:nvSpPr>
          <p:cNvPr id="20" name="Lightning Bolt 19">
            <a:extLst>
              <a:ext uri="{FF2B5EF4-FFF2-40B4-BE49-F238E27FC236}">
                <a16:creationId xmlns:a16="http://schemas.microsoft.com/office/drawing/2014/main" id="{E98B57B1-BFD1-CA98-CAB3-083EAD544970}"/>
              </a:ext>
            </a:extLst>
          </p:cNvPr>
          <p:cNvSpPr/>
          <p:nvPr/>
        </p:nvSpPr>
        <p:spPr>
          <a:xfrm>
            <a:off x="1450786" y="4257100"/>
            <a:ext cx="209345" cy="283292"/>
          </a:xfrm>
          <a:prstGeom prst="lightningBol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Google Shape;366;p61">
            <a:extLst>
              <a:ext uri="{FF2B5EF4-FFF2-40B4-BE49-F238E27FC236}">
                <a16:creationId xmlns:a16="http://schemas.microsoft.com/office/drawing/2014/main" id="{C56BE01E-D8A6-5A30-0764-18F6D53F567F}"/>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latin typeface="Calibri"/>
                <a:ea typeface="Calibri"/>
                <a:cs typeface="Calibri"/>
                <a:sym typeface="Calibri"/>
              </a:rPr>
              <a:t>Bunch compression</a:t>
            </a:r>
            <a:endParaRPr sz="3200" b="0" strike="noStrike" dirty="0">
              <a:solidFill>
                <a:srgbClr val="000000"/>
              </a:solidFill>
              <a:sym typeface="Arial"/>
            </a:endParaRPr>
          </a:p>
        </p:txBody>
      </p:sp>
    </p:spTree>
    <p:extLst>
      <p:ext uri="{BB962C8B-B14F-4D97-AF65-F5344CB8AC3E}">
        <p14:creationId xmlns:p14="http://schemas.microsoft.com/office/powerpoint/2010/main" val="588389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0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0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37">
          <a:extLst>
            <a:ext uri="{FF2B5EF4-FFF2-40B4-BE49-F238E27FC236}">
              <a16:creationId xmlns:a16="http://schemas.microsoft.com/office/drawing/2014/main" id="{6CBFABCF-61A3-117A-7407-7E0D9B617EA1}"/>
            </a:ext>
          </a:extLst>
        </p:cNvPr>
        <p:cNvGrpSpPr/>
        <p:nvPr/>
      </p:nvGrpSpPr>
      <p:grpSpPr>
        <a:xfrm>
          <a:off x="0" y="0"/>
          <a:ext cx="0" cy="0"/>
          <a:chOff x="0" y="0"/>
          <a:chExt cx="0" cy="0"/>
        </a:xfrm>
      </p:grpSpPr>
      <p:sp>
        <p:nvSpPr>
          <p:cNvPr id="339" name="Google Shape;339;p60">
            <a:extLst>
              <a:ext uri="{FF2B5EF4-FFF2-40B4-BE49-F238E27FC236}">
                <a16:creationId xmlns:a16="http://schemas.microsoft.com/office/drawing/2014/main" id="{B15FBC90-D5C7-D818-EEC4-F888AAEE5AF9}"/>
              </a:ext>
            </a:extLst>
          </p:cNvPr>
          <p:cNvSpPr txBox="1"/>
          <p:nvPr/>
        </p:nvSpPr>
        <p:spPr>
          <a:xfrm>
            <a:off x="7848720" y="4904280"/>
            <a:ext cx="45690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0" strike="noStrike">
                <a:solidFill>
                  <a:srgbClr val="FFFFFF"/>
                </a:solidFill>
                <a:latin typeface="Calibri"/>
                <a:ea typeface="Calibri"/>
                <a:cs typeface="Calibri"/>
                <a:sym typeface="Calibri"/>
              </a:rPr>
              <a:t>18</a:t>
            </a:fld>
            <a:endParaRPr sz="1200" b="0" strike="noStrike">
              <a:latin typeface="Times New Roman"/>
              <a:ea typeface="Times New Roman"/>
              <a:cs typeface="Times New Roman"/>
              <a:sym typeface="Times New Roman"/>
            </a:endParaRPr>
          </a:p>
        </p:txBody>
      </p:sp>
      <p:sp>
        <p:nvSpPr>
          <p:cNvPr id="341" name="Google Shape;341;p60">
            <a:extLst>
              <a:ext uri="{FF2B5EF4-FFF2-40B4-BE49-F238E27FC236}">
                <a16:creationId xmlns:a16="http://schemas.microsoft.com/office/drawing/2014/main" id="{43C051D2-506C-FF05-474F-6CD7C99624B7}"/>
              </a:ext>
            </a:extLst>
          </p:cNvPr>
          <p:cNvSpPr/>
          <p:nvPr/>
        </p:nvSpPr>
        <p:spPr>
          <a:xfrm>
            <a:off x="116640" y="4790520"/>
            <a:ext cx="6701100" cy="198300"/>
          </a:xfrm>
          <a:prstGeom prst="roundRect">
            <a:avLst>
              <a:gd name="adj" fmla="val 16667"/>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2" name="Google Shape;342;p60">
            <a:extLst>
              <a:ext uri="{FF2B5EF4-FFF2-40B4-BE49-F238E27FC236}">
                <a16:creationId xmlns:a16="http://schemas.microsoft.com/office/drawing/2014/main" id="{FBB9BC36-9A78-364C-3EE5-7EA9F7F4B6B4}"/>
              </a:ext>
            </a:extLst>
          </p:cNvPr>
          <p:cNvSpPr/>
          <p:nvPr/>
        </p:nvSpPr>
        <p:spPr>
          <a:xfrm>
            <a:off x="7519680" y="4168080"/>
            <a:ext cx="2704200" cy="4035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60">
            <a:extLst>
              <a:ext uri="{FF2B5EF4-FFF2-40B4-BE49-F238E27FC236}">
                <a16:creationId xmlns:a16="http://schemas.microsoft.com/office/drawing/2014/main" id="{D69A3D27-4D7B-5FA9-5B83-E1AD3637E805}"/>
              </a:ext>
            </a:extLst>
          </p:cNvPr>
          <p:cNvSpPr/>
          <p:nvPr/>
        </p:nvSpPr>
        <p:spPr>
          <a:xfrm>
            <a:off x="6638400" y="1382400"/>
            <a:ext cx="2286000" cy="228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60">
            <a:extLst>
              <a:ext uri="{FF2B5EF4-FFF2-40B4-BE49-F238E27FC236}">
                <a16:creationId xmlns:a16="http://schemas.microsoft.com/office/drawing/2014/main" id="{4B29755A-2612-ED88-6E45-152BD7D28B16}"/>
              </a:ext>
            </a:extLst>
          </p:cNvPr>
          <p:cNvSpPr/>
          <p:nvPr/>
        </p:nvSpPr>
        <p:spPr>
          <a:xfrm>
            <a:off x="4793400" y="2766600"/>
            <a:ext cx="1600200" cy="2286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326;p59">
            <a:extLst>
              <a:ext uri="{FF2B5EF4-FFF2-40B4-BE49-F238E27FC236}">
                <a16:creationId xmlns:a16="http://schemas.microsoft.com/office/drawing/2014/main" id="{EA784146-CD79-DD58-DF1F-DE307F779406}"/>
              </a:ext>
            </a:extLst>
          </p:cNvPr>
          <p:cNvSpPr/>
          <p:nvPr/>
        </p:nvSpPr>
        <p:spPr>
          <a:xfrm>
            <a:off x="464127" y="870534"/>
            <a:ext cx="2671740" cy="2172270"/>
          </a:xfrm>
          <a:prstGeom prst="rect">
            <a:avLst/>
          </a:prstGeom>
          <a:solidFill>
            <a:srgbClr val="FFD6D8">
              <a:alpha val="48630"/>
            </a:srgbClr>
          </a:solid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None/>
            </a:pPr>
            <a:endParaRPr sz="1800" b="0" strike="noStrike" dirty="0">
              <a:latin typeface="Arial"/>
              <a:ea typeface="Arial"/>
              <a:cs typeface="Arial"/>
              <a:sym typeface="Arial"/>
            </a:endParaRPr>
          </a:p>
          <a:p>
            <a:pPr marL="457200" indent="-317159">
              <a:buSzPts val="1400"/>
              <a:buFont typeface="Arial"/>
              <a:buChar char="●"/>
            </a:pPr>
            <a:r>
              <a:rPr lang="en-GB" dirty="0"/>
              <a:t>Solving for the voltage, to create a 10 x bunch length reduction </a:t>
            </a:r>
          </a:p>
          <a:p>
            <a:pPr marL="457200" indent="-317159">
              <a:buSzPts val="1400"/>
              <a:buFont typeface="Arial"/>
              <a:buChar char="●"/>
            </a:pPr>
            <a:endParaRPr lang="en-GB" dirty="0"/>
          </a:p>
          <a:p>
            <a:pPr marL="457200" indent="-317159">
              <a:buSzPts val="1400"/>
              <a:buFont typeface="Arial"/>
              <a:buChar char="●"/>
            </a:pPr>
            <a:r>
              <a:rPr lang="en-GB" dirty="0"/>
              <a:t>Given the constraint there is no chirp at exit of chicane,                    , [7]</a:t>
            </a:r>
          </a:p>
          <a:p>
            <a:pPr marL="457200" indent="-317159">
              <a:buSzPts val="1400"/>
              <a:buFont typeface="Arial"/>
              <a:buChar char="●"/>
            </a:pPr>
            <a:endParaRPr lang="en-GB" dirty="0"/>
          </a:p>
          <a:p>
            <a:pPr marL="457200" indent="-317159">
              <a:buSzPts val="1400"/>
              <a:buFont typeface="Arial"/>
              <a:buChar char="●"/>
            </a:pPr>
            <a:endParaRPr lang="en-GB" dirty="0"/>
          </a:p>
          <a:p>
            <a:pPr marL="140041">
              <a:buSzPts val="1400"/>
            </a:pPr>
            <a:endParaRPr lang="en-GB" dirty="0"/>
          </a:p>
          <a:p>
            <a:pPr marL="457200" indent="-317159">
              <a:buSzPts val="1400"/>
              <a:buFont typeface="Arial"/>
              <a:buChar char="●"/>
            </a:pPr>
            <a:endParaRPr lang="en-GB" dirty="0"/>
          </a:p>
          <a:p>
            <a:pPr marL="457200" marR="0" lvl="0" indent="-317159" rtl="0">
              <a:lnSpc>
                <a:spcPct val="100000"/>
              </a:lnSpc>
              <a:spcBef>
                <a:spcPts val="0"/>
              </a:spcBef>
              <a:spcAft>
                <a:spcPts val="0"/>
              </a:spcAft>
              <a:buClr>
                <a:srgbClr val="000000"/>
              </a:buClr>
              <a:buSzPts val="1400"/>
              <a:buFont typeface="Arial"/>
              <a:buChar char="●"/>
            </a:pPr>
            <a:endParaRPr lang="en-GB" sz="1400" b="1" strike="noStrike" dirty="0">
              <a:solidFill>
                <a:srgbClr val="000000"/>
              </a:solidFill>
              <a:latin typeface="Arial"/>
              <a:ea typeface="Arial"/>
              <a:cs typeface="Arial"/>
              <a:sym typeface="Arial"/>
            </a:endParaRPr>
          </a:p>
          <a:p>
            <a:pPr marL="457200" marR="0" lvl="0" indent="-317159" rtl="0">
              <a:lnSpc>
                <a:spcPct val="100000"/>
              </a:lnSpc>
              <a:spcBef>
                <a:spcPts val="0"/>
              </a:spcBef>
              <a:spcAft>
                <a:spcPts val="0"/>
              </a:spcAft>
              <a:buClr>
                <a:srgbClr val="000000"/>
              </a:buClr>
              <a:buSzPts val="1400"/>
              <a:buFont typeface="Arial"/>
              <a:buChar char="●"/>
            </a:pPr>
            <a:endParaRPr sz="1400" b="0" strike="noStrike" dirty="0">
              <a:latin typeface="Arial"/>
              <a:ea typeface="Arial"/>
              <a:cs typeface="Arial"/>
              <a:sym typeface="Arial"/>
            </a:endParaRPr>
          </a:p>
          <a:p>
            <a:pPr marL="742950" marR="0" lvl="0" indent="-285750" rtl="0">
              <a:lnSpc>
                <a:spcPct val="100000"/>
              </a:lnSpc>
              <a:spcBef>
                <a:spcPts val="0"/>
              </a:spcBef>
              <a:spcAft>
                <a:spcPts val="0"/>
              </a:spcAft>
              <a:buFont typeface="Arial" panose="020B0604020202020204" pitchFamily="34" charset="0"/>
              <a:buChar char="•"/>
            </a:pPr>
            <a:endParaRPr lang="en-GB" dirty="0"/>
          </a:p>
          <a:p>
            <a:pPr marL="45720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p:txBody>
      </p:sp>
      <p:sp>
        <p:nvSpPr>
          <p:cNvPr id="9" name="TextBox 8">
            <a:extLst>
              <a:ext uri="{FF2B5EF4-FFF2-40B4-BE49-F238E27FC236}">
                <a16:creationId xmlns:a16="http://schemas.microsoft.com/office/drawing/2014/main" id="{1EAAD62C-A902-1733-C790-8E0C8745F0D9}"/>
              </a:ext>
            </a:extLst>
          </p:cNvPr>
          <p:cNvSpPr txBox="1"/>
          <p:nvPr/>
        </p:nvSpPr>
        <p:spPr>
          <a:xfrm>
            <a:off x="7743420" y="2129632"/>
            <a:ext cx="1165680" cy="246221"/>
          </a:xfrm>
          <a:prstGeom prst="rect">
            <a:avLst/>
          </a:prstGeom>
          <a:noFill/>
        </p:spPr>
        <p:txBody>
          <a:bodyPr wrap="square" rtlCol="0">
            <a:spAutoFit/>
          </a:bodyPr>
          <a:lstStyle/>
          <a:p>
            <a:r>
              <a:rPr lang="en-GB" sz="1000" dirty="0"/>
              <a:t>[4]</a:t>
            </a:r>
            <a:endParaRPr lang="en-CH" sz="1000" dirty="0"/>
          </a:p>
        </p:txBody>
      </p:sp>
      <p:grpSp>
        <p:nvGrpSpPr>
          <p:cNvPr id="17" name="Group 16">
            <a:extLst>
              <a:ext uri="{FF2B5EF4-FFF2-40B4-BE49-F238E27FC236}">
                <a16:creationId xmlns:a16="http://schemas.microsoft.com/office/drawing/2014/main" id="{B9067785-0BDC-BEAA-9B4F-51C81F482D1B}"/>
              </a:ext>
            </a:extLst>
          </p:cNvPr>
          <p:cNvGrpSpPr/>
          <p:nvPr/>
        </p:nvGrpSpPr>
        <p:grpSpPr>
          <a:xfrm>
            <a:off x="3447304" y="571920"/>
            <a:ext cx="5497796" cy="1559046"/>
            <a:chOff x="3036604" y="631294"/>
            <a:chExt cx="5734016" cy="1673058"/>
          </a:xfrm>
        </p:grpSpPr>
        <p:grpSp>
          <p:nvGrpSpPr>
            <p:cNvPr id="18" name="Group 17">
              <a:extLst>
                <a:ext uri="{FF2B5EF4-FFF2-40B4-BE49-F238E27FC236}">
                  <a16:creationId xmlns:a16="http://schemas.microsoft.com/office/drawing/2014/main" id="{332D7A00-7BF2-E986-B584-54B5C9DC1842}"/>
                </a:ext>
              </a:extLst>
            </p:cNvPr>
            <p:cNvGrpSpPr/>
            <p:nvPr/>
          </p:nvGrpSpPr>
          <p:grpSpPr>
            <a:xfrm>
              <a:off x="3036604" y="631294"/>
              <a:ext cx="5734016" cy="1673058"/>
              <a:chOff x="3036604" y="631294"/>
              <a:chExt cx="5734016" cy="1673058"/>
            </a:xfrm>
          </p:grpSpPr>
          <p:pic>
            <p:nvPicPr>
              <p:cNvPr id="21" name="Picture 20">
                <a:extLst>
                  <a:ext uri="{FF2B5EF4-FFF2-40B4-BE49-F238E27FC236}">
                    <a16:creationId xmlns:a16="http://schemas.microsoft.com/office/drawing/2014/main" id="{68460154-848D-E464-F711-D787EC7B9E8C}"/>
                  </a:ext>
                </a:extLst>
              </p:cNvPr>
              <p:cNvPicPr>
                <a:picLocks noChangeAspect="1"/>
              </p:cNvPicPr>
              <p:nvPr/>
            </p:nvPicPr>
            <p:blipFill>
              <a:blip r:embed="rId3"/>
              <a:stretch>
                <a:fillRect/>
              </a:stretch>
            </p:blipFill>
            <p:spPr>
              <a:xfrm>
                <a:off x="3284408" y="631294"/>
                <a:ext cx="5486212" cy="1673058"/>
              </a:xfrm>
              <a:prstGeom prst="rect">
                <a:avLst/>
              </a:prstGeom>
            </p:spPr>
          </p:pic>
          <p:pic>
            <p:nvPicPr>
              <p:cNvPr id="22" name="Picture 21">
                <a:extLst>
                  <a:ext uri="{FF2B5EF4-FFF2-40B4-BE49-F238E27FC236}">
                    <a16:creationId xmlns:a16="http://schemas.microsoft.com/office/drawing/2014/main" id="{C8752FCF-0F9D-EE63-55A9-36BF0265A9B9}"/>
                  </a:ext>
                </a:extLst>
              </p:cNvPr>
              <p:cNvPicPr>
                <a:picLocks noChangeAspect="1"/>
              </p:cNvPicPr>
              <p:nvPr/>
            </p:nvPicPr>
            <p:blipFill>
              <a:blip r:embed="rId4"/>
              <a:stretch>
                <a:fillRect/>
              </a:stretch>
            </p:blipFill>
            <p:spPr>
              <a:xfrm>
                <a:off x="3036604" y="992871"/>
                <a:ext cx="1637721" cy="1164733"/>
              </a:xfrm>
              <a:prstGeom prst="rect">
                <a:avLst/>
              </a:prstGeom>
            </p:spPr>
          </p:pic>
        </p:grpSp>
        <p:sp>
          <p:nvSpPr>
            <p:cNvPr id="19" name="Rectangle 18">
              <a:extLst>
                <a:ext uri="{FF2B5EF4-FFF2-40B4-BE49-F238E27FC236}">
                  <a16:creationId xmlns:a16="http://schemas.microsoft.com/office/drawing/2014/main" id="{545A0A2B-6A83-0C0D-54DC-60C1A786B469}"/>
                </a:ext>
              </a:extLst>
            </p:cNvPr>
            <p:cNvSpPr/>
            <p:nvPr/>
          </p:nvSpPr>
          <p:spPr>
            <a:xfrm>
              <a:off x="3215640" y="1664340"/>
              <a:ext cx="281940" cy="2025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0B0ACF1B-5109-1A0E-0BAC-F92864ED9383}"/>
                </a:ext>
              </a:extLst>
            </p:cNvPr>
            <p:cNvSpPr/>
            <p:nvPr/>
          </p:nvSpPr>
          <p:spPr>
            <a:xfrm>
              <a:off x="4475117" y="1664458"/>
              <a:ext cx="281940" cy="2025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pic>
        <p:nvPicPr>
          <p:cNvPr id="7172" name="Picture 4">
            <a:extLst>
              <a:ext uri="{FF2B5EF4-FFF2-40B4-BE49-F238E27FC236}">
                <a16:creationId xmlns:a16="http://schemas.microsoft.com/office/drawing/2014/main" id="{DC1297FB-E9C3-F66A-619F-D600C49158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78520" y="2885450"/>
            <a:ext cx="1942680" cy="1037743"/>
          </a:xfrm>
          <a:prstGeom prst="rect">
            <a:avLst/>
          </a:prstGeom>
          <a:noFill/>
          <a:extLst>
            <a:ext uri="{909E8E84-426E-40DD-AFC4-6F175D3DCCD1}">
              <a14:hiddenFill xmlns:a14="http://schemas.microsoft.com/office/drawing/2010/main">
                <a:solidFill>
                  <a:srgbClr val="FFFFFF"/>
                </a:solidFill>
              </a14:hiddenFill>
            </a:ext>
          </a:extLst>
        </p:spPr>
      </p:pic>
      <p:sp>
        <p:nvSpPr>
          <p:cNvPr id="23" name="Google Shape;327;p59">
            <a:extLst>
              <a:ext uri="{FF2B5EF4-FFF2-40B4-BE49-F238E27FC236}">
                <a16:creationId xmlns:a16="http://schemas.microsoft.com/office/drawing/2014/main" id="{FCCCDD33-7201-BB63-2FFF-925960CC9C9F}"/>
              </a:ext>
            </a:extLst>
          </p:cNvPr>
          <p:cNvSpPr/>
          <p:nvPr/>
        </p:nvSpPr>
        <p:spPr>
          <a:xfrm>
            <a:off x="464127" y="3042804"/>
            <a:ext cx="2671740" cy="861994"/>
          </a:xfrm>
          <a:prstGeom prst="rect">
            <a:avLst/>
          </a:prstGeom>
          <a:solidFill>
            <a:srgbClr val="B7CFFF">
              <a:alpha val="48630"/>
            </a:srgbClr>
          </a:solidFill>
          <a:ln>
            <a:noFill/>
          </a:ln>
        </p:spPr>
        <p:txBody>
          <a:bodyPr spcFirstLastPara="1" wrap="square" lIns="91425" tIns="45700" rIns="91425" bIns="45700" anchor="t" anchorCtr="0">
            <a:noAutofit/>
          </a:bodyPr>
          <a:lstStyle/>
          <a:p>
            <a:pPr marL="457200" lvl="0" indent="-317159">
              <a:buSzPts val="1400"/>
              <a:buFont typeface="Arial"/>
              <a:buChar char="●"/>
            </a:pPr>
            <a:endParaRPr lang="en-GB" dirty="0"/>
          </a:p>
          <a:p>
            <a:pPr marL="457200" lvl="0" indent="-317159">
              <a:buSzPts val="1400"/>
              <a:buFont typeface="Arial"/>
              <a:buChar char="●"/>
            </a:pPr>
            <a:r>
              <a:rPr lang="en-GB" dirty="0"/>
              <a:t>V = 130,000 MV</a:t>
            </a:r>
          </a:p>
          <a:p>
            <a:pPr marL="140041" lvl="0">
              <a:buSzPts val="1400"/>
            </a:pPr>
            <a:r>
              <a:rPr lang="en-GB" dirty="0"/>
              <a:t>~ 4000 TESLA cavities</a:t>
            </a:r>
          </a:p>
          <a:p>
            <a:pPr marL="457200" lvl="0" indent="-317159">
              <a:buSzPts val="1400"/>
              <a:buFont typeface="Arial"/>
              <a:buChar char="●"/>
            </a:pPr>
            <a:endParaRPr lang="en-GB" dirty="0"/>
          </a:p>
        </p:txBody>
      </p:sp>
      <p:sp>
        <p:nvSpPr>
          <p:cNvPr id="24" name="Flowchart: Process 23">
            <a:extLst>
              <a:ext uri="{FF2B5EF4-FFF2-40B4-BE49-F238E27FC236}">
                <a16:creationId xmlns:a16="http://schemas.microsoft.com/office/drawing/2014/main" id="{D9117E30-A649-D694-063B-680191E96092}"/>
              </a:ext>
            </a:extLst>
          </p:cNvPr>
          <p:cNvSpPr/>
          <p:nvPr/>
        </p:nvSpPr>
        <p:spPr>
          <a:xfrm>
            <a:off x="3476598" y="2923867"/>
            <a:ext cx="2162202" cy="403500"/>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RLA2 bunch length</a:t>
            </a:r>
            <a:endParaRPr lang="en-CH" dirty="0"/>
          </a:p>
        </p:txBody>
      </p:sp>
      <p:sp>
        <p:nvSpPr>
          <p:cNvPr id="25" name="Flowchart: Process 24">
            <a:extLst>
              <a:ext uri="{FF2B5EF4-FFF2-40B4-BE49-F238E27FC236}">
                <a16:creationId xmlns:a16="http://schemas.microsoft.com/office/drawing/2014/main" id="{B5F85867-E307-3372-6853-DF54D06C45AA}"/>
              </a:ext>
            </a:extLst>
          </p:cNvPr>
          <p:cNvSpPr/>
          <p:nvPr/>
        </p:nvSpPr>
        <p:spPr>
          <a:xfrm>
            <a:off x="3490899" y="3525026"/>
            <a:ext cx="2162202" cy="403500"/>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Desired RCS1 bunch length ≈</a:t>
            </a:r>
            <a:endParaRPr lang="en-CH" dirty="0"/>
          </a:p>
        </p:txBody>
      </p:sp>
      <p:pic>
        <p:nvPicPr>
          <p:cNvPr id="7174" name="Picture 6">
            <a:extLst>
              <a:ext uri="{FF2B5EF4-FFF2-40B4-BE49-F238E27FC236}">
                <a16:creationId xmlns:a16="http://schemas.microsoft.com/office/drawing/2014/main" id="{94CBC895-10CE-054D-0F6E-78C4CC08816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99997" y="2506003"/>
            <a:ext cx="803586" cy="187881"/>
          </a:xfrm>
          <a:prstGeom prst="rect">
            <a:avLst/>
          </a:prstGeom>
          <a:noFill/>
          <a:extLst>
            <a:ext uri="{909E8E84-426E-40DD-AFC4-6F175D3DCCD1}">
              <a14:hiddenFill xmlns:a14="http://schemas.microsoft.com/office/drawing/2010/main">
                <a:solidFill>
                  <a:srgbClr val="FFFFFF"/>
                </a:solidFill>
              </a14:hiddenFill>
            </a:ext>
          </a:extLst>
        </p:spPr>
      </p:pic>
      <p:sp>
        <p:nvSpPr>
          <p:cNvPr id="3" name="Google Shape;366;p61">
            <a:extLst>
              <a:ext uri="{FF2B5EF4-FFF2-40B4-BE49-F238E27FC236}">
                <a16:creationId xmlns:a16="http://schemas.microsoft.com/office/drawing/2014/main" id="{A973E8A7-438B-CF7E-C776-F363BD82A5EB}"/>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latin typeface="Calibri"/>
                <a:ea typeface="Calibri"/>
                <a:cs typeface="Calibri"/>
                <a:sym typeface="Calibri"/>
              </a:rPr>
              <a:t>Bunch compression</a:t>
            </a:r>
            <a:endParaRPr sz="3200" b="0" strike="noStrike" dirty="0">
              <a:solidFill>
                <a:srgbClr val="000000"/>
              </a:solidFill>
              <a:sym typeface="Arial"/>
            </a:endParaRPr>
          </a:p>
        </p:txBody>
      </p:sp>
    </p:spTree>
    <p:extLst>
      <p:ext uri="{BB962C8B-B14F-4D97-AF65-F5344CB8AC3E}">
        <p14:creationId xmlns:p14="http://schemas.microsoft.com/office/powerpoint/2010/main" val="312755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FBE937D-0974-5906-213F-7E47CD3B8B82}"/>
              </a:ext>
            </a:extLst>
          </p:cNvPr>
          <p:cNvSpPr>
            <a:spLocks noGrp="1"/>
          </p:cNvSpPr>
          <p:nvPr>
            <p:ph type="body" idx="1"/>
          </p:nvPr>
        </p:nvSpPr>
        <p:spPr>
          <a:xfrm>
            <a:off x="193964" y="929837"/>
            <a:ext cx="8839200" cy="3535920"/>
          </a:xfrm>
        </p:spPr>
        <p:txBody>
          <a:bodyPr>
            <a:normAutofit/>
          </a:bodyPr>
          <a:lstStyle/>
          <a:p>
            <a:r>
              <a:rPr lang="en-GB" sz="1600" b="1" dirty="0"/>
              <a:t>Toy model for counter-rotating beams </a:t>
            </a:r>
            <a:r>
              <a:rPr lang="en-GB" sz="1600" b="1" dirty="0">
                <a:hlinkClick r:id="rId2"/>
              </a:rPr>
              <a:t>[</a:t>
            </a:r>
            <a:r>
              <a:rPr lang="en-GB" sz="1600" b="1" dirty="0" err="1">
                <a:hlinkClick r:id="rId2"/>
              </a:rPr>
              <a:t>gitlab</a:t>
            </a:r>
            <a:r>
              <a:rPr lang="en-GB" sz="1600" b="1" dirty="0">
                <a:hlinkClick r:id="rId2"/>
              </a:rPr>
              <a:t>]</a:t>
            </a:r>
            <a:endParaRPr lang="en-GB" sz="1600" b="1" dirty="0"/>
          </a:p>
          <a:p>
            <a:pPr lvl="1"/>
            <a:endParaRPr lang="en-GB" sz="1600" dirty="0"/>
          </a:p>
          <a:p>
            <a:pPr lvl="1"/>
            <a:r>
              <a:rPr lang="en-GB" sz="1600" dirty="0"/>
              <a:t>Induced voltages with a resonator model which matches BLonD with multiple turns</a:t>
            </a:r>
          </a:p>
          <a:p>
            <a:pPr lvl="1"/>
            <a:endParaRPr lang="en-GB" sz="1600" dirty="0"/>
          </a:p>
          <a:p>
            <a:pPr lvl="1"/>
            <a:r>
              <a:rPr lang="en-GB" sz="1600" dirty="0"/>
              <a:t>Can be applied to HOMs, to study affect of RF station position</a:t>
            </a:r>
          </a:p>
          <a:p>
            <a:pPr lvl="1"/>
            <a:endParaRPr lang="en-GB" sz="1600" dirty="0"/>
          </a:p>
          <a:p>
            <a:pPr lvl="1"/>
            <a:r>
              <a:rPr lang="en-GB" sz="1600" dirty="0"/>
              <a:t>To be understood: transient beam loading? Never in the steady state case in RCS1</a:t>
            </a:r>
          </a:p>
          <a:p>
            <a:endParaRPr lang="en-GB" sz="1600" dirty="0"/>
          </a:p>
          <a:p>
            <a:r>
              <a:rPr lang="en-GB" sz="1600" b="1" dirty="0"/>
              <a:t>RLA2 bunch does not seem to be feasible for injection into RCS1</a:t>
            </a:r>
          </a:p>
          <a:p>
            <a:pPr lvl="1"/>
            <a:endParaRPr lang="en-GB" sz="1600" dirty="0"/>
          </a:p>
          <a:p>
            <a:pPr lvl="1"/>
            <a:r>
              <a:rPr lang="en-GB" sz="1600" dirty="0"/>
              <a:t>A bunch compressor would require ~ 4000 tesla cavities</a:t>
            </a:r>
          </a:p>
          <a:p>
            <a:pPr lvl="1"/>
            <a:endParaRPr lang="en-GB" sz="1600" dirty="0"/>
          </a:p>
          <a:p>
            <a:pPr lvl="1"/>
            <a:r>
              <a:rPr lang="en-GB" sz="1600" dirty="0"/>
              <a:t>A lower frequency would help with acceptance</a:t>
            </a:r>
          </a:p>
          <a:p>
            <a:endParaRPr lang="en-GB" dirty="0"/>
          </a:p>
        </p:txBody>
      </p:sp>
      <p:sp>
        <p:nvSpPr>
          <p:cNvPr id="5" name="Google Shape;366;p61">
            <a:extLst>
              <a:ext uri="{FF2B5EF4-FFF2-40B4-BE49-F238E27FC236}">
                <a16:creationId xmlns:a16="http://schemas.microsoft.com/office/drawing/2014/main" id="{44DF5E54-8FB4-3015-EE88-BCEC2C105FEE}"/>
              </a:ext>
            </a:extLst>
          </p:cNvPr>
          <p:cNvSpPr txBox="1"/>
          <p:nvPr/>
        </p:nvSpPr>
        <p:spPr>
          <a:xfrm>
            <a:off x="1181400" y="11553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latin typeface="Calibri"/>
                <a:ea typeface="Calibri"/>
                <a:cs typeface="Calibri"/>
                <a:sym typeface="Calibri"/>
              </a:rPr>
              <a:t>Conclusions</a:t>
            </a:r>
            <a:endParaRPr sz="3200" b="0" strike="noStrike" dirty="0">
              <a:solidFill>
                <a:srgbClr val="000000"/>
              </a:solidFill>
              <a:sym typeface="Arial"/>
            </a:endParaRPr>
          </a:p>
        </p:txBody>
      </p:sp>
      <p:sp>
        <p:nvSpPr>
          <p:cNvPr id="8" name="Google Shape;229;p52">
            <a:extLst>
              <a:ext uri="{FF2B5EF4-FFF2-40B4-BE49-F238E27FC236}">
                <a16:creationId xmlns:a16="http://schemas.microsoft.com/office/drawing/2014/main" id="{CE671137-D861-26B0-60C6-AD4BA01DB12F}"/>
              </a:ext>
            </a:extLst>
          </p:cNvPr>
          <p:cNvSpPr txBox="1"/>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i="0" u="none" strike="noStrike" cap="none">
                <a:solidFill>
                  <a:srgbClr val="FFFFFF"/>
                </a:solidFill>
                <a:latin typeface="Arial Narrow"/>
                <a:ea typeface="Arial Narrow"/>
                <a:cs typeface="Arial Narrow"/>
                <a:sym typeface="Arial Narrow"/>
              </a:rPr>
              <a:t>19</a:t>
            </a:fld>
            <a:endParaRPr sz="1200" b="0" i="0" u="none" strike="noStrike" cap="none">
              <a:latin typeface="Times New Roman"/>
              <a:ea typeface="Times New Roman"/>
              <a:cs typeface="Times New Roman"/>
              <a:sym typeface="Times New Roman"/>
            </a:endParaRPr>
          </a:p>
        </p:txBody>
      </p:sp>
    </p:spTree>
    <p:extLst>
      <p:ext uri="{BB962C8B-B14F-4D97-AF65-F5344CB8AC3E}">
        <p14:creationId xmlns:p14="http://schemas.microsoft.com/office/powerpoint/2010/main" val="3050638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09F0AA25-9133-7C5A-021F-97FC52C654C6}"/>
              </a:ext>
            </a:extLst>
          </p:cNvPr>
          <p:cNvSpPr>
            <a:spLocks noGrp="1"/>
          </p:cNvSpPr>
          <p:nvPr>
            <p:ph type="subTitle" idx="1"/>
          </p:nvPr>
        </p:nvSpPr>
        <p:spPr>
          <a:xfrm>
            <a:off x="419220" y="803790"/>
            <a:ext cx="8305560" cy="3535920"/>
          </a:xfrm>
        </p:spPr>
        <p:txBody>
          <a:bodyPr/>
          <a:lstStyle/>
          <a:p>
            <a:pPr marL="514350" indent="-285750">
              <a:buFont typeface="Arial" panose="020B0604020202020204" pitchFamily="34" charset="0"/>
              <a:buChar char="•"/>
            </a:pPr>
            <a:endParaRPr lang="en-GB" dirty="0"/>
          </a:p>
          <a:p>
            <a:pPr marL="514350" indent="-285750">
              <a:buFont typeface="Arial" panose="020B0604020202020204" pitchFamily="34" charset="0"/>
              <a:buChar char="•"/>
            </a:pPr>
            <a:endParaRPr lang="en-GB" dirty="0"/>
          </a:p>
          <a:p>
            <a:pPr marL="228600" indent="0"/>
            <a:endParaRPr lang="en-CH" dirty="0"/>
          </a:p>
        </p:txBody>
      </p:sp>
      <p:sp>
        <p:nvSpPr>
          <p:cNvPr id="4" name="Google Shape;366;p61">
            <a:extLst>
              <a:ext uri="{FF2B5EF4-FFF2-40B4-BE49-F238E27FC236}">
                <a16:creationId xmlns:a16="http://schemas.microsoft.com/office/drawing/2014/main" id="{26D60D48-B65B-F452-6236-D461A7DFF9F6}"/>
              </a:ext>
            </a:extLst>
          </p:cNvPr>
          <p:cNvSpPr txBox="1"/>
          <p:nvPr/>
        </p:nvSpPr>
        <p:spPr>
          <a:xfrm>
            <a:off x="858862" y="37209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dirty="0"/>
              <a:t>Contents</a:t>
            </a:r>
            <a:endParaRPr sz="3200" b="0" strike="noStrike" dirty="0">
              <a:solidFill>
                <a:srgbClr val="000000"/>
              </a:solidFill>
              <a:sym typeface="Arial"/>
            </a:endParaRPr>
          </a:p>
        </p:txBody>
      </p:sp>
      <p:sp>
        <p:nvSpPr>
          <p:cNvPr id="7" name="Google Shape;326;p59">
            <a:extLst>
              <a:ext uri="{FF2B5EF4-FFF2-40B4-BE49-F238E27FC236}">
                <a16:creationId xmlns:a16="http://schemas.microsoft.com/office/drawing/2014/main" id="{C8FCCC68-80EF-0CDC-31D0-6EC1B641F779}"/>
              </a:ext>
            </a:extLst>
          </p:cNvPr>
          <p:cNvSpPr/>
          <p:nvPr/>
        </p:nvSpPr>
        <p:spPr>
          <a:xfrm>
            <a:off x="483177" y="1329525"/>
            <a:ext cx="8009660" cy="3010185"/>
          </a:xfrm>
          <a:prstGeom prst="rect">
            <a:avLst/>
          </a:prstGeom>
          <a:solidFill>
            <a:srgbClr val="FFD6D8">
              <a:alpha val="48630"/>
            </a:srgbClr>
          </a:solidFill>
          <a:ln>
            <a:noFill/>
          </a:ln>
        </p:spPr>
        <p:txBody>
          <a:bodyPr spcFirstLastPara="1" wrap="square" lIns="91425" tIns="45700" rIns="91425" bIns="45700" anchor="t" anchorCtr="0">
            <a:noAutofit/>
          </a:bodyPr>
          <a:lstStyle/>
          <a:p>
            <a:pPr marL="228600"/>
            <a:r>
              <a:rPr lang="en-GB" sz="2400" dirty="0"/>
              <a:t>Toy model of counter rotating beam</a:t>
            </a:r>
          </a:p>
          <a:p>
            <a:pPr marL="228600"/>
            <a:r>
              <a:rPr lang="en-GB" sz="2400" dirty="0"/>
              <a:t>	</a:t>
            </a:r>
            <a:r>
              <a:rPr lang="en-GB" sz="1800" dirty="0"/>
              <a:t>Assumptions</a:t>
            </a:r>
          </a:p>
          <a:p>
            <a:pPr marL="228600"/>
            <a:r>
              <a:rPr lang="en-GB" sz="1800" dirty="0"/>
              <a:t>	Comparison with BLonD</a:t>
            </a:r>
            <a:endParaRPr lang="en-GB" sz="2400" dirty="0"/>
          </a:p>
          <a:p>
            <a:pPr marL="228600" lvl="2"/>
            <a:r>
              <a:rPr lang="en-GB" sz="1800" dirty="0"/>
              <a:t> 	Induced voltage with a detuned cavity and multiple passes </a:t>
            </a:r>
            <a:endParaRPr lang="en-GB" sz="2400" dirty="0"/>
          </a:p>
          <a:p>
            <a:pPr marL="228600"/>
            <a:endParaRPr lang="en-GB" sz="2400" dirty="0"/>
          </a:p>
          <a:p>
            <a:pPr marL="228600"/>
            <a:r>
              <a:rPr lang="en-GB" sz="2400" dirty="0"/>
              <a:t>Injection of the RLA2 distribution into RCS1 </a:t>
            </a:r>
          </a:p>
          <a:p>
            <a:pPr marL="228600"/>
            <a:r>
              <a:rPr lang="en-GB" sz="2400" dirty="0"/>
              <a:t>	</a:t>
            </a:r>
            <a:r>
              <a:rPr lang="en-GB" sz="1800" dirty="0"/>
              <a:t>Optimisation with a phase jump scheme</a:t>
            </a:r>
          </a:p>
          <a:p>
            <a:pPr marL="228600"/>
            <a:r>
              <a:rPr lang="en-GB" sz="1800" dirty="0"/>
              <a:t>	Bunch compressor requirements	</a:t>
            </a:r>
          </a:p>
          <a:p>
            <a:pPr marL="514350" indent="-285750">
              <a:buFont typeface="Arial" panose="020B0604020202020204" pitchFamily="34" charset="0"/>
              <a:buChar char="•"/>
            </a:pPr>
            <a:endParaRPr lang="en-GB" sz="2400" dirty="0"/>
          </a:p>
          <a:p>
            <a:pPr marL="228600"/>
            <a:endParaRPr lang="en-GB" dirty="0"/>
          </a:p>
          <a:p>
            <a:pPr marL="228600"/>
            <a:endParaRPr lang="en-GB" dirty="0"/>
          </a:p>
          <a:p>
            <a:pPr marL="228600"/>
            <a:endParaRPr lang="en-GB" dirty="0"/>
          </a:p>
          <a:p>
            <a:pPr marL="514350" indent="-285750">
              <a:buFont typeface="Arial" panose="020B0604020202020204" pitchFamily="34" charset="0"/>
              <a:buChar char="•"/>
            </a:pPr>
            <a:endParaRPr lang="en-GB" dirty="0"/>
          </a:p>
          <a:p>
            <a:pPr marL="457200" indent="-317159">
              <a:buSzPts val="1400"/>
              <a:buFont typeface="Arial"/>
              <a:buChar char="●"/>
            </a:pPr>
            <a:endParaRPr lang="en-GB" dirty="0"/>
          </a:p>
          <a:p>
            <a:pPr marL="140041">
              <a:buSzPts val="1400"/>
            </a:pPr>
            <a:endParaRPr lang="en-GB" dirty="0"/>
          </a:p>
          <a:p>
            <a:pPr marL="457200" indent="-317159">
              <a:buSzPts val="1400"/>
              <a:buFont typeface="Arial"/>
              <a:buChar char="●"/>
            </a:pPr>
            <a:endParaRPr lang="en-GB" dirty="0"/>
          </a:p>
          <a:p>
            <a:pPr marL="457200" marR="0" lvl="0" indent="-317159" rtl="0">
              <a:lnSpc>
                <a:spcPct val="100000"/>
              </a:lnSpc>
              <a:spcBef>
                <a:spcPts val="0"/>
              </a:spcBef>
              <a:spcAft>
                <a:spcPts val="0"/>
              </a:spcAft>
              <a:buClr>
                <a:srgbClr val="000000"/>
              </a:buClr>
              <a:buSzPts val="1400"/>
              <a:buFont typeface="Arial"/>
              <a:buChar char="●"/>
            </a:pPr>
            <a:endParaRPr lang="en-GB" sz="1400" b="1" strike="noStrike" dirty="0">
              <a:solidFill>
                <a:srgbClr val="000000"/>
              </a:solidFill>
              <a:latin typeface="Arial"/>
              <a:ea typeface="Arial"/>
              <a:cs typeface="Arial"/>
              <a:sym typeface="Arial"/>
            </a:endParaRPr>
          </a:p>
          <a:p>
            <a:pPr marL="457200" marR="0" lvl="0" indent="-317159" rtl="0">
              <a:lnSpc>
                <a:spcPct val="100000"/>
              </a:lnSpc>
              <a:spcBef>
                <a:spcPts val="0"/>
              </a:spcBef>
              <a:spcAft>
                <a:spcPts val="0"/>
              </a:spcAft>
              <a:buClr>
                <a:srgbClr val="000000"/>
              </a:buClr>
              <a:buSzPts val="1400"/>
              <a:buFont typeface="Arial"/>
              <a:buChar char="●"/>
            </a:pPr>
            <a:endParaRPr lang="en-GB" sz="1400" b="0" strike="noStrike" dirty="0">
              <a:latin typeface="Arial"/>
              <a:ea typeface="Arial"/>
              <a:cs typeface="Arial"/>
              <a:sym typeface="Arial"/>
            </a:endParaRPr>
          </a:p>
          <a:p>
            <a:pPr marL="742950" marR="0" lvl="0" indent="-285750" rtl="0">
              <a:lnSpc>
                <a:spcPct val="100000"/>
              </a:lnSpc>
              <a:spcBef>
                <a:spcPts val="0"/>
              </a:spcBef>
              <a:spcAft>
                <a:spcPts val="0"/>
              </a:spcAft>
              <a:buFont typeface="Arial" panose="020B0604020202020204" pitchFamily="34" charset="0"/>
              <a:buChar char="•"/>
            </a:pPr>
            <a:endParaRPr lang="en-GB" dirty="0"/>
          </a:p>
          <a:p>
            <a:pPr marL="457200" marR="0" lvl="0" indent="0" algn="l" rtl="0">
              <a:lnSpc>
                <a:spcPct val="100000"/>
              </a:lnSpc>
              <a:spcBef>
                <a:spcPts val="0"/>
              </a:spcBef>
              <a:spcAft>
                <a:spcPts val="0"/>
              </a:spcAft>
              <a:buNone/>
            </a:pPr>
            <a:endParaRPr lang="en-GB"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lang="en-GB"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lang="en-GB" sz="1400" b="0" strike="noStrike" dirty="0">
              <a:latin typeface="Arial"/>
              <a:ea typeface="Arial"/>
              <a:cs typeface="Arial"/>
              <a:sym typeface="Arial"/>
            </a:endParaRPr>
          </a:p>
        </p:txBody>
      </p:sp>
      <p:sp>
        <p:nvSpPr>
          <p:cNvPr id="9" name="TextBox 8">
            <a:extLst>
              <a:ext uri="{FF2B5EF4-FFF2-40B4-BE49-F238E27FC236}">
                <a16:creationId xmlns:a16="http://schemas.microsoft.com/office/drawing/2014/main" id="{17241172-686E-FB76-3B81-E377D5887BDE}"/>
              </a:ext>
            </a:extLst>
          </p:cNvPr>
          <p:cNvSpPr txBox="1"/>
          <p:nvPr/>
        </p:nvSpPr>
        <p:spPr>
          <a:xfrm rot="1387571">
            <a:off x="6996545" y="2133600"/>
            <a:ext cx="1995055" cy="307777"/>
          </a:xfrm>
          <a:prstGeom prst="rect">
            <a:avLst/>
          </a:prstGeom>
          <a:noFill/>
        </p:spPr>
        <p:txBody>
          <a:bodyPr wrap="square" rtlCol="0">
            <a:spAutoFit/>
          </a:bodyPr>
          <a:lstStyle/>
          <a:p>
            <a:r>
              <a:rPr lang="en-GB" dirty="0">
                <a:solidFill>
                  <a:srgbClr val="FF0000"/>
                </a:solidFill>
              </a:rPr>
              <a:t>Work in progress</a:t>
            </a:r>
            <a:endParaRPr lang="en-CH" dirty="0">
              <a:solidFill>
                <a:srgbClr val="FF0000"/>
              </a:solidFill>
            </a:endParaRPr>
          </a:p>
        </p:txBody>
      </p:sp>
      <p:sp>
        <p:nvSpPr>
          <p:cNvPr id="10" name="Google Shape;229;p52">
            <a:extLst>
              <a:ext uri="{FF2B5EF4-FFF2-40B4-BE49-F238E27FC236}">
                <a16:creationId xmlns:a16="http://schemas.microsoft.com/office/drawing/2014/main" id="{D884FEF0-4377-89EF-7ECC-57C0F2F050E3}"/>
              </a:ext>
            </a:extLst>
          </p:cNvPr>
          <p:cNvSpPr txBox="1"/>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i="0" u="none" strike="noStrike" cap="none">
                <a:solidFill>
                  <a:srgbClr val="FFFFFF"/>
                </a:solidFill>
                <a:latin typeface="Arial Narrow"/>
                <a:ea typeface="Arial Narrow"/>
                <a:cs typeface="Arial Narrow"/>
                <a:sym typeface="Arial Narrow"/>
              </a:rPr>
              <a:t>2</a:t>
            </a:fld>
            <a:endParaRPr sz="1200" b="0" i="0" u="none" strike="noStrike" cap="none">
              <a:latin typeface="Times New Roman"/>
              <a:ea typeface="Times New Roman"/>
              <a:cs typeface="Times New Roman"/>
              <a:sym typeface="Times New Roman"/>
            </a:endParaRPr>
          </a:p>
        </p:txBody>
      </p:sp>
    </p:spTree>
    <p:extLst>
      <p:ext uri="{BB962C8B-B14F-4D97-AF65-F5344CB8AC3E}">
        <p14:creationId xmlns:p14="http://schemas.microsoft.com/office/powerpoint/2010/main" val="34350655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Google Shape;394;p63"/>
          <p:cNvSpPr txBox="1"/>
          <p:nvPr/>
        </p:nvSpPr>
        <p:spPr>
          <a:xfrm>
            <a:off x="1295280" y="-20520"/>
            <a:ext cx="6781320" cy="56484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a:solidFill>
                  <a:srgbClr val="000000"/>
                </a:solidFill>
                <a:latin typeface="Calibri"/>
                <a:ea typeface="Calibri"/>
                <a:cs typeface="Calibri"/>
                <a:sym typeface="Calibri"/>
              </a:rPr>
              <a:t>References</a:t>
            </a:r>
            <a:endParaRPr sz="3200" b="0" strike="noStrike">
              <a:solidFill>
                <a:srgbClr val="000000"/>
              </a:solidFill>
              <a:latin typeface="Arial"/>
              <a:ea typeface="Arial"/>
              <a:cs typeface="Arial"/>
              <a:sym typeface="Arial"/>
            </a:endParaRPr>
          </a:p>
        </p:txBody>
      </p:sp>
      <p:sp>
        <p:nvSpPr>
          <p:cNvPr id="395" name="Google Shape;395;p63"/>
          <p:cNvSpPr txBox="1"/>
          <p:nvPr/>
        </p:nvSpPr>
        <p:spPr>
          <a:xfrm>
            <a:off x="7848720" y="490428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0" strike="noStrike">
                <a:solidFill>
                  <a:srgbClr val="FFFFFF"/>
                </a:solidFill>
                <a:latin typeface="Calibri"/>
                <a:ea typeface="Calibri"/>
                <a:cs typeface="Calibri"/>
                <a:sym typeface="Calibri"/>
              </a:rPr>
              <a:t>20</a:t>
            </a:fld>
            <a:endParaRPr sz="1200" b="0" strike="noStrike">
              <a:latin typeface="Times New Roman"/>
              <a:ea typeface="Times New Roman"/>
              <a:cs typeface="Times New Roman"/>
              <a:sym typeface="Times New Roman"/>
            </a:endParaRPr>
          </a:p>
        </p:txBody>
      </p:sp>
      <p:sp>
        <p:nvSpPr>
          <p:cNvPr id="396" name="Google Shape;396;p63"/>
          <p:cNvSpPr/>
          <p:nvPr/>
        </p:nvSpPr>
        <p:spPr>
          <a:xfrm>
            <a:off x="6285960" y="596160"/>
            <a:ext cx="1887120" cy="1582560"/>
          </a:xfrm>
          <a:prstGeom prst="rect">
            <a:avLst/>
          </a:prstGeom>
          <a:solidFill>
            <a:schemeClr val="lt1"/>
          </a:solidFill>
          <a:ln>
            <a:noFill/>
          </a:ln>
        </p:spPr>
        <p:txBody>
          <a:bodyPr spcFirstLastPara="1" wrap="square" lIns="74150" tIns="37075" rIns="74150" bIns="37075" anchor="t" anchorCtr="0">
            <a:noAutofit/>
          </a:bodyPr>
          <a:lstStyle/>
          <a:p>
            <a:pPr marL="0" marR="0" lvl="0" indent="0" algn="l" rtl="0">
              <a:lnSpc>
                <a:spcPct val="100000"/>
              </a:lnSpc>
              <a:spcBef>
                <a:spcPts val="0"/>
              </a:spcBef>
              <a:spcAft>
                <a:spcPts val="0"/>
              </a:spcAft>
              <a:buNone/>
            </a:pPr>
            <a:endParaRPr sz="1800" b="0" strike="noStrike">
              <a:latin typeface="Arial"/>
              <a:ea typeface="Arial"/>
              <a:cs typeface="Arial"/>
              <a:sym typeface="Arial"/>
            </a:endParaRPr>
          </a:p>
          <a:p>
            <a:pPr marL="0" marR="0" lvl="0" indent="0" algn="l" rtl="0">
              <a:lnSpc>
                <a:spcPct val="100000"/>
              </a:lnSpc>
              <a:spcBef>
                <a:spcPts val="0"/>
              </a:spcBef>
              <a:spcAft>
                <a:spcPts val="0"/>
              </a:spcAft>
              <a:buNone/>
            </a:pPr>
            <a:endParaRPr sz="1800" b="0" strike="noStrike">
              <a:latin typeface="Arial"/>
              <a:ea typeface="Arial"/>
              <a:cs typeface="Arial"/>
              <a:sym typeface="Arial"/>
            </a:endParaRPr>
          </a:p>
          <a:p>
            <a:pPr marL="0" marR="0" lvl="0" indent="0" algn="l" rtl="0">
              <a:lnSpc>
                <a:spcPct val="100000"/>
              </a:lnSpc>
              <a:spcBef>
                <a:spcPts val="0"/>
              </a:spcBef>
              <a:spcAft>
                <a:spcPts val="0"/>
              </a:spcAft>
              <a:buNone/>
            </a:pPr>
            <a:endParaRPr sz="1800" b="0" strike="noStrike">
              <a:latin typeface="Arial"/>
              <a:ea typeface="Arial"/>
              <a:cs typeface="Arial"/>
              <a:sym typeface="Arial"/>
            </a:endParaRPr>
          </a:p>
          <a:p>
            <a:pPr marL="0" marR="0" lvl="0" indent="0" algn="l" rtl="0">
              <a:lnSpc>
                <a:spcPct val="100000"/>
              </a:lnSpc>
              <a:spcBef>
                <a:spcPts val="0"/>
              </a:spcBef>
              <a:spcAft>
                <a:spcPts val="0"/>
              </a:spcAft>
              <a:buNone/>
            </a:pPr>
            <a:endParaRPr sz="1800" b="0" strike="noStrike">
              <a:latin typeface="Arial"/>
              <a:ea typeface="Arial"/>
              <a:cs typeface="Arial"/>
              <a:sym typeface="Arial"/>
            </a:endParaRPr>
          </a:p>
          <a:p>
            <a:pPr marL="0" marR="0" lvl="0" indent="0" algn="l" rtl="0">
              <a:lnSpc>
                <a:spcPct val="100000"/>
              </a:lnSpc>
              <a:spcBef>
                <a:spcPts val="0"/>
              </a:spcBef>
              <a:spcAft>
                <a:spcPts val="0"/>
              </a:spcAft>
              <a:buNone/>
            </a:pPr>
            <a:endParaRPr sz="1800" b="0" strike="noStrike">
              <a:latin typeface="Arial"/>
              <a:ea typeface="Arial"/>
              <a:cs typeface="Arial"/>
              <a:sym typeface="Arial"/>
            </a:endParaRPr>
          </a:p>
          <a:p>
            <a:pPr marL="0" marR="0" lvl="0" indent="0" algn="l" rtl="0">
              <a:lnSpc>
                <a:spcPct val="100000"/>
              </a:lnSpc>
              <a:spcBef>
                <a:spcPts val="0"/>
              </a:spcBef>
              <a:spcAft>
                <a:spcPts val="0"/>
              </a:spcAft>
              <a:buNone/>
            </a:pPr>
            <a:endParaRPr sz="1800" b="0" strike="noStrike">
              <a:latin typeface="Arial"/>
              <a:ea typeface="Arial"/>
              <a:cs typeface="Arial"/>
              <a:sym typeface="Arial"/>
            </a:endParaRPr>
          </a:p>
          <a:p>
            <a:pPr marL="0" marR="0" lvl="0" indent="0" algn="l" rtl="0">
              <a:lnSpc>
                <a:spcPct val="100000"/>
              </a:lnSpc>
              <a:spcBef>
                <a:spcPts val="0"/>
              </a:spcBef>
              <a:spcAft>
                <a:spcPts val="0"/>
              </a:spcAft>
              <a:buNone/>
            </a:pPr>
            <a:endParaRPr sz="1800" b="0" strike="noStrike">
              <a:latin typeface="Arial"/>
              <a:ea typeface="Arial"/>
              <a:cs typeface="Arial"/>
              <a:sym typeface="Arial"/>
            </a:endParaRPr>
          </a:p>
        </p:txBody>
      </p:sp>
      <p:sp>
        <p:nvSpPr>
          <p:cNvPr id="397" name="Google Shape;397;p63"/>
          <p:cNvSpPr/>
          <p:nvPr/>
        </p:nvSpPr>
        <p:spPr>
          <a:xfrm>
            <a:off x="6032160" y="2346840"/>
            <a:ext cx="1739160" cy="40032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63"/>
          <p:cNvSpPr/>
          <p:nvPr/>
        </p:nvSpPr>
        <p:spPr>
          <a:xfrm>
            <a:off x="332640" y="1021680"/>
            <a:ext cx="8354160" cy="355032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GB" sz="1200" b="0" strike="noStrike" dirty="0">
                <a:solidFill>
                  <a:srgbClr val="000000"/>
                </a:solidFill>
                <a:latin typeface="Arial"/>
                <a:ea typeface="Arial"/>
                <a:cs typeface="Arial"/>
                <a:sym typeface="Arial"/>
              </a:rPr>
              <a:t>CAS proceedings 1993</a:t>
            </a:r>
            <a:r>
              <a:rPr lang="en-GB" sz="1200" dirty="0"/>
              <a:t> </a:t>
            </a:r>
            <a:r>
              <a:rPr lang="en-GB" sz="1200" b="0" strike="noStrike" dirty="0">
                <a:solidFill>
                  <a:srgbClr val="000000"/>
                </a:solidFill>
                <a:latin typeface="Arial"/>
                <a:ea typeface="Arial"/>
                <a:cs typeface="Arial"/>
                <a:sym typeface="Arial"/>
              </a:rPr>
              <a:t> </a:t>
            </a:r>
          </a:p>
          <a:p>
            <a:pPr marL="0" marR="0" lvl="0" indent="0" algn="l" rtl="0">
              <a:lnSpc>
                <a:spcPct val="100000"/>
              </a:lnSpc>
              <a:spcBef>
                <a:spcPts val="0"/>
              </a:spcBef>
              <a:spcAft>
                <a:spcPts val="0"/>
              </a:spcAft>
              <a:buNone/>
            </a:pPr>
            <a:endParaRPr lang="en-GB" sz="1200" dirty="0"/>
          </a:p>
          <a:p>
            <a:pPr marL="0" marR="0" lvl="0" indent="0" algn="l" rtl="0">
              <a:lnSpc>
                <a:spcPct val="100000"/>
              </a:lnSpc>
              <a:spcBef>
                <a:spcPts val="0"/>
              </a:spcBef>
              <a:spcAft>
                <a:spcPts val="0"/>
              </a:spcAft>
              <a:buNone/>
            </a:pPr>
            <a:r>
              <a:rPr lang="en-GB" sz="1200" b="0" strike="noStrike" dirty="0">
                <a:solidFill>
                  <a:srgbClr val="000000"/>
                </a:solidFill>
                <a:latin typeface="Arial"/>
                <a:ea typeface="Arial"/>
                <a:cs typeface="Arial"/>
                <a:sym typeface="Arial"/>
              </a:rPr>
              <a:t>Analytical formula for Gaussian bunch and a resonator</a:t>
            </a:r>
            <a:endParaRPr lang="en-GB" sz="1200" dirty="0"/>
          </a:p>
          <a:p>
            <a:pPr marL="0" marR="0" lvl="0" indent="0" algn="l" rtl="0">
              <a:lnSpc>
                <a:spcPct val="100000"/>
              </a:lnSpc>
              <a:spcBef>
                <a:spcPts val="0"/>
              </a:spcBef>
              <a:spcAft>
                <a:spcPts val="0"/>
              </a:spcAft>
              <a:buNone/>
            </a:pPr>
            <a:r>
              <a:rPr lang="en-GB" sz="1200" dirty="0">
                <a:hlinkClick r:id="rId3"/>
              </a:rPr>
              <a:t>http://blond-admin.github.io/BLonD/modules/impedances.html#module-blond.impedances.induced_voltage_analytical</a:t>
            </a:r>
            <a:endParaRPr lang="en-GB" sz="1200" dirty="0"/>
          </a:p>
          <a:p>
            <a:pPr marL="0" marR="0" lvl="0" indent="0" algn="l" rtl="0">
              <a:lnSpc>
                <a:spcPct val="100000"/>
              </a:lnSpc>
              <a:spcBef>
                <a:spcPts val="0"/>
              </a:spcBef>
              <a:spcAft>
                <a:spcPts val="0"/>
              </a:spcAft>
              <a:buNone/>
            </a:pPr>
            <a:endParaRPr lang="en-GB" sz="1200" dirty="0"/>
          </a:p>
          <a:p>
            <a:pPr marL="0" marR="0" lvl="0" indent="0" algn="l" rtl="0">
              <a:lnSpc>
                <a:spcPct val="100000"/>
              </a:lnSpc>
              <a:spcBef>
                <a:spcPts val="0"/>
              </a:spcBef>
              <a:spcAft>
                <a:spcPts val="0"/>
              </a:spcAft>
              <a:buNone/>
            </a:pPr>
            <a:r>
              <a:rPr lang="en-GB" sz="1200" dirty="0"/>
              <a:t>Monopole, Dipole and Quadrupole Passbands of the TESLA 9-cell Cavity, R. </a:t>
            </a:r>
            <a:r>
              <a:rPr lang="en-GB" sz="1200" dirty="0" err="1"/>
              <a:t>Wanzenberg</a:t>
            </a:r>
            <a:r>
              <a:rPr lang="en-GB" sz="1200" dirty="0"/>
              <a:t>, DESY, </a:t>
            </a:r>
            <a:r>
              <a:rPr lang="en-GB" sz="1200" dirty="0" err="1"/>
              <a:t>Notkestr</a:t>
            </a:r>
            <a:r>
              <a:rPr lang="en-GB" sz="1200" dirty="0"/>
              <a:t>. 85, 22603 Hamburg, Germany, September 14, 2001</a:t>
            </a:r>
          </a:p>
          <a:p>
            <a:pPr marL="0" marR="0" lvl="0" indent="0" algn="l" rtl="0">
              <a:lnSpc>
                <a:spcPct val="100000"/>
              </a:lnSpc>
              <a:spcBef>
                <a:spcPts val="0"/>
              </a:spcBef>
              <a:spcAft>
                <a:spcPts val="0"/>
              </a:spcAft>
              <a:buNone/>
            </a:pPr>
            <a:endParaRPr lang="en-GB" sz="1200" b="0" strike="noStrik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GB" sz="1200" b="0" strike="noStrike" dirty="0">
                <a:solidFill>
                  <a:srgbClr val="000000"/>
                </a:solidFill>
                <a:latin typeface="Arial"/>
                <a:ea typeface="Arial"/>
                <a:cs typeface="Arial"/>
                <a:sym typeface="Arial"/>
              </a:rPr>
              <a:t>CERN, “Beam longitudinal dynamics code (blond).” </a:t>
            </a:r>
            <a:r>
              <a:rPr lang="en-GB" sz="1200" b="0" u="sng" strike="noStrike" dirty="0">
                <a:solidFill>
                  <a:schemeClr val="hlink"/>
                </a:solidFill>
                <a:latin typeface="Arial"/>
                <a:ea typeface="Arial"/>
                <a:cs typeface="Arial"/>
                <a:sym typeface="Arial"/>
                <a:hlinkClick r:id="rId4"/>
              </a:rPr>
              <a:t>http://blond.web.cern.ch</a:t>
            </a:r>
            <a:r>
              <a:rPr lang="en-GB" sz="1200" b="0" strike="noStrike" dirty="0">
                <a:solidFill>
                  <a:srgbClr val="000000"/>
                </a:solidFill>
                <a:latin typeface="Arial"/>
                <a:ea typeface="Arial"/>
                <a:cs typeface="Arial"/>
                <a:sym typeface="Arial"/>
              </a:rPr>
              <a:t>.</a:t>
            </a:r>
          </a:p>
          <a:p>
            <a:pPr marL="0" marR="0" lvl="0" indent="0" algn="l" rtl="0">
              <a:lnSpc>
                <a:spcPct val="100000"/>
              </a:lnSpc>
              <a:spcBef>
                <a:spcPts val="0"/>
              </a:spcBef>
              <a:spcAft>
                <a:spcPts val="0"/>
              </a:spcAft>
              <a:buNone/>
            </a:pPr>
            <a:endParaRPr sz="1200" b="0" strike="noStrike" dirty="0">
              <a:latin typeface="Arial"/>
              <a:ea typeface="Arial"/>
              <a:cs typeface="Arial"/>
              <a:sym typeface="Arial"/>
            </a:endParaRPr>
          </a:p>
          <a:p>
            <a:pPr marL="0" marR="0" lvl="0" indent="0" algn="l" rtl="0">
              <a:lnSpc>
                <a:spcPct val="100000"/>
              </a:lnSpc>
              <a:spcBef>
                <a:spcPts val="0"/>
              </a:spcBef>
              <a:spcAft>
                <a:spcPts val="0"/>
              </a:spcAft>
              <a:buNone/>
            </a:pPr>
            <a:r>
              <a:rPr lang="en-GB" sz="1200" b="0" strike="noStrike" dirty="0">
                <a:solidFill>
                  <a:srgbClr val="000000"/>
                </a:solidFill>
                <a:latin typeface="Arial"/>
                <a:ea typeface="Arial"/>
                <a:cs typeface="Arial"/>
                <a:sym typeface="Arial"/>
              </a:rPr>
              <a:t>A. </a:t>
            </a:r>
            <a:r>
              <a:rPr lang="en-GB" sz="1200" b="0" strike="noStrike" dirty="0" err="1">
                <a:solidFill>
                  <a:srgbClr val="000000"/>
                </a:solidFill>
                <a:latin typeface="Arial"/>
                <a:ea typeface="Arial"/>
                <a:cs typeface="Arial"/>
                <a:sym typeface="Arial"/>
              </a:rPr>
              <a:t>Aaksoy</a:t>
            </a:r>
            <a:r>
              <a:rPr lang="en-GB" sz="1200" b="0" strike="noStrike" dirty="0">
                <a:solidFill>
                  <a:srgbClr val="000000"/>
                </a:solidFill>
                <a:latin typeface="Arial"/>
                <a:ea typeface="Arial"/>
                <a:cs typeface="Arial"/>
                <a:sym typeface="Arial"/>
              </a:rPr>
              <a:t>, ‘Beam Dynamics for RLA2 for the Muon Collider’</a:t>
            </a:r>
          </a:p>
          <a:p>
            <a:pPr marL="0" marR="0" lvl="0" indent="0" algn="l" rtl="0">
              <a:lnSpc>
                <a:spcPct val="100000"/>
              </a:lnSpc>
              <a:spcBef>
                <a:spcPts val="0"/>
              </a:spcBef>
              <a:spcAft>
                <a:spcPts val="0"/>
              </a:spcAft>
              <a:buNone/>
            </a:pPr>
            <a:r>
              <a:rPr lang="en-GB" sz="1200" b="0" strike="noStrike" dirty="0">
                <a:solidFill>
                  <a:srgbClr val="000000"/>
                </a:solidFill>
                <a:latin typeface="Arial"/>
                <a:ea typeface="Arial"/>
                <a:cs typeface="Arial"/>
                <a:sym typeface="Arial"/>
              </a:rPr>
              <a:t> https://indico.cern.ch/event/1456536/contributions/6131257/attachments/2955755/5197393/mucol_rla_28-10-24_aaksoy.pdf </a:t>
            </a:r>
          </a:p>
          <a:p>
            <a:pPr marL="0" marR="0" lvl="0" indent="0" algn="l" rtl="0">
              <a:lnSpc>
                <a:spcPct val="100000"/>
              </a:lnSpc>
              <a:spcBef>
                <a:spcPts val="0"/>
              </a:spcBef>
              <a:spcAft>
                <a:spcPts val="0"/>
              </a:spcAft>
              <a:buNone/>
            </a:pPr>
            <a:endParaRPr lang="en-GB" sz="1200" b="0" strike="noStrik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GB" sz="1200" dirty="0"/>
              <a:t>Takuya Akiba, Shotaro Sano, Toshihiko Yanase, Takeru Ohta, and Masanori Koyama. 2019. </a:t>
            </a:r>
          </a:p>
          <a:p>
            <a:pPr marL="0" marR="0" lvl="0" indent="0" algn="l" rtl="0">
              <a:lnSpc>
                <a:spcPct val="100000"/>
              </a:lnSpc>
              <a:spcBef>
                <a:spcPts val="0"/>
              </a:spcBef>
              <a:spcAft>
                <a:spcPts val="0"/>
              </a:spcAft>
              <a:buNone/>
            </a:pPr>
            <a:r>
              <a:rPr lang="en-GB" sz="1200" dirty="0" err="1"/>
              <a:t>Optuna</a:t>
            </a:r>
            <a:r>
              <a:rPr lang="en-GB" sz="1200" dirty="0"/>
              <a:t>: A Next-generation Hyperparameter Optimization Framework. In KDD. </a:t>
            </a:r>
          </a:p>
          <a:p>
            <a:pPr marL="0" marR="0" lvl="0" indent="0" algn="l" rtl="0">
              <a:lnSpc>
                <a:spcPct val="100000"/>
              </a:lnSpc>
              <a:spcBef>
                <a:spcPts val="0"/>
              </a:spcBef>
              <a:spcAft>
                <a:spcPts val="0"/>
              </a:spcAft>
              <a:buNone/>
            </a:pPr>
            <a:endParaRPr lang="en-GB" sz="1200" dirty="0"/>
          </a:p>
          <a:p>
            <a:pPr marL="0" marR="0" lvl="0" indent="0" algn="l" rtl="0">
              <a:lnSpc>
                <a:spcPct val="100000"/>
              </a:lnSpc>
              <a:spcBef>
                <a:spcPts val="0"/>
              </a:spcBef>
              <a:spcAft>
                <a:spcPts val="0"/>
              </a:spcAft>
              <a:buNone/>
            </a:pPr>
            <a:r>
              <a:rPr lang="en-GB" sz="1200" b="0" strike="noStrike" dirty="0">
                <a:latin typeface="Arial"/>
                <a:ea typeface="Arial"/>
                <a:cs typeface="Arial"/>
                <a:sym typeface="Arial"/>
              </a:rPr>
              <a:t>Wolski, A. (2016, October). Nonlinear dynamics: Part 1. CAS: Introduction to Accelerator Physics, Budapest, Hungary</a:t>
            </a:r>
          </a:p>
          <a:p>
            <a:pPr marL="0" marR="0" lvl="0" indent="0" algn="l" rtl="0">
              <a:lnSpc>
                <a:spcPct val="100000"/>
              </a:lnSpc>
              <a:spcBef>
                <a:spcPts val="0"/>
              </a:spcBef>
              <a:spcAft>
                <a:spcPts val="0"/>
              </a:spcAft>
              <a:buNone/>
            </a:pPr>
            <a:endParaRPr lang="en-GB" sz="1200" dirty="0"/>
          </a:p>
          <a:p>
            <a:pPr marL="0" marR="0" lvl="0" indent="0" algn="l" rtl="0">
              <a:lnSpc>
                <a:spcPct val="100000"/>
              </a:lnSpc>
              <a:spcBef>
                <a:spcPts val="0"/>
              </a:spcBef>
              <a:spcAft>
                <a:spcPts val="0"/>
              </a:spcAft>
              <a:buNone/>
            </a:pPr>
            <a:endParaRPr lang="en-GB" sz="12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2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2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200" b="0" strike="noStrike" dirty="0">
              <a:latin typeface="Arial"/>
              <a:ea typeface="Arial"/>
              <a:cs typeface="Arial"/>
              <a:sym typeface="Arial"/>
            </a:endParaRPr>
          </a:p>
        </p:txBody>
      </p:sp>
      <p:sp>
        <p:nvSpPr>
          <p:cNvPr id="399" name="Google Shape;399;p63"/>
          <p:cNvSpPr/>
          <p:nvPr/>
        </p:nvSpPr>
        <p:spPr>
          <a:xfrm>
            <a:off x="116640" y="4790520"/>
            <a:ext cx="6701040" cy="198360"/>
          </a:xfrm>
          <a:prstGeom prst="roundRect">
            <a:avLst>
              <a:gd name="adj" fmla="val 16667"/>
            </a:avLst>
          </a:prstGeom>
          <a:noFill/>
          <a:ln>
            <a:noFill/>
          </a:ln>
        </p:spPr>
        <p:txBody>
          <a:bodyPr spcFirstLastPara="1" wrap="square" lIns="0" tIns="0" rIns="0" bIns="0" anchor="t" anchorCtr="0">
            <a:noAutofit/>
          </a:bodyPr>
          <a:lstStyle/>
          <a:p>
            <a:pPr marL="0" marR="0" lvl="0" indent="0" algn="l" rtl="0">
              <a:lnSpc>
                <a:spcPct val="119000"/>
              </a:lnSpc>
              <a:spcBef>
                <a:spcPts val="0"/>
              </a:spcBef>
              <a:spcAft>
                <a:spcPts val="0"/>
              </a:spcAft>
              <a:buNone/>
            </a:pPr>
            <a:endParaRPr sz="1200" b="0" strike="noStrike">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FCB7B9-4553-D858-530B-5D39F1D1C7F0}"/>
              </a:ext>
            </a:extLst>
          </p:cNvPr>
          <p:cNvSpPr>
            <a:spLocks noGrp="1"/>
          </p:cNvSpPr>
          <p:nvPr>
            <p:ph type="title"/>
          </p:nvPr>
        </p:nvSpPr>
        <p:spPr/>
        <p:txBody>
          <a:bodyPr/>
          <a:lstStyle/>
          <a:p>
            <a:endParaRPr lang="en-CH"/>
          </a:p>
        </p:txBody>
      </p:sp>
      <p:sp>
        <p:nvSpPr>
          <p:cNvPr id="3" name="Text Placeholder 2">
            <a:extLst>
              <a:ext uri="{FF2B5EF4-FFF2-40B4-BE49-F238E27FC236}">
                <a16:creationId xmlns:a16="http://schemas.microsoft.com/office/drawing/2014/main" id="{05DD49DD-4B16-F90A-CB6B-74A0435040F8}"/>
              </a:ext>
            </a:extLst>
          </p:cNvPr>
          <p:cNvSpPr>
            <a:spLocks noGrp="1"/>
          </p:cNvSpPr>
          <p:nvPr>
            <p:ph type="body" idx="1"/>
          </p:nvPr>
        </p:nvSpPr>
        <p:spPr/>
        <p:txBody>
          <a:bodyPr/>
          <a:lstStyle/>
          <a:p>
            <a:endParaRPr lang="en-CH" dirty="0"/>
          </a:p>
        </p:txBody>
      </p:sp>
      <p:sp>
        <p:nvSpPr>
          <p:cNvPr id="4" name="Text Placeholder 3">
            <a:extLst>
              <a:ext uri="{FF2B5EF4-FFF2-40B4-BE49-F238E27FC236}">
                <a16:creationId xmlns:a16="http://schemas.microsoft.com/office/drawing/2014/main" id="{0D637EF9-3AC7-D726-1E65-2C1BF3187C89}"/>
              </a:ext>
            </a:extLst>
          </p:cNvPr>
          <p:cNvSpPr>
            <a:spLocks noGrp="1"/>
          </p:cNvSpPr>
          <p:nvPr>
            <p:ph type="body" idx="2"/>
          </p:nvPr>
        </p:nvSpPr>
        <p:spPr/>
        <p:txBody>
          <a:bodyPr/>
          <a:lstStyle/>
          <a:p>
            <a:endParaRPr lang="en-CH"/>
          </a:p>
        </p:txBody>
      </p:sp>
      <p:pic>
        <p:nvPicPr>
          <p:cNvPr id="1028" name="Picture 4">
            <a:extLst>
              <a:ext uri="{FF2B5EF4-FFF2-40B4-BE49-F238E27FC236}">
                <a16:creationId xmlns:a16="http://schemas.microsoft.com/office/drawing/2014/main" id="{E753C531-A040-4FE6-A2C7-32A1F54501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6057" y="3753794"/>
            <a:ext cx="4802270" cy="59028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A806F4B7-09D8-2695-F89F-3F77CA89C2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8329" y="2962735"/>
            <a:ext cx="4194957" cy="505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651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CE1EB379-E26C-8BA6-939E-C09D528D8B07}"/>
              </a:ext>
            </a:extLst>
          </p:cNvPr>
          <p:cNvGrpSpPr/>
          <p:nvPr/>
        </p:nvGrpSpPr>
        <p:grpSpPr>
          <a:xfrm>
            <a:off x="675945" y="1294009"/>
            <a:ext cx="3396096" cy="3010185"/>
            <a:chOff x="4881995" y="1453255"/>
            <a:chExt cx="3396096" cy="3010185"/>
          </a:xfrm>
        </p:grpSpPr>
        <p:sp>
          <p:nvSpPr>
            <p:cNvPr id="16" name="Google Shape;326;p59">
              <a:extLst>
                <a:ext uri="{FF2B5EF4-FFF2-40B4-BE49-F238E27FC236}">
                  <a16:creationId xmlns:a16="http://schemas.microsoft.com/office/drawing/2014/main" id="{B52C0573-AF11-2C0D-EE86-4C6B8A800D93}"/>
                </a:ext>
              </a:extLst>
            </p:cNvPr>
            <p:cNvSpPr/>
            <p:nvPr/>
          </p:nvSpPr>
          <p:spPr>
            <a:xfrm>
              <a:off x="4881995" y="1453255"/>
              <a:ext cx="3396096" cy="3010185"/>
            </a:xfrm>
            <a:prstGeom prst="rect">
              <a:avLst/>
            </a:prstGeom>
            <a:solidFill>
              <a:srgbClr val="FFD6D8">
                <a:alpha val="48630"/>
              </a:srgbClr>
            </a:solidFill>
            <a:ln>
              <a:noFill/>
            </a:ln>
          </p:spPr>
          <p:txBody>
            <a:bodyPr spcFirstLastPara="1" wrap="square" lIns="91425" tIns="45700" rIns="91425" bIns="45700" anchor="t" anchorCtr="0">
              <a:noAutofit/>
            </a:bodyPr>
            <a:lstStyle/>
            <a:p>
              <a:pPr marL="342900" marR="0" lvl="0" indent="-342900" rtl="0">
                <a:lnSpc>
                  <a:spcPct val="100000"/>
                </a:lnSpc>
                <a:spcBef>
                  <a:spcPts val="0"/>
                </a:spcBef>
                <a:spcAft>
                  <a:spcPts val="0"/>
                </a:spcAft>
                <a:buFont typeface="Arial" panose="020B0604020202020204" pitchFamily="34" charset="0"/>
                <a:buChar char="•"/>
              </a:pPr>
              <a:endParaRPr sz="1800" b="0" strike="noStrike" dirty="0">
                <a:latin typeface="Arial"/>
                <a:ea typeface="Arial"/>
                <a:cs typeface="Arial"/>
                <a:sym typeface="Arial"/>
              </a:endParaRPr>
            </a:p>
            <a:p>
              <a:pPr marL="228600"/>
              <a:endParaRPr lang="en-GB" dirty="0"/>
            </a:p>
            <a:p>
              <a:pPr marL="228600"/>
              <a:endParaRPr lang="en-GB" dirty="0"/>
            </a:p>
            <a:p>
              <a:pPr marL="228600"/>
              <a:endParaRPr lang="en-GB" dirty="0"/>
            </a:p>
            <a:p>
              <a:pPr marL="514350" indent="-285750">
                <a:buFont typeface="Arial" panose="020B0604020202020204" pitchFamily="34" charset="0"/>
                <a:buChar char="•"/>
              </a:pPr>
              <a:endParaRPr lang="en-GB" dirty="0"/>
            </a:p>
            <a:p>
              <a:pPr marL="457200" indent="-317159">
                <a:buSzPts val="1400"/>
                <a:buFont typeface="Arial"/>
                <a:buChar char="●"/>
              </a:pPr>
              <a:endParaRPr lang="en-GB" dirty="0"/>
            </a:p>
            <a:p>
              <a:pPr marL="140041">
                <a:buSzPts val="1400"/>
              </a:pPr>
              <a:endParaRPr lang="en-GB" dirty="0"/>
            </a:p>
            <a:p>
              <a:pPr marL="457200" indent="-317159">
                <a:buSzPts val="1400"/>
                <a:buFont typeface="Arial"/>
                <a:buChar char="●"/>
              </a:pPr>
              <a:endParaRPr lang="en-GB" dirty="0"/>
            </a:p>
            <a:p>
              <a:pPr marL="457200" marR="0" lvl="0" indent="-317159" rtl="0">
                <a:lnSpc>
                  <a:spcPct val="100000"/>
                </a:lnSpc>
                <a:spcBef>
                  <a:spcPts val="0"/>
                </a:spcBef>
                <a:spcAft>
                  <a:spcPts val="0"/>
                </a:spcAft>
                <a:buClr>
                  <a:srgbClr val="000000"/>
                </a:buClr>
                <a:buSzPts val="1400"/>
                <a:buFont typeface="Arial"/>
                <a:buChar char="●"/>
              </a:pPr>
              <a:endParaRPr lang="en-GB" sz="1400" b="1" strike="noStrike" dirty="0">
                <a:solidFill>
                  <a:srgbClr val="000000"/>
                </a:solidFill>
                <a:latin typeface="Arial"/>
                <a:ea typeface="Arial"/>
                <a:cs typeface="Arial"/>
                <a:sym typeface="Arial"/>
              </a:endParaRPr>
            </a:p>
            <a:p>
              <a:pPr marL="457200" marR="0" lvl="0" indent="-317159" rtl="0">
                <a:lnSpc>
                  <a:spcPct val="100000"/>
                </a:lnSpc>
                <a:spcBef>
                  <a:spcPts val="0"/>
                </a:spcBef>
                <a:spcAft>
                  <a:spcPts val="0"/>
                </a:spcAft>
                <a:buClr>
                  <a:srgbClr val="000000"/>
                </a:buClr>
                <a:buSzPts val="1400"/>
                <a:buFont typeface="Arial"/>
                <a:buChar char="●"/>
              </a:pPr>
              <a:endParaRPr sz="1400" b="0" strike="noStrike" dirty="0">
                <a:latin typeface="Arial"/>
                <a:ea typeface="Arial"/>
                <a:cs typeface="Arial"/>
                <a:sym typeface="Arial"/>
              </a:endParaRPr>
            </a:p>
            <a:p>
              <a:pPr marL="742950" marR="0" lvl="0" indent="-285750" rtl="0">
                <a:lnSpc>
                  <a:spcPct val="100000"/>
                </a:lnSpc>
                <a:spcBef>
                  <a:spcPts val="0"/>
                </a:spcBef>
                <a:spcAft>
                  <a:spcPts val="0"/>
                </a:spcAft>
                <a:buFont typeface="Arial" panose="020B0604020202020204" pitchFamily="34" charset="0"/>
                <a:buChar char="•"/>
              </a:pPr>
              <a:endParaRPr lang="en-GB" dirty="0"/>
            </a:p>
            <a:p>
              <a:pPr marL="45720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p:txBody>
        </p:sp>
        <p:grpSp>
          <p:nvGrpSpPr>
            <p:cNvPr id="11" name="Group 10">
              <a:extLst>
                <a:ext uri="{FF2B5EF4-FFF2-40B4-BE49-F238E27FC236}">
                  <a16:creationId xmlns:a16="http://schemas.microsoft.com/office/drawing/2014/main" id="{70C61F00-6355-C3F1-90CB-FE54F319D570}"/>
                </a:ext>
              </a:extLst>
            </p:cNvPr>
            <p:cNvGrpSpPr/>
            <p:nvPr/>
          </p:nvGrpSpPr>
          <p:grpSpPr>
            <a:xfrm>
              <a:off x="5375700" y="1939636"/>
              <a:ext cx="2528318" cy="1865318"/>
              <a:chOff x="4392027" y="1615922"/>
              <a:chExt cx="3255682" cy="2251378"/>
            </a:xfrm>
          </p:grpSpPr>
          <p:pic>
            <p:nvPicPr>
              <p:cNvPr id="2050" name="Picture 2">
                <a:extLst>
                  <a:ext uri="{FF2B5EF4-FFF2-40B4-BE49-F238E27FC236}">
                    <a16:creationId xmlns:a16="http://schemas.microsoft.com/office/drawing/2014/main" id="{89EEBBD3-8993-B1F3-4E02-7A93D60136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92028" y="1615922"/>
                <a:ext cx="3255681" cy="29633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EEA91060-9A1A-78A2-9EEF-E76C23E6A2C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2027" y="2317552"/>
                <a:ext cx="1790699" cy="68985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9F3EEC4B-2E3E-4893-6A44-9C493AC6BF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92027" y="3183873"/>
                <a:ext cx="2375370" cy="683427"/>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5" name="Google Shape;366;p61">
            <a:extLst>
              <a:ext uri="{FF2B5EF4-FFF2-40B4-BE49-F238E27FC236}">
                <a16:creationId xmlns:a16="http://schemas.microsoft.com/office/drawing/2014/main" id="{C479E539-94E8-541D-60C1-2EEC640261B2}"/>
              </a:ext>
            </a:extLst>
          </p:cNvPr>
          <p:cNvSpPr txBox="1"/>
          <p:nvPr/>
        </p:nvSpPr>
        <p:spPr>
          <a:xfrm>
            <a:off x="955843" y="198144"/>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Toy model, CR</a:t>
            </a:r>
            <a:endParaRPr sz="3200" b="0" strike="noStrike" dirty="0">
              <a:solidFill>
                <a:srgbClr val="000000"/>
              </a:solidFill>
              <a:sym typeface="Arial"/>
            </a:endParaRPr>
          </a:p>
        </p:txBody>
      </p:sp>
      <p:grpSp>
        <p:nvGrpSpPr>
          <p:cNvPr id="18" name="Group 17">
            <a:extLst>
              <a:ext uri="{FF2B5EF4-FFF2-40B4-BE49-F238E27FC236}">
                <a16:creationId xmlns:a16="http://schemas.microsoft.com/office/drawing/2014/main" id="{E93F90E7-8853-0B3A-6BB8-73E9BD41F6CD}"/>
              </a:ext>
            </a:extLst>
          </p:cNvPr>
          <p:cNvGrpSpPr/>
          <p:nvPr/>
        </p:nvGrpSpPr>
        <p:grpSpPr>
          <a:xfrm>
            <a:off x="5669936" y="1638979"/>
            <a:ext cx="1948611" cy="2320244"/>
            <a:chOff x="6227335" y="1920496"/>
            <a:chExt cx="1948611" cy="2320244"/>
          </a:xfrm>
        </p:grpSpPr>
        <p:grpSp>
          <p:nvGrpSpPr>
            <p:cNvPr id="19" name="Group 18">
              <a:extLst>
                <a:ext uri="{FF2B5EF4-FFF2-40B4-BE49-F238E27FC236}">
                  <a16:creationId xmlns:a16="http://schemas.microsoft.com/office/drawing/2014/main" id="{D2CEF541-B7A0-FE05-9D76-B5B69D481AF2}"/>
                </a:ext>
              </a:extLst>
            </p:cNvPr>
            <p:cNvGrpSpPr/>
            <p:nvPr/>
          </p:nvGrpSpPr>
          <p:grpSpPr>
            <a:xfrm>
              <a:off x="6227335" y="2127672"/>
              <a:ext cx="1948611" cy="1905892"/>
              <a:chOff x="1691680" y="2283718"/>
              <a:chExt cx="2651720" cy="2481956"/>
            </a:xfrm>
          </p:grpSpPr>
          <p:sp>
            <p:nvSpPr>
              <p:cNvPr id="26" name="Oval 25">
                <a:extLst>
                  <a:ext uri="{FF2B5EF4-FFF2-40B4-BE49-F238E27FC236}">
                    <a16:creationId xmlns:a16="http://schemas.microsoft.com/office/drawing/2014/main" id="{560266F5-3360-1B9A-1AF0-0320B6581C2E}"/>
                  </a:ext>
                </a:extLst>
              </p:cNvPr>
              <p:cNvSpPr/>
              <p:nvPr/>
            </p:nvSpPr>
            <p:spPr>
              <a:xfrm>
                <a:off x="1691680" y="2283718"/>
                <a:ext cx="2651720" cy="2481956"/>
              </a:xfrm>
              <a:prstGeom prst="ellipse">
                <a:avLst/>
              </a:prstGeom>
              <a:noFill/>
              <a:ln w="57150">
                <a:prstDash val="sys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7" name="Rectangle 26">
                <a:extLst>
                  <a:ext uri="{FF2B5EF4-FFF2-40B4-BE49-F238E27FC236}">
                    <a16:creationId xmlns:a16="http://schemas.microsoft.com/office/drawing/2014/main" id="{8FF3F275-36DB-F894-2399-CE5E13B7CD50}"/>
                  </a:ext>
                </a:extLst>
              </p:cNvPr>
              <p:cNvSpPr/>
              <p:nvPr/>
            </p:nvSpPr>
            <p:spPr>
              <a:xfrm>
                <a:off x="2305216" y="2283718"/>
                <a:ext cx="360040" cy="288032"/>
              </a:xfrm>
              <a:prstGeom prst="rec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8" name="Rectangle 27">
                <a:extLst>
                  <a:ext uri="{FF2B5EF4-FFF2-40B4-BE49-F238E27FC236}">
                    <a16:creationId xmlns:a16="http://schemas.microsoft.com/office/drawing/2014/main" id="{4277FCC1-D484-0C78-638A-D243DC35B204}"/>
                  </a:ext>
                </a:extLst>
              </p:cNvPr>
              <p:cNvSpPr/>
              <p:nvPr/>
            </p:nvSpPr>
            <p:spPr>
              <a:xfrm>
                <a:off x="3377580" y="4477642"/>
                <a:ext cx="360040" cy="288032"/>
              </a:xfrm>
              <a:prstGeom prst="rec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9" name="Star: 5 Points 28">
                <a:extLst>
                  <a:ext uri="{FF2B5EF4-FFF2-40B4-BE49-F238E27FC236}">
                    <a16:creationId xmlns:a16="http://schemas.microsoft.com/office/drawing/2014/main" id="{C843049E-3DDD-5946-9BEB-0112E80F187A}"/>
                  </a:ext>
                </a:extLst>
              </p:cNvPr>
              <p:cNvSpPr/>
              <p:nvPr/>
            </p:nvSpPr>
            <p:spPr>
              <a:xfrm>
                <a:off x="3463001" y="4552950"/>
                <a:ext cx="189198" cy="144016"/>
              </a:xfrm>
              <a:prstGeom prst="star5">
                <a:avLst/>
              </a:prstGeom>
              <a:solidFill>
                <a:schemeClr val="accent5">
                  <a:lumMod val="60000"/>
                  <a:lumOff val="40000"/>
                </a:schemeClr>
              </a:solidFill>
              <a:ln>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30" name="Star: 5 Points 29">
                <a:extLst>
                  <a:ext uri="{FF2B5EF4-FFF2-40B4-BE49-F238E27FC236}">
                    <a16:creationId xmlns:a16="http://schemas.microsoft.com/office/drawing/2014/main" id="{EBD74C75-296C-F7CE-E44F-DC27318B856D}"/>
                  </a:ext>
                </a:extLst>
              </p:cNvPr>
              <p:cNvSpPr/>
              <p:nvPr/>
            </p:nvSpPr>
            <p:spPr>
              <a:xfrm>
                <a:off x="2390637" y="2355726"/>
                <a:ext cx="189198" cy="144016"/>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grpSp>
        <p:cxnSp>
          <p:nvCxnSpPr>
            <p:cNvPr id="20" name="Straight Arrow Connector 19">
              <a:extLst>
                <a:ext uri="{FF2B5EF4-FFF2-40B4-BE49-F238E27FC236}">
                  <a16:creationId xmlns:a16="http://schemas.microsoft.com/office/drawing/2014/main" id="{8F03CC7E-8EBF-E79C-BA81-394C78807C48}"/>
                </a:ext>
              </a:extLst>
            </p:cNvPr>
            <p:cNvCxnSpPr>
              <a:cxnSpLocks/>
            </p:cNvCxnSpPr>
            <p:nvPr/>
          </p:nvCxnSpPr>
          <p:spPr>
            <a:xfrm flipH="1">
              <a:off x="6491071" y="1920496"/>
              <a:ext cx="451695" cy="2624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259F4D3F-00BB-C26B-D804-8AE2230AFF89}"/>
                </a:ext>
              </a:extLst>
            </p:cNvPr>
            <p:cNvCxnSpPr>
              <a:cxnSpLocks/>
            </p:cNvCxnSpPr>
            <p:nvPr/>
          </p:nvCxnSpPr>
          <p:spPr>
            <a:xfrm flipH="1">
              <a:off x="7466215" y="4043923"/>
              <a:ext cx="454325" cy="1968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Star: 5 Points 21">
              <a:extLst>
                <a:ext uri="{FF2B5EF4-FFF2-40B4-BE49-F238E27FC236}">
                  <a16:creationId xmlns:a16="http://schemas.microsoft.com/office/drawing/2014/main" id="{D916A43E-0759-A544-FD16-FBC8D3973052}"/>
                </a:ext>
              </a:extLst>
            </p:cNvPr>
            <p:cNvSpPr/>
            <p:nvPr/>
          </p:nvSpPr>
          <p:spPr>
            <a:xfrm>
              <a:off x="6942766" y="2516455"/>
              <a:ext cx="139032" cy="110590"/>
            </a:xfrm>
            <a:prstGeom prst="star5">
              <a:avLst/>
            </a:prstGeom>
            <a:solidFill>
              <a:schemeClr val="accent5">
                <a:lumMod val="60000"/>
                <a:lumOff val="40000"/>
              </a:schemeClr>
            </a:solidFill>
            <a:ln>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3" name="Star: 5 Points 22">
              <a:extLst>
                <a:ext uri="{FF2B5EF4-FFF2-40B4-BE49-F238E27FC236}">
                  <a16:creationId xmlns:a16="http://schemas.microsoft.com/office/drawing/2014/main" id="{1715EBFE-AA77-24B0-D0ED-74F85A458A24}"/>
                </a:ext>
              </a:extLst>
            </p:cNvPr>
            <p:cNvSpPr/>
            <p:nvPr/>
          </p:nvSpPr>
          <p:spPr>
            <a:xfrm>
              <a:off x="7297169" y="3579862"/>
              <a:ext cx="139032" cy="110590"/>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4" name="TextBox 23">
              <a:extLst>
                <a:ext uri="{FF2B5EF4-FFF2-40B4-BE49-F238E27FC236}">
                  <a16:creationId xmlns:a16="http://schemas.microsoft.com/office/drawing/2014/main" id="{0633DFE4-9CF2-DE67-244E-C284A7EE33DC}"/>
                </a:ext>
              </a:extLst>
            </p:cNvPr>
            <p:cNvSpPr txBox="1"/>
            <p:nvPr/>
          </p:nvSpPr>
          <p:spPr>
            <a:xfrm>
              <a:off x="6755468" y="2274776"/>
              <a:ext cx="311824" cy="369332"/>
            </a:xfrm>
            <a:prstGeom prst="rect">
              <a:avLst/>
            </a:prstGeom>
            <a:noFill/>
          </p:spPr>
          <p:txBody>
            <a:bodyPr wrap="square" rtlCol="0">
              <a:spAutoFit/>
            </a:bodyPr>
            <a:lstStyle/>
            <a:p>
              <a:r>
                <a:rPr lang="en-GB" dirty="0"/>
                <a:t>+</a:t>
              </a:r>
              <a:endParaRPr lang="en-CH" dirty="0"/>
            </a:p>
          </p:txBody>
        </p:sp>
        <p:sp>
          <p:nvSpPr>
            <p:cNvPr id="25" name="TextBox 24">
              <a:extLst>
                <a:ext uri="{FF2B5EF4-FFF2-40B4-BE49-F238E27FC236}">
                  <a16:creationId xmlns:a16="http://schemas.microsoft.com/office/drawing/2014/main" id="{08E1974D-FFA7-FD31-580A-8ABDE45CD6CA}"/>
                </a:ext>
              </a:extLst>
            </p:cNvPr>
            <p:cNvSpPr txBox="1"/>
            <p:nvPr/>
          </p:nvSpPr>
          <p:spPr>
            <a:xfrm>
              <a:off x="7311675" y="3571764"/>
              <a:ext cx="311824" cy="369332"/>
            </a:xfrm>
            <a:prstGeom prst="rect">
              <a:avLst/>
            </a:prstGeom>
            <a:noFill/>
          </p:spPr>
          <p:txBody>
            <a:bodyPr wrap="square" rtlCol="0">
              <a:spAutoFit/>
            </a:bodyPr>
            <a:lstStyle/>
            <a:p>
              <a:r>
                <a:rPr lang="en-GB" dirty="0"/>
                <a:t>+</a:t>
              </a:r>
              <a:endParaRPr lang="en-CH" dirty="0"/>
            </a:p>
          </p:txBody>
        </p:sp>
      </p:grpSp>
      <p:sp>
        <p:nvSpPr>
          <p:cNvPr id="31" name="Google Shape;229;p52">
            <a:extLst>
              <a:ext uri="{FF2B5EF4-FFF2-40B4-BE49-F238E27FC236}">
                <a16:creationId xmlns:a16="http://schemas.microsoft.com/office/drawing/2014/main" id="{8272C763-16D6-8C35-6492-1D019F54B8B2}"/>
              </a:ext>
            </a:extLst>
          </p:cNvPr>
          <p:cNvSpPr txBox="1"/>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i="0" u="none" strike="noStrike" cap="none">
                <a:solidFill>
                  <a:srgbClr val="FFFFFF"/>
                </a:solidFill>
                <a:latin typeface="Arial Narrow"/>
                <a:ea typeface="Arial Narrow"/>
                <a:cs typeface="Arial Narrow"/>
                <a:sym typeface="Arial Narrow"/>
              </a:rPr>
              <a:t>3</a:t>
            </a:fld>
            <a:endParaRPr sz="1200" b="0" i="0" u="none" strike="noStrike" cap="none">
              <a:latin typeface="Times New Roman"/>
              <a:ea typeface="Times New Roman"/>
              <a:cs typeface="Times New Roman"/>
              <a:sym typeface="Times New Roman"/>
            </a:endParaRPr>
          </a:p>
        </p:txBody>
      </p:sp>
    </p:spTree>
    <p:extLst>
      <p:ext uri="{BB962C8B-B14F-4D97-AF65-F5344CB8AC3E}">
        <p14:creationId xmlns:p14="http://schemas.microsoft.com/office/powerpoint/2010/main" val="3276284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C374CDA-3E0A-0A9E-6C52-B509B553D47E}"/>
              </a:ext>
            </a:extLst>
          </p:cNvPr>
          <p:cNvSpPr>
            <a:spLocks noGrp="1"/>
          </p:cNvSpPr>
          <p:nvPr>
            <p:ph type="body" idx="2"/>
          </p:nvPr>
        </p:nvSpPr>
        <p:spPr>
          <a:xfrm>
            <a:off x="400049" y="1048211"/>
            <a:ext cx="3221265" cy="3625389"/>
          </a:xfrm>
        </p:spPr>
        <p:txBody>
          <a:bodyPr>
            <a:normAutofit/>
          </a:bodyPr>
          <a:lstStyle/>
          <a:p>
            <a:pPr marL="514350" indent="-285750">
              <a:buFont typeface="Arial" panose="020B0604020202020204" pitchFamily="34" charset="0"/>
              <a:buChar char="•"/>
            </a:pPr>
            <a:endParaRPr lang="en-GB" dirty="0"/>
          </a:p>
          <a:p>
            <a:pPr marL="514350" indent="-285750">
              <a:buFontTx/>
              <a:buChar char="-"/>
            </a:pPr>
            <a:endParaRPr lang="en-GB" dirty="0"/>
          </a:p>
          <a:p>
            <a:pPr marL="514350" indent="-285750">
              <a:buFontTx/>
              <a:buChar char="-"/>
            </a:pPr>
            <a:endParaRPr lang="en-CH" dirty="0"/>
          </a:p>
        </p:txBody>
      </p:sp>
      <p:pic>
        <p:nvPicPr>
          <p:cNvPr id="1026" name="Picture 2">
            <a:extLst>
              <a:ext uri="{FF2B5EF4-FFF2-40B4-BE49-F238E27FC236}">
                <a16:creationId xmlns:a16="http://schemas.microsoft.com/office/drawing/2014/main" id="{4AA4FA97-F00F-CD96-DED9-2C1111BFC5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2415" y="1870781"/>
            <a:ext cx="4695428" cy="574701"/>
          </a:xfrm>
          <a:prstGeom prst="rect">
            <a:avLst/>
          </a:prstGeom>
          <a:noFill/>
          <a:extLst>
            <a:ext uri="{909E8E84-426E-40DD-AFC4-6F175D3DCCD1}">
              <a14:hiddenFill xmlns:a14="http://schemas.microsoft.com/office/drawing/2010/main">
                <a:solidFill>
                  <a:srgbClr val="FFFFFF"/>
                </a:solidFill>
              </a14:hiddenFill>
            </a:ext>
          </a:extLst>
        </p:spPr>
      </p:pic>
      <p:sp>
        <p:nvSpPr>
          <p:cNvPr id="7" name="Google Shape;326;p59">
            <a:extLst>
              <a:ext uri="{FF2B5EF4-FFF2-40B4-BE49-F238E27FC236}">
                <a16:creationId xmlns:a16="http://schemas.microsoft.com/office/drawing/2014/main" id="{E24FA5EE-CE7F-FE3A-0E00-5E2DE95476D5}"/>
              </a:ext>
            </a:extLst>
          </p:cNvPr>
          <p:cNvSpPr/>
          <p:nvPr/>
        </p:nvSpPr>
        <p:spPr>
          <a:xfrm>
            <a:off x="334060" y="1577281"/>
            <a:ext cx="2671740" cy="2384915"/>
          </a:xfrm>
          <a:prstGeom prst="rect">
            <a:avLst/>
          </a:prstGeom>
          <a:solidFill>
            <a:srgbClr val="FFD6D8">
              <a:alpha val="48630"/>
            </a:srgbClr>
          </a:solidFill>
          <a:ln>
            <a:noFill/>
          </a:ln>
        </p:spPr>
        <p:txBody>
          <a:bodyPr spcFirstLastPara="1" wrap="square" lIns="91425" tIns="45700" rIns="91425" bIns="45700" anchor="t" anchorCtr="0">
            <a:noAutofit/>
          </a:bodyPr>
          <a:lstStyle/>
          <a:p>
            <a:pPr marL="342900" marR="0" lvl="0" indent="-342900" rtl="0">
              <a:lnSpc>
                <a:spcPct val="100000"/>
              </a:lnSpc>
              <a:spcBef>
                <a:spcPts val="0"/>
              </a:spcBef>
              <a:spcAft>
                <a:spcPts val="0"/>
              </a:spcAft>
              <a:buFont typeface="Arial" panose="020B0604020202020204" pitchFamily="34" charset="0"/>
              <a:buChar char="•"/>
            </a:pPr>
            <a:endParaRPr sz="1800" b="0" strike="noStrike" dirty="0">
              <a:latin typeface="Arial"/>
              <a:ea typeface="Arial"/>
              <a:cs typeface="Arial"/>
              <a:sym typeface="Arial"/>
            </a:endParaRPr>
          </a:p>
          <a:p>
            <a:pPr marL="228600"/>
            <a:endParaRPr lang="en-GB" dirty="0"/>
          </a:p>
          <a:p>
            <a:pPr marL="571500" indent="-342900">
              <a:buFont typeface="Arial" panose="020B0604020202020204" pitchFamily="34" charset="0"/>
              <a:buChar char="•"/>
            </a:pPr>
            <a:r>
              <a:rPr lang="en-GB" dirty="0"/>
              <a:t>Wake function given by the resonator model </a:t>
            </a:r>
          </a:p>
          <a:p>
            <a:pPr marL="571500" indent="-342900">
              <a:buFont typeface="Arial" panose="020B0604020202020204" pitchFamily="34" charset="0"/>
              <a:buChar char="•"/>
            </a:pPr>
            <a:endParaRPr lang="en-GB" dirty="0"/>
          </a:p>
          <a:p>
            <a:pPr marL="571500" indent="-342900">
              <a:buFont typeface="Arial" panose="020B0604020202020204" pitchFamily="34" charset="0"/>
              <a:buChar char="•"/>
            </a:pPr>
            <a:r>
              <a:rPr lang="en-GB" dirty="0"/>
              <a:t>Assume a Gaussian bunch</a:t>
            </a:r>
          </a:p>
          <a:p>
            <a:pPr marL="571500" indent="-342900">
              <a:buFont typeface="Arial" panose="020B0604020202020204" pitchFamily="34" charset="0"/>
              <a:buChar char="•"/>
            </a:pPr>
            <a:endParaRPr lang="en-GB" dirty="0"/>
          </a:p>
          <a:p>
            <a:pPr marL="228600"/>
            <a:endParaRPr lang="en-GB" dirty="0"/>
          </a:p>
          <a:p>
            <a:pPr marL="571500" indent="-342900">
              <a:buFont typeface="Arial" panose="020B0604020202020204" pitchFamily="34" charset="0"/>
              <a:buChar char="•"/>
            </a:pPr>
            <a:endParaRPr lang="en-GB" dirty="0"/>
          </a:p>
          <a:p>
            <a:pPr marL="228600"/>
            <a:endParaRPr lang="en-GB" dirty="0"/>
          </a:p>
          <a:p>
            <a:pPr marL="228600"/>
            <a:endParaRPr lang="en-GB" dirty="0"/>
          </a:p>
          <a:p>
            <a:pPr marL="228600"/>
            <a:endParaRPr lang="en-GB" dirty="0"/>
          </a:p>
          <a:p>
            <a:pPr marL="514350" indent="-285750">
              <a:buFont typeface="Arial" panose="020B0604020202020204" pitchFamily="34" charset="0"/>
              <a:buChar char="•"/>
            </a:pPr>
            <a:endParaRPr lang="en-GB" dirty="0"/>
          </a:p>
          <a:p>
            <a:pPr marL="457200" indent="-317159">
              <a:buSzPts val="1400"/>
              <a:buFont typeface="Arial"/>
              <a:buChar char="●"/>
            </a:pPr>
            <a:endParaRPr lang="en-GB" dirty="0"/>
          </a:p>
          <a:p>
            <a:pPr marL="140041">
              <a:buSzPts val="1400"/>
            </a:pPr>
            <a:endParaRPr lang="en-GB" dirty="0"/>
          </a:p>
          <a:p>
            <a:pPr marL="457200" indent="-317159">
              <a:buSzPts val="1400"/>
              <a:buFont typeface="Arial"/>
              <a:buChar char="●"/>
            </a:pPr>
            <a:endParaRPr lang="en-GB" dirty="0"/>
          </a:p>
          <a:p>
            <a:pPr marL="457200" marR="0" lvl="0" indent="-317159" rtl="0">
              <a:lnSpc>
                <a:spcPct val="100000"/>
              </a:lnSpc>
              <a:spcBef>
                <a:spcPts val="0"/>
              </a:spcBef>
              <a:spcAft>
                <a:spcPts val="0"/>
              </a:spcAft>
              <a:buClr>
                <a:srgbClr val="000000"/>
              </a:buClr>
              <a:buSzPts val="1400"/>
              <a:buFont typeface="Arial"/>
              <a:buChar char="●"/>
            </a:pPr>
            <a:endParaRPr lang="en-GB" sz="1400" b="1" strike="noStrike" dirty="0">
              <a:solidFill>
                <a:srgbClr val="000000"/>
              </a:solidFill>
              <a:latin typeface="Arial"/>
              <a:ea typeface="Arial"/>
              <a:cs typeface="Arial"/>
              <a:sym typeface="Arial"/>
            </a:endParaRPr>
          </a:p>
          <a:p>
            <a:pPr marL="457200" marR="0" lvl="0" indent="-317159" rtl="0">
              <a:lnSpc>
                <a:spcPct val="100000"/>
              </a:lnSpc>
              <a:spcBef>
                <a:spcPts val="0"/>
              </a:spcBef>
              <a:spcAft>
                <a:spcPts val="0"/>
              </a:spcAft>
              <a:buClr>
                <a:srgbClr val="000000"/>
              </a:buClr>
              <a:buSzPts val="1400"/>
              <a:buFont typeface="Arial"/>
              <a:buChar char="●"/>
            </a:pPr>
            <a:endParaRPr sz="1400" b="0" strike="noStrike" dirty="0">
              <a:latin typeface="Arial"/>
              <a:ea typeface="Arial"/>
              <a:cs typeface="Arial"/>
              <a:sym typeface="Arial"/>
            </a:endParaRPr>
          </a:p>
          <a:p>
            <a:pPr marL="742950" marR="0" lvl="0" indent="-285750" rtl="0">
              <a:lnSpc>
                <a:spcPct val="100000"/>
              </a:lnSpc>
              <a:spcBef>
                <a:spcPts val="0"/>
              </a:spcBef>
              <a:spcAft>
                <a:spcPts val="0"/>
              </a:spcAft>
              <a:buFont typeface="Arial" panose="020B0604020202020204" pitchFamily="34" charset="0"/>
              <a:buChar char="•"/>
            </a:pPr>
            <a:endParaRPr lang="en-GB" dirty="0"/>
          </a:p>
          <a:p>
            <a:pPr marL="45720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p:txBody>
      </p:sp>
      <p:sp>
        <p:nvSpPr>
          <p:cNvPr id="10" name="Google Shape;366;p61">
            <a:extLst>
              <a:ext uri="{FF2B5EF4-FFF2-40B4-BE49-F238E27FC236}">
                <a16:creationId xmlns:a16="http://schemas.microsoft.com/office/drawing/2014/main" id="{3314FC8C-83BF-CF47-1CC5-783DBB0765AB}"/>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Toy model, CR</a:t>
            </a:r>
            <a:endParaRPr sz="3200" b="0" strike="noStrike" dirty="0">
              <a:solidFill>
                <a:srgbClr val="000000"/>
              </a:solidFill>
              <a:sym typeface="Arial"/>
            </a:endParaRPr>
          </a:p>
        </p:txBody>
      </p:sp>
      <p:sp>
        <p:nvSpPr>
          <p:cNvPr id="11" name="TextBox 10">
            <a:extLst>
              <a:ext uri="{FF2B5EF4-FFF2-40B4-BE49-F238E27FC236}">
                <a16:creationId xmlns:a16="http://schemas.microsoft.com/office/drawing/2014/main" id="{EABDE73D-35CC-A5D7-5823-465A4D42BE77}"/>
              </a:ext>
            </a:extLst>
          </p:cNvPr>
          <p:cNvSpPr txBox="1"/>
          <p:nvPr/>
        </p:nvSpPr>
        <p:spPr>
          <a:xfrm>
            <a:off x="7042782" y="2469688"/>
            <a:ext cx="3505200" cy="307777"/>
          </a:xfrm>
          <a:prstGeom prst="rect">
            <a:avLst/>
          </a:prstGeom>
          <a:noFill/>
        </p:spPr>
        <p:txBody>
          <a:bodyPr wrap="square" rtlCol="0">
            <a:spAutoFit/>
          </a:bodyPr>
          <a:lstStyle/>
          <a:p>
            <a:r>
              <a:rPr lang="en-GB" dirty="0"/>
              <a:t>[1]</a:t>
            </a:r>
            <a:endParaRPr lang="en-CH" dirty="0"/>
          </a:p>
        </p:txBody>
      </p:sp>
      <p:sp>
        <p:nvSpPr>
          <p:cNvPr id="12" name="Arrow: Right 11">
            <a:extLst>
              <a:ext uri="{FF2B5EF4-FFF2-40B4-BE49-F238E27FC236}">
                <a16:creationId xmlns:a16="http://schemas.microsoft.com/office/drawing/2014/main" id="{5BD96793-7C7B-A913-BAC6-C3E6DC50634E}"/>
              </a:ext>
            </a:extLst>
          </p:cNvPr>
          <p:cNvSpPr/>
          <p:nvPr/>
        </p:nvSpPr>
        <p:spPr>
          <a:xfrm rot="19208317">
            <a:off x="4648149" y="2726661"/>
            <a:ext cx="374073" cy="15401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TextBox 12">
            <a:extLst>
              <a:ext uri="{FF2B5EF4-FFF2-40B4-BE49-F238E27FC236}">
                <a16:creationId xmlns:a16="http://schemas.microsoft.com/office/drawing/2014/main" id="{B555444F-B460-EF56-DDB9-83CA453BD736}"/>
              </a:ext>
            </a:extLst>
          </p:cNvPr>
          <p:cNvSpPr txBox="1"/>
          <p:nvPr/>
        </p:nvSpPr>
        <p:spPr>
          <a:xfrm>
            <a:off x="3430512" y="3161857"/>
            <a:ext cx="3803073" cy="307777"/>
          </a:xfrm>
          <a:prstGeom prst="rect">
            <a:avLst/>
          </a:prstGeom>
          <a:noFill/>
        </p:spPr>
        <p:txBody>
          <a:bodyPr wrap="square" rtlCol="0">
            <a:spAutoFit/>
          </a:bodyPr>
          <a:lstStyle/>
          <a:p>
            <a:r>
              <a:rPr lang="en-GB" dirty="0"/>
              <a:t>Solution for a Gaussian bunch [2] </a:t>
            </a:r>
            <a:endParaRPr lang="en-CH" dirty="0"/>
          </a:p>
        </p:txBody>
      </p:sp>
      <p:sp>
        <p:nvSpPr>
          <p:cNvPr id="14" name="Google Shape;229;p52">
            <a:extLst>
              <a:ext uri="{FF2B5EF4-FFF2-40B4-BE49-F238E27FC236}">
                <a16:creationId xmlns:a16="http://schemas.microsoft.com/office/drawing/2014/main" id="{31D99AF3-8701-0F91-057B-B5DCDEAC7E41}"/>
              </a:ext>
            </a:extLst>
          </p:cNvPr>
          <p:cNvSpPr txBox="1"/>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i="0" u="none" strike="noStrike" cap="none">
                <a:solidFill>
                  <a:srgbClr val="FFFFFF"/>
                </a:solidFill>
                <a:latin typeface="Arial Narrow"/>
                <a:ea typeface="Arial Narrow"/>
                <a:cs typeface="Arial Narrow"/>
                <a:sym typeface="Arial Narrow"/>
              </a:rPr>
              <a:t>4</a:t>
            </a:fld>
            <a:endParaRPr sz="1200" b="0" i="0" u="none" strike="noStrike" cap="none">
              <a:latin typeface="Times New Roman"/>
              <a:ea typeface="Times New Roman"/>
              <a:cs typeface="Times New Roman"/>
              <a:sym typeface="Times New Roman"/>
            </a:endParaRPr>
          </a:p>
        </p:txBody>
      </p:sp>
    </p:spTree>
    <p:extLst>
      <p:ext uri="{BB962C8B-B14F-4D97-AF65-F5344CB8AC3E}">
        <p14:creationId xmlns:p14="http://schemas.microsoft.com/office/powerpoint/2010/main" val="14041933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82A2F-2122-8D10-C586-F51FC7A09E56}"/>
              </a:ext>
            </a:extLst>
          </p:cNvPr>
          <p:cNvSpPr>
            <a:spLocks noGrp="1"/>
          </p:cNvSpPr>
          <p:nvPr>
            <p:ph type="title"/>
          </p:nvPr>
        </p:nvSpPr>
        <p:spPr/>
        <p:txBody>
          <a:bodyPr/>
          <a:lstStyle/>
          <a:p>
            <a:endParaRPr lang="en-CH" dirty="0"/>
          </a:p>
        </p:txBody>
      </p:sp>
      <p:sp>
        <p:nvSpPr>
          <p:cNvPr id="5" name="Google Shape;366;p61">
            <a:extLst>
              <a:ext uri="{FF2B5EF4-FFF2-40B4-BE49-F238E27FC236}">
                <a16:creationId xmlns:a16="http://schemas.microsoft.com/office/drawing/2014/main" id="{CC1CD3DD-7F97-3535-69DE-CEB26E533384}"/>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Toy model, CR</a:t>
            </a:r>
            <a:endParaRPr sz="3200" b="0" strike="noStrike" dirty="0">
              <a:solidFill>
                <a:srgbClr val="000000"/>
              </a:solidFill>
              <a:sym typeface="Arial"/>
            </a:endParaRPr>
          </a:p>
        </p:txBody>
      </p:sp>
      <p:sp>
        <p:nvSpPr>
          <p:cNvPr id="7" name="Google Shape;326;p59">
            <a:extLst>
              <a:ext uri="{FF2B5EF4-FFF2-40B4-BE49-F238E27FC236}">
                <a16:creationId xmlns:a16="http://schemas.microsoft.com/office/drawing/2014/main" id="{48151F37-09AA-224D-C664-0B68F9241CE0}"/>
              </a:ext>
            </a:extLst>
          </p:cNvPr>
          <p:cNvSpPr/>
          <p:nvPr/>
        </p:nvSpPr>
        <p:spPr>
          <a:xfrm>
            <a:off x="831305" y="2094202"/>
            <a:ext cx="2897142" cy="1723679"/>
          </a:xfrm>
          <a:prstGeom prst="rect">
            <a:avLst/>
          </a:prstGeom>
          <a:solidFill>
            <a:srgbClr val="FFD6D8">
              <a:alpha val="48630"/>
            </a:srgb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r>
              <a:rPr lang="en-GB" sz="1400" b="1" strike="noStrike" dirty="0">
                <a:latin typeface="Arial"/>
                <a:ea typeface="Arial"/>
                <a:cs typeface="Arial"/>
                <a:sym typeface="Arial"/>
              </a:rPr>
              <a:t>oppositely</a:t>
            </a:r>
            <a:r>
              <a:rPr lang="en-GB" sz="1400" b="0" strike="noStrike" dirty="0">
                <a:latin typeface="Arial"/>
                <a:ea typeface="Arial"/>
                <a:cs typeface="Arial"/>
                <a:sym typeface="Arial"/>
              </a:rPr>
              <a:t> charged bunches</a:t>
            </a:r>
          </a:p>
          <a:p>
            <a:pPr marL="0" marR="0" lvl="0" indent="0" algn="l" rtl="0">
              <a:lnSpc>
                <a:spcPct val="100000"/>
              </a:lnSpc>
              <a:spcBef>
                <a:spcPts val="0"/>
              </a:spcBef>
              <a:spcAft>
                <a:spcPts val="0"/>
              </a:spcAft>
              <a:buNone/>
            </a:pPr>
            <a:endParaRPr lang="en-GB" dirty="0"/>
          </a:p>
          <a:p>
            <a:pPr marL="0" marR="0" lvl="0" indent="0" algn="l" rtl="0">
              <a:lnSpc>
                <a:spcPct val="100000"/>
              </a:lnSpc>
              <a:spcBef>
                <a:spcPts val="0"/>
              </a:spcBef>
              <a:spcAft>
                <a:spcPts val="0"/>
              </a:spcAft>
              <a:buNone/>
            </a:pPr>
            <a:r>
              <a:rPr lang="en-GB" sz="1400" b="0" strike="noStrike" dirty="0">
                <a:latin typeface="Arial"/>
                <a:ea typeface="Arial"/>
                <a:cs typeface="Arial"/>
                <a:sym typeface="Arial"/>
              </a:rPr>
              <a:t>travelling in </a:t>
            </a:r>
            <a:r>
              <a:rPr lang="en-GB" sz="1400" b="1" strike="noStrike" dirty="0">
                <a:latin typeface="Arial"/>
                <a:ea typeface="Arial"/>
                <a:cs typeface="Arial"/>
                <a:sym typeface="Arial"/>
              </a:rPr>
              <a:t>opposite</a:t>
            </a:r>
            <a:r>
              <a:rPr lang="en-GB" sz="1400" b="0" strike="noStrike" dirty="0">
                <a:latin typeface="Arial"/>
                <a:ea typeface="Arial"/>
                <a:cs typeface="Arial"/>
                <a:sym typeface="Arial"/>
              </a:rPr>
              <a:t> directions </a:t>
            </a:r>
          </a:p>
          <a:p>
            <a:pPr marL="0" marR="0" lvl="0" indent="0" algn="l" rtl="0">
              <a:lnSpc>
                <a:spcPct val="100000"/>
              </a:lnSpc>
              <a:spcBef>
                <a:spcPts val="0"/>
              </a:spcBef>
              <a:spcAft>
                <a:spcPts val="0"/>
              </a:spcAft>
              <a:buNone/>
            </a:pPr>
            <a:endParaRPr lang="en-GB" dirty="0"/>
          </a:p>
          <a:p>
            <a:pPr marL="0" marR="0" lvl="0" indent="0" algn="l" rtl="0">
              <a:lnSpc>
                <a:spcPct val="100000"/>
              </a:lnSpc>
              <a:spcBef>
                <a:spcPts val="0"/>
              </a:spcBef>
              <a:spcAft>
                <a:spcPts val="0"/>
              </a:spcAft>
              <a:buNone/>
            </a:pPr>
            <a:r>
              <a:rPr lang="en-GB" sz="1400" b="0" strike="noStrike" dirty="0">
                <a:latin typeface="Arial"/>
                <a:ea typeface="Arial"/>
                <a:cs typeface="Arial"/>
                <a:sym typeface="Arial"/>
              </a:rPr>
              <a:t>arrive at the </a:t>
            </a:r>
            <a:r>
              <a:rPr lang="en-GB" sz="1400" b="1" strike="noStrike" dirty="0">
                <a:latin typeface="Arial"/>
                <a:ea typeface="Arial"/>
                <a:cs typeface="Arial"/>
                <a:sym typeface="Arial"/>
              </a:rPr>
              <a:t>same</a:t>
            </a:r>
            <a:r>
              <a:rPr lang="en-GB" sz="1400" b="0" strike="noStrike" dirty="0">
                <a:latin typeface="Arial"/>
                <a:ea typeface="Arial"/>
                <a:cs typeface="Arial"/>
                <a:sym typeface="Arial"/>
              </a:rPr>
              <a:t> </a:t>
            </a:r>
            <a:r>
              <a:rPr lang="en-GB" sz="1400" b="1" strike="noStrike" dirty="0">
                <a:latin typeface="Arial"/>
                <a:ea typeface="Arial"/>
                <a:cs typeface="Arial"/>
                <a:sym typeface="Arial"/>
              </a:rPr>
              <a:t>phase</a:t>
            </a:r>
            <a:r>
              <a:rPr lang="en-GB" sz="1400" b="0" strike="noStrike" dirty="0">
                <a:latin typeface="Arial"/>
                <a:ea typeface="Arial"/>
                <a:cs typeface="Arial"/>
                <a:sym typeface="Arial"/>
              </a:rPr>
              <a:t> </a:t>
            </a:r>
          </a:p>
          <a:p>
            <a:pPr marL="0" marR="0" lvl="0" indent="0" algn="l" rtl="0">
              <a:lnSpc>
                <a:spcPct val="100000"/>
              </a:lnSpc>
              <a:spcBef>
                <a:spcPts val="0"/>
              </a:spcBef>
              <a:spcAft>
                <a:spcPts val="0"/>
              </a:spcAft>
              <a:buNone/>
            </a:pPr>
            <a:endParaRPr lang="en-GB" dirty="0"/>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p:txBody>
      </p:sp>
      <p:pic>
        <p:nvPicPr>
          <p:cNvPr id="8196" name="Picture 4">
            <a:extLst>
              <a:ext uri="{FF2B5EF4-FFF2-40B4-BE49-F238E27FC236}">
                <a16:creationId xmlns:a16="http://schemas.microsoft.com/office/drawing/2014/main" id="{4B30BD8D-E477-1B79-FA69-AA6F386C60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6972" y="2417559"/>
            <a:ext cx="2467407" cy="726726"/>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a:extLst>
              <a:ext uri="{FF2B5EF4-FFF2-40B4-BE49-F238E27FC236}">
                <a16:creationId xmlns:a16="http://schemas.microsoft.com/office/drawing/2014/main" id="{E8A3BCEC-C1AE-65F5-93EA-B3110D5167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773382"/>
            <a:ext cx="2292124" cy="320820"/>
          </a:xfrm>
          <a:prstGeom prst="rect">
            <a:avLst/>
          </a:prstGeom>
          <a:noFill/>
          <a:extLst>
            <a:ext uri="{909E8E84-426E-40DD-AFC4-6F175D3DCCD1}">
              <a14:hiddenFill xmlns:a14="http://schemas.microsoft.com/office/drawing/2010/main">
                <a:solidFill>
                  <a:srgbClr val="FFFFFF"/>
                </a:solidFill>
              </a14:hiddenFill>
            </a:ext>
          </a:extLst>
        </p:spPr>
      </p:pic>
      <p:sp>
        <p:nvSpPr>
          <p:cNvPr id="15" name="Arrow: Right 14">
            <a:extLst>
              <a:ext uri="{FF2B5EF4-FFF2-40B4-BE49-F238E27FC236}">
                <a16:creationId xmlns:a16="http://schemas.microsoft.com/office/drawing/2014/main" id="{F91DD72D-D53E-2168-AE63-B68529998B54}"/>
              </a:ext>
            </a:extLst>
          </p:cNvPr>
          <p:cNvSpPr/>
          <p:nvPr/>
        </p:nvSpPr>
        <p:spPr>
          <a:xfrm rot="19386018">
            <a:off x="6655686" y="3355756"/>
            <a:ext cx="418840" cy="19796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TextBox 15">
            <a:extLst>
              <a:ext uri="{FF2B5EF4-FFF2-40B4-BE49-F238E27FC236}">
                <a16:creationId xmlns:a16="http://schemas.microsoft.com/office/drawing/2014/main" id="{982FFA6C-A104-7E90-0B40-54BCEBC6E29D}"/>
              </a:ext>
            </a:extLst>
          </p:cNvPr>
          <p:cNvSpPr txBox="1"/>
          <p:nvPr/>
        </p:nvSpPr>
        <p:spPr>
          <a:xfrm>
            <a:off x="4685880" y="3969327"/>
            <a:ext cx="3808499" cy="307777"/>
          </a:xfrm>
          <a:prstGeom prst="rect">
            <a:avLst/>
          </a:prstGeom>
          <a:noFill/>
        </p:spPr>
        <p:txBody>
          <a:bodyPr wrap="square" rtlCol="0">
            <a:spAutoFit/>
          </a:bodyPr>
          <a:lstStyle/>
          <a:p>
            <a:r>
              <a:rPr lang="en-GB" dirty="0"/>
              <a:t>Limits swapped for opposite direction [3]</a:t>
            </a:r>
            <a:endParaRPr lang="en-CH" dirty="0"/>
          </a:p>
        </p:txBody>
      </p:sp>
      <p:sp>
        <p:nvSpPr>
          <p:cNvPr id="17" name="Arrow: Right 16">
            <a:extLst>
              <a:ext uri="{FF2B5EF4-FFF2-40B4-BE49-F238E27FC236}">
                <a16:creationId xmlns:a16="http://schemas.microsoft.com/office/drawing/2014/main" id="{913581ED-9114-75D7-3E23-F68A90570EE9}"/>
              </a:ext>
            </a:extLst>
          </p:cNvPr>
          <p:cNvSpPr/>
          <p:nvPr/>
        </p:nvSpPr>
        <p:spPr>
          <a:xfrm rot="19386018">
            <a:off x="5177360" y="2218088"/>
            <a:ext cx="390817" cy="19796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18" name="Group 17">
            <a:extLst>
              <a:ext uri="{FF2B5EF4-FFF2-40B4-BE49-F238E27FC236}">
                <a16:creationId xmlns:a16="http://schemas.microsoft.com/office/drawing/2014/main" id="{29DE46E9-FEFF-8E7F-9031-F790C9F444BD}"/>
              </a:ext>
            </a:extLst>
          </p:cNvPr>
          <p:cNvGrpSpPr/>
          <p:nvPr/>
        </p:nvGrpSpPr>
        <p:grpSpPr>
          <a:xfrm>
            <a:off x="460628" y="265798"/>
            <a:ext cx="1347154" cy="1445667"/>
            <a:chOff x="6227335" y="1920496"/>
            <a:chExt cx="1948611" cy="2320244"/>
          </a:xfrm>
        </p:grpSpPr>
        <p:grpSp>
          <p:nvGrpSpPr>
            <p:cNvPr id="19" name="Group 18">
              <a:extLst>
                <a:ext uri="{FF2B5EF4-FFF2-40B4-BE49-F238E27FC236}">
                  <a16:creationId xmlns:a16="http://schemas.microsoft.com/office/drawing/2014/main" id="{89733DFE-FFB9-593C-C4C2-3FE9DE5DA2CD}"/>
                </a:ext>
              </a:extLst>
            </p:cNvPr>
            <p:cNvGrpSpPr/>
            <p:nvPr/>
          </p:nvGrpSpPr>
          <p:grpSpPr>
            <a:xfrm>
              <a:off x="6227335" y="2127672"/>
              <a:ext cx="1948611" cy="1905892"/>
              <a:chOff x="1691680" y="2283718"/>
              <a:chExt cx="2651720" cy="2481956"/>
            </a:xfrm>
          </p:grpSpPr>
          <p:sp>
            <p:nvSpPr>
              <p:cNvPr id="26" name="Oval 25">
                <a:extLst>
                  <a:ext uri="{FF2B5EF4-FFF2-40B4-BE49-F238E27FC236}">
                    <a16:creationId xmlns:a16="http://schemas.microsoft.com/office/drawing/2014/main" id="{106534E9-1341-1B58-FCCF-569227487930}"/>
                  </a:ext>
                </a:extLst>
              </p:cNvPr>
              <p:cNvSpPr/>
              <p:nvPr/>
            </p:nvSpPr>
            <p:spPr>
              <a:xfrm>
                <a:off x="1691680" y="2283718"/>
                <a:ext cx="2651720" cy="2481956"/>
              </a:xfrm>
              <a:prstGeom prst="ellipse">
                <a:avLst/>
              </a:prstGeom>
              <a:noFill/>
              <a:ln w="57150">
                <a:prstDash val="sys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7" name="Rectangle 26">
                <a:extLst>
                  <a:ext uri="{FF2B5EF4-FFF2-40B4-BE49-F238E27FC236}">
                    <a16:creationId xmlns:a16="http://schemas.microsoft.com/office/drawing/2014/main" id="{40E5A6DD-E045-4BE6-EEEB-1C4C51CE268D}"/>
                  </a:ext>
                </a:extLst>
              </p:cNvPr>
              <p:cNvSpPr/>
              <p:nvPr/>
            </p:nvSpPr>
            <p:spPr>
              <a:xfrm>
                <a:off x="2305216" y="2283718"/>
                <a:ext cx="360040" cy="288032"/>
              </a:xfrm>
              <a:prstGeom prst="rec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8" name="Rectangle 27">
                <a:extLst>
                  <a:ext uri="{FF2B5EF4-FFF2-40B4-BE49-F238E27FC236}">
                    <a16:creationId xmlns:a16="http://schemas.microsoft.com/office/drawing/2014/main" id="{08B18501-B9AF-AAA8-61CA-B6FE929869D6}"/>
                  </a:ext>
                </a:extLst>
              </p:cNvPr>
              <p:cNvSpPr/>
              <p:nvPr/>
            </p:nvSpPr>
            <p:spPr>
              <a:xfrm>
                <a:off x="3377580" y="4477642"/>
                <a:ext cx="360040" cy="288032"/>
              </a:xfrm>
              <a:prstGeom prst="rec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9" name="Star: 5 Points 28">
                <a:extLst>
                  <a:ext uri="{FF2B5EF4-FFF2-40B4-BE49-F238E27FC236}">
                    <a16:creationId xmlns:a16="http://schemas.microsoft.com/office/drawing/2014/main" id="{8349CE5C-BA01-B29B-EB30-DD5C7859979A}"/>
                  </a:ext>
                </a:extLst>
              </p:cNvPr>
              <p:cNvSpPr/>
              <p:nvPr/>
            </p:nvSpPr>
            <p:spPr>
              <a:xfrm>
                <a:off x="3463001" y="4552950"/>
                <a:ext cx="189198" cy="144016"/>
              </a:xfrm>
              <a:prstGeom prst="star5">
                <a:avLst/>
              </a:prstGeom>
              <a:solidFill>
                <a:schemeClr val="accent5">
                  <a:lumMod val="60000"/>
                  <a:lumOff val="40000"/>
                </a:schemeClr>
              </a:solidFill>
              <a:ln>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30" name="Star: 5 Points 29">
                <a:extLst>
                  <a:ext uri="{FF2B5EF4-FFF2-40B4-BE49-F238E27FC236}">
                    <a16:creationId xmlns:a16="http://schemas.microsoft.com/office/drawing/2014/main" id="{83F6B7A3-29FB-1EF7-EF18-D4E9EC943A23}"/>
                  </a:ext>
                </a:extLst>
              </p:cNvPr>
              <p:cNvSpPr/>
              <p:nvPr/>
            </p:nvSpPr>
            <p:spPr>
              <a:xfrm>
                <a:off x="2390637" y="2355726"/>
                <a:ext cx="189198" cy="144016"/>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grpSp>
        <p:cxnSp>
          <p:nvCxnSpPr>
            <p:cNvPr id="20" name="Straight Arrow Connector 19">
              <a:extLst>
                <a:ext uri="{FF2B5EF4-FFF2-40B4-BE49-F238E27FC236}">
                  <a16:creationId xmlns:a16="http://schemas.microsoft.com/office/drawing/2014/main" id="{B0DC24EA-0B1F-6445-ACFC-55E047CFD7CC}"/>
                </a:ext>
              </a:extLst>
            </p:cNvPr>
            <p:cNvCxnSpPr>
              <a:cxnSpLocks/>
            </p:cNvCxnSpPr>
            <p:nvPr/>
          </p:nvCxnSpPr>
          <p:spPr>
            <a:xfrm flipH="1">
              <a:off x="6491071" y="1920496"/>
              <a:ext cx="451695" cy="26247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35B281CB-5AAD-A1EC-9AC8-EFBF5A734FA6}"/>
                </a:ext>
              </a:extLst>
            </p:cNvPr>
            <p:cNvCxnSpPr>
              <a:cxnSpLocks/>
            </p:cNvCxnSpPr>
            <p:nvPr/>
          </p:nvCxnSpPr>
          <p:spPr>
            <a:xfrm flipH="1">
              <a:off x="7466215" y="4043923"/>
              <a:ext cx="454325" cy="1968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Star: 5 Points 21">
              <a:extLst>
                <a:ext uri="{FF2B5EF4-FFF2-40B4-BE49-F238E27FC236}">
                  <a16:creationId xmlns:a16="http://schemas.microsoft.com/office/drawing/2014/main" id="{3C1EF582-EBA0-4C87-D9A4-2464743F3D86}"/>
                </a:ext>
              </a:extLst>
            </p:cNvPr>
            <p:cNvSpPr/>
            <p:nvPr/>
          </p:nvSpPr>
          <p:spPr>
            <a:xfrm>
              <a:off x="6942766" y="2516455"/>
              <a:ext cx="139032" cy="110590"/>
            </a:xfrm>
            <a:prstGeom prst="star5">
              <a:avLst/>
            </a:prstGeom>
            <a:solidFill>
              <a:schemeClr val="accent5">
                <a:lumMod val="60000"/>
                <a:lumOff val="40000"/>
              </a:schemeClr>
            </a:solidFill>
            <a:ln>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3" name="Star: 5 Points 22">
              <a:extLst>
                <a:ext uri="{FF2B5EF4-FFF2-40B4-BE49-F238E27FC236}">
                  <a16:creationId xmlns:a16="http://schemas.microsoft.com/office/drawing/2014/main" id="{DFF38EF8-AB0F-6E4B-6EA9-1E4386D8ED6B}"/>
                </a:ext>
              </a:extLst>
            </p:cNvPr>
            <p:cNvSpPr/>
            <p:nvPr/>
          </p:nvSpPr>
          <p:spPr>
            <a:xfrm>
              <a:off x="7297169" y="3579862"/>
              <a:ext cx="139032" cy="110590"/>
            </a:xfrm>
            <a:prstGeom prst="star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24" name="TextBox 23">
              <a:extLst>
                <a:ext uri="{FF2B5EF4-FFF2-40B4-BE49-F238E27FC236}">
                  <a16:creationId xmlns:a16="http://schemas.microsoft.com/office/drawing/2014/main" id="{C80ACD9A-4C92-36BE-3FC6-FC59CF7F81D6}"/>
                </a:ext>
              </a:extLst>
            </p:cNvPr>
            <p:cNvSpPr txBox="1"/>
            <p:nvPr/>
          </p:nvSpPr>
          <p:spPr>
            <a:xfrm>
              <a:off x="6755468" y="2274776"/>
              <a:ext cx="311824" cy="369332"/>
            </a:xfrm>
            <a:prstGeom prst="rect">
              <a:avLst/>
            </a:prstGeom>
            <a:noFill/>
          </p:spPr>
          <p:txBody>
            <a:bodyPr wrap="square" rtlCol="0">
              <a:spAutoFit/>
            </a:bodyPr>
            <a:lstStyle/>
            <a:p>
              <a:r>
                <a:rPr lang="en-GB" dirty="0"/>
                <a:t>+</a:t>
              </a:r>
              <a:endParaRPr lang="en-CH" dirty="0"/>
            </a:p>
          </p:txBody>
        </p:sp>
        <p:sp>
          <p:nvSpPr>
            <p:cNvPr id="25" name="TextBox 24">
              <a:extLst>
                <a:ext uri="{FF2B5EF4-FFF2-40B4-BE49-F238E27FC236}">
                  <a16:creationId xmlns:a16="http://schemas.microsoft.com/office/drawing/2014/main" id="{1E9229A0-5451-38B5-51FC-3A4B18BE9DE0}"/>
                </a:ext>
              </a:extLst>
            </p:cNvPr>
            <p:cNvSpPr txBox="1"/>
            <p:nvPr/>
          </p:nvSpPr>
          <p:spPr>
            <a:xfrm>
              <a:off x="7311675" y="3571764"/>
              <a:ext cx="311824" cy="369332"/>
            </a:xfrm>
            <a:prstGeom prst="rect">
              <a:avLst/>
            </a:prstGeom>
            <a:noFill/>
          </p:spPr>
          <p:txBody>
            <a:bodyPr wrap="square" rtlCol="0">
              <a:spAutoFit/>
            </a:bodyPr>
            <a:lstStyle/>
            <a:p>
              <a:r>
                <a:rPr lang="en-GB" dirty="0"/>
                <a:t>+</a:t>
              </a:r>
              <a:endParaRPr lang="en-CH" dirty="0"/>
            </a:p>
          </p:txBody>
        </p:sp>
      </p:grpSp>
      <p:sp>
        <p:nvSpPr>
          <p:cNvPr id="31" name="Google Shape;229;p52">
            <a:extLst>
              <a:ext uri="{FF2B5EF4-FFF2-40B4-BE49-F238E27FC236}">
                <a16:creationId xmlns:a16="http://schemas.microsoft.com/office/drawing/2014/main" id="{75881F08-FAA0-E575-D304-BB70824531CE}"/>
              </a:ext>
            </a:extLst>
          </p:cNvPr>
          <p:cNvSpPr txBox="1"/>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i="0" u="none" strike="noStrike" cap="none">
                <a:solidFill>
                  <a:srgbClr val="FFFFFF"/>
                </a:solidFill>
                <a:latin typeface="Arial Narrow"/>
                <a:ea typeface="Arial Narrow"/>
                <a:cs typeface="Arial Narrow"/>
                <a:sym typeface="Arial Narrow"/>
              </a:rPr>
              <a:t>5</a:t>
            </a:fld>
            <a:endParaRPr sz="1200" b="0" i="0" u="none" strike="noStrike" cap="none">
              <a:latin typeface="Times New Roman"/>
              <a:ea typeface="Times New Roman"/>
              <a:cs typeface="Times New Roman"/>
              <a:sym typeface="Times New Roman"/>
            </a:endParaRPr>
          </a:p>
        </p:txBody>
      </p:sp>
    </p:spTree>
    <p:extLst>
      <p:ext uri="{BB962C8B-B14F-4D97-AF65-F5344CB8AC3E}">
        <p14:creationId xmlns:p14="http://schemas.microsoft.com/office/powerpoint/2010/main" val="1725375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326;p59">
            <a:extLst>
              <a:ext uri="{FF2B5EF4-FFF2-40B4-BE49-F238E27FC236}">
                <a16:creationId xmlns:a16="http://schemas.microsoft.com/office/drawing/2014/main" id="{954C35E7-B139-0F48-464D-68DA790043B0}"/>
              </a:ext>
            </a:extLst>
          </p:cNvPr>
          <p:cNvSpPr/>
          <p:nvPr/>
        </p:nvSpPr>
        <p:spPr>
          <a:xfrm>
            <a:off x="226287" y="588744"/>
            <a:ext cx="2897142" cy="2145289"/>
          </a:xfrm>
          <a:prstGeom prst="rect">
            <a:avLst/>
          </a:prstGeom>
          <a:solidFill>
            <a:srgbClr val="FFD6D8">
              <a:alpha val="48630"/>
            </a:srgb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r>
              <a:rPr lang="en-GB" sz="1400" b="1" strike="noStrike" dirty="0">
                <a:latin typeface="Arial"/>
                <a:ea typeface="Arial"/>
                <a:cs typeface="Arial"/>
                <a:sym typeface="Arial"/>
              </a:rPr>
              <a:t>oppositely</a:t>
            </a:r>
            <a:r>
              <a:rPr lang="en-GB" sz="1400" b="0" strike="noStrike" dirty="0">
                <a:latin typeface="Arial"/>
                <a:ea typeface="Arial"/>
                <a:cs typeface="Arial"/>
                <a:sym typeface="Arial"/>
              </a:rPr>
              <a:t> charged bunches</a:t>
            </a:r>
          </a:p>
          <a:p>
            <a:pPr marL="0" marR="0" lvl="0" indent="0" algn="l" rtl="0">
              <a:lnSpc>
                <a:spcPct val="100000"/>
              </a:lnSpc>
              <a:spcBef>
                <a:spcPts val="0"/>
              </a:spcBef>
              <a:spcAft>
                <a:spcPts val="0"/>
              </a:spcAft>
              <a:buNone/>
            </a:pPr>
            <a:endParaRPr lang="en-GB" dirty="0"/>
          </a:p>
          <a:p>
            <a:pPr marL="0" marR="0" lvl="0" indent="0" algn="l" rtl="0">
              <a:lnSpc>
                <a:spcPct val="100000"/>
              </a:lnSpc>
              <a:spcBef>
                <a:spcPts val="0"/>
              </a:spcBef>
              <a:spcAft>
                <a:spcPts val="0"/>
              </a:spcAft>
              <a:buNone/>
            </a:pPr>
            <a:r>
              <a:rPr lang="en-GB" sz="1400" b="0" strike="noStrike" dirty="0">
                <a:latin typeface="Arial"/>
                <a:ea typeface="Arial"/>
                <a:cs typeface="Arial"/>
                <a:sym typeface="Arial"/>
              </a:rPr>
              <a:t>travelling in </a:t>
            </a:r>
            <a:r>
              <a:rPr lang="en-GB" sz="1400" b="1" strike="noStrike" dirty="0">
                <a:latin typeface="Arial"/>
                <a:ea typeface="Arial"/>
                <a:cs typeface="Arial"/>
                <a:sym typeface="Arial"/>
              </a:rPr>
              <a:t>opposite</a:t>
            </a:r>
            <a:r>
              <a:rPr lang="en-GB" sz="1400" b="0" strike="noStrike" dirty="0">
                <a:latin typeface="Arial"/>
                <a:ea typeface="Arial"/>
                <a:cs typeface="Arial"/>
                <a:sym typeface="Arial"/>
              </a:rPr>
              <a:t> directions </a:t>
            </a:r>
          </a:p>
          <a:p>
            <a:pPr marL="0" marR="0" lvl="0" indent="0" algn="l" rtl="0">
              <a:lnSpc>
                <a:spcPct val="100000"/>
              </a:lnSpc>
              <a:spcBef>
                <a:spcPts val="0"/>
              </a:spcBef>
              <a:spcAft>
                <a:spcPts val="0"/>
              </a:spcAft>
              <a:buNone/>
            </a:pPr>
            <a:endParaRPr lang="en-GB" dirty="0"/>
          </a:p>
          <a:p>
            <a:pPr marL="0" marR="0" lvl="0" indent="0" algn="l" rtl="0">
              <a:lnSpc>
                <a:spcPct val="100000"/>
              </a:lnSpc>
              <a:spcBef>
                <a:spcPts val="0"/>
              </a:spcBef>
              <a:spcAft>
                <a:spcPts val="0"/>
              </a:spcAft>
              <a:buNone/>
            </a:pPr>
            <a:r>
              <a:rPr lang="en-GB" sz="1400" b="0" strike="noStrike" dirty="0">
                <a:latin typeface="Arial"/>
                <a:ea typeface="Arial"/>
                <a:cs typeface="Arial"/>
                <a:sym typeface="Arial"/>
              </a:rPr>
              <a:t>arrive at the </a:t>
            </a:r>
            <a:r>
              <a:rPr lang="en-GB" sz="1400" b="1" strike="noStrike" dirty="0">
                <a:latin typeface="Arial"/>
                <a:ea typeface="Arial"/>
                <a:cs typeface="Arial"/>
                <a:sym typeface="Arial"/>
              </a:rPr>
              <a:t>same</a:t>
            </a:r>
            <a:r>
              <a:rPr lang="en-GB" sz="1400" b="0" strike="noStrike" dirty="0">
                <a:latin typeface="Arial"/>
                <a:ea typeface="Arial"/>
                <a:cs typeface="Arial"/>
                <a:sym typeface="Arial"/>
              </a:rPr>
              <a:t> </a:t>
            </a:r>
            <a:r>
              <a:rPr lang="en-GB" sz="1400" b="1" strike="noStrike" dirty="0">
                <a:latin typeface="Arial"/>
                <a:ea typeface="Arial"/>
                <a:cs typeface="Arial"/>
                <a:sym typeface="Arial"/>
              </a:rPr>
              <a:t>phase</a:t>
            </a:r>
            <a:r>
              <a:rPr lang="en-GB" sz="1400" b="0" strike="noStrike" dirty="0">
                <a:latin typeface="Arial"/>
                <a:ea typeface="Arial"/>
                <a:cs typeface="Arial"/>
                <a:sym typeface="Arial"/>
              </a:rPr>
              <a:t> </a:t>
            </a:r>
          </a:p>
          <a:p>
            <a:pPr marL="0" marR="0" lvl="0" indent="0" algn="l" rtl="0">
              <a:lnSpc>
                <a:spcPct val="100000"/>
              </a:lnSpc>
              <a:spcBef>
                <a:spcPts val="0"/>
              </a:spcBef>
              <a:spcAft>
                <a:spcPts val="0"/>
              </a:spcAft>
              <a:buNone/>
            </a:pPr>
            <a:endParaRPr lang="en-GB" dirty="0"/>
          </a:p>
          <a:p>
            <a:pPr marL="0" marR="0" lvl="0" indent="0" algn="l" rtl="0">
              <a:lnSpc>
                <a:spcPct val="100000"/>
              </a:lnSpc>
              <a:spcBef>
                <a:spcPts val="0"/>
              </a:spcBef>
              <a:spcAft>
                <a:spcPts val="0"/>
              </a:spcAft>
              <a:buNone/>
            </a:pPr>
            <a:r>
              <a:rPr lang="en-GB" sz="1400" b="0" strike="noStrike" dirty="0">
                <a:latin typeface="Arial"/>
                <a:ea typeface="Arial"/>
                <a:cs typeface="Arial"/>
                <a:sym typeface="Arial"/>
              </a:rPr>
              <a:t>and </a:t>
            </a:r>
            <a:r>
              <a:rPr lang="en-GB" dirty="0"/>
              <a:t>i</a:t>
            </a:r>
            <a:r>
              <a:rPr lang="en-GB" sz="1400" b="0" strike="noStrike" dirty="0">
                <a:latin typeface="Arial"/>
                <a:ea typeface="Arial"/>
                <a:cs typeface="Arial"/>
                <a:sym typeface="Arial"/>
              </a:rPr>
              <a:t>nduce voltages that </a:t>
            </a:r>
            <a:r>
              <a:rPr lang="en-GB" sz="1400" b="1" strike="noStrike" dirty="0">
                <a:latin typeface="Arial"/>
                <a:ea typeface="Arial"/>
                <a:cs typeface="Arial"/>
                <a:sym typeface="Arial"/>
              </a:rPr>
              <a:t>add constructively</a:t>
            </a:r>
          </a:p>
          <a:p>
            <a:pPr marL="0" marR="0" lvl="0" indent="0" algn="l" rtl="0">
              <a:lnSpc>
                <a:spcPct val="100000"/>
              </a:lnSpc>
              <a:spcBef>
                <a:spcPts val="0"/>
              </a:spcBef>
              <a:spcAft>
                <a:spcPts val="0"/>
              </a:spcAft>
              <a:buNone/>
            </a:pPr>
            <a:endParaRPr lang="en-GB" dirty="0"/>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p:txBody>
      </p:sp>
      <p:sp>
        <p:nvSpPr>
          <p:cNvPr id="7" name="Google Shape;366;p61">
            <a:extLst>
              <a:ext uri="{FF2B5EF4-FFF2-40B4-BE49-F238E27FC236}">
                <a16:creationId xmlns:a16="http://schemas.microsoft.com/office/drawing/2014/main" id="{310F7127-A018-51F9-7E2A-2366C3825B5C}"/>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Toy model, CR</a:t>
            </a:r>
            <a:endParaRPr sz="3200" b="0" strike="noStrike" dirty="0">
              <a:solidFill>
                <a:srgbClr val="000000"/>
              </a:solidFill>
              <a:sym typeface="Arial"/>
            </a:endParaRPr>
          </a:p>
        </p:txBody>
      </p:sp>
      <p:pic>
        <p:nvPicPr>
          <p:cNvPr id="9" name="Picture 8" descr="A graph of a positive direction&#10;&#10;AI-generated content may be incorrect.">
            <a:extLst>
              <a:ext uri="{FF2B5EF4-FFF2-40B4-BE49-F238E27FC236}">
                <a16:creationId xmlns:a16="http://schemas.microsoft.com/office/drawing/2014/main" id="{3359D5CF-E2B1-0E27-B551-A481C8269FEB}"/>
              </a:ext>
            </a:extLst>
          </p:cNvPr>
          <p:cNvPicPr>
            <a:picLocks noChangeAspect="1"/>
          </p:cNvPicPr>
          <p:nvPr/>
        </p:nvPicPr>
        <p:blipFill>
          <a:blip r:embed="rId2"/>
          <a:stretch>
            <a:fillRect/>
          </a:stretch>
        </p:blipFill>
        <p:spPr>
          <a:xfrm>
            <a:off x="159359" y="2864568"/>
            <a:ext cx="2897142" cy="2172857"/>
          </a:xfrm>
          <a:prstGeom prst="rect">
            <a:avLst/>
          </a:prstGeom>
        </p:spPr>
      </p:pic>
      <p:pic>
        <p:nvPicPr>
          <p:cNvPr id="11" name="Picture 10" descr="A graph of a function&#10;&#10;AI-generated content may be incorrect.">
            <a:extLst>
              <a:ext uri="{FF2B5EF4-FFF2-40B4-BE49-F238E27FC236}">
                <a16:creationId xmlns:a16="http://schemas.microsoft.com/office/drawing/2014/main" id="{CB7E95A7-089D-426E-A92F-E144DF35265E}"/>
              </a:ext>
            </a:extLst>
          </p:cNvPr>
          <p:cNvPicPr>
            <a:picLocks noChangeAspect="1"/>
          </p:cNvPicPr>
          <p:nvPr/>
        </p:nvPicPr>
        <p:blipFill>
          <a:blip r:embed="rId3"/>
          <a:stretch>
            <a:fillRect/>
          </a:stretch>
        </p:blipFill>
        <p:spPr>
          <a:xfrm>
            <a:off x="3102648" y="2849922"/>
            <a:ext cx="2897142" cy="2172857"/>
          </a:xfrm>
          <a:prstGeom prst="rect">
            <a:avLst/>
          </a:prstGeom>
        </p:spPr>
      </p:pic>
      <p:pic>
        <p:nvPicPr>
          <p:cNvPr id="13" name="Picture 12" descr="A graph of a line graph&#10;&#10;AI-generated content may be incorrect.">
            <a:extLst>
              <a:ext uri="{FF2B5EF4-FFF2-40B4-BE49-F238E27FC236}">
                <a16:creationId xmlns:a16="http://schemas.microsoft.com/office/drawing/2014/main" id="{6251F7E6-D23D-6FAD-BFE4-E2465D139EFF}"/>
              </a:ext>
            </a:extLst>
          </p:cNvPr>
          <p:cNvPicPr>
            <a:picLocks noChangeAspect="1"/>
          </p:cNvPicPr>
          <p:nvPr/>
        </p:nvPicPr>
        <p:blipFill>
          <a:blip r:embed="rId4"/>
          <a:stretch>
            <a:fillRect/>
          </a:stretch>
        </p:blipFill>
        <p:spPr>
          <a:xfrm>
            <a:off x="3174148" y="487500"/>
            <a:ext cx="2897142" cy="2172857"/>
          </a:xfrm>
          <a:prstGeom prst="rect">
            <a:avLst/>
          </a:prstGeom>
        </p:spPr>
      </p:pic>
      <p:pic>
        <p:nvPicPr>
          <p:cNvPr id="15" name="Picture 14" descr="A graph of a line graph&#10;&#10;AI-generated content may be incorrect.">
            <a:extLst>
              <a:ext uri="{FF2B5EF4-FFF2-40B4-BE49-F238E27FC236}">
                <a16:creationId xmlns:a16="http://schemas.microsoft.com/office/drawing/2014/main" id="{3352FA4C-FD6C-D39C-333D-309DA40CE253}"/>
              </a:ext>
            </a:extLst>
          </p:cNvPr>
          <p:cNvPicPr>
            <a:picLocks noChangeAspect="1"/>
          </p:cNvPicPr>
          <p:nvPr/>
        </p:nvPicPr>
        <p:blipFill>
          <a:blip r:embed="rId5"/>
          <a:stretch>
            <a:fillRect/>
          </a:stretch>
        </p:blipFill>
        <p:spPr>
          <a:xfrm>
            <a:off x="6071290" y="502630"/>
            <a:ext cx="2926086" cy="2194565"/>
          </a:xfrm>
          <a:prstGeom prst="rect">
            <a:avLst/>
          </a:prstGeom>
        </p:spPr>
      </p:pic>
      <p:sp>
        <p:nvSpPr>
          <p:cNvPr id="16" name="Google Shape;229;p52">
            <a:extLst>
              <a:ext uri="{FF2B5EF4-FFF2-40B4-BE49-F238E27FC236}">
                <a16:creationId xmlns:a16="http://schemas.microsoft.com/office/drawing/2014/main" id="{CE355361-DF72-9B69-9DBD-6078F5959C55}"/>
              </a:ext>
            </a:extLst>
          </p:cNvPr>
          <p:cNvSpPr txBox="1"/>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i="0" u="none" strike="noStrike" cap="none">
                <a:solidFill>
                  <a:srgbClr val="FFFFFF"/>
                </a:solidFill>
                <a:latin typeface="Arial Narrow"/>
                <a:ea typeface="Arial Narrow"/>
                <a:cs typeface="Arial Narrow"/>
                <a:sym typeface="Arial Narrow"/>
              </a:rPr>
              <a:t>6</a:t>
            </a:fld>
            <a:endParaRPr sz="1200" b="0" i="0" u="none" strike="noStrike" cap="none">
              <a:latin typeface="Times New Roman"/>
              <a:ea typeface="Times New Roman"/>
              <a:cs typeface="Times New Roman"/>
              <a:sym typeface="Times New Roman"/>
            </a:endParaRPr>
          </a:p>
        </p:txBody>
      </p:sp>
    </p:spTree>
    <p:extLst>
      <p:ext uri="{BB962C8B-B14F-4D97-AF65-F5344CB8AC3E}">
        <p14:creationId xmlns:p14="http://schemas.microsoft.com/office/powerpoint/2010/main" val="2675590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a:extLst>
              <a:ext uri="{FF2B5EF4-FFF2-40B4-BE49-F238E27FC236}">
                <a16:creationId xmlns:a16="http://schemas.microsoft.com/office/drawing/2014/main" id="{889F77D1-7B7F-CBFE-91A7-5A92F843BD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198" y="332509"/>
            <a:ext cx="978186" cy="26015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 graph of a line and a line&#10;&#10;AI-generated content may be incorrect.">
            <a:extLst>
              <a:ext uri="{FF2B5EF4-FFF2-40B4-BE49-F238E27FC236}">
                <a16:creationId xmlns:a16="http://schemas.microsoft.com/office/drawing/2014/main" id="{2E9FA808-0571-9077-879B-C586FF989CD3}"/>
              </a:ext>
            </a:extLst>
          </p:cNvPr>
          <p:cNvPicPr>
            <a:picLocks noChangeAspect="1"/>
          </p:cNvPicPr>
          <p:nvPr/>
        </p:nvPicPr>
        <p:blipFill>
          <a:blip r:embed="rId3"/>
          <a:stretch>
            <a:fillRect/>
          </a:stretch>
        </p:blipFill>
        <p:spPr>
          <a:xfrm>
            <a:off x="4624211" y="1611102"/>
            <a:ext cx="3778571" cy="2833929"/>
          </a:xfrm>
          <a:prstGeom prst="rect">
            <a:avLst/>
          </a:prstGeom>
        </p:spPr>
      </p:pic>
      <p:pic>
        <p:nvPicPr>
          <p:cNvPr id="8" name="Picture 7" descr="A graph of a line and a line&#10;&#10;AI-generated content may be incorrect.">
            <a:extLst>
              <a:ext uri="{FF2B5EF4-FFF2-40B4-BE49-F238E27FC236}">
                <a16:creationId xmlns:a16="http://schemas.microsoft.com/office/drawing/2014/main" id="{4CF68032-46C5-0D37-9E6E-44A6DBBCD439}"/>
              </a:ext>
            </a:extLst>
          </p:cNvPr>
          <p:cNvPicPr>
            <a:picLocks noChangeAspect="1"/>
          </p:cNvPicPr>
          <p:nvPr/>
        </p:nvPicPr>
        <p:blipFill>
          <a:blip r:embed="rId4"/>
          <a:stretch>
            <a:fillRect/>
          </a:stretch>
        </p:blipFill>
        <p:spPr>
          <a:xfrm>
            <a:off x="444439" y="1607435"/>
            <a:ext cx="3691548" cy="2768661"/>
          </a:xfrm>
          <a:prstGeom prst="rect">
            <a:avLst/>
          </a:prstGeom>
        </p:spPr>
      </p:pic>
      <p:pic>
        <p:nvPicPr>
          <p:cNvPr id="4098" name="Picture 2">
            <a:extLst>
              <a:ext uri="{FF2B5EF4-FFF2-40B4-BE49-F238E27FC236}">
                <a16:creationId xmlns:a16="http://schemas.microsoft.com/office/drawing/2014/main" id="{0B5891D0-C437-9C86-B6F1-1B541E3F6F9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9174" y="1296968"/>
            <a:ext cx="702077" cy="30891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a:extLst>
              <a:ext uri="{FF2B5EF4-FFF2-40B4-BE49-F238E27FC236}">
                <a16:creationId xmlns:a16="http://schemas.microsoft.com/office/drawing/2014/main" id="{A8C98692-E6CC-D883-8D16-1B11892C5FD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94129" y="1296968"/>
            <a:ext cx="702077" cy="310467"/>
          </a:xfrm>
          <a:prstGeom prst="rect">
            <a:avLst/>
          </a:prstGeom>
          <a:noFill/>
          <a:extLst>
            <a:ext uri="{909E8E84-426E-40DD-AFC4-6F175D3DCCD1}">
              <a14:hiddenFill xmlns:a14="http://schemas.microsoft.com/office/drawing/2010/main">
                <a:solidFill>
                  <a:srgbClr val="FFFFFF"/>
                </a:solidFill>
              </a14:hiddenFill>
            </a:ext>
          </a:extLst>
        </p:spPr>
      </p:pic>
      <p:sp>
        <p:nvSpPr>
          <p:cNvPr id="20" name="Google Shape;366;p61">
            <a:extLst>
              <a:ext uri="{FF2B5EF4-FFF2-40B4-BE49-F238E27FC236}">
                <a16:creationId xmlns:a16="http://schemas.microsoft.com/office/drawing/2014/main" id="{D8591B39-2146-CFF0-A8B8-7E421529167E}"/>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Toy model, CR</a:t>
            </a:r>
            <a:endParaRPr sz="3200" b="0" strike="noStrike" dirty="0">
              <a:solidFill>
                <a:srgbClr val="000000"/>
              </a:solidFill>
              <a:sym typeface="Arial"/>
            </a:endParaRPr>
          </a:p>
        </p:txBody>
      </p:sp>
      <p:sp>
        <p:nvSpPr>
          <p:cNvPr id="21" name="TextBox 20">
            <a:extLst>
              <a:ext uri="{FF2B5EF4-FFF2-40B4-BE49-F238E27FC236}">
                <a16:creationId xmlns:a16="http://schemas.microsoft.com/office/drawing/2014/main" id="{6FBAC521-A16F-DF7D-EC79-A13BBDBF43B6}"/>
              </a:ext>
            </a:extLst>
          </p:cNvPr>
          <p:cNvSpPr txBox="1"/>
          <p:nvPr/>
        </p:nvSpPr>
        <p:spPr>
          <a:xfrm>
            <a:off x="207818" y="4519695"/>
            <a:ext cx="8028709" cy="307777"/>
          </a:xfrm>
          <a:prstGeom prst="rect">
            <a:avLst/>
          </a:prstGeom>
          <a:noFill/>
        </p:spPr>
        <p:txBody>
          <a:bodyPr wrap="square" rtlCol="0">
            <a:spAutoFit/>
          </a:bodyPr>
          <a:lstStyle/>
          <a:p>
            <a:r>
              <a:rPr lang="en-GB" dirty="0"/>
              <a:t>In reality, the	would not be both accelerating, as they need to arrive with a phase offset  </a:t>
            </a:r>
            <a:endParaRPr lang="en-CH" dirty="0"/>
          </a:p>
        </p:txBody>
      </p:sp>
      <p:pic>
        <p:nvPicPr>
          <p:cNvPr id="22" name="Picture 2">
            <a:extLst>
              <a:ext uri="{FF2B5EF4-FFF2-40B4-BE49-F238E27FC236}">
                <a16:creationId xmlns:a16="http://schemas.microsoft.com/office/drawing/2014/main" id="{116F92C7-824F-97AF-7061-FDA5EFCD88E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61528" y="4540514"/>
            <a:ext cx="547253" cy="240791"/>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8A1D01E3-7E2E-2D76-DE03-BF7C85A2F0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198" y="776934"/>
            <a:ext cx="1151082" cy="251269"/>
          </a:xfrm>
          <a:prstGeom prst="rect">
            <a:avLst/>
          </a:prstGeom>
          <a:noFill/>
          <a:extLst>
            <a:ext uri="{909E8E84-426E-40DD-AFC4-6F175D3DCCD1}">
              <a14:hiddenFill xmlns:a14="http://schemas.microsoft.com/office/drawing/2010/main">
                <a:solidFill>
                  <a:srgbClr val="FFFFFF"/>
                </a:solidFill>
              </a14:hiddenFill>
            </a:ext>
          </a:extLst>
        </p:spPr>
      </p:pic>
      <p:sp>
        <p:nvSpPr>
          <p:cNvPr id="24" name="Google Shape;229;p52">
            <a:extLst>
              <a:ext uri="{FF2B5EF4-FFF2-40B4-BE49-F238E27FC236}">
                <a16:creationId xmlns:a16="http://schemas.microsoft.com/office/drawing/2014/main" id="{61565839-9EAC-A547-B317-22254971AF4F}"/>
              </a:ext>
            </a:extLst>
          </p:cNvPr>
          <p:cNvSpPr txBox="1"/>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i="0" u="none" strike="noStrike" cap="none">
                <a:solidFill>
                  <a:srgbClr val="FFFFFF"/>
                </a:solidFill>
                <a:latin typeface="Arial Narrow"/>
                <a:ea typeface="Arial Narrow"/>
                <a:cs typeface="Arial Narrow"/>
                <a:sym typeface="Arial Narrow"/>
              </a:rPr>
              <a:t>7</a:t>
            </a:fld>
            <a:endParaRPr sz="1200" b="0" i="0" u="none" strike="noStrike" cap="none">
              <a:latin typeface="Times New Roman"/>
              <a:ea typeface="Times New Roman"/>
              <a:cs typeface="Times New Roman"/>
              <a:sym typeface="Times New Roman"/>
            </a:endParaRPr>
          </a:p>
        </p:txBody>
      </p:sp>
      <p:sp>
        <p:nvSpPr>
          <p:cNvPr id="25" name="TextBox 24">
            <a:extLst>
              <a:ext uri="{FF2B5EF4-FFF2-40B4-BE49-F238E27FC236}">
                <a16:creationId xmlns:a16="http://schemas.microsoft.com/office/drawing/2014/main" id="{8DB0F1E2-34A8-B5C7-12FE-B256FD7A185E}"/>
              </a:ext>
            </a:extLst>
          </p:cNvPr>
          <p:cNvSpPr txBox="1"/>
          <p:nvPr/>
        </p:nvSpPr>
        <p:spPr>
          <a:xfrm rot="19705846">
            <a:off x="4262803" y="1536232"/>
            <a:ext cx="1052945" cy="307777"/>
          </a:xfrm>
          <a:prstGeom prst="rect">
            <a:avLst/>
          </a:prstGeom>
          <a:noFill/>
        </p:spPr>
        <p:txBody>
          <a:bodyPr wrap="square" rtlCol="0">
            <a:spAutoFit/>
          </a:bodyPr>
          <a:lstStyle/>
          <a:p>
            <a:r>
              <a:rPr lang="en-GB" dirty="0"/>
              <a:t>Toy Model</a:t>
            </a:r>
            <a:endParaRPr lang="en-CH" dirty="0"/>
          </a:p>
        </p:txBody>
      </p:sp>
      <p:sp>
        <p:nvSpPr>
          <p:cNvPr id="26" name="TextBox 25">
            <a:extLst>
              <a:ext uri="{FF2B5EF4-FFF2-40B4-BE49-F238E27FC236}">
                <a16:creationId xmlns:a16="http://schemas.microsoft.com/office/drawing/2014/main" id="{2222125F-4948-666E-E14D-082FF94D26E1}"/>
              </a:ext>
            </a:extLst>
          </p:cNvPr>
          <p:cNvSpPr txBox="1"/>
          <p:nvPr/>
        </p:nvSpPr>
        <p:spPr>
          <a:xfrm rot="19705846">
            <a:off x="2652" y="1534127"/>
            <a:ext cx="1052945" cy="307777"/>
          </a:xfrm>
          <a:prstGeom prst="rect">
            <a:avLst/>
          </a:prstGeom>
          <a:noFill/>
        </p:spPr>
        <p:txBody>
          <a:bodyPr wrap="square" rtlCol="0">
            <a:spAutoFit/>
          </a:bodyPr>
          <a:lstStyle/>
          <a:p>
            <a:r>
              <a:rPr lang="en-GB" dirty="0"/>
              <a:t>Toy Model</a:t>
            </a:r>
            <a:endParaRPr lang="en-CH" dirty="0"/>
          </a:p>
        </p:txBody>
      </p:sp>
    </p:spTree>
    <p:extLst>
      <p:ext uri="{BB962C8B-B14F-4D97-AF65-F5344CB8AC3E}">
        <p14:creationId xmlns:p14="http://schemas.microsoft.com/office/powerpoint/2010/main" val="2511151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366;p61">
            <a:extLst>
              <a:ext uri="{FF2B5EF4-FFF2-40B4-BE49-F238E27FC236}">
                <a16:creationId xmlns:a16="http://schemas.microsoft.com/office/drawing/2014/main" id="{02751AAE-285C-13A6-F698-CE13A5F9332B}"/>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Toy model, CR</a:t>
            </a:r>
            <a:endParaRPr sz="3200" b="0" strike="noStrike" dirty="0">
              <a:solidFill>
                <a:srgbClr val="000000"/>
              </a:solidFill>
              <a:sym typeface="Arial"/>
            </a:endParaRPr>
          </a:p>
        </p:txBody>
      </p:sp>
      <p:pic>
        <p:nvPicPr>
          <p:cNvPr id="9" name="Picture 8" descr="A graph of a line graph&#10;&#10;AI-generated content may be incorrect.">
            <a:extLst>
              <a:ext uri="{FF2B5EF4-FFF2-40B4-BE49-F238E27FC236}">
                <a16:creationId xmlns:a16="http://schemas.microsoft.com/office/drawing/2014/main" id="{321C8C54-D803-C4F3-B695-26BB3402E41F}"/>
              </a:ext>
            </a:extLst>
          </p:cNvPr>
          <p:cNvPicPr>
            <a:picLocks noChangeAspect="1"/>
          </p:cNvPicPr>
          <p:nvPr/>
        </p:nvPicPr>
        <p:blipFill>
          <a:blip r:embed="rId2"/>
          <a:stretch>
            <a:fillRect/>
          </a:stretch>
        </p:blipFill>
        <p:spPr>
          <a:xfrm>
            <a:off x="4957153" y="1612313"/>
            <a:ext cx="3475741" cy="2606806"/>
          </a:xfrm>
          <a:prstGeom prst="rect">
            <a:avLst/>
          </a:prstGeom>
        </p:spPr>
      </p:pic>
      <p:pic>
        <p:nvPicPr>
          <p:cNvPr id="11" name="Picture 10" descr="A graph of a diagram&#10;&#10;AI-generated content may be incorrect.">
            <a:extLst>
              <a:ext uri="{FF2B5EF4-FFF2-40B4-BE49-F238E27FC236}">
                <a16:creationId xmlns:a16="http://schemas.microsoft.com/office/drawing/2014/main" id="{4DB3CF6D-9B99-3220-3B78-9691B31643C4}"/>
              </a:ext>
            </a:extLst>
          </p:cNvPr>
          <p:cNvPicPr>
            <a:picLocks noChangeAspect="1"/>
          </p:cNvPicPr>
          <p:nvPr/>
        </p:nvPicPr>
        <p:blipFill>
          <a:blip r:embed="rId3"/>
          <a:stretch>
            <a:fillRect/>
          </a:stretch>
        </p:blipFill>
        <p:spPr>
          <a:xfrm>
            <a:off x="641208" y="1593199"/>
            <a:ext cx="3475741" cy="2606806"/>
          </a:xfrm>
          <a:prstGeom prst="rect">
            <a:avLst/>
          </a:prstGeom>
        </p:spPr>
      </p:pic>
      <p:pic>
        <p:nvPicPr>
          <p:cNvPr id="12" name="Picture 10">
            <a:extLst>
              <a:ext uri="{FF2B5EF4-FFF2-40B4-BE49-F238E27FC236}">
                <a16:creationId xmlns:a16="http://schemas.microsoft.com/office/drawing/2014/main" id="{5CA8348E-74EE-72FF-2BBF-3BCBC7D5B8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773" y="700311"/>
            <a:ext cx="1550591" cy="249559"/>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a:extLst>
              <a:ext uri="{FF2B5EF4-FFF2-40B4-BE49-F238E27FC236}">
                <a16:creationId xmlns:a16="http://schemas.microsoft.com/office/drawing/2014/main" id="{F5AD0179-6AD9-B366-96B5-3F6BDB5F83B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208" y="1149943"/>
            <a:ext cx="1935738" cy="243183"/>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745448B-D411-73B8-6A14-86842F31F39B}"/>
              </a:ext>
            </a:extLst>
          </p:cNvPr>
          <p:cNvSpPr txBox="1"/>
          <p:nvPr/>
        </p:nvSpPr>
        <p:spPr>
          <a:xfrm>
            <a:off x="3486613" y="1005827"/>
            <a:ext cx="3302114" cy="523220"/>
          </a:xfrm>
          <a:prstGeom prst="rect">
            <a:avLst/>
          </a:prstGeom>
          <a:noFill/>
        </p:spPr>
        <p:txBody>
          <a:bodyPr wrap="square" rtlCol="0">
            <a:spAutoFit/>
          </a:bodyPr>
          <a:lstStyle/>
          <a:p>
            <a:r>
              <a:rPr lang="en-GB" dirty="0"/>
              <a:t>Minimises generator current for steady state, assuming dc current </a:t>
            </a:r>
            <a:endParaRPr lang="en-CH" dirty="0"/>
          </a:p>
        </p:txBody>
      </p:sp>
      <p:sp>
        <p:nvSpPr>
          <p:cNvPr id="16" name="Arrow: Right 15">
            <a:extLst>
              <a:ext uri="{FF2B5EF4-FFF2-40B4-BE49-F238E27FC236}">
                <a16:creationId xmlns:a16="http://schemas.microsoft.com/office/drawing/2014/main" id="{960FC8DF-3A14-B51D-EE95-53407040B082}"/>
              </a:ext>
            </a:extLst>
          </p:cNvPr>
          <p:cNvSpPr/>
          <p:nvPr/>
        </p:nvSpPr>
        <p:spPr>
          <a:xfrm>
            <a:off x="2875916" y="1170124"/>
            <a:ext cx="311727" cy="19462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TextBox 16">
            <a:extLst>
              <a:ext uri="{FF2B5EF4-FFF2-40B4-BE49-F238E27FC236}">
                <a16:creationId xmlns:a16="http://schemas.microsoft.com/office/drawing/2014/main" id="{77C8847A-D88C-2ED7-F128-B58FCB6C5A47}"/>
              </a:ext>
            </a:extLst>
          </p:cNvPr>
          <p:cNvSpPr txBox="1"/>
          <p:nvPr/>
        </p:nvSpPr>
        <p:spPr>
          <a:xfrm>
            <a:off x="445094" y="4245145"/>
            <a:ext cx="4177546" cy="600164"/>
          </a:xfrm>
          <a:prstGeom prst="rect">
            <a:avLst/>
          </a:prstGeom>
          <a:noFill/>
        </p:spPr>
        <p:txBody>
          <a:bodyPr wrap="square" rtlCol="0">
            <a:spAutoFit/>
          </a:bodyPr>
          <a:lstStyle/>
          <a:p>
            <a:r>
              <a:rPr lang="en-GB" sz="1100" dirty="0"/>
              <a:t>Passage 0: convolution with line density</a:t>
            </a:r>
          </a:p>
          <a:p>
            <a:r>
              <a:rPr lang="en-GB" sz="1100" dirty="0"/>
              <a:t>Passage 1: shift array by time between bunch arrivals, sum to convolution with line density</a:t>
            </a:r>
            <a:endParaRPr lang="en-CH" sz="1100" dirty="0"/>
          </a:p>
        </p:txBody>
      </p:sp>
      <p:sp>
        <p:nvSpPr>
          <p:cNvPr id="18" name="TextBox 17">
            <a:extLst>
              <a:ext uri="{FF2B5EF4-FFF2-40B4-BE49-F238E27FC236}">
                <a16:creationId xmlns:a16="http://schemas.microsoft.com/office/drawing/2014/main" id="{2DD8E390-8F59-6D7D-72CE-FA75CE039D0F}"/>
              </a:ext>
            </a:extLst>
          </p:cNvPr>
          <p:cNvSpPr txBox="1"/>
          <p:nvPr/>
        </p:nvSpPr>
        <p:spPr>
          <a:xfrm>
            <a:off x="5223165" y="4245145"/>
            <a:ext cx="3475741" cy="600164"/>
          </a:xfrm>
          <a:prstGeom prst="rect">
            <a:avLst/>
          </a:prstGeom>
          <a:noFill/>
        </p:spPr>
        <p:txBody>
          <a:bodyPr wrap="square" rtlCol="0">
            <a:spAutoFit/>
          </a:bodyPr>
          <a:lstStyle/>
          <a:p>
            <a:r>
              <a:rPr lang="en-GB" sz="1100" dirty="0"/>
              <a:t>Passage 0: analytical formula</a:t>
            </a:r>
          </a:p>
          <a:p>
            <a:r>
              <a:rPr lang="en-GB" sz="1100" dirty="0"/>
              <a:t>Passage 1: shift array by time between bunch arrivals decay, sum to analytical formula</a:t>
            </a:r>
            <a:endParaRPr lang="en-CH" sz="1100" dirty="0"/>
          </a:p>
        </p:txBody>
      </p:sp>
      <p:sp>
        <p:nvSpPr>
          <p:cNvPr id="19" name="Google Shape;229;p52">
            <a:extLst>
              <a:ext uri="{FF2B5EF4-FFF2-40B4-BE49-F238E27FC236}">
                <a16:creationId xmlns:a16="http://schemas.microsoft.com/office/drawing/2014/main" id="{5ECCACCA-40A6-3F65-7F6F-09460A402ADB}"/>
              </a:ext>
            </a:extLst>
          </p:cNvPr>
          <p:cNvSpPr txBox="1"/>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i="0" u="none" strike="noStrike" cap="none">
                <a:solidFill>
                  <a:srgbClr val="FFFFFF"/>
                </a:solidFill>
                <a:latin typeface="Arial Narrow"/>
                <a:ea typeface="Arial Narrow"/>
                <a:cs typeface="Arial Narrow"/>
                <a:sym typeface="Arial Narrow"/>
              </a:rPr>
              <a:t>8</a:t>
            </a:fld>
            <a:endParaRPr sz="1200" b="0" i="0" u="none" strike="noStrike" cap="none">
              <a:latin typeface="Times New Roman"/>
              <a:ea typeface="Times New Roman"/>
              <a:cs typeface="Times New Roman"/>
              <a:sym typeface="Times New Roman"/>
            </a:endParaRPr>
          </a:p>
        </p:txBody>
      </p:sp>
      <p:sp>
        <p:nvSpPr>
          <p:cNvPr id="20" name="TextBox 19">
            <a:extLst>
              <a:ext uri="{FF2B5EF4-FFF2-40B4-BE49-F238E27FC236}">
                <a16:creationId xmlns:a16="http://schemas.microsoft.com/office/drawing/2014/main" id="{1F3BF20A-5DC9-214B-0312-0A7A7B4F4855}"/>
              </a:ext>
            </a:extLst>
          </p:cNvPr>
          <p:cNvSpPr txBox="1"/>
          <p:nvPr/>
        </p:nvSpPr>
        <p:spPr>
          <a:xfrm rot="19705846">
            <a:off x="420104" y="1520287"/>
            <a:ext cx="1052945" cy="307777"/>
          </a:xfrm>
          <a:prstGeom prst="rect">
            <a:avLst/>
          </a:prstGeom>
          <a:noFill/>
        </p:spPr>
        <p:txBody>
          <a:bodyPr wrap="square" rtlCol="0">
            <a:spAutoFit/>
          </a:bodyPr>
          <a:lstStyle/>
          <a:p>
            <a:r>
              <a:rPr lang="en-GB" dirty="0"/>
              <a:t>BLonD</a:t>
            </a:r>
            <a:endParaRPr lang="en-CH" dirty="0"/>
          </a:p>
        </p:txBody>
      </p:sp>
      <p:sp>
        <p:nvSpPr>
          <p:cNvPr id="21" name="TextBox 20">
            <a:extLst>
              <a:ext uri="{FF2B5EF4-FFF2-40B4-BE49-F238E27FC236}">
                <a16:creationId xmlns:a16="http://schemas.microsoft.com/office/drawing/2014/main" id="{BC3C6414-45AB-B7C5-F96A-8BA7136934C1}"/>
              </a:ext>
            </a:extLst>
          </p:cNvPr>
          <p:cNvSpPr txBox="1"/>
          <p:nvPr/>
        </p:nvSpPr>
        <p:spPr>
          <a:xfrm rot="19705846">
            <a:off x="4590510" y="1638973"/>
            <a:ext cx="1052945" cy="307777"/>
          </a:xfrm>
          <a:prstGeom prst="rect">
            <a:avLst/>
          </a:prstGeom>
          <a:noFill/>
        </p:spPr>
        <p:txBody>
          <a:bodyPr wrap="square" rtlCol="0">
            <a:spAutoFit/>
          </a:bodyPr>
          <a:lstStyle/>
          <a:p>
            <a:r>
              <a:rPr lang="en-GB" dirty="0"/>
              <a:t>Toy Model</a:t>
            </a:r>
            <a:endParaRPr lang="en-CH" dirty="0"/>
          </a:p>
        </p:txBody>
      </p:sp>
    </p:spTree>
    <p:extLst>
      <p:ext uri="{BB962C8B-B14F-4D97-AF65-F5344CB8AC3E}">
        <p14:creationId xmlns:p14="http://schemas.microsoft.com/office/powerpoint/2010/main" val="3761815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366;p61">
            <a:extLst>
              <a:ext uri="{FF2B5EF4-FFF2-40B4-BE49-F238E27FC236}">
                <a16:creationId xmlns:a16="http://schemas.microsoft.com/office/drawing/2014/main" id="{CE69CE6E-B6F2-AD96-FF55-C8AA22311377}"/>
              </a:ext>
            </a:extLst>
          </p:cNvPr>
          <p:cNvSpPr txBox="1"/>
          <p:nvPr/>
        </p:nvSpPr>
        <p:spPr>
          <a:xfrm>
            <a:off x="1295280" y="55800"/>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Toy model, CR</a:t>
            </a:r>
            <a:endParaRPr sz="3200" b="0" strike="noStrike" dirty="0">
              <a:solidFill>
                <a:srgbClr val="000000"/>
              </a:solidFill>
              <a:sym typeface="Arial"/>
            </a:endParaRPr>
          </a:p>
        </p:txBody>
      </p:sp>
      <p:pic>
        <p:nvPicPr>
          <p:cNvPr id="8" name="Picture 10">
            <a:extLst>
              <a:ext uri="{FF2B5EF4-FFF2-40B4-BE49-F238E27FC236}">
                <a16:creationId xmlns:a16="http://schemas.microsoft.com/office/drawing/2014/main" id="{88D74642-8935-7F66-A894-33A7FD3603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0773" y="700311"/>
            <a:ext cx="1550591" cy="24955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a:extLst>
              <a:ext uri="{FF2B5EF4-FFF2-40B4-BE49-F238E27FC236}">
                <a16:creationId xmlns:a16="http://schemas.microsoft.com/office/drawing/2014/main" id="{0F697049-13F5-1F76-EDD9-DB93C0C168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7611" y="1571829"/>
            <a:ext cx="1935738" cy="243183"/>
          </a:xfrm>
          <a:prstGeom prst="rect">
            <a:avLst/>
          </a:prstGeom>
          <a:noFill/>
          <a:extLst>
            <a:ext uri="{909E8E84-426E-40DD-AFC4-6F175D3DCCD1}">
              <a14:hiddenFill xmlns:a14="http://schemas.microsoft.com/office/drawing/2010/main">
                <a:solidFill>
                  <a:srgbClr val="FFFFFF"/>
                </a:solidFill>
              </a14:hiddenFill>
            </a:ext>
          </a:extLst>
        </p:spPr>
      </p:pic>
      <p:pic>
        <p:nvPicPr>
          <p:cNvPr id="14338" name="Picture 2">
            <a:extLst>
              <a:ext uri="{FF2B5EF4-FFF2-40B4-BE49-F238E27FC236}">
                <a16:creationId xmlns:a16="http://schemas.microsoft.com/office/drawing/2014/main" id="{A4AAE22D-4C38-6353-2F80-FE5FFF6616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07980" y="696001"/>
            <a:ext cx="1559219" cy="25094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99DDDAA8-0630-1463-4D90-03D1A8A0DAE2}"/>
              </a:ext>
            </a:extLst>
          </p:cNvPr>
          <p:cNvSpPr txBox="1"/>
          <p:nvPr/>
        </p:nvSpPr>
        <p:spPr>
          <a:xfrm>
            <a:off x="6136843" y="1890053"/>
            <a:ext cx="1939637" cy="318654"/>
          </a:xfrm>
          <a:prstGeom prst="rect">
            <a:avLst/>
          </a:prstGeom>
          <a:noFill/>
        </p:spPr>
        <p:txBody>
          <a:bodyPr wrap="square" rtlCol="0">
            <a:spAutoFit/>
          </a:bodyPr>
          <a:lstStyle/>
          <a:p>
            <a:r>
              <a:rPr lang="en-GB" dirty="0"/>
              <a:t>2 beams</a:t>
            </a:r>
            <a:endParaRPr lang="en-CH" dirty="0"/>
          </a:p>
        </p:txBody>
      </p:sp>
      <p:sp>
        <p:nvSpPr>
          <p:cNvPr id="12" name="TextBox 11">
            <a:extLst>
              <a:ext uri="{FF2B5EF4-FFF2-40B4-BE49-F238E27FC236}">
                <a16:creationId xmlns:a16="http://schemas.microsoft.com/office/drawing/2014/main" id="{631AC600-05B4-CC5C-4FCE-164DD65DB3F7}"/>
              </a:ext>
            </a:extLst>
          </p:cNvPr>
          <p:cNvSpPr txBox="1"/>
          <p:nvPr/>
        </p:nvSpPr>
        <p:spPr>
          <a:xfrm>
            <a:off x="1690475" y="1857930"/>
            <a:ext cx="1939637" cy="318654"/>
          </a:xfrm>
          <a:prstGeom prst="rect">
            <a:avLst/>
          </a:prstGeom>
          <a:noFill/>
        </p:spPr>
        <p:txBody>
          <a:bodyPr wrap="square" rtlCol="0">
            <a:spAutoFit/>
          </a:bodyPr>
          <a:lstStyle/>
          <a:p>
            <a:r>
              <a:rPr lang="en-GB" dirty="0"/>
              <a:t>1 beam</a:t>
            </a:r>
            <a:endParaRPr lang="en-CH" dirty="0"/>
          </a:p>
        </p:txBody>
      </p:sp>
      <p:pic>
        <p:nvPicPr>
          <p:cNvPr id="14" name="Picture 13" descr="A graph of numbers and points&#10;&#10;AI-generated content may be incorrect.">
            <a:extLst>
              <a:ext uri="{FF2B5EF4-FFF2-40B4-BE49-F238E27FC236}">
                <a16:creationId xmlns:a16="http://schemas.microsoft.com/office/drawing/2014/main" id="{BA3285F0-7389-6A00-8375-60F26D8DB597}"/>
              </a:ext>
            </a:extLst>
          </p:cNvPr>
          <p:cNvPicPr>
            <a:picLocks noChangeAspect="1"/>
          </p:cNvPicPr>
          <p:nvPr/>
        </p:nvPicPr>
        <p:blipFill>
          <a:blip r:embed="rId5"/>
          <a:stretch>
            <a:fillRect/>
          </a:stretch>
        </p:blipFill>
        <p:spPr>
          <a:xfrm>
            <a:off x="232750" y="2179506"/>
            <a:ext cx="3410995" cy="2558247"/>
          </a:xfrm>
          <a:prstGeom prst="rect">
            <a:avLst/>
          </a:prstGeom>
        </p:spPr>
      </p:pic>
      <p:sp>
        <p:nvSpPr>
          <p:cNvPr id="15" name="TextBox 14">
            <a:extLst>
              <a:ext uri="{FF2B5EF4-FFF2-40B4-BE49-F238E27FC236}">
                <a16:creationId xmlns:a16="http://schemas.microsoft.com/office/drawing/2014/main" id="{89EBC9E1-9B76-3436-A258-202E6C5CE8B0}"/>
              </a:ext>
            </a:extLst>
          </p:cNvPr>
          <p:cNvSpPr txBox="1"/>
          <p:nvPr/>
        </p:nvSpPr>
        <p:spPr>
          <a:xfrm>
            <a:off x="6941128" y="1454414"/>
            <a:ext cx="2078182" cy="523220"/>
          </a:xfrm>
          <a:prstGeom prst="rect">
            <a:avLst/>
          </a:prstGeom>
          <a:noFill/>
        </p:spPr>
        <p:txBody>
          <a:bodyPr wrap="square" rtlCol="0">
            <a:spAutoFit/>
          </a:bodyPr>
          <a:lstStyle/>
          <a:p>
            <a:r>
              <a:rPr lang="en-GB" dirty="0"/>
              <a:t>Minimises generator current for steady state </a:t>
            </a:r>
            <a:endParaRPr lang="en-CH" dirty="0"/>
          </a:p>
        </p:txBody>
      </p:sp>
      <p:sp>
        <p:nvSpPr>
          <p:cNvPr id="16" name="Arrow: Right 15">
            <a:extLst>
              <a:ext uri="{FF2B5EF4-FFF2-40B4-BE49-F238E27FC236}">
                <a16:creationId xmlns:a16="http://schemas.microsoft.com/office/drawing/2014/main" id="{31B20567-BB86-4AC6-C12E-DD0D7BAEA225}"/>
              </a:ext>
            </a:extLst>
          </p:cNvPr>
          <p:cNvSpPr/>
          <p:nvPr/>
        </p:nvSpPr>
        <p:spPr>
          <a:xfrm>
            <a:off x="6464241" y="1596106"/>
            <a:ext cx="311727" cy="19462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8" name="Picture 17" descr="A graph of a function&#10;&#10;AI-generated content may be incorrect.">
            <a:extLst>
              <a:ext uri="{FF2B5EF4-FFF2-40B4-BE49-F238E27FC236}">
                <a16:creationId xmlns:a16="http://schemas.microsoft.com/office/drawing/2014/main" id="{7AE1A874-BF84-0124-D6D6-B97A738C5139}"/>
              </a:ext>
            </a:extLst>
          </p:cNvPr>
          <p:cNvPicPr>
            <a:picLocks noChangeAspect="1"/>
          </p:cNvPicPr>
          <p:nvPr/>
        </p:nvPicPr>
        <p:blipFill>
          <a:blip r:embed="rId6"/>
          <a:stretch>
            <a:fillRect/>
          </a:stretch>
        </p:blipFill>
        <p:spPr>
          <a:xfrm>
            <a:off x="4625017" y="2176584"/>
            <a:ext cx="3571856" cy="2678892"/>
          </a:xfrm>
          <a:prstGeom prst="rect">
            <a:avLst/>
          </a:prstGeom>
        </p:spPr>
      </p:pic>
      <p:sp>
        <p:nvSpPr>
          <p:cNvPr id="19" name="Google Shape;229;p52">
            <a:extLst>
              <a:ext uri="{FF2B5EF4-FFF2-40B4-BE49-F238E27FC236}">
                <a16:creationId xmlns:a16="http://schemas.microsoft.com/office/drawing/2014/main" id="{8B37D81D-2690-C37C-9A47-1D441C4C650B}"/>
              </a:ext>
            </a:extLst>
          </p:cNvPr>
          <p:cNvSpPr txBox="1"/>
          <p:nvPr/>
        </p:nvSpPr>
        <p:spPr>
          <a:xfrm>
            <a:off x="7848720" y="4962240"/>
            <a:ext cx="456840" cy="273600"/>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None/>
            </a:pPr>
            <a:fld id="{00000000-1234-1234-1234-123412341234}" type="slidenum">
              <a:rPr lang="en-GB" sz="1200" b="1" i="0" u="none" strike="noStrike" cap="none">
                <a:solidFill>
                  <a:srgbClr val="FFFFFF"/>
                </a:solidFill>
                <a:latin typeface="Arial Narrow"/>
                <a:ea typeface="Arial Narrow"/>
                <a:cs typeface="Arial Narrow"/>
                <a:sym typeface="Arial Narrow"/>
              </a:rPr>
              <a:t>9</a:t>
            </a:fld>
            <a:endParaRPr sz="1200" b="0" i="0" u="none" strike="noStrike" cap="none">
              <a:latin typeface="Times New Roman"/>
              <a:ea typeface="Times New Roman"/>
              <a:cs typeface="Times New Roman"/>
              <a:sym typeface="Times New Roman"/>
            </a:endParaRPr>
          </a:p>
        </p:txBody>
      </p:sp>
      <p:sp>
        <p:nvSpPr>
          <p:cNvPr id="20" name="TextBox 19">
            <a:extLst>
              <a:ext uri="{FF2B5EF4-FFF2-40B4-BE49-F238E27FC236}">
                <a16:creationId xmlns:a16="http://schemas.microsoft.com/office/drawing/2014/main" id="{E98A2117-315A-AEDE-131B-AAF8EBCECB4B}"/>
              </a:ext>
            </a:extLst>
          </p:cNvPr>
          <p:cNvSpPr txBox="1"/>
          <p:nvPr/>
        </p:nvSpPr>
        <p:spPr>
          <a:xfrm rot="19705846">
            <a:off x="-93984" y="1930671"/>
            <a:ext cx="1052945" cy="307777"/>
          </a:xfrm>
          <a:prstGeom prst="rect">
            <a:avLst/>
          </a:prstGeom>
          <a:noFill/>
        </p:spPr>
        <p:txBody>
          <a:bodyPr wrap="square" rtlCol="0">
            <a:spAutoFit/>
          </a:bodyPr>
          <a:lstStyle/>
          <a:p>
            <a:r>
              <a:rPr lang="en-GB" dirty="0"/>
              <a:t>Toy Model</a:t>
            </a:r>
            <a:endParaRPr lang="en-CH" dirty="0"/>
          </a:p>
        </p:txBody>
      </p:sp>
      <p:sp>
        <p:nvSpPr>
          <p:cNvPr id="21" name="TextBox 20">
            <a:extLst>
              <a:ext uri="{FF2B5EF4-FFF2-40B4-BE49-F238E27FC236}">
                <a16:creationId xmlns:a16="http://schemas.microsoft.com/office/drawing/2014/main" id="{5FC48428-E23D-D464-DBFB-85788E7ACE15}"/>
              </a:ext>
            </a:extLst>
          </p:cNvPr>
          <p:cNvSpPr txBox="1"/>
          <p:nvPr/>
        </p:nvSpPr>
        <p:spPr>
          <a:xfrm rot="19705846">
            <a:off x="4213234" y="1968874"/>
            <a:ext cx="1052945" cy="307777"/>
          </a:xfrm>
          <a:prstGeom prst="rect">
            <a:avLst/>
          </a:prstGeom>
          <a:noFill/>
        </p:spPr>
        <p:txBody>
          <a:bodyPr wrap="square" rtlCol="0">
            <a:spAutoFit/>
          </a:bodyPr>
          <a:lstStyle/>
          <a:p>
            <a:r>
              <a:rPr lang="en-GB" dirty="0"/>
              <a:t>Toy Model</a:t>
            </a:r>
            <a:endParaRPr lang="en-CH" dirty="0"/>
          </a:p>
        </p:txBody>
      </p:sp>
    </p:spTree>
    <p:extLst>
      <p:ext uri="{BB962C8B-B14F-4D97-AF65-F5344CB8AC3E}">
        <p14:creationId xmlns:p14="http://schemas.microsoft.com/office/powerpoint/2010/main" val="3604326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33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5" grpId="0"/>
      <p:bldP spid="16" grpId="0" animBg="1"/>
    </p:bld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20288</TotalTime>
  <Words>881</Words>
  <Application>Microsoft Office PowerPoint</Application>
  <PresentationFormat>On-screen Show (16:9)</PresentationFormat>
  <Paragraphs>238</Paragraphs>
  <Slides>21</Slides>
  <Notes>10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21</vt:i4>
      </vt:variant>
    </vt:vector>
  </HeadingPairs>
  <TitlesOfParts>
    <vt:vector size="28" baseType="lpstr">
      <vt:lpstr>Arial</vt:lpstr>
      <vt:lpstr>Times New Roman</vt:lpstr>
      <vt:lpstr>Calibri</vt:lpstr>
      <vt:lpstr>Arial Narrow</vt:lpstr>
      <vt:lpstr>Simple Light</vt:lpstr>
      <vt:lpstr>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RLA2 Injection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Elleanor</dc:creator>
  <cp:lastModifiedBy>Elle Lamb</cp:lastModifiedBy>
  <cp:revision>8</cp:revision>
  <dcterms:modified xsi:type="dcterms:W3CDTF">2025-04-08T13:56:12Z</dcterms:modified>
</cp:coreProperties>
</file>