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1"/>
  </p:notesMasterIdLst>
  <p:handoutMasterIdLst>
    <p:handoutMasterId r:id="rId22"/>
  </p:handoutMasterIdLst>
  <p:sldIdLst>
    <p:sldId id="370" r:id="rId2"/>
    <p:sldId id="384" r:id="rId3"/>
    <p:sldId id="377" r:id="rId4"/>
    <p:sldId id="279" r:id="rId5"/>
    <p:sldId id="376" r:id="rId6"/>
    <p:sldId id="373" r:id="rId7"/>
    <p:sldId id="391" r:id="rId8"/>
    <p:sldId id="374" r:id="rId9"/>
    <p:sldId id="371" r:id="rId10"/>
    <p:sldId id="389" r:id="rId11"/>
    <p:sldId id="372" r:id="rId12"/>
    <p:sldId id="383" r:id="rId13"/>
    <p:sldId id="385" r:id="rId14"/>
    <p:sldId id="386" r:id="rId15"/>
    <p:sldId id="390" r:id="rId16"/>
    <p:sldId id="375" r:id="rId17"/>
    <p:sldId id="393" r:id="rId18"/>
    <p:sldId id="394" r:id="rId19"/>
    <p:sldId id="39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4632"/>
  </p:normalViewPr>
  <p:slideViewPr>
    <p:cSldViewPr snapToGrid="0">
      <p:cViewPr varScale="1">
        <p:scale>
          <a:sx n="66" d="100"/>
          <a:sy n="66" d="100"/>
        </p:scale>
        <p:origin x="44" y="1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8F2EA6-F8E9-217A-E2ED-070D779C5B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B128D9-3AAD-BF1E-C7B1-37A0FB788F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958DC-FF31-4FB6-80CB-8E004B30860D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9A5D22-5216-254B-6761-29B0F26E6C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21F55-C472-473C-6451-49A73B6A7A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AB338D-8690-49DB-B623-C7D23789D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3038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EDC29-5E29-49BB-82B7-BFF0FE80317B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F4D8C-78B3-4D8E-B2FB-703B3FC18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912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F4D8C-78B3-4D8E-B2FB-703B3FC1840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154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F4D8C-78B3-4D8E-B2FB-703B3FC1840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95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F4D8C-78B3-4D8E-B2FB-703B3FC1840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32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F4D8C-78B3-4D8E-B2FB-703B3FC1840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733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F4D8C-78B3-4D8E-B2FB-703B3FC1840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67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28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4001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5482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4/7/2025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32833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4/7/2025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384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4/7/2025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37036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574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24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940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956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724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7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52989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43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4/7/2025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953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4/7/2025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470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2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4/7/2025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0490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1" i="0" dirty="0">
                <a:effectLst/>
                <a:latin typeface="Roboto" panose="02000000000000000000" pitchFamily="2" charset="0"/>
              </a:rPr>
              <a:t>Status of East Area XSEC Calibration</a:t>
            </a:r>
            <a:br>
              <a:rPr lang="en-GB" b="1" i="0" dirty="0">
                <a:effectLst/>
                <a:latin typeface="Roboto" panose="02000000000000000000" pitchFamily="2" charset="0"/>
              </a:rPr>
            </a:b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Dani Metin, Aurélie Goldblatt, Michel Duraffourg, Federico Roncarolo</a:t>
            </a:r>
            <a:endParaRPr dirty="0"/>
          </a:p>
          <a:p>
            <a:pPr algn="l">
              <a:defRPr/>
            </a:pPr>
            <a:r>
              <a:rPr lang="en-US" sz="1800" dirty="0"/>
              <a:t>07 April 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F5CF1D-3233-C283-9561-69A572A95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Measurements taken morning of 13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Position on foil moved from 0 to over 30mm away from center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Examples from logbook are shown below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898483-6FB0-364A-8359-D0E065B6A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Scan of new foil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AC183-9F6E-A196-5FE9-FBB4B94F4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5" name="Content Placeholder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996D25A-7636-3E2A-415B-703EF736A6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1" t="26853" r="73325" b="14636"/>
          <a:stretch/>
        </p:blipFill>
        <p:spPr bwMode="auto">
          <a:xfrm>
            <a:off x="347460" y="3429000"/>
            <a:ext cx="2140659" cy="2387531"/>
          </a:xfrm>
          <a:prstGeom prst="rect">
            <a:avLst/>
          </a:prstGeom>
        </p:spPr>
      </p:pic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3C1AB59-97C3-7587-6A8E-E41EE6032F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2" t="31819" r="72714" b="12975"/>
          <a:stretch/>
        </p:blipFill>
        <p:spPr>
          <a:xfrm>
            <a:off x="3214305" y="3442986"/>
            <a:ext cx="2354095" cy="2288702"/>
          </a:xfrm>
          <a:prstGeom prst="rect">
            <a:avLst/>
          </a:prstGeom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BD208B5-2FFF-8AEC-F2F0-6CB7059EC5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3" t="34230" r="72713" b="8080"/>
          <a:stretch/>
        </p:blipFill>
        <p:spPr>
          <a:xfrm>
            <a:off x="9532673" y="3485720"/>
            <a:ext cx="2191967" cy="2262404"/>
          </a:xfrm>
          <a:prstGeom prst="rect">
            <a:avLst/>
          </a:prstGeom>
        </p:spPr>
      </p:pic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FD89CB7-3E6F-F176-AE2E-00D716A976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0" t="26946" r="72606" b="15531"/>
          <a:stretch/>
        </p:blipFill>
        <p:spPr>
          <a:xfrm>
            <a:off x="6422127" y="3421931"/>
            <a:ext cx="2256818" cy="233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495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884F5-BBBF-72F5-5927-B7D8010ED7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199211-433E-B9A5-823B-0285D3DC8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Scan of new foil - response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7D755A0C-97A8-A8E1-429C-91714746E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D8B94D8-C837-35AB-7563-606689693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27621"/>
            <a:ext cx="121920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78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1ED37-91E5-0A2E-14A8-9870288A0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4A0CC2-4501-3C35-9D2A-0D572A72C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Scan of new foil - response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3AB59B-4301-340A-1ECF-15379E86F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170" y="5718133"/>
            <a:ext cx="11376024" cy="1433309"/>
          </a:xfrm>
        </p:spPr>
        <p:txBody>
          <a:bodyPr/>
          <a:lstStyle/>
          <a:p>
            <a:r>
              <a:rPr lang="en-US" dirty="0"/>
              <a:t>Norm. XSEC signal only shifted by more than 2% when beam was on very edge of foil</a:t>
            </a:r>
            <a:endParaRPr lang="en-GB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BBE08BA-36BC-EEBD-2815-5B8BB46AB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14773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983B3B4-F0BA-745D-9EE0-A0D105713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5778"/>
            <a:ext cx="12192000" cy="343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3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20E293-CCB3-13F2-AFFC-AFFFBD742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more stable beam position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8F7A02-DA59-7704-3470-F74D6D190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42CC419-51ED-2F0C-A3A3-F82477DA52B9}"/>
              </a:ext>
            </a:extLst>
          </p:cNvPr>
          <p:cNvSpPr txBox="1">
            <a:spLocks/>
          </p:cNvSpPr>
          <p:nvPr/>
        </p:nvSpPr>
        <p:spPr bwMode="auto">
          <a:xfrm>
            <a:off x="534477" y="5767752"/>
            <a:ext cx="11376024" cy="14333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kern="0" dirty="0"/>
              <a:t>Changes are more dramatic than when the beam position is stable, but remain small</a:t>
            </a:r>
            <a:endParaRPr lang="en-GB" kern="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AB4097A-4CBC-005B-053C-D500764D2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20093"/>
            <a:ext cx="12192000" cy="281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854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BB4A68-EFC6-2D26-67D3-00BF29162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more stable beam position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6FD6F-5453-9023-77A9-2B26D4D6C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78CF387-17D7-5ADF-7289-28BF0749E201}"/>
              </a:ext>
            </a:extLst>
          </p:cNvPr>
          <p:cNvSpPr txBox="1">
            <a:spLocks/>
          </p:cNvSpPr>
          <p:nvPr/>
        </p:nvSpPr>
        <p:spPr bwMode="auto">
          <a:xfrm>
            <a:off x="683319" y="5157253"/>
            <a:ext cx="11376024" cy="14333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kern="0" dirty="0"/>
              <a:t>Changes during beam position scans are similar in magnitude to those observed over weeks without beam position variation</a:t>
            </a:r>
            <a:br>
              <a:rPr lang="en-US" kern="0" dirty="0"/>
            </a:br>
            <a:r>
              <a:rPr lang="en-US" kern="0" dirty="0"/>
              <a:t>Will compare with another beam position test once the foil has aged</a:t>
            </a:r>
            <a:endParaRPr lang="en-GB" kern="0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2BD9E70-CC06-45D4-206C-432EB343B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24063"/>
            <a:ext cx="12192000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84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D678244-F8F4-7872-E2B6-B3552C10508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FB9552E-3F9B-9995-D3FC-4ECF6E17ADEA}"/>
              </a:ext>
            </a:extLst>
          </p:cNvPr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Roboto" panose="02000000000000000000" pitchFamily="2" charset="0"/>
              </a:rPr>
              <a:t>Supplementary Slides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8162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7B4C7D-0D7A-01A8-ED9A-8F16244CEF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6C0BF1-C32F-98FF-5901-171E0544B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2024 XSEC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8A53CCC-5A13-27C6-678D-B95D80DFD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762" y="1495424"/>
            <a:ext cx="9588284" cy="474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F0C2DC-1CF0-6BBF-FB28-597DC1719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986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BA66E2-2F5D-6423-4AF4-0E13FFEDB4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2200" y="1439335"/>
            <a:ext cx="8866075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07AA3BC-C65F-A9F7-70ED-A0EB3DC74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for F61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F881E3-3D1F-E373-A7A2-B6738E4B7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57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8D1876-F18F-B6C3-92DC-D8272CE01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35E24D-E9D9-CA7E-F476-EFE5D7DC4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Vacuum for F61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EE2358-A812-2E25-FB64-E205A30F6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127EB4-8494-AB5E-29F7-27D5C12EBB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808886-E974-3F16-5091-81260D41BD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847520"/>
            <a:ext cx="7772400" cy="535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689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AE331E-CD9A-8604-1BA1-1CF61C13B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368FA8-2BE7-0854-EB7D-FF7BC154E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Vacuum for F62 and F63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B28CC3-2BF6-3E6D-B9D3-6CB820D38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2138B3-49E7-9E2B-9CB8-98E6611391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1" b="-7442"/>
          <a:stretch/>
        </p:blipFill>
        <p:spPr>
          <a:xfrm>
            <a:off x="3352800" y="1170740"/>
            <a:ext cx="4189173" cy="523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53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6FDE3D-8266-5D08-F0EB-C036AFA9F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Secondary Electron Emission Chamber (XSEC)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164A2-D74A-35F8-DD97-585378A83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B8AAD120-E75A-CC76-5F09-E13D75EC4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258" y="2360062"/>
            <a:ext cx="4097215" cy="30729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8F35BD-8774-068E-CFEF-2B34B73B62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3478601" y="2360060"/>
            <a:ext cx="4097217" cy="307291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DC6061D-43D8-9892-054E-21DFE45AA7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6" r="11959"/>
          <a:stretch/>
        </p:blipFill>
        <p:spPr>
          <a:xfrm>
            <a:off x="7414097" y="1847909"/>
            <a:ext cx="4210493" cy="409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46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230FD-9547-F406-83CA-EFFCA79372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FB0077-FD8E-A1DE-A5F9-BD91CA86C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East Experimental Area Beam Lines and Powering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2EF635-CF1B-0540-CCF3-22DEC9B35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319" y="1336873"/>
            <a:ext cx="6700305" cy="473185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6534BF-088A-C4C3-EE47-3D29002F1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864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XSEC Calibration factor and details</a:t>
            </a:r>
          </a:p>
        </p:txBody>
      </p:sp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314156F5-9A85-5206-9BC2-D13BAA52AC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229252"/>
              </p:ext>
            </p:extLst>
          </p:nvPr>
        </p:nvGraphicFramePr>
        <p:xfrm>
          <a:off x="773747" y="2377441"/>
          <a:ext cx="6156442" cy="2904381"/>
        </p:xfrm>
        <a:graphic>
          <a:graphicData uri="http://schemas.openxmlformats.org/drawingml/2006/table">
            <a:tbl>
              <a:tblPr/>
              <a:tblGrid>
                <a:gridCol w="1247558">
                  <a:extLst>
                    <a:ext uri="{9D8B030D-6E8A-4147-A177-3AD203B41FA5}">
                      <a16:colId xmlns:a16="http://schemas.microsoft.com/office/drawing/2014/main" val="2161173559"/>
                    </a:ext>
                  </a:extLst>
                </a:gridCol>
                <a:gridCol w="1886552">
                  <a:extLst>
                    <a:ext uri="{9D8B030D-6E8A-4147-A177-3AD203B41FA5}">
                      <a16:colId xmlns:a16="http://schemas.microsoft.com/office/drawing/2014/main" val="4183339703"/>
                    </a:ext>
                  </a:extLst>
                </a:gridCol>
                <a:gridCol w="3022332">
                  <a:extLst>
                    <a:ext uri="{9D8B030D-6E8A-4147-A177-3AD203B41FA5}">
                      <a16:colId xmlns:a16="http://schemas.microsoft.com/office/drawing/2014/main" val="2421779696"/>
                    </a:ext>
                  </a:extLst>
                </a:gridCol>
              </a:tblGrid>
              <a:tr h="567890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Name​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2024 Calibration factor​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​Notes (last updated Dec 2024)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8096490"/>
                  </a:ext>
                </a:extLst>
              </a:tr>
              <a:tr h="396728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T08.XSEC070-I​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1.0923e+08​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900pF --&gt; 10 x signal foil + 11 x bias foil​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7133632"/>
                  </a:ext>
                </a:extLst>
              </a:tr>
              <a:tr h="424208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F61.XSEC023-I1​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1.15e+08​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 x signal foil + 3 x bias foil​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834600"/>
                  </a:ext>
                </a:extLst>
              </a:tr>
              <a:tr h="345915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F61.XSEC023-I2​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1.15e+08​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 x signal foil + 3 x bias foil​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936287"/>
                  </a:ext>
                </a:extLst>
              </a:tr>
              <a:tr h="424208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F62.XSEC022-I​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5.08e+08​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10 x signal foil + 11 x bias foil​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921441"/>
                  </a:ext>
                </a:extLst>
              </a:tr>
              <a:tr h="424208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F63.XSEC008-I​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5.08e+08​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 x signal foil + 3 x bias foil​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7662826"/>
                  </a:ext>
                </a:extLst>
              </a:tr>
              <a:tr h="242116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T8.XSEC095-I​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4.3697e+08​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900pF --&gt; 10 x signal foil + 11 x bias foil​</a:t>
                      </a:r>
                      <a:b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</a:b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4822785"/>
                  </a:ext>
                </a:extLst>
              </a:tr>
            </a:tbl>
          </a:graphicData>
        </a:graphic>
      </p:graphicFrame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89CAD30C-04AD-72DC-C05E-9B7930378C09}"/>
              </a:ext>
            </a:extLst>
          </p:cNvPr>
          <p:cNvSpPr txBox="1">
            <a:spLocks/>
          </p:cNvSpPr>
          <p:nvPr/>
        </p:nvSpPr>
        <p:spPr bwMode="auto">
          <a:xfrm>
            <a:off x="407989" y="1240200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CH" kern="0" dirty="0"/>
            </a:br>
            <a:r>
              <a:rPr lang="fr-CH" kern="0" dirty="0"/>
              <a:t>Signal </a:t>
            </a:r>
            <a:r>
              <a:rPr lang="fr-CH" kern="0" dirty="0" err="1"/>
              <a:t>depends</a:t>
            </a:r>
            <a:r>
              <a:rPr lang="fr-CH" kern="0" dirty="0"/>
              <a:t> on </a:t>
            </a:r>
            <a:r>
              <a:rPr lang="fr-CH" kern="0" dirty="0" err="1"/>
              <a:t>number</a:t>
            </a:r>
            <a:r>
              <a:rPr lang="fr-CH" kern="0" dirty="0"/>
              <a:t> of foils and construction</a:t>
            </a:r>
            <a:r>
              <a:rPr lang="fr-CH" kern="0" baseline="30000" dirty="0"/>
              <a:t>1</a:t>
            </a:r>
          </a:p>
        </p:txBody>
      </p:sp>
      <p:pic>
        <p:nvPicPr>
          <p:cNvPr id="12" name="Picture 11" descr="A machine with many metal parts&#10;&#10;Description automatically generated with medium confidence">
            <a:extLst>
              <a:ext uri="{FF2B5EF4-FFF2-40B4-BE49-F238E27FC236}">
                <a16:creationId xmlns:a16="http://schemas.microsoft.com/office/drawing/2014/main" id="{E641B4DB-C6A5-9791-F485-05136B713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82242" y="1788461"/>
            <a:ext cx="4640287" cy="34802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5B7F7E-DFAD-0FF3-2B02-7E8D9A3CDFB0}"/>
              </a:ext>
            </a:extLst>
          </p:cNvPr>
          <p:cNvSpPr txBox="1"/>
          <p:nvPr/>
        </p:nvSpPr>
        <p:spPr bwMode="auto">
          <a:xfrm>
            <a:off x="2976665" y="636548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1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Ravotti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F., </a:t>
            </a:r>
            <a:r>
              <a:rPr lang="en-GB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Ollacarizqueta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A.G. and </a:t>
            </a:r>
            <a:r>
              <a:rPr lang="en-GB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Ruffieux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R.B., 2022. </a:t>
            </a:r>
            <a:r>
              <a:rPr lang="en-GB" sz="10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Calibration of the T08. XSEC devices by means of Al-foil activation and BCTF measurements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(No. EP-Tech-Note-2022-001).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F0B523F7-7685-F9C8-4150-39CC59174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F4DE6AC5-6D0C-5B54-FB4C-57A770F8DA2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843F285-8344-333B-1D59-3599EC0447B1}"/>
              </a:ext>
            </a:extLst>
          </p:cNvPr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Roboto" panose="02000000000000000000" pitchFamily="2" charset="0"/>
              </a:rPr>
              <a:t>Calibration factors for F61, F62 &amp; F63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2375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328A7-3A22-2588-FAA4-D77D38302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E3E50EC0-E550-DFA3-5795-26C88692D2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7" y="984285"/>
            <a:ext cx="9507781" cy="507171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7E28282-F3DC-F02B-B4C1-D7CA1907B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XSEC relative signal and Calibration Factor for F61 (2025)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83D32F4-E967-486F-5A1F-73EA0B224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987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68DDBA-F436-07A1-3DC1-8B86FD64A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XSEC relative signal and Calibration Factor for F61 (2024)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F1AA55-1DED-2C90-F072-927B99DD2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95DD93A-3512-5D9C-E629-53C531D690A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381" y="1528468"/>
            <a:ext cx="885474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246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0A39E9-E758-7DB5-2972-E0432AC851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CBA9B6-DCDC-77EC-750B-4B119367A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Conclusion for Calibration Factors</a:t>
            </a:r>
          </a:p>
        </p:txBody>
      </p:sp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8BC44F6C-92F2-B133-E70C-6E84B6069D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2026092"/>
              </p:ext>
            </p:extLst>
          </p:nvPr>
        </p:nvGraphicFramePr>
        <p:xfrm>
          <a:off x="2176282" y="1775638"/>
          <a:ext cx="7663328" cy="2904381"/>
        </p:xfrm>
        <a:graphic>
          <a:graphicData uri="http://schemas.openxmlformats.org/drawingml/2006/table">
            <a:tbl>
              <a:tblPr/>
              <a:tblGrid>
                <a:gridCol w="976586">
                  <a:extLst>
                    <a:ext uri="{9D8B030D-6E8A-4147-A177-3AD203B41FA5}">
                      <a16:colId xmlns:a16="http://schemas.microsoft.com/office/drawing/2014/main" val="2161173559"/>
                    </a:ext>
                  </a:extLst>
                </a:gridCol>
                <a:gridCol w="1535855">
                  <a:extLst>
                    <a:ext uri="{9D8B030D-6E8A-4147-A177-3AD203B41FA5}">
                      <a16:colId xmlns:a16="http://schemas.microsoft.com/office/drawing/2014/main" val="4183339703"/>
                    </a:ext>
                  </a:extLst>
                </a:gridCol>
                <a:gridCol w="2383815">
                  <a:extLst>
                    <a:ext uri="{9D8B030D-6E8A-4147-A177-3AD203B41FA5}">
                      <a16:colId xmlns:a16="http://schemas.microsoft.com/office/drawing/2014/main" val="3761793328"/>
                    </a:ext>
                  </a:extLst>
                </a:gridCol>
                <a:gridCol w="2767072">
                  <a:extLst>
                    <a:ext uri="{9D8B030D-6E8A-4147-A177-3AD203B41FA5}">
                      <a16:colId xmlns:a16="http://schemas.microsoft.com/office/drawing/2014/main" val="2421779696"/>
                    </a:ext>
                  </a:extLst>
                </a:gridCol>
              </a:tblGrid>
              <a:tr h="567890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 Name​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 2024 Calibration factor​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 2025 calibration factor (TBC)</a:t>
                      </a:r>
                    </a:p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 (95% BCT transmission target for  F61)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​ Notes (last updated Dec 2024)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8096490"/>
                  </a:ext>
                </a:extLst>
              </a:tr>
              <a:tr h="396728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T08.XSEC070-I​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1.0923e+08​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900pF --&gt; 10 x signal foil + 11 x bias foil​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7133632"/>
                  </a:ext>
                </a:extLst>
              </a:tr>
              <a:tr h="424208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F61.XSEC023-I1​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1.15e+08​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6FC040"/>
                          </a:solidFill>
                          <a:effectLst/>
                          <a:latin typeface="Aptos" panose="020B0004020202020204" pitchFamily="34" charset="0"/>
                        </a:rPr>
                        <a:t>6.39e+08  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 x signal foil + 3 x bias foil​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834600"/>
                  </a:ext>
                </a:extLst>
              </a:tr>
              <a:tr h="345915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F61.XSEC023-I2​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1.15e+08​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 x signal foil + 3 x bias foil​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936287"/>
                  </a:ext>
                </a:extLst>
              </a:tr>
              <a:tr h="424208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F62.XSEC022-I​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5.08e+08​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6FC040"/>
                          </a:solidFill>
                          <a:effectLst/>
                          <a:latin typeface="Aptos" panose="020B0004020202020204" pitchFamily="34" charset="0"/>
                        </a:rPr>
                        <a:t>1.06+08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10 x signal foil + 11 x bias foil​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921441"/>
                  </a:ext>
                </a:extLst>
              </a:tr>
              <a:tr h="424208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F63.XSEC008-I​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5.08e+08​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6FC040"/>
                          </a:solidFill>
                          <a:effectLst/>
                          <a:latin typeface="Aptos" panose="020B0004020202020204" pitchFamily="34" charset="0"/>
                        </a:rPr>
                        <a:t>6.39e+08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 x signal foil + 3 x bias foil​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7662826"/>
                  </a:ext>
                </a:extLst>
              </a:tr>
              <a:tr h="242116"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T8.XSEC095-I​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4.3697e+08​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900pF --&gt; 10 x signal foil + 11 x bias foil​</a:t>
                      </a:r>
                      <a:b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</a:b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​</a:t>
                      </a:r>
                    </a:p>
                  </a:txBody>
                  <a:tcPr marL="8212" marR="8212" marT="8212" marB="82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4822785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CD0CF-C42B-C7AA-0053-2A5B25FF0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2E00941-B84D-B2A9-5BBC-D034E7170971}"/>
              </a:ext>
            </a:extLst>
          </p:cNvPr>
          <p:cNvSpPr txBox="1">
            <a:spLocks/>
          </p:cNvSpPr>
          <p:nvPr/>
        </p:nvSpPr>
        <p:spPr bwMode="auto">
          <a:xfrm>
            <a:off x="523136" y="5480156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/>
              <a:t>Must observe vacuum environment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479557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A72F994B-8819-98C3-4C2A-10A4612893D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DE1319F-A71B-F4D4-75F9-CC49462C279B}"/>
              </a:ext>
            </a:extLst>
          </p:cNvPr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>
                <a:latin typeface="Roboto" panose="02000000000000000000" pitchFamily="2" charset="0"/>
              </a:rPr>
              <a:t>New Foil  - T08.XSEC095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957790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5142</TotalTime>
  <Words>575</Words>
  <Application>Microsoft Office PowerPoint</Application>
  <PresentationFormat>Widescreen</PresentationFormat>
  <Paragraphs>100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Aptos</vt:lpstr>
      <vt:lpstr>Arial</vt:lpstr>
      <vt:lpstr>Roboto</vt:lpstr>
      <vt:lpstr>1_Office Theme</vt:lpstr>
      <vt:lpstr>Status of East Area XSEC Calibration </vt:lpstr>
      <vt:lpstr>Secondary Electron Emission Chamber (XSEC)</vt:lpstr>
      <vt:lpstr>East Experimental Area Beam Lines and Powering</vt:lpstr>
      <vt:lpstr>XSEC Calibration factor and details</vt:lpstr>
      <vt:lpstr>Calibration factors for F61, F62 &amp; F63</vt:lpstr>
      <vt:lpstr>XSEC relative signal and Calibration Factor for F61 (2025)</vt:lpstr>
      <vt:lpstr>XSEC relative signal and Calibration Factor for F61 (2024)</vt:lpstr>
      <vt:lpstr>Today’s Conclusion for Calibration Factors</vt:lpstr>
      <vt:lpstr>New Foil  - T08.XSEC095</vt:lpstr>
      <vt:lpstr>Scan of new foil</vt:lpstr>
      <vt:lpstr>Scan of new foil - response</vt:lpstr>
      <vt:lpstr>Scan of new foil - response</vt:lpstr>
      <vt:lpstr>Comparison to more stable beam position</vt:lpstr>
      <vt:lpstr>Comparison to more stable beam position</vt:lpstr>
      <vt:lpstr>Supplementary Slides</vt:lpstr>
      <vt:lpstr>2024 XSEC</vt:lpstr>
      <vt:lpstr>Transmission for F61</vt:lpstr>
      <vt:lpstr>2025 Vacuum for F61</vt:lpstr>
      <vt:lpstr>2025 Vacuum for F62 and F63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 Metin</dc:creator>
  <cp:lastModifiedBy>Dani Metin</cp:lastModifiedBy>
  <cp:revision>25</cp:revision>
  <dcterms:created xsi:type="dcterms:W3CDTF">2025-04-01T06:40:56Z</dcterms:created>
  <dcterms:modified xsi:type="dcterms:W3CDTF">2025-04-07T14:25:01Z</dcterms:modified>
</cp:coreProperties>
</file>