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1825" r:id="rId2"/>
    <p:sldId id="1681" r:id="rId3"/>
    <p:sldId id="257" r:id="rId4"/>
    <p:sldId id="3118" r:id="rId5"/>
    <p:sldId id="289" r:id="rId6"/>
    <p:sldId id="1788" r:id="rId7"/>
    <p:sldId id="3113" r:id="rId8"/>
    <p:sldId id="3114" r:id="rId9"/>
    <p:sldId id="369" r:id="rId10"/>
    <p:sldId id="3129" r:id="rId11"/>
    <p:sldId id="290" r:id="rId12"/>
    <p:sldId id="3128" r:id="rId13"/>
    <p:sldId id="3132" r:id="rId14"/>
    <p:sldId id="3126" r:id="rId15"/>
    <p:sldId id="3124" r:id="rId16"/>
    <p:sldId id="3127" r:id="rId17"/>
    <p:sldId id="3125" r:id="rId18"/>
    <p:sldId id="3130" r:id="rId19"/>
    <p:sldId id="3119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2E54D10-DC86-9D42-3F26-BBBED3949C98}" name="Melania Averna" initials="MA" userId="S::melania.averna@cern.ch::1947d206-3d83-4602-a7bf-bb1c714a080d" providerId="AD"/>
  <p188:author id="{71B6E97F-497E-718D-2D52-DC7197CFEDC9}" name="Marco Calviani" initials="MC" userId="S::marco.calviani@cern.ch::ddf8b175-a69f-4f4e-bfb3-bc7162f64e1b" providerId="AD"/>
  <p188:author id="{F548ACA3-39EC-9120-BE71-A90BCF2FDD2D}" name="Jean-Louis Grenard" initials="JG" userId="S::jean-louis.grenard@cern.ch::3cfbd564-dc6a-44a5-8f9b-b0eb35aadd99" providerId="AD"/>
  <p188:author id="{BA3505BE-EBEA-DEF3-DF7B-D60CF6334915}" name="Gemma Stacey Humphreys" initials="GH" userId="S::gemma.stacey.humphreys@cern.ch::ec960c71-227a-4d37-905b-69bbf3565b7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7F7F7"/>
    <a:srgbClr val="E8438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32" y="62"/>
      </p:cViewPr>
      <p:guideLst>
        <p:guide orient="horz" pos="43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59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1842C-EA99-43C7-90AC-25EB5665E1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8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27/03/25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0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0312" y="1506447"/>
            <a:ext cx="5181600" cy="4463031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784312" y="1506447"/>
            <a:ext cx="5181600" cy="4463031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1209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/>
              <a:t>New service building CE design constrains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10944225" cy="4357687"/>
          </a:xfrm>
        </p:spPr>
        <p:txBody>
          <a:bodyPr/>
          <a:lstStyle>
            <a:lvl1pPr marL="0" indent="0">
              <a:buNone/>
              <a:defRPr sz="21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985852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89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5052" y="6378349"/>
            <a:ext cx="3781028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27/03/25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New service building CE design constrains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80" r:id="rId24"/>
    <p:sldLayoutId id="2147483681" r:id="rId25"/>
    <p:sldLayoutId id="2147483682" r:id="rId2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my.sharepoint.com/:x:/g/personal/jean-louis_grenard_cern_ch/EU0OMkCRD0RErLdrnJlX3PwBDl-0yOfG_Wln5hOaSFynFg?e=JlE4qw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9B57E5-AC9C-7C86-FD68-DDBB866618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/>
              <a:t>New target complex service building (754)</a:t>
            </a:r>
            <a:br>
              <a:rPr lang="en-GB" dirty="0"/>
            </a:br>
            <a:r>
              <a:rPr lang="en-GB" sz="2000" b="0" dirty="0"/>
              <a:t>SCE Milestones for IRP Design Study</a:t>
            </a:r>
            <a:br>
              <a:rPr lang="en-GB" sz="800" b="1" dirty="0"/>
            </a:br>
            <a:r>
              <a:rPr lang="en-GB" sz="2000" b="0" dirty="0"/>
              <a:t>27th March 2025 - CERN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A9EB5DE-6AA6-A72E-B633-B2DC32B7E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57800"/>
            <a:ext cx="11376026" cy="124623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000" dirty="0"/>
              <a:t>Jean-Louis GRENARD - Gemma HUMPHREYS – CERN – SY-STI-TCD</a:t>
            </a:r>
          </a:p>
        </p:txBody>
      </p:sp>
    </p:spTree>
    <p:extLst>
      <p:ext uri="{BB962C8B-B14F-4D97-AF65-F5344CB8AC3E}">
        <p14:creationId xmlns:p14="http://schemas.microsoft.com/office/powerpoint/2010/main" val="249310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F43C8-122A-2E2E-BD96-2BBC02505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building – Service cell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B404E6-BFA0-6EA6-003C-B03A4273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B3E29-A54A-6A05-EA5B-D710C4291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D7C27F-4EFF-92EB-CD25-2C364BDDDE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592263"/>
            <a:ext cx="6678612" cy="4608512"/>
          </a:xfrm>
        </p:spPr>
        <p:txBody>
          <a:bodyPr/>
          <a:lstStyle/>
          <a:p>
            <a:r>
              <a:rPr lang="fr-CH" dirty="0" err="1"/>
              <a:t>Completly</a:t>
            </a:r>
            <a:r>
              <a:rPr lang="fr-CH" dirty="0"/>
              <a:t> </a:t>
            </a:r>
            <a:r>
              <a:rPr lang="fr-CH" dirty="0" err="1"/>
              <a:t>independant</a:t>
            </a:r>
            <a:r>
              <a:rPr lang="fr-CH" dirty="0"/>
              <a:t> for the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Weight</a:t>
            </a:r>
            <a:r>
              <a:rPr lang="fr-CH" dirty="0"/>
              <a:t> of the </a:t>
            </a:r>
            <a:r>
              <a:rPr lang="fr-CH" dirty="0" err="1"/>
              <a:t>cell</a:t>
            </a:r>
            <a:r>
              <a:rPr lang="fr-CH" dirty="0"/>
              <a:t> 900t </a:t>
            </a:r>
            <a:r>
              <a:rPr lang="fr-CH" dirty="0" err="1"/>
              <a:t>concrete</a:t>
            </a:r>
            <a:r>
              <a:rPr lang="fr-CH" dirty="0"/>
              <a:t> - 2000t </a:t>
            </a:r>
            <a:r>
              <a:rPr lang="fr-CH" dirty="0" err="1"/>
              <a:t>cast</a:t>
            </a:r>
            <a:r>
              <a:rPr lang="fr-CH" dirty="0"/>
              <a:t> </a:t>
            </a:r>
            <a:r>
              <a:rPr lang="fr-CH" dirty="0" err="1"/>
              <a:t>iron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Internal</a:t>
            </a:r>
            <a:r>
              <a:rPr lang="fr-CH" dirty="0"/>
              <a:t> size 12 x 6,5 x 5m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External</a:t>
            </a:r>
            <a:r>
              <a:rPr lang="fr-CH" dirty="0"/>
              <a:t> size 14,4 x 8,9m x 6,2m </a:t>
            </a:r>
            <a:r>
              <a:rPr lang="fr-CH" dirty="0" err="1"/>
              <a:t>concrete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External</a:t>
            </a:r>
            <a:r>
              <a:rPr lang="fr-CH" dirty="0"/>
              <a:t> size 13,6 x 8,1m x 5,8m </a:t>
            </a:r>
            <a:r>
              <a:rPr lang="fr-CH" dirty="0" err="1"/>
              <a:t>steel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FF0000"/>
                </a:solidFill>
              </a:rPr>
              <a:t>Floor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loading</a:t>
            </a:r>
            <a:r>
              <a:rPr lang="fr-CH" dirty="0">
                <a:solidFill>
                  <a:srgbClr val="FF0000"/>
                </a:solidFill>
              </a:rPr>
              <a:t> 20-60t/m² </a:t>
            </a:r>
            <a:r>
              <a:rPr lang="fr-CH" dirty="0" err="1">
                <a:solidFill>
                  <a:srgbClr val="FF0000"/>
                </a:solidFill>
              </a:rPr>
              <a:t>from</a:t>
            </a:r>
            <a:r>
              <a:rPr lang="fr-CH" dirty="0">
                <a:solidFill>
                  <a:srgbClr val="FF0000"/>
                </a:solidFill>
              </a:rPr>
              <a:t> the </a:t>
            </a:r>
            <a:r>
              <a:rPr lang="fr-CH" dirty="0" err="1">
                <a:solidFill>
                  <a:srgbClr val="FF0000"/>
                </a:solidFill>
              </a:rPr>
              <a:t>cell</a:t>
            </a:r>
            <a:endParaRPr lang="fr-CH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Assumptions:</a:t>
            </a:r>
          </a:p>
          <a:p>
            <a:r>
              <a:rPr lang="fr-CH" dirty="0"/>
              <a:t> 1,2m </a:t>
            </a:r>
            <a:r>
              <a:rPr lang="fr-CH" dirty="0" err="1"/>
              <a:t>concrete</a:t>
            </a:r>
            <a:r>
              <a:rPr lang="fr-CH" dirty="0"/>
              <a:t> </a:t>
            </a:r>
            <a:r>
              <a:rPr lang="fr-CH" dirty="0" err="1"/>
              <a:t>wall</a:t>
            </a:r>
            <a:r>
              <a:rPr lang="fr-CH" dirty="0"/>
              <a:t> and </a:t>
            </a:r>
            <a:r>
              <a:rPr lang="fr-CH" dirty="0" err="1"/>
              <a:t>ceilling</a:t>
            </a:r>
            <a:endParaRPr lang="fr-CH" dirty="0"/>
          </a:p>
          <a:p>
            <a:r>
              <a:rPr lang="fr-CH" dirty="0"/>
              <a:t>0,8m </a:t>
            </a:r>
            <a:r>
              <a:rPr lang="fr-CH" dirty="0" err="1"/>
              <a:t>steel</a:t>
            </a:r>
            <a:r>
              <a:rPr lang="fr-CH" dirty="0"/>
              <a:t> </a:t>
            </a:r>
            <a:r>
              <a:rPr lang="fr-CH" dirty="0" err="1"/>
              <a:t>wall</a:t>
            </a:r>
            <a:r>
              <a:rPr lang="fr-CH" dirty="0"/>
              <a:t> and </a:t>
            </a:r>
            <a:r>
              <a:rPr lang="fr-CH" dirty="0" err="1"/>
              <a:t>ceilling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6" name="Picture 5" descr="A blueprint of a room&#10;&#10;Description automatically generated">
            <a:extLst>
              <a:ext uri="{FF2B5EF4-FFF2-40B4-BE49-F238E27FC236}">
                <a16:creationId xmlns:a16="http://schemas.microsoft.com/office/drawing/2014/main" id="{8ADF95CE-9040-6795-73C6-94F83EB3D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123" y="1592263"/>
            <a:ext cx="5283961" cy="438878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C18D42-D0DD-DA48-CD59-7AD79950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2740435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24CB6-0DF8-EF2B-C99F-E18FF9288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025E96D-C071-AD3F-377D-6F0705016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10" y="877144"/>
            <a:ext cx="5568287" cy="53068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9DDC36-3D95-271A-9DDF-077E9E4F5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905" y="3010198"/>
            <a:ext cx="2374335" cy="322711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A98AE45-08CA-6414-FE53-34E95E48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building – </a:t>
            </a:r>
            <a:r>
              <a:rPr lang="en-US" dirty="0" err="1"/>
              <a:t>differencial</a:t>
            </a:r>
            <a:r>
              <a:rPr lang="en-US" dirty="0"/>
              <a:t> pressures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A353480-C141-CE90-8922-3F17FEA925E1}"/>
              </a:ext>
            </a:extLst>
          </p:cNvPr>
          <p:cNvGrpSpPr/>
          <p:nvPr/>
        </p:nvGrpSpPr>
        <p:grpSpPr>
          <a:xfrm>
            <a:off x="8526373" y="959000"/>
            <a:ext cx="3464131" cy="5125735"/>
            <a:chOff x="8767908" y="1336235"/>
            <a:chExt cx="3209376" cy="4185531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3DC5297-F9B4-3799-9706-B4819CAFA5BE}"/>
                </a:ext>
              </a:extLst>
            </p:cNvPr>
            <p:cNvSpPr/>
            <p:nvPr/>
          </p:nvSpPr>
          <p:spPr>
            <a:xfrm>
              <a:off x="8767908" y="4502588"/>
              <a:ext cx="3065359" cy="1019178"/>
            </a:xfrm>
            <a:prstGeom prst="roundRect">
              <a:avLst/>
            </a:prstGeom>
            <a:solidFill>
              <a:srgbClr val="FFFF9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1F3473D-F9A5-9DDC-322A-303AAF887F5F}"/>
                </a:ext>
              </a:extLst>
            </p:cNvPr>
            <p:cNvSpPr/>
            <p:nvPr/>
          </p:nvSpPr>
          <p:spPr>
            <a:xfrm>
              <a:off x="8767908" y="2962828"/>
              <a:ext cx="3065359" cy="1228669"/>
            </a:xfrm>
            <a:prstGeom prst="roundRect">
              <a:avLst/>
            </a:prstGeom>
            <a:solidFill>
              <a:srgbClr val="99FF9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8CFDB57-46BA-72B4-9757-7A86A9803029}"/>
                </a:ext>
              </a:extLst>
            </p:cNvPr>
            <p:cNvSpPr/>
            <p:nvPr/>
          </p:nvSpPr>
          <p:spPr>
            <a:xfrm>
              <a:off x="8767908" y="1336235"/>
              <a:ext cx="3065359" cy="1228669"/>
            </a:xfrm>
            <a:prstGeom prst="roundRect">
              <a:avLst/>
            </a:prstGeom>
            <a:solidFill>
              <a:srgbClr val="00489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36279FC5-18DE-DA92-0F75-3ECB9B9248C4}"/>
                </a:ext>
              </a:extLst>
            </p:cNvPr>
            <p:cNvSpPr txBox="1">
              <a:spLocks/>
            </p:cNvSpPr>
            <p:nvPr/>
          </p:nvSpPr>
          <p:spPr>
            <a:xfrm>
              <a:off x="8797445" y="1336235"/>
              <a:ext cx="3179839" cy="1296144"/>
            </a:xfrm>
            <a:prstGeom prst="rect">
              <a:avLst/>
            </a:prstGeom>
          </p:spPr>
          <p:txBody>
            <a:bodyPr/>
            <a:lstStyle>
              <a:lvl1pPr marL="0" indent="0" algn="l" defTabSz="914377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43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7984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1976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chemeClr val="bg1"/>
                  </a:solidFill>
                </a:rPr>
                <a:t>S-1 Zone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>
                  <a:solidFill>
                    <a:schemeClr val="bg1"/>
                  </a:solidFill>
                </a:rPr>
                <a:t>Full fresh air ~ 2,300 m3/h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>
                  <a:solidFill>
                    <a:schemeClr val="bg1"/>
                  </a:solidFill>
                </a:rPr>
                <a:t>N+1 redundancy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>
                  <a:solidFill>
                    <a:schemeClr val="bg1"/>
                  </a:solidFill>
                </a:rPr>
                <a:t>Filters nearby Service Cell and in filter room</a:t>
              </a:r>
              <a:endParaRPr lang="en-GB" sz="1400" b="1" i="0" dirty="0">
                <a:solidFill>
                  <a:schemeClr val="bg1"/>
                </a:solidFill>
                <a:effectLst/>
                <a:highlight>
                  <a:srgbClr val="FFFFFF"/>
                </a:highlight>
                <a:latin typeface="Work Sans" pitchFamily="2" charset="0"/>
              </a:endParaRPr>
            </a:p>
          </p:txBody>
        </p:sp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4FDEBDD6-7EC6-5F14-000E-FCA377D952A9}"/>
                </a:ext>
              </a:extLst>
            </p:cNvPr>
            <p:cNvSpPr txBox="1">
              <a:spLocks/>
            </p:cNvSpPr>
            <p:nvPr/>
          </p:nvSpPr>
          <p:spPr>
            <a:xfrm>
              <a:off x="8797445" y="2976974"/>
              <a:ext cx="3179839" cy="1214523"/>
            </a:xfrm>
            <a:prstGeom prst="rect">
              <a:avLst/>
            </a:prstGeom>
          </p:spPr>
          <p:txBody>
            <a:bodyPr/>
            <a:lstStyle>
              <a:lvl1pPr marL="0" indent="0" algn="l" defTabSz="914377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43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7984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1976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800" dirty="0"/>
                <a:t>S-2 Zone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Full fresh air ~ 12,660 m3/h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No redundancy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Filters in filter room</a:t>
              </a:r>
            </a:p>
          </p:txBody>
        </p:sp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F4F09E4A-7B40-DB05-58E9-9F87DBD8EB61}"/>
                </a:ext>
              </a:extLst>
            </p:cNvPr>
            <p:cNvSpPr txBox="1">
              <a:spLocks/>
            </p:cNvSpPr>
            <p:nvPr/>
          </p:nvSpPr>
          <p:spPr>
            <a:xfrm>
              <a:off x="8797445" y="4509033"/>
              <a:ext cx="2891807" cy="936191"/>
            </a:xfrm>
            <a:prstGeom prst="rect">
              <a:avLst/>
            </a:prstGeom>
          </p:spPr>
          <p:txBody>
            <a:bodyPr/>
            <a:lstStyle>
              <a:lvl1pPr marL="0" indent="0" algn="l" defTabSz="914377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43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7984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1976" indent="-323992" algn="l" defTabSz="914377">
                <a:lnSpc>
                  <a:spcPct val="100000"/>
                </a:lnSpc>
                <a:spcBef>
                  <a:spcPts val="200"/>
                </a:spcBef>
                <a:spcAft>
                  <a:spcPts val="2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800" dirty="0"/>
                <a:t>S-3 Zone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~ 1,000 m3/h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800" b="0" dirty="0"/>
                <a:t>No redundancy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80EEE4C-D906-C845-486E-93921D1FF941}"/>
              </a:ext>
            </a:extLst>
          </p:cNvPr>
          <p:cNvSpPr txBox="1"/>
          <p:nvPr/>
        </p:nvSpPr>
        <p:spPr>
          <a:xfrm>
            <a:off x="4163402" y="1999098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-20Pa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3F331EE-0948-DBDF-C82E-90ED45EBC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308" y="821790"/>
            <a:ext cx="1148780" cy="229107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0ADA20F-D45B-BB18-00B6-A8B363B6FD27}"/>
              </a:ext>
            </a:extLst>
          </p:cNvPr>
          <p:cNvSpPr txBox="1"/>
          <p:nvPr/>
        </p:nvSpPr>
        <p:spPr>
          <a:xfrm>
            <a:off x="5163085" y="2001229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A78126-016E-7390-CAD9-5FC9ACE6251B}"/>
              </a:ext>
            </a:extLst>
          </p:cNvPr>
          <p:cNvSpPr txBox="1"/>
          <p:nvPr/>
        </p:nvSpPr>
        <p:spPr>
          <a:xfrm>
            <a:off x="6203347" y="1435767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8E752B-72F5-44CE-A36E-91B6C95456E9}"/>
              </a:ext>
            </a:extLst>
          </p:cNvPr>
          <p:cNvSpPr txBox="1"/>
          <p:nvPr/>
        </p:nvSpPr>
        <p:spPr>
          <a:xfrm>
            <a:off x="5195053" y="4938246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22E17A-FC0B-15B0-FC3F-802B29AF689F}"/>
              </a:ext>
            </a:extLst>
          </p:cNvPr>
          <p:cNvSpPr txBox="1"/>
          <p:nvPr/>
        </p:nvSpPr>
        <p:spPr>
          <a:xfrm>
            <a:off x="4989868" y="5718796"/>
            <a:ext cx="4103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D741C7-1F6E-651C-3612-49724A70D63A}"/>
              </a:ext>
            </a:extLst>
          </p:cNvPr>
          <p:cNvSpPr txBox="1"/>
          <p:nvPr/>
        </p:nvSpPr>
        <p:spPr>
          <a:xfrm>
            <a:off x="3892647" y="5718796"/>
            <a:ext cx="6732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+30Pa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F7AF81-3A14-38C8-B908-91587E03CB57}"/>
              </a:ext>
            </a:extLst>
          </p:cNvPr>
          <p:cNvSpPr txBox="1"/>
          <p:nvPr/>
        </p:nvSpPr>
        <p:spPr>
          <a:xfrm>
            <a:off x="3407165" y="4565991"/>
            <a:ext cx="6155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i="1" dirty="0">
                <a:solidFill>
                  <a:srgbClr val="FF0000"/>
                </a:solidFill>
              </a:rPr>
              <a:t>-30Pa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1B0BD3-1993-6CF1-6C06-52192D2B45F8}"/>
              </a:ext>
            </a:extLst>
          </p:cNvPr>
          <p:cNvSpPr txBox="1"/>
          <p:nvPr/>
        </p:nvSpPr>
        <p:spPr>
          <a:xfrm>
            <a:off x="1415480" y="4149080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0931BC-0919-0922-EF7F-7B4C310F9BE9}"/>
              </a:ext>
            </a:extLst>
          </p:cNvPr>
          <p:cNvSpPr txBox="1"/>
          <p:nvPr/>
        </p:nvSpPr>
        <p:spPr>
          <a:xfrm>
            <a:off x="2531229" y="4781435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-50Pa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2D5938-950E-B98F-8084-A710040E895E}"/>
              </a:ext>
            </a:extLst>
          </p:cNvPr>
          <p:cNvSpPr txBox="1"/>
          <p:nvPr/>
        </p:nvSpPr>
        <p:spPr>
          <a:xfrm>
            <a:off x="1163607" y="4914235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893627-9D03-E3F7-4FFD-A3200A3840F7}"/>
              </a:ext>
            </a:extLst>
          </p:cNvPr>
          <p:cNvSpPr txBox="1"/>
          <p:nvPr/>
        </p:nvSpPr>
        <p:spPr>
          <a:xfrm>
            <a:off x="1090446" y="5679390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567D2E-1900-2D44-049A-53C80B511B67}"/>
              </a:ext>
            </a:extLst>
          </p:cNvPr>
          <p:cNvSpPr txBox="1"/>
          <p:nvPr/>
        </p:nvSpPr>
        <p:spPr>
          <a:xfrm>
            <a:off x="2286362" y="555441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08F2E25-6216-79C2-C98F-B64D48130CAD}"/>
              </a:ext>
            </a:extLst>
          </p:cNvPr>
          <p:cNvSpPr txBox="1"/>
          <p:nvPr/>
        </p:nvSpPr>
        <p:spPr>
          <a:xfrm>
            <a:off x="3383583" y="541591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-10Pa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CDBF6B-DAF1-8B58-CA49-5D5F56058C5B}"/>
              </a:ext>
            </a:extLst>
          </p:cNvPr>
          <p:cNvSpPr txBox="1"/>
          <p:nvPr/>
        </p:nvSpPr>
        <p:spPr>
          <a:xfrm>
            <a:off x="4118561" y="4268230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-30Pa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7D9C00-F355-F0DC-262B-B2586CB9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6C90FE-C9B0-4693-366D-7901AC12C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F061D8DA-EC30-530E-871E-D9E8FFB96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79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3B60D-6FFD-36AD-0F27-C8D7705A2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building - dimensions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989C70-D011-3A18-CDC2-89A121248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A37DB-2642-7DA7-56C6-82288F6FD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 descr="A drawing of a building&#10;&#10;Description automatically generated">
            <a:extLst>
              <a:ext uri="{FF2B5EF4-FFF2-40B4-BE49-F238E27FC236}">
                <a16:creationId xmlns:a16="http://schemas.microsoft.com/office/drawing/2014/main" id="{D2C4ECE8-4BAA-CA44-24C3-1F771CB52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191" y="3816206"/>
            <a:ext cx="4568495" cy="2275483"/>
          </a:xfrm>
          <a:prstGeom prst="rect">
            <a:avLst/>
          </a:prstGeom>
        </p:spPr>
      </p:pic>
      <p:pic>
        <p:nvPicPr>
          <p:cNvPr id="7" name="Picture 6" descr="A blueprint of a building&#10;&#10;Description automatically generated">
            <a:extLst>
              <a:ext uri="{FF2B5EF4-FFF2-40B4-BE49-F238E27FC236}">
                <a16:creationId xmlns:a16="http://schemas.microsoft.com/office/drawing/2014/main" id="{786BB10C-C713-30EA-899D-86C2C88A02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74" y="1725994"/>
            <a:ext cx="4703845" cy="2090212"/>
          </a:xfrm>
          <a:prstGeom prst="rect">
            <a:avLst/>
          </a:prstGeom>
        </p:spPr>
      </p:pic>
      <p:pic>
        <p:nvPicPr>
          <p:cNvPr id="8" name="Picture 7" descr="A diagram of a building&#10;&#10;Description automatically generated">
            <a:extLst>
              <a:ext uri="{FF2B5EF4-FFF2-40B4-BE49-F238E27FC236}">
                <a16:creationId xmlns:a16="http://schemas.microsoft.com/office/drawing/2014/main" id="{50875739-B5AF-9B74-102F-B5DBC857D2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98" y="4011389"/>
            <a:ext cx="2948944" cy="1998784"/>
          </a:xfrm>
          <a:prstGeom prst="rect">
            <a:avLst/>
          </a:prstGeom>
        </p:spPr>
      </p:pic>
      <p:pic>
        <p:nvPicPr>
          <p:cNvPr id="9" name="Picture 8" descr="A blueprint of a building&#10;&#10;Description automatically generated">
            <a:extLst>
              <a:ext uri="{FF2B5EF4-FFF2-40B4-BE49-F238E27FC236}">
                <a16:creationId xmlns:a16="http://schemas.microsoft.com/office/drawing/2014/main" id="{5EFDF5F3-8379-D22D-316B-86584221D9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686" y="1844783"/>
            <a:ext cx="3600000" cy="21497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E8BD96-26C1-910A-DDF0-D24243321D95}"/>
              </a:ext>
            </a:extLst>
          </p:cNvPr>
          <p:cNvSpPr txBox="1"/>
          <p:nvPr/>
        </p:nvSpPr>
        <p:spPr>
          <a:xfrm>
            <a:off x="1477108" y="1306286"/>
            <a:ext cx="84638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Overlall</a:t>
            </a:r>
            <a:r>
              <a:rPr lang="fr-CH" dirty="0"/>
              <a:t> </a:t>
            </a:r>
            <a:r>
              <a:rPr lang="fr-CH" dirty="0" err="1"/>
              <a:t>length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extended by 2m (installation </a:t>
            </a:r>
            <a:r>
              <a:rPr lang="fr-CH" dirty="0" err="1"/>
              <a:t>requirement</a:t>
            </a:r>
            <a:r>
              <a:rPr lang="fr-CH" dirty="0"/>
              <a:t> for CV équipements)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E12340-4E41-587F-A4B3-3FE82245E899}"/>
              </a:ext>
            </a:extLst>
          </p:cNvPr>
          <p:cNvSpPr/>
          <p:nvPr/>
        </p:nvSpPr>
        <p:spPr>
          <a:xfrm>
            <a:off x="4320791" y="2059912"/>
            <a:ext cx="291402" cy="14696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364D409-A8BF-4A42-4C33-44E1BEA47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945776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C6200-BC76-48C1-0F64-A8255CC67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building – RP classification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9CA025-7BD6-4352-B074-91D9F408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AD3FE2-451A-C355-1ABB-058B2707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18F3B-4922-502B-3A61-60024021A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907AD4-ADFA-2703-E9C2-CD018A072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189" y="1558128"/>
            <a:ext cx="9007621" cy="37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5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E0998-0D8A-EF12-FBAD-D87C785D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Handling </a:t>
            </a:r>
            <a:r>
              <a:rPr lang="fr-CH" dirty="0" err="1"/>
              <a:t>loads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5B9FFB-BC01-8896-D772-3D50C4D9E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605C6-BBD4-A05F-C042-D245F70D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12F66E-A0B3-12C1-8D90-C952AC1B7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109" y="187989"/>
            <a:ext cx="8128013" cy="5707844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7C6FB0A-77B1-8FFB-CFB6-072BCC9937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4082124" cy="4608512"/>
          </a:xfrm>
        </p:spPr>
        <p:txBody>
          <a:bodyPr/>
          <a:lstStyle/>
          <a:p>
            <a:r>
              <a:rPr lang="en-GB" dirty="0"/>
              <a:t>30t Crane loads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</a:p>
          <a:p>
            <a:r>
              <a:rPr lang="en-GB" dirty="0"/>
              <a:t>HE as provided the </a:t>
            </a:r>
            <a:r>
              <a:rPr lang="en-GB" dirty="0" err="1"/>
              <a:t>infos</a:t>
            </a:r>
            <a:r>
              <a:rPr lang="en-GB" dirty="0"/>
              <a:t> (minor changes to be expected)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A3505A-DBC4-EC8B-8AF3-FF0DA80F5ABD}"/>
              </a:ext>
            </a:extLst>
          </p:cNvPr>
          <p:cNvSpPr txBox="1"/>
          <p:nvPr/>
        </p:nvSpPr>
        <p:spPr>
          <a:xfrm rot="18706930">
            <a:off x="7543526" y="2443914"/>
            <a:ext cx="2024593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6600" dirty="0">
                <a:highlight>
                  <a:srgbClr val="FFFF00"/>
                </a:highlight>
              </a:rPr>
              <a:t>Draft</a:t>
            </a:r>
            <a:endParaRPr lang="en-GB" sz="6600" dirty="0">
              <a:highlight>
                <a:srgbClr val="FFFF00"/>
              </a:highlight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1DD3E96-50A5-80AC-C309-920B4662D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3799587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B63F7-9F78-F431-BE20-E46C37793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Handling </a:t>
            </a:r>
            <a:r>
              <a:rPr lang="fr-CH" dirty="0" err="1"/>
              <a:t>loads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C63E22-2224-D38B-182C-D8B4C7B0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B245F-FEFA-2138-764F-DDF7AC86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6E70BE-E5D0-00AC-77A9-CCAB802EFE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Transfer platform </a:t>
            </a:r>
            <a:r>
              <a:rPr lang="fr-CH" dirty="0" err="1"/>
              <a:t>between</a:t>
            </a:r>
            <a:r>
              <a:rPr lang="fr-CH" dirty="0"/>
              <a:t> 911 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dirty="0"/>
              <a:t> 754 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dirty="0"/>
              <a:t> service </a:t>
            </a:r>
            <a:r>
              <a:rPr lang="fr-CH" dirty="0" err="1"/>
              <a:t>cell</a:t>
            </a:r>
            <a:r>
              <a:rPr lang="fr-CH" dirty="0"/>
              <a:t> </a:t>
            </a:r>
          </a:p>
          <a:p>
            <a:pPr lvl="1"/>
            <a:r>
              <a:rPr lang="fr-CH" dirty="0"/>
              <a:t>Rails </a:t>
            </a:r>
            <a:r>
              <a:rPr lang="fr-CH" dirty="0" err="1"/>
              <a:t>excluded</a:t>
            </a:r>
            <a:r>
              <a:rPr lang="fr-CH" dirty="0"/>
              <a:t> -&gt; use of </a:t>
            </a:r>
            <a:r>
              <a:rPr lang="fr-CH" dirty="0" err="1"/>
              <a:t>polyurethane</a:t>
            </a:r>
            <a:r>
              <a:rPr lang="fr-CH" dirty="0"/>
              <a:t> </a:t>
            </a:r>
            <a:r>
              <a:rPr lang="fr-CH" dirty="0" err="1"/>
              <a:t>wheels</a:t>
            </a:r>
            <a:r>
              <a:rPr lang="fr-CH" dirty="0"/>
              <a:t> (or </a:t>
            </a:r>
            <a:r>
              <a:rPr lang="fr-CH" dirty="0" err="1"/>
              <a:t>similar</a:t>
            </a:r>
            <a:r>
              <a:rPr lang="fr-CH" dirty="0"/>
              <a:t>)</a:t>
            </a:r>
          </a:p>
          <a:p>
            <a:pPr lvl="1"/>
            <a:r>
              <a:rPr lang="fr-CH" dirty="0" err="1"/>
              <a:t>Punctual</a:t>
            </a:r>
            <a:r>
              <a:rPr lang="fr-CH" dirty="0"/>
              <a:t> </a:t>
            </a:r>
            <a:r>
              <a:rPr lang="fr-CH" dirty="0" err="1"/>
              <a:t>load</a:t>
            </a:r>
            <a:r>
              <a:rPr lang="fr-CH" dirty="0"/>
              <a:t> per </a:t>
            </a:r>
            <a:r>
              <a:rPr lang="fr-CH" dirty="0" err="1"/>
              <a:t>wheel</a:t>
            </a:r>
            <a:r>
              <a:rPr lang="fr-CH" dirty="0"/>
              <a:t> </a:t>
            </a:r>
            <a:r>
              <a:rPr lang="fr-CH" dirty="0" err="1"/>
              <a:t>expected</a:t>
            </a:r>
            <a:r>
              <a:rPr lang="fr-CH" dirty="0"/>
              <a:t> ~10t (4 </a:t>
            </a:r>
            <a:r>
              <a:rPr lang="fr-CH" dirty="0" err="1"/>
              <a:t>wheels</a:t>
            </a:r>
            <a:r>
              <a:rPr lang="fr-CH" dirty="0"/>
              <a:t> </a:t>
            </a:r>
            <a:r>
              <a:rPr lang="fr-CH" dirty="0" err="1"/>
              <a:t>expected</a:t>
            </a:r>
            <a:r>
              <a:rPr lang="fr-CH" dirty="0"/>
              <a:t>)</a:t>
            </a:r>
          </a:p>
          <a:p>
            <a:endParaRPr lang="fr-CH" dirty="0"/>
          </a:p>
          <a:p>
            <a:r>
              <a:rPr lang="fr-CH" dirty="0" err="1"/>
              <a:t>Fixed</a:t>
            </a:r>
            <a:r>
              <a:rPr lang="fr-CH" dirty="0"/>
              <a:t> handling </a:t>
            </a:r>
            <a:r>
              <a:rPr lang="fr-CH" dirty="0" err="1"/>
              <a:t>equipement</a:t>
            </a:r>
            <a:r>
              <a:rPr lang="fr-CH" dirty="0"/>
              <a:t> to </a:t>
            </a:r>
            <a:r>
              <a:rPr lang="fr-CH" dirty="0" err="1"/>
              <a:t>forsee</a:t>
            </a:r>
            <a:r>
              <a:rPr lang="fr-CH" dirty="0"/>
              <a:t> in </a:t>
            </a:r>
            <a:r>
              <a:rPr lang="fr-CH" dirty="0" err="1"/>
              <a:t>Cooling</a:t>
            </a:r>
            <a:r>
              <a:rPr lang="fr-CH" dirty="0"/>
              <a:t> and Ventilation </a:t>
            </a:r>
            <a:r>
              <a:rPr lang="fr-CH" dirty="0" err="1"/>
              <a:t>rooms</a:t>
            </a:r>
            <a:r>
              <a:rPr lang="fr-CH" dirty="0"/>
              <a:t> (rails and/or </a:t>
            </a:r>
            <a:r>
              <a:rPr lang="fr-CH" dirty="0" err="1"/>
              <a:t>small</a:t>
            </a:r>
            <a:r>
              <a:rPr lang="fr-CH" dirty="0"/>
              <a:t> cranes)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r>
              <a:rPr lang="fr-CH" dirty="0"/>
              <a:t> (~1-5t </a:t>
            </a:r>
            <a:r>
              <a:rPr lang="fr-CH" dirty="0" err="1"/>
              <a:t>capacity</a:t>
            </a:r>
            <a:r>
              <a:rPr lang="fr-CH" dirty="0"/>
              <a:t>) 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9B9823-0A64-938A-03D5-A7F0BEBDC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184518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F89A-6831-C9EC-8B19-AE90C213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building - </a:t>
            </a:r>
            <a:r>
              <a:rPr lang="fr-CH" dirty="0" err="1"/>
              <a:t>Sump</a:t>
            </a:r>
            <a:r>
              <a:rPr lang="fr-CH" dirty="0"/>
              <a:t> system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DFEE67-7A97-3728-FBA2-71187A3B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124DE-E461-B691-9349-09C5AAA9E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DBA50C-A822-CD62-846D-A3329D7233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endParaRPr lang="fr-CH" dirty="0"/>
          </a:p>
          <a:p>
            <a:r>
              <a:rPr lang="fr-CH" dirty="0" err="1"/>
              <a:t>Probably</a:t>
            </a:r>
            <a:r>
              <a:rPr lang="fr-CH" dirty="0"/>
              <a:t> 2-3 to not mixed: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Service </a:t>
            </a:r>
            <a:r>
              <a:rPr lang="fr-CH" dirty="0" err="1"/>
              <a:t>cell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Cooling</a:t>
            </a:r>
            <a:r>
              <a:rPr lang="fr-CH" dirty="0"/>
              <a:t> 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General collection of water </a:t>
            </a:r>
            <a:r>
              <a:rPr lang="fr-CH" dirty="0" err="1"/>
              <a:t>from</a:t>
            </a:r>
            <a:r>
              <a:rPr lang="fr-CH" dirty="0"/>
              <a:t> the building</a:t>
            </a:r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DB2E3C-047E-39CA-82C0-E2B77313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1233918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B6F3-FD4B-21AB-93FE-26A0B3767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Interfaces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CE structures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AF28D-7131-7F22-9833-F7282DB78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676FF4-DFF7-B8AF-7842-339B45044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6E1380-BAE1-3243-1B19-37538D2811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911 </a:t>
            </a:r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door</a:t>
            </a:r>
            <a:endParaRPr lang="fr-CH" dirty="0"/>
          </a:p>
          <a:p>
            <a:r>
              <a:rPr lang="fr-CH" dirty="0" err="1"/>
              <a:t>Shall</a:t>
            </a:r>
            <a:r>
              <a:rPr lang="fr-CH" dirty="0"/>
              <a:t> </a:t>
            </a:r>
            <a:r>
              <a:rPr lang="fr-CH" dirty="0" err="1"/>
              <a:t>wistand</a:t>
            </a:r>
            <a:r>
              <a:rPr lang="fr-CH" dirty="0"/>
              <a:t> </a:t>
            </a:r>
            <a:r>
              <a:rPr lang="fr-CH" dirty="0" err="1"/>
              <a:t>differencial</a:t>
            </a:r>
            <a:r>
              <a:rPr lang="fr-CH" dirty="0"/>
              <a:t> pressure -10Pa </a:t>
            </a:r>
            <a:r>
              <a:rPr lang="fr-CH" dirty="0" err="1"/>
              <a:t>with</a:t>
            </a:r>
            <a:r>
              <a:rPr lang="fr-CH" dirty="0"/>
              <a:t> respect to 911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fr-CH" dirty="0"/>
              <a:t>Final cross section not </a:t>
            </a:r>
            <a:r>
              <a:rPr lang="fr-CH" dirty="0" err="1"/>
              <a:t>yet</a:t>
            </a:r>
            <a:r>
              <a:rPr lang="fr-CH" dirty="0"/>
              <a:t> </a:t>
            </a:r>
            <a:r>
              <a:rPr lang="fr-CH" dirty="0" err="1"/>
              <a:t>defined</a:t>
            </a:r>
            <a:r>
              <a:rPr lang="fr-CH" dirty="0"/>
              <a:t> (do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keep</a:t>
            </a:r>
            <a:r>
              <a:rPr lang="fr-CH" dirty="0"/>
              <a:t> </a:t>
            </a:r>
            <a:r>
              <a:rPr lang="fr-CH" dirty="0" err="1"/>
              <a:t>current</a:t>
            </a:r>
            <a:r>
              <a:rPr lang="fr-CH" dirty="0"/>
              <a:t> size or </a:t>
            </a:r>
            <a:r>
              <a:rPr lang="fr-CH" dirty="0" err="1"/>
              <a:t>shall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reduce</a:t>
            </a:r>
            <a:r>
              <a:rPr lang="fr-CH" dirty="0"/>
              <a:t>)</a:t>
            </a:r>
          </a:p>
          <a:p>
            <a:r>
              <a:rPr lang="fr-CH" dirty="0"/>
              <a:t>Connection </a:t>
            </a:r>
            <a:r>
              <a:rPr lang="fr-CH" dirty="0" err="1"/>
              <a:t>with</a:t>
            </a:r>
            <a:r>
              <a:rPr lang="fr-CH" dirty="0"/>
              <a:t> 911 for services</a:t>
            </a:r>
          </a:p>
          <a:p>
            <a:r>
              <a:rPr lang="fr-CH" dirty="0" err="1"/>
              <a:t>Existing</a:t>
            </a:r>
            <a:r>
              <a:rPr lang="fr-CH" dirty="0"/>
              <a:t> 911 </a:t>
            </a:r>
            <a:r>
              <a:rPr lang="fr-CH" dirty="0" err="1"/>
              <a:t>Sump</a:t>
            </a:r>
            <a:r>
              <a:rPr lang="fr-CH" dirty="0"/>
              <a:t> room </a:t>
            </a:r>
            <a:r>
              <a:rPr lang="fr-CH" dirty="0" err="1"/>
              <a:t>connection</a:t>
            </a:r>
            <a:r>
              <a:rPr lang="fr-CH" dirty="0"/>
              <a:t> to not mix </a:t>
            </a:r>
            <a:r>
              <a:rPr lang="fr-CH" dirty="0" err="1"/>
              <a:t>this</a:t>
            </a:r>
            <a:r>
              <a:rPr lang="fr-CH" dirty="0"/>
              <a:t> area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buidling</a:t>
            </a:r>
            <a:r>
              <a:rPr lang="fr-CH" dirty="0"/>
              <a:t>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4B7A46-D0D1-3A07-0E09-53FE7179B0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92" t="24941" r="4755" b="21271"/>
          <a:stretch/>
        </p:blipFill>
        <p:spPr>
          <a:xfrm rot="10800000">
            <a:off x="4925566" y="3793216"/>
            <a:ext cx="6604839" cy="23262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CD87812-EE75-8C58-EC47-9149760E9592}"/>
              </a:ext>
            </a:extLst>
          </p:cNvPr>
          <p:cNvSpPr/>
          <p:nvPr/>
        </p:nvSpPr>
        <p:spPr>
          <a:xfrm>
            <a:off x="7395587" y="3979147"/>
            <a:ext cx="422031" cy="6531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BAF9105-9D3D-E92E-449F-F23D54CD7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1238003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DEB6F-6D3A-A4A0-DA3F-2C052963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Design </a:t>
            </a:r>
            <a:r>
              <a:rPr lang="fr-CH" dirty="0" err="1"/>
              <a:t>parameters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903151-BDB1-1EE2-0E2E-268137051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043FD-2C21-8502-6385-A6CA9396B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6E9DE0-75EB-4819-3EDF-B3C17B1F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6AAEEA2-A097-DDB6-CF25-0B0BC2612D09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Service building design parameters.xlsx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740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A39F6A-CCB8-2266-A51D-9687A2068B7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78575"/>
            <a:ext cx="681037" cy="365125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741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0DC9595-EF11-CAB2-8412-BF661A5B972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Service building within the BDF/SHiP complex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CFCACF-A3C9-8561-9B89-6789F506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1" y="1040838"/>
            <a:ext cx="12012658" cy="38775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F800E9-BA2B-2FF1-9414-DE50A6DD0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880" y="3429000"/>
            <a:ext cx="4794449" cy="273373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236C95-6AD1-26CA-2F0B-1EA2E9FC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F2157-3B2C-2DA7-BAA3-1C9F66171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5052" y="6378349"/>
            <a:ext cx="3781028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29032A-74E6-A1CA-BD5F-0C2ABC87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132944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F8A88B-6F55-B590-7058-34F7ADDA56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649" t="6622" r="14828" b="5487"/>
          <a:stretch/>
        </p:blipFill>
        <p:spPr>
          <a:xfrm>
            <a:off x="7169758" y="2889066"/>
            <a:ext cx="4969926" cy="32919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878EDB-5CC3-8FB9-42A2-16BF42E1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target complex service building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F1CDB2-DC50-FBA2-863A-E3196F19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31C-8158-12F0-FB72-0C7BC2D61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/>
              <a:t>Nuclear ventilation system of the target complex</a:t>
            </a:r>
          </a:p>
          <a:p>
            <a:pPr lvl="1"/>
            <a:r>
              <a:rPr lang="en-GB" sz="1800" dirty="0"/>
              <a:t>Air handling units, filters, dehumidifiers (outside)</a:t>
            </a:r>
          </a:p>
          <a:p>
            <a:r>
              <a:rPr lang="en-GB" sz="2000" dirty="0"/>
              <a:t>Target and proximity shielding cooling systems</a:t>
            </a:r>
          </a:p>
          <a:p>
            <a:pPr lvl="1"/>
            <a:r>
              <a:rPr lang="en-GB" sz="1800" dirty="0"/>
              <a:t>Pumps, Filters, Heat exchanger, Cooling instrumentation, He circulation system</a:t>
            </a:r>
          </a:p>
          <a:p>
            <a:pPr lvl="1"/>
            <a:r>
              <a:rPr lang="en-GB" sz="1800" dirty="0"/>
              <a:t>Target controls systems</a:t>
            </a:r>
          </a:p>
          <a:p>
            <a:pPr lvl="1"/>
            <a:r>
              <a:rPr lang="en-GB" sz="1800" dirty="0"/>
              <a:t>Target monitoring (sensors), Target control valves, vacuum vessel confinement</a:t>
            </a:r>
          </a:p>
          <a:p>
            <a:pPr marL="0" lvl="1" indent="0">
              <a:buNone/>
            </a:pPr>
            <a:r>
              <a:rPr lang="en-GB" sz="2000" b="1" dirty="0"/>
              <a:t>Service cell</a:t>
            </a:r>
          </a:p>
          <a:p>
            <a:pPr marL="0" lvl="1" indent="0">
              <a:buNone/>
            </a:pPr>
            <a:r>
              <a:rPr lang="en-GB" sz="2000" b="1" dirty="0"/>
              <a:t>Buffer area</a:t>
            </a:r>
          </a:p>
          <a:p>
            <a:r>
              <a:rPr lang="en-GB" sz="2000" dirty="0"/>
              <a:t>Safety systems</a:t>
            </a:r>
          </a:p>
          <a:p>
            <a:r>
              <a:rPr lang="en-GB" sz="2000" dirty="0"/>
              <a:t>Electrical distribution system</a:t>
            </a:r>
          </a:p>
          <a:p>
            <a:r>
              <a:rPr lang="en-GB" sz="2000" dirty="0"/>
              <a:t>Control and safety systems</a:t>
            </a:r>
          </a:p>
          <a:p>
            <a:r>
              <a:rPr lang="en-GB" sz="2000" dirty="0">
                <a:highlight>
                  <a:srgbClr val="FFFF00"/>
                </a:highlight>
              </a:rPr>
              <a:t>(evaporator?)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~1000 m²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1740A7-2E94-1743-3DDF-E7BB258A6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6424" y="286977"/>
            <a:ext cx="3955576" cy="225542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0247F-045E-381A-C248-691FDBBBC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9C135E9-1055-11CA-C6FA-9A574758E08C}"/>
              </a:ext>
            </a:extLst>
          </p:cNvPr>
          <p:cNvCxnSpPr/>
          <p:nvPr/>
        </p:nvCxnSpPr>
        <p:spPr>
          <a:xfrm flipV="1">
            <a:off x="7993626" y="4896465"/>
            <a:ext cx="4146058" cy="13043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F9886F0-FD3F-08C7-0710-16E0C19A66E7}"/>
              </a:ext>
            </a:extLst>
          </p:cNvPr>
          <p:cNvCxnSpPr>
            <a:cxnSpLocks/>
          </p:cNvCxnSpPr>
          <p:nvPr/>
        </p:nvCxnSpPr>
        <p:spPr>
          <a:xfrm>
            <a:off x="11611897" y="2959510"/>
            <a:ext cx="580103" cy="17501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F7B6045-F343-70AD-5F55-9FFE3CD89782}"/>
              </a:ext>
            </a:extLst>
          </p:cNvPr>
          <p:cNvSpPr txBox="1"/>
          <p:nvPr/>
        </p:nvSpPr>
        <p:spPr>
          <a:xfrm rot="20278147">
            <a:off x="9586054" y="5515897"/>
            <a:ext cx="14811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~46m* </a:t>
            </a:r>
            <a:r>
              <a:rPr lang="fr-CH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dirty="0">
                <a:solidFill>
                  <a:srgbClr val="FF0000"/>
                </a:solidFill>
              </a:rPr>
              <a:t> 48m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B09377-881C-4FA0-3DE0-C3700773F58F}"/>
              </a:ext>
            </a:extLst>
          </p:cNvPr>
          <p:cNvSpPr txBox="1"/>
          <p:nvPr/>
        </p:nvSpPr>
        <p:spPr>
          <a:xfrm rot="4002759">
            <a:off x="11696259" y="3464097"/>
            <a:ext cx="5834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/>
              <a:t>~18m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B88DA-AE11-9BEE-D2FF-59434AC0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52331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14679-A14C-05C3-3418-0ABA1DE91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Service building -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5ABDB6-2195-8AAB-C61A-19BDB7462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9" name="Picture 8" descr="A model of a house&#10;&#10;AI-generated content may be incorrect.">
            <a:extLst>
              <a:ext uri="{FF2B5EF4-FFF2-40B4-BE49-F238E27FC236}">
                <a16:creationId xmlns:a16="http://schemas.microsoft.com/office/drawing/2014/main" id="{84AF2213-80E5-5387-33D6-ED88C52B9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12" y="1010742"/>
            <a:ext cx="10216176" cy="511027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F11B69-CB37-F672-BD09-818A4D9E4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EC2743-398B-258D-C087-A20FF555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264390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473D5546-2C63-EC5D-B417-C75EBE95F7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592" t="24941" r="4755" b="21271"/>
          <a:stretch/>
        </p:blipFill>
        <p:spPr>
          <a:xfrm rot="10800000">
            <a:off x="2621669" y="1880492"/>
            <a:ext cx="7686980" cy="27073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CDD6B6-0BC6-D200-F64D-D1C2E976D625}"/>
              </a:ext>
            </a:extLst>
          </p:cNvPr>
          <p:cNvSpPr txBox="1"/>
          <p:nvPr/>
        </p:nvSpPr>
        <p:spPr>
          <a:xfrm>
            <a:off x="3290251" y="5512454"/>
            <a:ext cx="3155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Modular shielded buffer zone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D91275-53A4-C9D3-697D-87F1BB07B903}"/>
              </a:ext>
            </a:extLst>
          </p:cNvPr>
          <p:cNvSpPr txBox="1"/>
          <p:nvPr/>
        </p:nvSpPr>
        <p:spPr>
          <a:xfrm>
            <a:off x="1778115" y="1090022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Material access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5E8F7-CDF3-17A1-DC8E-ECDCEA2AC15D}"/>
              </a:ext>
            </a:extLst>
          </p:cNvPr>
          <p:cNvSpPr txBox="1"/>
          <p:nvPr/>
        </p:nvSpPr>
        <p:spPr>
          <a:xfrm>
            <a:off x="9708028" y="407450"/>
            <a:ext cx="2108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 equipment</a:t>
            </a:r>
          </a:p>
          <a:p>
            <a:r>
              <a:rPr lang="en-GB" dirty="0"/>
              <a:t>He + water</a:t>
            </a:r>
          </a:p>
          <a:p>
            <a:r>
              <a:rPr lang="en-GB" dirty="0"/>
              <a:t>5t/m²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CA26-E7B3-1094-5A29-EA80F502864F}"/>
              </a:ext>
            </a:extLst>
          </p:cNvPr>
          <p:cNvSpPr txBox="1"/>
          <p:nvPr/>
        </p:nvSpPr>
        <p:spPr>
          <a:xfrm>
            <a:off x="7117830" y="1212212"/>
            <a:ext cx="2565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Service cell (~78m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²)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Internal load 10t/m</a:t>
            </a:r>
            <a:r>
              <a:rPr lang="fr-CH" dirty="0"/>
              <a:t>²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940104-5382-9625-C262-77E6D3000CEA}"/>
              </a:ext>
            </a:extLst>
          </p:cNvPr>
          <p:cNvCxnSpPr>
            <a:cxnSpLocks/>
          </p:cNvCxnSpPr>
          <p:nvPr/>
        </p:nvCxnSpPr>
        <p:spPr>
          <a:xfrm>
            <a:off x="3541158" y="1371600"/>
            <a:ext cx="2001949" cy="1862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D5492A-0F83-DADF-24C2-D6E891C0305E}"/>
              </a:ext>
            </a:extLst>
          </p:cNvPr>
          <p:cNvCxnSpPr>
            <a:cxnSpLocks/>
          </p:cNvCxnSpPr>
          <p:nvPr/>
        </p:nvCxnSpPr>
        <p:spPr>
          <a:xfrm flipH="1">
            <a:off x="7547056" y="1777465"/>
            <a:ext cx="464319" cy="175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8F5D-6874-56F8-2DAC-5453B6F59436}"/>
              </a:ext>
            </a:extLst>
          </p:cNvPr>
          <p:cNvCxnSpPr>
            <a:cxnSpLocks/>
          </p:cNvCxnSpPr>
          <p:nvPr/>
        </p:nvCxnSpPr>
        <p:spPr>
          <a:xfrm flipH="1">
            <a:off x="9044763" y="1371600"/>
            <a:ext cx="861237" cy="1701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4F58CC-CF78-9BAC-0F51-C8201133C717}"/>
              </a:ext>
            </a:extLst>
          </p:cNvPr>
          <p:cNvCxnSpPr>
            <a:cxnSpLocks/>
          </p:cNvCxnSpPr>
          <p:nvPr/>
        </p:nvCxnSpPr>
        <p:spPr>
          <a:xfrm flipH="1">
            <a:off x="10009589" y="1962131"/>
            <a:ext cx="879490" cy="904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19CD5A-922E-80E9-C2D8-F25299126009}"/>
              </a:ext>
            </a:extLst>
          </p:cNvPr>
          <p:cNvSpPr txBox="1"/>
          <p:nvPr/>
        </p:nvSpPr>
        <p:spPr>
          <a:xfrm>
            <a:off x="10323744" y="1592799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Changing room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5F0B7-DBE4-F34C-96DB-E6B3D3DBC33D}"/>
              </a:ext>
            </a:extLst>
          </p:cNvPr>
          <p:cNvSpPr txBox="1"/>
          <p:nvPr/>
        </p:nvSpPr>
        <p:spPr>
          <a:xfrm>
            <a:off x="10264805" y="3751373"/>
            <a:ext cx="230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Personnel access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A30FC7-7A54-E446-F814-762B512397B2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4868087" y="4152320"/>
            <a:ext cx="1227913" cy="1360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C720DA-C902-D916-657D-4F5D0644FC72}"/>
              </a:ext>
            </a:extLst>
          </p:cNvPr>
          <p:cNvSpPr txBox="1"/>
          <p:nvPr/>
        </p:nvSpPr>
        <p:spPr>
          <a:xfrm>
            <a:off x="2579765" y="501589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Lorry access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86AD4-9F82-85EA-609C-2FACFE9AA31B}"/>
              </a:ext>
            </a:extLst>
          </p:cNvPr>
          <p:cNvCxnSpPr>
            <a:cxnSpLocks/>
          </p:cNvCxnSpPr>
          <p:nvPr/>
        </p:nvCxnSpPr>
        <p:spPr>
          <a:xfrm flipV="1">
            <a:off x="3776158" y="3643142"/>
            <a:ext cx="1455619" cy="1409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FE9787F5-D3B8-D135-02F2-B59DFF440F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Service building – ground floor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AB3E67D-9E34-1297-FE03-D83057AC22B4}"/>
              </a:ext>
            </a:extLst>
          </p:cNvPr>
          <p:cNvCxnSpPr>
            <a:cxnSpLocks/>
          </p:cNvCxnSpPr>
          <p:nvPr/>
        </p:nvCxnSpPr>
        <p:spPr>
          <a:xfrm flipH="1" flipV="1">
            <a:off x="10264805" y="2815749"/>
            <a:ext cx="668119" cy="935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94445FBA-FBF7-207F-AE16-AFD009C0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01E02FF-A762-8ED8-83BD-AC83CDCC1D0C}"/>
              </a:ext>
            </a:extLst>
          </p:cNvPr>
          <p:cNvCxnSpPr>
            <a:cxnSpLocks/>
          </p:cNvCxnSpPr>
          <p:nvPr/>
        </p:nvCxnSpPr>
        <p:spPr>
          <a:xfrm flipV="1">
            <a:off x="3125719" y="3372245"/>
            <a:ext cx="1054908" cy="625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F1385B-8E67-0978-95E0-077949767B0A}"/>
              </a:ext>
            </a:extLst>
          </p:cNvPr>
          <p:cNvSpPr txBox="1"/>
          <p:nvPr/>
        </p:nvSpPr>
        <p:spPr>
          <a:xfrm>
            <a:off x="2048442" y="3967654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Access shaft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C7EFC7B-DCED-2B44-6000-C41D60F9E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35052" y="6378349"/>
            <a:ext cx="3781028" cy="365125"/>
          </a:xfrm>
        </p:spPr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EBB945-06D2-60DD-1BA8-77083E3E1976}"/>
              </a:ext>
            </a:extLst>
          </p:cNvPr>
          <p:cNvSpPr/>
          <p:nvPr/>
        </p:nvSpPr>
        <p:spPr>
          <a:xfrm>
            <a:off x="5589903" y="2657280"/>
            <a:ext cx="2926299" cy="18328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ECB09D-D397-A9BF-F10C-90C2B1AC7681}"/>
              </a:ext>
            </a:extLst>
          </p:cNvPr>
          <p:cNvSpPr txBox="1"/>
          <p:nvPr/>
        </p:nvSpPr>
        <p:spPr>
          <a:xfrm>
            <a:off x="8679977" y="5402115"/>
            <a:ext cx="29956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fr-CH" dirty="0"/>
          </a:p>
          <a:p>
            <a:pPr algn="l"/>
            <a:r>
              <a:rPr lang="fr-CH" dirty="0" err="1"/>
              <a:t>Punctual</a:t>
            </a:r>
            <a:r>
              <a:rPr lang="fr-CH" dirty="0"/>
              <a:t> </a:t>
            </a:r>
            <a:r>
              <a:rPr lang="fr-CH" dirty="0" err="1"/>
              <a:t>loads</a:t>
            </a:r>
            <a:r>
              <a:rPr lang="fr-CH" dirty="0"/>
              <a:t> 15t over 1m²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21700F1-3020-C669-AF63-56C6565894D8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7946150" y="4490113"/>
            <a:ext cx="733827" cy="1189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DC03523-943B-EAEA-ED6C-98B64FF700A5}"/>
              </a:ext>
            </a:extLst>
          </p:cNvPr>
          <p:cNvCxnSpPr>
            <a:cxnSpLocks/>
          </p:cNvCxnSpPr>
          <p:nvPr/>
        </p:nvCxnSpPr>
        <p:spPr>
          <a:xfrm>
            <a:off x="6445923" y="1505416"/>
            <a:ext cx="228001" cy="1339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9616C14-823F-7497-44D1-56D7D161378D}"/>
              </a:ext>
            </a:extLst>
          </p:cNvPr>
          <p:cNvSpPr txBox="1"/>
          <p:nvPr/>
        </p:nvSpPr>
        <p:spPr>
          <a:xfrm>
            <a:off x="5374752" y="10630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 corridor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ED16E3-392F-8F97-E631-5C0662D34DC1}"/>
              </a:ext>
            </a:extLst>
          </p:cNvPr>
          <p:cNvSpPr txBox="1"/>
          <p:nvPr/>
        </p:nvSpPr>
        <p:spPr>
          <a:xfrm>
            <a:off x="5922631" y="523004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Mobile Shielded Door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E8F803D-1F9E-2063-E29D-51B9ABF11786}"/>
              </a:ext>
            </a:extLst>
          </p:cNvPr>
          <p:cNvCxnSpPr>
            <a:cxnSpLocks/>
          </p:cNvCxnSpPr>
          <p:nvPr/>
        </p:nvCxnSpPr>
        <p:spPr>
          <a:xfrm flipH="1" flipV="1">
            <a:off x="6569353" y="3428912"/>
            <a:ext cx="234696" cy="1823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AEDDFF0-B676-5DE4-952D-1E2103383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81722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3A3BAD-0A34-35D7-C025-3999C2EC3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669" y="594452"/>
            <a:ext cx="7068108" cy="363527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A29CE6D-3A63-D368-4241-D5208D11A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Service building – 1st floor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71E2C7-3B39-D3BB-759B-EF0E5E86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6</a:t>
            </a:fld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43D912-CDDF-267C-99F6-A100C4FBC099}"/>
              </a:ext>
            </a:extLst>
          </p:cNvPr>
          <p:cNvCxnSpPr>
            <a:cxnSpLocks/>
          </p:cNvCxnSpPr>
          <p:nvPr/>
        </p:nvCxnSpPr>
        <p:spPr>
          <a:xfrm flipV="1">
            <a:off x="2999656" y="2607338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4F358E1-3FA9-6FBB-588D-0CD4005B5220}"/>
              </a:ext>
            </a:extLst>
          </p:cNvPr>
          <p:cNvSpPr txBox="1"/>
          <p:nvPr/>
        </p:nvSpPr>
        <p:spPr>
          <a:xfrm>
            <a:off x="680306" y="4433344"/>
            <a:ext cx="3275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30t Overhead Traveling Crane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AC1CE-D00A-8A1D-7715-E831AF42FD09}"/>
              </a:ext>
            </a:extLst>
          </p:cNvPr>
          <p:cNvSpPr txBox="1"/>
          <p:nvPr/>
        </p:nvSpPr>
        <p:spPr>
          <a:xfrm>
            <a:off x="8213438" y="4997969"/>
            <a:ext cx="3967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Power Distribution Room</a:t>
            </a:r>
          </a:p>
          <a:p>
            <a:pPr algn="l"/>
            <a:r>
              <a:rPr lang="en-GB" dirty="0"/>
              <a:t>False floor min 250kg/m²</a:t>
            </a:r>
          </a:p>
          <a:p>
            <a:pPr algn="l"/>
            <a:r>
              <a:rPr lang="en-GB" dirty="0"/>
              <a:t>Rack support structure min 750kg/m²</a:t>
            </a:r>
          </a:p>
          <a:p>
            <a:pPr algn="l"/>
            <a:r>
              <a:rPr lang="en-GB" dirty="0"/>
              <a:t>800mm false floor height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FE3161-AC8F-52E8-7960-103872706EA6}"/>
              </a:ext>
            </a:extLst>
          </p:cNvPr>
          <p:cNvCxnSpPr>
            <a:cxnSpLocks/>
          </p:cNvCxnSpPr>
          <p:nvPr/>
        </p:nvCxnSpPr>
        <p:spPr>
          <a:xfrm flipV="1">
            <a:off x="7210624" y="3605080"/>
            <a:ext cx="917746" cy="1404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5764AF-0D8E-9319-C683-5820CDCDFBE0}"/>
              </a:ext>
            </a:extLst>
          </p:cNvPr>
          <p:cNvCxnSpPr>
            <a:cxnSpLocks/>
          </p:cNvCxnSpPr>
          <p:nvPr/>
        </p:nvCxnSpPr>
        <p:spPr>
          <a:xfrm flipH="1" flipV="1">
            <a:off x="9320107" y="3605080"/>
            <a:ext cx="818558" cy="1404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C48EF6D-9714-8334-0BC4-A39BDCA16286}"/>
              </a:ext>
            </a:extLst>
          </p:cNvPr>
          <p:cNvSpPr txBox="1"/>
          <p:nvPr/>
        </p:nvSpPr>
        <p:spPr>
          <a:xfrm>
            <a:off x="6545206" y="5044136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Filter Room</a:t>
            </a:r>
          </a:p>
          <a:p>
            <a:r>
              <a:rPr lang="en-GB" dirty="0"/>
              <a:t>~1000kg/m²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2249F8-7915-A880-4E92-6D447AD83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7B587B-9A90-683D-AC03-20C6C092481A}"/>
              </a:ext>
            </a:extLst>
          </p:cNvPr>
          <p:cNvSpPr txBox="1"/>
          <p:nvPr/>
        </p:nvSpPr>
        <p:spPr>
          <a:xfrm>
            <a:off x="6998466" y="543332"/>
            <a:ext cx="512319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Equipment not yet defined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Expected UPSs and power distribution cubicles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564EF3-FF75-4A85-C65A-B8951DDCA9C3}"/>
              </a:ext>
            </a:extLst>
          </p:cNvPr>
          <p:cNvCxnSpPr>
            <a:cxnSpLocks/>
          </p:cNvCxnSpPr>
          <p:nvPr/>
        </p:nvCxnSpPr>
        <p:spPr>
          <a:xfrm flipH="1">
            <a:off x="9345331" y="1187355"/>
            <a:ext cx="426466" cy="975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341BD1-9B43-4389-2D09-98710B53C385}"/>
              </a:ext>
            </a:extLst>
          </p:cNvPr>
          <p:cNvCxnSpPr>
            <a:cxnSpLocks/>
          </p:cNvCxnSpPr>
          <p:nvPr/>
        </p:nvCxnSpPr>
        <p:spPr>
          <a:xfrm flipV="1">
            <a:off x="6018963" y="3593376"/>
            <a:ext cx="1229404" cy="1320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1899D2A-EBF8-47F9-9466-7861B6B5A12A}"/>
              </a:ext>
            </a:extLst>
          </p:cNvPr>
          <p:cNvSpPr txBox="1"/>
          <p:nvPr/>
        </p:nvSpPr>
        <p:spPr>
          <a:xfrm>
            <a:off x="5006410" y="4913644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Mezzanine</a:t>
            </a:r>
          </a:p>
          <a:p>
            <a:r>
              <a:rPr lang="en-GB" dirty="0"/>
              <a:t>~1000kg/m²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B75B250D-F5FB-F7D5-BC62-D6B832102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737589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D5C2-A7F9-AE2B-BBB0-29BB3952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Service building – 2nd floor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BBE26-6D34-4995-8222-BB5183C13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08DC4B-918A-62A9-22BD-93CD6FFC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" name="Picture 9" descr="A diagram of a computer&#10;&#10;AI-generated content may be incorrect.">
            <a:extLst>
              <a:ext uri="{FF2B5EF4-FFF2-40B4-BE49-F238E27FC236}">
                <a16:creationId xmlns:a16="http://schemas.microsoft.com/office/drawing/2014/main" id="{F02AFD18-18A1-9DC9-DC74-197FC11A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745" y="1335399"/>
            <a:ext cx="7796107" cy="40097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DC44934-ACE0-55A3-CEA0-70B65C32A750}"/>
              </a:ext>
            </a:extLst>
          </p:cNvPr>
          <p:cNvCxnSpPr>
            <a:cxnSpLocks/>
          </p:cNvCxnSpPr>
          <p:nvPr/>
        </p:nvCxnSpPr>
        <p:spPr>
          <a:xfrm flipH="1" flipV="1">
            <a:off x="9189720" y="4467497"/>
            <a:ext cx="49814" cy="698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4A2EF0E-55D1-667B-9150-91E509558A55}"/>
              </a:ext>
            </a:extLst>
          </p:cNvPr>
          <p:cNvSpPr txBox="1"/>
          <p:nvPr/>
        </p:nvSpPr>
        <p:spPr>
          <a:xfrm>
            <a:off x="8737255" y="5188231"/>
            <a:ext cx="332736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Control Racks</a:t>
            </a:r>
          </a:p>
          <a:p>
            <a:pPr algn="l"/>
            <a:r>
              <a:rPr lang="en-GB" dirty="0"/>
              <a:t>False floor 250kg/m²</a:t>
            </a:r>
          </a:p>
          <a:p>
            <a:pPr algn="l"/>
            <a:r>
              <a:rPr lang="en-GB" dirty="0"/>
              <a:t>Rack support structure 750kg/m²</a:t>
            </a:r>
          </a:p>
          <a:p>
            <a:pPr algn="l"/>
            <a:r>
              <a:rPr lang="en-GB" dirty="0"/>
              <a:t>800mm false floor height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C24807C-DAB7-1EE2-E2C0-39CF4D4B04A1}"/>
              </a:ext>
            </a:extLst>
          </p:cNvPr>
          <p:cNvCxnSpPr>
            <a:cxnSpLocks/>
          </p:cNvCxnSpPr>
          <p:nvPr/>
        </p:nvCxnSpPr>
        <p:spPr>
          <a:xfrm flipV="1">
            <a:off x="7864393" y="4089242"/>
            <a:ext cx="229096" cy="1153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9478E6A-CF26-8C32-005E-5DFB4EEAAD4C}"/>
              </a:ext>
            </a:extLst>
          </p:cNvPr>
          <p:cNvSpPr txBox="1"/>
          <p:nvPr/>
        </p:nvSpPr>
        <p:spPr>
          <a:xfrm>
            <a:off x="7038072" y="5300677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Filter Room</a:t>
            </a:r>
          </a:p>
          <a:p>
            <a:r>
              <a:rPr lang="en-GB" dirty="0"/>
              <a:t>~1000kg/m²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ECF638-D812-AE1C-5F9C-4B852B574CAC}"/>
              </a:ext>
            </a:extLst>
          </p:cNvPr>
          <p:cNvSpPr txBox="1"/>
          <p:nvPr/>
        </p:nvSpPr>
        <p:spPr>
          <a:xfrm>
            <a:off x="7035421" y="488352"/>
            <a:ext cx="50292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/>
              <a:t>~8 SPS type control racks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3 Racks in a safe room for safety systems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6FAF81-1B38-8A76-45A8-70783931ADD0}"/>
              </a:ext>
            </a:extLst>
          </p:cNvPr>
          <p:cNvCxnSpPr>
            <a:cxnSpLocks/>
          </p:cNvCxnSpPr>
          <p:nvPr/>
        </p:nvCxnSpPr>
        <p:spPr>
          <a:xfrm flipH="1">
            <a:off x="9189720" y="1214651"/>
            <a:ext cx="268179" cy="2214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model of a house&#10;&#10;AI-generated content may be incorrect.">
            <a:extLst>
              <a:ext uri="{FF2B5EF4-FFF2-40B4-BE49-F238E27FC236}">
                <a16:creationId xmlns:a16="http://schemas.microsoft.com/office/drawing/2014/main" id="{D9B0144A-58B9-AF84-20DF-6C2A63187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119" t="16968" r="14478"/>
          <a:stretch/>
        </p:blipFill>
        <p:spPr>
          <a:xfrm>
            <a:off x="57989" y="2058675"/>
            <a:ext cx="2089159" cy="3286424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87AB8FC-E227-043A-B585-5A1B0A2D5012}"/>
              </a:ext>
            </a:extLst>
          </p:cNvPr>
          <p:cNvCxnSpPr/>
          <p:nvPr/>
        </p:nvCxnSpPr>
        <p:spPr>
          <a:xfrm flipV="1">
            <a:off x="1255594" y="3910084"/>
            <a:ext cx="6700905" cy="5574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178FABC-1E9D-0A1F-3D57-FFC664C52EDB}"/>
              </a:ext>
            </a:extLst>
          </p:cNvPr>
          <p:cNvSpPr txBox="1"/>
          <p:nvPr/>
        </p:nvSpPr>
        <p:spPr>
          <a:xfrm>
            <a:off x="3454746" y="5690275"/>
            <a:ext cx="3180422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</a:rPr>
              <a:t>A mezzanine </a:t>
            </a:r>
            <a:r>
              <a:rPr lang="fr-CH" dirty="0" err="1">
                <a:solidFill>
                  <a:srgbClr val="FF0000"/>
                </a:solidFill>
              </a:rPr>
              <a:t>need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be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added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ECBE5E6-F099-4545-74CC-F59D5A8D29F9}"/>
              </a:ext>
            </a:extLst>
          </p:cNvPr>
          <p:cNvCxnSpPr>
            <a:cxnSpLocks/>
          </p:cNvCxnSpPr>
          <p:nvPr/>
        </p:nvCxnSpPr>
        <p:spPr>
          <a:xfrm flipV="1">
            <a:off x="5039381" y="4089242"/>
            <a:ext cx="2181246" cy="1556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CAF7ECB-2BA2-866D-1960-2F6F4E373E46}"/>
              </a:ext>
            </a:extLst>
          </p:cNvPr>
          <p:cNvCxnSpPr>
            <a:cxnSpLocks/>
          </p:cNvCxnSpPr>
          <p:nvPr/>
        </p:nvCxnSpPr>
        <p:spPr>
          <a:xfrm>
            <a:off x="3035052" y="1512489"/>
            <a:ext cx="1285739" cy="1807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A447114-277B-951D-137E-F915271BB6BD}"/>
              </a:ext>
            </a:extLst>
          </p:cNvPr>
          <p:cNvSpPr txBox="1"/>
          <p:nvPr/>
        </p:nvSpPr>
        <p:spPr>
          <a:xfrm>
            <a:off x="611085" y="1098936"/>
            <a:ext cx="3275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30t Overhead Traveling Crane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7DBE7CED-FBEC-92A6-A057-ED2414780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188772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085AC-428E-2972-8A32-0A7109158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building – roof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C2D073-3723-9D16-1D2B-8331EEADA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 descr="A computer generated image of a computer&#10;&#10;AI-generated content may be incorrect.">
            <a:extLst>
              <a:ext uri="{FF2B5EF4-FFF2-40B4-BE49-F238E27FC236}">
                <a16:creationId xmlns:a16="http://schemas.microsoft.com/office/drawing/2014/main" id="{7C09C230-2987-B32B-EB43-944A0B175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50" y="1302222"/>
            <a:ext cx="8270240" cy="42535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BBD950-A3C8-8AA7-D0DA-7F5D549CA50B}"/>
              </a:ext>
            </a:extLst>
          </p:cNvPr>
          <p:cNvSpPr txBox="1"/>
          <p:nvPr/>
        </p:nvSpPr>
        <p:spPr>
          <a:xfrm>
            <a:off x="6816080" y="5506037"/>
            <a:ext cx="28336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CV equipment location to be defined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31EA60F-65A4-C598-6C11-74FF5A236CAF}"/>
              </a:ext>
            </a:extLst>
          </p:cNvPr>
          <p:cNvCxnSpPr>
            <a:cxnSpLocks/>
          </p:cNvCxnSpPr>
          <p:nvPr/>
        </p:nvCxnSpPr>
        <p:spPr>
          <a:xfrm flipH="1" flipV="1">
            <a:off x="7451678" y="5030051"/>
            <a:ext cx="1102387" cy="436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AB291A9-41D9-AF76-3002-C9E329DFA765}"/>
              </a:ext>
            </a:extLst>
          </p:cNvPr>
          <p:cNvSpPr txBox="1"/>
          <p:nvPr/>
        </p:nvSpPr>
        <p:spPr>
          <a:xfrm>
            <a:off x="3664464" y="1309758"/>
            <a:ext cx="19563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2 Air handling units</a:t>
            </a:r>
          </a:p>
          <a:p>
            <a:pPr algn="l"/>
            <a:r>
              <a:rPr lang="en-GB" dirty="0"/>
              <a:t>~6 Exhaust stacks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147545-5780-D707-736D-EE031AC49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New service building CE design constrains</a:t>
            </a:r>
          </a:p>
        </p:txBody>
      </p:sp>
      <p:pic>
        <p:nvPicPr>
          <p:cNvPr id="7" name="Picture 6" descr="A colorful machine with a white background&#10;&#10;AI-generated content may be incorrect.">
            <a:extLst>
              <a:ext uri="{FF2B5EF4-FFF2-40B4-BE49-F238E27FC236}">
                <a16:creationId xmlns:a16="http://schemas.microsoft.com/office/drawing/2014/main" id="{EAD9D928-860C-48C4-241D-CBCE8821A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086" y="115154"/>
            <a:ext cx="6373129" cy="238920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2C12DC9-85E5-5CBC-7F8D-4AB26288FEE7}"/>
              </a:ext>
            </a:extLst>
          </p:cNvPr>
          <p:cNvSpPr/>
          <p:nvPr/>
        </p:nvSpPr>
        <p:spPr>
          <a:xfrm>
            <a:off x="4101151" y="2640842"/>
            <a:ext cx="3985147" cy="2389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1B0E0C7-311E-030B-7FC5-2922008EA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27/03/25</a:t>
            </a:r>
          </a:p>
        </p:txBody>
      </p:sp>
    </p:spTree>
    <p:extLst>
      <p:ext uri="{BB962C8B-B14F-4D97-AF65-F5344CB8AC3E}">
        <p14:creationId xmlns:p14="http://schemas.microsoft.com/office/powerpoint/2010/main" val="1009141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064B1-778F-2C58-91BC-CABDFDDB4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8B218-F1BE-F05A-CA8A-BA15BB09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DB3B-6EA1-33FE-3F61-2CE24F56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B1996-C1C7-2E6B-61E2-789790F38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D05F09C-07C2-DE23-8B82-1D6F90BAF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</a:t>
            </a:r>
            <a:r>
              <a:rPr lang="fr-CH" sz="3600" dirty="0" err="1"/>
              <a:t>External</a:t>
            </a:r>
            <a:r>
              <a:rPr lang="fr-CH" sz="3600" dirty="0"/>
              <a:t> </a:t>
            </a:r>
            <a:r>
              <a:rPr lang="fr-CH" sz="3600" dirty="0" err="1"/>
              <a:t>stair</a:t>
            </a:r>
            <a:r>
              <a:rPr lang="fr-CH" sz="3600" dirty="0"/>
              <a:t> cases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9DF4F-63B7-8CB9-59C2-31F19EE0B95F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Power Room and Control Room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96A49F-1CA7-48A7-4EB2-77AC6F9A52A2}"/>
              </a:ext>
            </a:extLst>
          </p:cNvPr>
          <p:cNvSpPr txBox="1"/>
          <p:nvPr/>
        </p:nvSpPr>
        <p:spPr>
          <a:xfrm>
            <a:off x="500742" y="1831538"/>
            <a:ext cx="4572001" cy="129266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 err="1">
                <a:solidFill>
                  <a:schemeClr val="accent3"/>
                </a:solidFill>
              </a:rPr>
              <a:t>Available</a:t>
            </a:r>
            <a:r>
              <a:rPr lang="fr-CH" sz="1400" b="1" dirty="0">
                <a:solidFill>
                  <a:schemeClr val="accent3"/>
                </a:solidFill>
              </a:rPr>
              <a:t> </a:t>
            </a:r>
            <a:r>
              <a:rPr lang="fr-CH" sz="1400" b="1" dirty="0" err="1">
                <a:solidFill>
                  <a:schemeClr val="accent3"/>
                </a:solidFill>
              </a:rPr>
              <a:t>equipment</a:t>
            </a:r>
            <a:r>
              <a:rPr lang="fr-CH" sz="1400" b="1" dirty="0">
                <a:solidFill>
                  <a:schemeClr val="accent3"/>
                </a:solidFill>
              </a:rPr>
              <a:t> for installation</a:t>
            </a:r>
          </a:p>
          <a:p>
            <a:endParaRPr lang="fr-CH" sz="1400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>
                <a:solidFill>
                  <a:schemeClr val="tx2"/>
                </a:solidFill>
              </a:rPr>
              <a:t>An extension of the </a:t>
            </a:r>
            <a:r>
              <a:rPr lang="fr-CH" sz="1400" b="1" dirty="0" err="1">
                <a:solidFill>
                  <a:schemeClr val="tx2"/>
                </a:solidFill>
              </a:rPr>
              <a:t>access</a:t>
            </a:r>
            <a:r>
              <a:rPr lang="fr-CH" sz="1400" b="1" dirty="0">
                <a:solidFill>
                  <a:schemeClr val="tx2"/>
                </a:solidFill>
              </a:rPr>
              <a:t> platform </a:t>
            </a:r>
            <a:r>
              <a:rPr lang="fr-CH" sz="1400" b="1" dirty="0" err="1">
                <a:solidFill>
                  <a:schemeClr val="tx2"/>
                </a:solidFill>
              </a:rPr>
              <a:t>will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b="1" dirty="0" err="1">
                <a:solidFill>
                  <a:schemeClr val="tx2"/>
                </a:solidFill>
              </a:rPr>
              <a:t>be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b="1" dirty="0" err="1">
                <a:solidFill>
                  <a:schemeClr val="tx2"/>
                </a:solidFill>
              </a:rPr>
              <a:t>required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dirty="0">
                <a:solidFill>
                  <a:schemeClr val="tx2"/>
                </a:solidFill>
              </a:rPr>
              <a:t>to </a:t>
            </a:r>
            <a:r>
              <a:rPr lang="fr-CH" sz="1400" dirty="0" err="1">
                <a:solidFill>
                  <a:schemeClr val="tx2"/>
                </a:solidFill>
              </a:rPr>
              <a:t>access</a:t>
            </a:r>
            <a:r>
              <a:rPr lang="fr-CH" sz="1400" dirty="0">
                <a:solidFill>
                  <a:schemeClr val="tx2"/>
                </a:solidFill>
              </a:rPr>
              <a:t> </a:t>
            </a:r>
            <a:r>
              <a:rPr lang="fr-CH" sz="1400" dirty="0" err="1">
                <a:solidFill>
                  <a:schemeClr val="tx2"/>
                </a:solidFill>
              </a:rPr>
              <a:t>with</a:t>
            </a:r>
            <a:r>
              <a:rPr lang="fr-CH" sz="1400" dirty="0">
                <a:solidFill>
                  <a:schemeClr val="tx2"/>
                </a:solidFill>
              </a:rPr>
              <a:t> a </a:t>
            </a:r>
            <a:r>
              <a:rPr lang="fr-CH" sz="1400" b="1" dirty="0">
                <a:solidFill>
                  <a:schemeClr val="tx2"/>
                </a:solidFill>
              </a:rPr>
              <a:t>crane</a:t>
            </a: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>
                <a:solidFill>
                  <a:srgbClr val="2F2F2F"/>
                </a:solidFill>
                <a:sym typeface="Wingdings" panose="05000000000000000000" pitchFamily="2" charset="2"/>
              </a:rPr>
              <a:t>Forklifts</a:t>
            </a:r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DC44A0-D672-9F77-45B0-6E31E6C38C2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r="26923"/>
          <a:stretch/>
        </p:blipFill>
        <p:spPr bwMode="auto">
          <a:xfrm>
            <a:off x="5938241" y="1472558"/>
            <a:ext cx="5135167" cy="4705453"/>
          </a:xfrm>
          <a:prstGeom prst="rect">
            <a:avLst/>
          </a:prstGeom>
          <a:noFill/>
          <a:ln w="57150">
            <a:noFill/>
            <a:tailEnd type="triangle"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0AA5918-D250-FBC5-AF18-AAA8E0B76775}"/>
              </a:ext>
            </a:extLst>
          </p:cNvPr>
          <p:cNvSpPr/>
          <p:nvPr/>
        </p:nvSpPr>
        <p:spPr>
          <a:xfrm>
            <a:off x="6920804" y="3971831"/>
            <a:ext cx="1066799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Power room</a:t>
            </a:r>
            <a:endParaRPr lang="en-US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2D69B8-9172-4810-DF94-A869EACE384E}"/>
              </a:ext>
            </a:extLst>
          </p:cNvPr>
          <p:cNvSpPr/>
          <p:nvPr/>
        </p:nvSpPr>
        <p:spPr>
          <a:xfrm>
            <a:off x="6920803" y="2689587"/>
            <a:ext cx="1066799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Control room</a:t>
            </a:r>
            <a:endParaRPr lang="en-US" sz="1200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F5019E0A-224A-6548-2431-A50C83344977}"/>
              </a:ext>
            </a:extLst>
          </p:cNvPr>
          <p:cNvSpPr/>
          <p:nvPr/>
        </p:nvSpPr>
        <p:spPr>
          <a:xfrm rot="3151306">
            <a:off x="8534693" y="4411875"/>
            <a:ext cx="304800" cy="615351"/>
          </a:xfrm>
          <a:prstGeom prst="down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24E6BC34-0FC3-7FB8-52EB-AECEDDB67581}"/>
              </a:ext>
            </a:extLst>
          </p:cNvPr>
          <p:cNvSpPr/>
          <p:nvPr/>
        </p:nvSpPr>
        <p:spPr>
          <a:xfrm rot="17749970">
            <a:off x="9487336" y="4335512"/>
            <a:ext cx="304800" cy="615351"/>
          </a:xfrm>
          <a:prstGeom prst="down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85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1061</TotalTime>
  <Words>796</Words>
  <Application>Microsoft Office PowerPoint</Application>
  <PresentationFormat>Widescreen</PresentationFormat>
  <Paragraphs>195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Work Sans</vt:lpstr>
      <vt:lpstr>Office Theme</vt:lpstr>
      <vt:lpstr>New target complex service building (754) SCE Milestones for IRP Design Study 27th March 2025 - CERN</vt:lpstr>
      <vt:lpstr>PowerPoint Presentation</vt:lpstr>
      <vt:lpstr>The target complex service building</vt:lpstr>
      <vt:lpstr>Service building - Overview</vt:lpstr>
      <vt:lpstr>PowerPoint Presentation</vt:lpstr>
      <vt:lpstr>Service building – 1st floor</vt:lpstr>
      <vt:lpstr>Service building – 2nd floor</vt:lpstr>
      <vt:lpstr>Service building – roof</vt:lpstr>
      <vt:lpstr>Service Building – External stair cases</vt:lpstr>
      <vt:lpstr>Service building – Service cell</vt:lpstr>
      <vt:lpstr>Service building – differencial pressures</vt:lpstr>
      <vt:lpstr>Service building - dimensions</vt:lpstr>
      <vt:lpstr>Service building – RP classification</vt:lpstr>
      <vt:lpstr>Handling loads</vt:lpstr>
      <vt:lpstr>Handling loads</vt:lpstr>
      <vt:lpstr>Service building - Sump system</vt:lpstr>
      <vt:lpstr>Interfaces with other CE structures</vt:lpstr>
      <vt:lpstr>Design parameters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Jean-Louis Grenard</cp:lastModifiedBy>
  <cp:revision>8</cp:revision>
  <cp:lastPrinted>2024-12-16T10:46:54Z</cp:lastPrinted>
  <dcterms:created xsi:type="dcterms:W3CDTF">2024-07-23T07:46:26Z</dcterms:created>
  <dcterms:modified xsi:type="dcterms:W3CDTF">2025-03-27T08:29:35Z</dcterms:modified>
</cp:coreProperties>
</file>