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5"/>
  </p:notesMasterIdLst>
  <p:sldIdLst>
    <p:sldId id="939" r:id="rId5"/>
    <p:sldId id="959" r:id="rId6"/>
    <p:sldId id="970" r:id="rId7"/>
    <p:sldId id="940" r:id="rId8"/>
    <p:sldId id="972" r:id="rId9"/>
    <p:sldId id="958" r:id="rId10"/>
    <p:sldId id="955" r:id="rId11"/>
    <p:sldId id="942" r:id="rId12"/>
    <p:sldId id="971" r:id="rId13"/>
    <p:sldId id="941" r:id="rId14"/>
    <p:sldId id="973" r:id="rId15"/>
    <p:sldId id="944" r:id="rId16"/>
    <p:sldId id="976" r:id="rId17"/>
    <p:sldId id="947" r:id="rId18"/>
    <p:sldId id="975" r:id="rId19"/>
    <p:sldId id="974" r:id="rId20"/>
    <p:sldId id="946" r:id="rId21"/>
    <p:sldId id="977" r:id="rId22"/>
    <p:sldId id="978" r:id="rId23"/>
    <p:sldId id="960" r:id="rId2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8E04FF"/>
    <a:srgbClr val="F09E18"/>
    <a:srgbClr val="104282"/>
    <a:srgbClr val="B8CCE4"/>
    <a:srgbClr val="B9DEFF"/>
    <a:srgbClr val="0016A0"/>
    <a:srgbClr val="006DD0"/>
    <a:srgbClr val="67B4FE"/>
    <a:srgbClr val="664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52" autoAdjust="0"/>
    <p:restoredTop sz="97156" autoAdjust="0"/>
  </p:normalViewPr>
  <p:slideViewPr>
    <p:cSldViewPr snapToGrid="0" snapToObjects="1">
      <p:cViewPr varScale="1">
        <p:scale>
          <a:sx n="164" d="100"/>
          <a:sy n="164" d="100"/>
        </p:scale>
        <p:origin x="464" y="8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030B3F1-A230-494C-1D86-6E6C809906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0781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5075" y="2243667"/>
            <a:ext cx="10959548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Mariusz Wozniak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D8675FD-26A6-A88C-9B77-4762D2AD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86204" y="6389520"/>
            <a:ext cx="743918" cy="32471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5618B8-8257-F886-E748-C3FD8F8137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144528" y="6280639"/>
            <a:ext cx="743918" cy="54247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517509/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steam" TargetMode="External"/><Relationship Id="rId7" Type="http://schemas.openxmlformats.org/officeDocument/2006/relationships/hyperlink" Target="https://gitlab.cern.ch/steam/analyses/tq-hq-quench-protection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hyperlink" Target="http://cern.ch/ledet" TargetMode="External"/><Relationship Id="rId4" Type="http://schemas.openxmlformats.org/officeDocument/2006/relationships/hyperlink" Target="https://gitlab.cern.ch/steam/steam_sdk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140" y="1333144"/>
            <a:ext cx="9305510" cy="316194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5300" dirty="0">
                <a:solidFill>
                  <a:srgbClr val="1A63A0"/>
                </a:solidFill>
                <a:latin typeface="Roboto" panose="02000000000000000000" pitchFamily="2" charset="0"/>
              </a:rPr>
              <a:t>HQ and TQ magnets</a:t>
            </a:r>
            <a:br>
              <a:rPr lang="en-GB" sz="5300" dirty="0">
                <a:solidFill>
                  <a:srgbClr val="1A63A0"/>
                </a:solidFill>
                <a:latin typeface="Roboto" panose="02000000000000000000" pitchFamily="2" charset="0"/>
              </a:rPr>
            </a:br>
            <a:r>
              <a:rPr lang="en-GB" sz="5300" dirty="0">
                <a:solidFill>
                  <a:srgbClr val="1A63A0"/>
                </a:solidFill>
                <a:latin typeface="Roboto" panose="02000000000000000000" pitchFamily="2" charset="0"/>
              </a:rPr>
              <a:t>Quench Protection Study</a:t>
            </a:r>
            <a:br>
              <a:rPr lang="en-GB" dirty="0"/>
            </a:br>
            <a:br>
              <a:rPr lang="en-GB" dirty="0"/>
            </a:br>
            <a:r>
              <a:rPr lang="en-GB" sz="3100" dirty="0">
                <a:solidFill>
                  <a:schemeClr val="bg2">
                    <a:lumMod val="10000"/>
                  </a:schemeClr>
                </a:solidFill>
              </a:rPr>
              <a:t>HFM Protection Studies</a:t>
            </a:r>
            <a:br>
              <a:rPr lang="en-GB" dirty="0"/>
            </a:br>
            <a:r>
              <a:rPr lang="en-GB" sz="2800" dirty="0">
                <a:solidFill>
                  <a:schemeClr val="bg2">
                    <a:lumMod val="10000"/>
                  </a:schemeClr>
                </a:solidFill>
              </a:rPr>
              <a:t>WP4.5-T5-D1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1289666" y="515552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24.04.2025</a:t>
            </a:r>
            <a:r>
              <a:rPr lang="en-FR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1289666" y="4822996"/>
            <a:ext cx="2770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M. Wozniak</a:t>
            </a:r>
            <a:r>
              <a:rPr lang="en-GB" dirty="0"/>
              <a:t> &amp; E. Ravaioli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1C572-C3F0-B665-2827-E9D3E8C15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61" y="85511"/>
            <a:ext cx="10969139" cy="940443"/>
          </a:xfrm>
        </p:spPr>
        <p:txBody>
          <a:bodyPr/>
          <a:lstStyle/>
          <a:p>
            <a:r>
              <a:rPr lang="en-GB" dirty="0">
                <a:solidFill>
                  <a:srgbClr val="1A63A0"/>
                </a:solidFill>
                <a:latin typeface="Roboto" panose="02000000000000000000" pitchFamily="2" charset="0"/>
              </a:rPr>
              <a:t>Quench heaters placement - HQ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48494-B466-3772-CFDA-C9FC563D85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9A0E8-8505-D124-1801-6E2DF1302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910E461-A3ED-7ED4-EB07-250A9A557EC1}"/>
              </a:ext>
            </a:extLst>
          </p:cNvPr>
          <p:cNvSpPr txBox="1"/>
          <p:nvPr/>
        </p:nvSpPr>
        <p:spPr>
          <a:xfrm>
            <a:off x="2563062" y="5672077"/>
            <a:ext cx="509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Two traces form a U-shaped heater pad. 8 pads per aperture.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623AEF1-6F77-94EF-9810-D6A34A5026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8148" y="1272044"/>
            <a:ext cx="4059317" cy="4014565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990FD8B3-D328-1846-29D2-0D60E697EF44}"/>
              </a:ext>
            </a:extLst>
          </p:cNvPr>
          <p:cNvSpPr/>
          <p:nvPr/>
        </p:nvSpPr>
        <p:spPr>
          <a:xfrm rot="10330933">
            <a:off x="7095146" y="4326714"/>
            <a:ext cx="86097" cy="793080"/>
          </a:xfrm>
          <a:prstGeom prst="leftBrac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4AA893D0-F8E1-394F-B3B4-2829D55383A4}"/>
              </a:ext>
            </a:extLst>
          </p:cNvPr>
          <p:cNvSpPr/>
          <p:nvPr/>
        </p:nvSpPr>
        <p:spPr>
          <a:xfrm rot="9397018">
            <a:off x="6764710" y="3164591"/>
            <a:ext cx="96391" cy="929583"/>
          </a:xfrm>
          <a:prstGeom prst="leftBrac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3017B5-12E3-3272-BAF7-C803BBF9C3A8}"/>
              </a:ext>
            </a:extLst>
          </p:cNvPr>
          <p:cNvSpPr txBox="1"/>
          <p:nvPr/>
        </p:nvSpPr>
        <p:spPr>
          <a:xfrm>
            <a:off x="6832301" y="3396310"/>
            <a:ext cx="30075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00B050"/>
                </a:solidFill>
              </a:rPr>
              <a:t>OH (outer high field trace – 13 turns covered)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3867322-E67F-62C8-4B19-C18E1BC6B798}"/>
              </a:ext>
            </a:extLst>
          </p:cNvPr>
          <p:cNvSpPr/>
          <p:nvPr/>
        </p:nvSpPr>
        <p:spPr>
          <a:xfrm>
            <a:off x="6890441" y="3619499"/>
            <a:ext cx="372218" cy="1057275"/>
          </a:xfrm>
          <a:custGeom>
            <a:avLst/>
            <a:gdLst>
              <a:gd name="connsiteX0" fmla="*/ 0 w 352600"/>
              <a:gd name="connsiteY0" fmla="*/ 0 h 706438"/>
              <a:gd name="connsiteX1" fmla="*/ 331787 w 352600"/>
              <a:gd name="connsiteY1" fmla="*/ 266700 h 706438"/>
              <a:gd name="connsiteX2" fmla="*/ 322262 w 352600"/>
              <a:gd name="connsiteY2" fmla="*/ 706438 h 706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600" h="706438">
                <a:moveTo>
                  <a:pt x="0" y="0"/>
                </a:moveTo>
                <a:cubicBezTo>
                  <a:pt x="139038" y="74480"/>
                  <a:pt x="278077" y="148960"/>
                  <a:pt x="331787" y="266700"/>
                </a:cubicBezTo>
                <a:cubicBezTo>
                  <a:pt x="385497" y="384440"/>
                  <a:pt x="317764" y="637911"/>
                  <a:pt x="322262" y="706438"/>
                </a:cubicBezTo>
              </a:path>
            </a:pathLst>
          </a:custGeom>
          <a:noFill/>
          <a:ln w="19050">
            <a:solidFill>
              <a:srgbClr val="00B05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A12E91A-9751-7016-C8E0-A400FB7C1D94}"/>
              </a:ext>
            </a:extLst>
          </p:cNvPr>
          <p:cNvCxnSpPr>
            <a:cxnSpLocks/>
          </p:cNvCxnSpPr>
          <p:nvPr/>
        </p:nvCxnSpPr>
        <p:spPr>
          <a:xfrm flipH="1" flipV="1">
            <a:off x="7143529" y="5180758"/>
            <a:ext cx="1027882" cy="85045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10830F0-F243-BBA9-9803-FAB6920DE266}"/>
              </a:ext>
            </a:extLst>
          </p:cNvPr>
          <p:cNvSpPr txBox="1"/>
          <p:nvPr/>
        </p:nvSpPr>
        <p:spPr>
          <a:xfrm>
            <a:off x="8171411" y="5120696"/>
            <a:ext cx="3865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Not covering this turn with the heating element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6206627-7683-4AA6-556C-45357E271072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6584203" y="2909288"/>
            <a:ext cx="1287156" cy="242469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002AC41-994C-45DA-D73D-821A43E8949A}"/>
              </a:ext>
            </a:extLst>
          </p:cNvPr>
          <p:cNvSpPr txBox="1"/>
          <p:nvPr/>
        </p:nvSpPr>
        <p:spPr>
          <a:xfrm>
            <a:off x="7871359" y="2755399"/>
            <a:ext cx="3865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Not covering this turn with the heating element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0B3BB69-F41E-0D0E-D47B-DCF97E3A1824}"/>
              </a:ext>
            </a:extLst>
          </p:cNvPr>
          <p:cNvSpPr txBox="1"/>
          <p:nvPr/>
        </p:nvSpPr>
        <p:spPr>
          <a:xfrm>
            <a:off x="7143529" y="4586014"/>
            <a:ext cx="29290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00B050"/>
                </a:solidFill>
              </a:rPr>
              <a:t>OL (outer low field trace – 11 turns covered)</a:t>
            </a:r>
          </a:p>
        </p:txBody>
      </p:sp>
      <p:sp>
        <p:nvSpPr>
          <p:cNvPr id="57" name="Left Brace 56">
            <a:extLst>
              <a:ext uri="{FF2B5EF4-FFF2-40B4-BE49-F238E27FC236}">
                <a16:creationId xmlns:a16="http://schemas.microsoft.com/office/drawing/2014/main" id="{4950B6FC-4C61-2CCE-4FB7-97FE5B4135C5}"/>
              </a:ext>
            </a:extLst>
          </p:cNvPr>
          <p:cNvSpPr/>
          <p:nvPr/>
        </p:nvSpPr>
        <p:spPr>
          <a:xfrm rot="6968441">
            <a:off x="4808533" y="1178729"/>
            <a:ext cx="96391" cy="929583"/>
          </a:xfrm>
          <a:prstGeom prst="leftBrac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6002A71-1F74-5BD6-57C5-4C7A329C798C}"/>
              </a:ext>
            </a:extLst>
          </p:cNvPr>
          <p:cNvSpPr txBox="1"/>
          <p:nvPr/>
        </p:nvSpPr>
        <p:spPr>
          <a:xfrm>
            <a:off x="4781544" y="1351516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00B050"/>
                </a:solidFill>
              </a:rPr>
              <a:t>OH</a:t>
            </a:r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12B0326B-3904-BA9E-BA2F-5DAB658F577F}"/>
              </a:ext>
            </a:extLst>
          </p:cNvPr>
          <p:cNvSpPr/>
          <p:nvPr/>
        </p:nvSpPr>
        <p:spPr>
          <a:xfrm rot="5811731">
            <a:off x="3701005" y="964612"/>
            <a:ext cx="70000" cy="777224"/>
          </a:xfrm>
          <a:prstGeom prst="leftBrac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9232CBF-9699-29ED-7065-119E308529B2}"/>
              </a:ext>
            </a:extLst>
          </p:cNvPr>
          <p:cNvSpPr txBox="1"/>
          <p:nvPr/>
        </p:nvSpPr>
        <p:spPr>
          <a:xfrm>
            <a:off x="3571242" y="1059575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00B050"/>
                </a:solidFill>
              </a:rPr>
              <a:t>OL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D548536-8D8F-9528-B6F9-657E8F14CBB6}"/>
              </a:ext>
            </a:extLst>
          </p:cNvPr>
          <p:cNvSpPr/>
          <p:nvPr/>
        </p:nvSpPr>
        <p:spPr>
          <a:xfrm rot="18076273">
            <a:off x="4152650" y="905768"/>
            <a:ext cx="372218" cy="1057275"/>
          </a:xfrm>
          <a:custGeom>
            <a:avLst/>
            <a:gdLst>
              <a:gd name="connsiteX0" fmla="*/ 0 w 352600"/>
              <a:gd name="connsiteY0" fmla="*/ 0 h 706438"/>
              <a:gd name="connsiteX1" fmla="*/ 331787 w 352600"/>
              <a:gd name="connsiteY1" fmla="*/ 266700 h 706438"/>
              <a:gd name="connsiteX2" fmla="*/ 322262 w 352600"/>
              <a:gd name="connsiteY2" fmla="*/ 706438 h 706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2600" h="706438">
                <a:moveTo>
                  <a:pt x="0" y="0"/>
                </a:moveTo>
                <a:cubicBezTo>
                  <a:pt x="139038" y="74480"/>
                  <a:pt x="278077" y="148960"/>
                  <a:pt x="331787" y="266700"/>
                </a:cubicBezTo>
                <a:cubicBezTo>
                  <a:pt x="385497" y="384440"/>
                  <a:pt x="317764" y="637911"/>
                  <a:pt x="322262" y="706438"/>
                </a:cubicBezTo>
              </a:path>
            </a:pathLst>
          </a:custGeom>
          <a:noFill/>
          <a:ln w="19050">
            <a:solidFill>
              <a:srgbClr val="00B05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14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D6521C-7010-2AF5-CAA1-F849868896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2596F-EAB7-5818-2884-833974F30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298"/>
            <a:ext cx="10969139" cy="940443"/>
          </a:xfrm>
        </p:spPr>
        <p:txBody>
          <a:bodyPr/>
          <a:lstStyle/>
          <a:p>
            <a:r>
              <a:rPr lang="en-GB" dirty="0">
                <a:solidFill>
                  <a:srgbClr val="1A63A0"/>
                </a:solidFill>
                <a:latin typeface="Roboto" panose="02000000000000000000" pitchFamily="2" charset="0"/>
              </a:rPr>
              <a:t>Quench heaters placement - TQ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7DB4E-E058-67DE-4786-42365E9A5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F1EBE-B490-2091-C4AF-2774185166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27F4114-329A-DCCE-7BBA-AF18AAF30FAB}"/>
              </a:ext>
            </a:extLst>
          </p:cNvPr>
          <p:cNvSpPr txBox="1"/>
          <p:nvPr/>
        </p:nvSpPr>
        <p:spPr>
          <a:xfrm>
            <a:off x="2563062" y="5672077"/>
            <a:ext cx="5423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Two traces connected at non-powered end. 8 traces per aperture. 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1D4B994-386D-0A15-FA76-DDF00AC193C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93792" y="1234749"/>
            <a:ext cx="4181091" cy="4150757"/>
          </a:xfrm>
          <a:prstGeom prst="rect">
            <a:avLst/>
          </a:prstGeom>
        </p:spPr>
      </p:pic>
      <p:sp>
        <p:nvSpPr>
          <p:cNvPr id="9" name="Left Brace 8">
            <a:extLst>
              <a:ext uri="{FF2B5EF4-FFF2-40B4-BE49-F238E27FC236}">
                <a16:creationId xmlns:a16="http://schemas.microsoft.com/office/drawing/2014/main" id="{FAA142B7-A3B2-47C8-99AF-43642F78FDF6}"/>
              </a:ext>
            </a:extLst>
          </p:cNvPr>
          <p:cNvSpPr/>
          <p:nvPr/>
        </p:nvSpPr>
        <p:spPr>
          <a:xfrm rot="10130154">
            <a:off x="7141600" y="3847902"/>
            <a:ext cx="126012" cy="1388318"/>
          </a:xfrm>
          <a:prstGeom prst="leftBrace">
            <a:avLst>
              <a:gd name="adj1" fmla="val 8333"/>
              <a:gd name="adj2" fmla="val 49927"/>
            </a:avLst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4619A82-7D67-6C7A-F335-238BC0BB4612}"/>
              </a:ext>
            </a:extLst>
          </p:cNvPr>
          <p:cNvSpPr/>
          <p:nvPr/>
        </p:nvSpPr>
        <p:spPr>
          <a:xfrm>
            <a:off x="3987913" y="1079557"/>
            <a:ext cx="3444823" cy="3448133"/>
          </a:xfrm>
          <a:custGeom>
            <a:avLst/>
            <a:gdLst>
              <a:gd name="connsiteX0" fmla="*/ 0 w 352600"/>
              <a:gd name="connsiteY0" fmla="*/ 0 h 706438"/>
              <a:gd name="connsiteX1" fmla="*/ 331787 w 352600"/>
              <a:gd name="connsiteY1" fmla="*/ 266700 h 706438"/>
              <a:gd name="connsiteX2" fmla="*/ 322262 w 352600"/>
              <a:gd name="connsiteY2" fmla="*/ 706438 h 706438"/>
              <a:gd name="connsiteX0" fmla="*/ 0 w 357825"/>
              <a:gd name="connsiteY0" fmla="*/ 0 h 748690"/>
              <a:gd name="connsiteX1" fmla="*/ 331787 w 357825"/>
              <a:gd name="connsiteY1" fmla="*/ 266700 h 748690"/>
              <a:gd name="connsiteX2" fmla="*/ 343227 w 357825"/>
              <a:gd name="connsiteY2" fmla="*/ 748690 h 748690"/>
              <a:gd name="connsiteX0" fmla="*/ 0 w 370966"/>
              <a:gd name="connsiteY0" fmla="*/ 0 h 748690"/>
              <a:gd name="connsiteX1" fmla="*/ 331787 w 370966"/>
              <a:gd name="connsiteY1" fmla="*/ 266700 h 748690"/>
              <a:gd name="connsiteX2" fmla="*/ 343227 w 370966"/>
              <a:gd name="connsiteY2" fmla="*/ 748690 h 748690"/>
              <a:gd name="connsiteX0" fmla="*/ 0 w 357782"/>
              <a:gd name="connsiteY0" fmla="*/ 0 h 748690"/>
              <a:gd name="connsiteX1" fmla="*/ 291043 w 357782"/>
              <a:gd name="connsiteY1" fmla="*/ 94877 h 748690"/>
              <a:gd name="connsiteX2" fmla="*/ 343227 w 357782"/>
              <a:gd name="connsiteY2" fmla="*/ 748690 h 748690"/>
              <a:gd name="connsiteX0" fmla="*/ 0 w 357782"/>
              <a:gd name="connsiteY0" fmla="*/ 23627 h 772317"/>
              <a:gd name="connsiteX1" fmla="*/ 291043 w 357782"/>
              <a:gd name="connsiteY1" fmla="*/ 118504 h 772317"/>
              <a:gd name="connsiteX2" fmla="*/ 343227 w 357782"/>
              <a:gd name="connsiteY2" fmla="*/ 772317 h 772317"/>
              <a:gd name="connsiteX0" fmla="*/ 0 w 357782"/>
              <a:gd name="connsiteY0" fmla="*/ 28208 h 776898"/>
              <a:gd name="connsiteX1" fmla="*/ 291043 w 357782"/>
              <a:gd name="connsiteY1" fmla="*/ 123085 h 776898"/>
              <a:gd name="connsiteX2" fmla="*/ 343227 w 357782"/>
              <a:gd name="connsiteY2" fmla="*/ 776898 h 776898"/>
              <a:gd name="connsiteX0" fmla="*/ 0 w 335234"/>
              <a:gd name="connsiteY0" fmla="*/ 28662 h 775474"/>
              <a:gd name="connsiteX1" fmla="*/ 268495 w 335234"/>
              <a:gd name="connsiteY1" fmla="*/ 121661 h 775474"/>
              <a:gd name="connsiteX2" fmla="*/ 320679 w 335234"/>
              <a:gd name="connsiteY2" fmla="*/ 775474 h 775474"/>
              <a:gd name="connsiteX0" fmla="*/ 0 w 335234"/>
              <a:gd name="connsiteY0" fmla="*/ 31579 h 778391"/>
              <a:gd name="connsiteX1" fmla="*/ 268495 w 335234"/>
              <a:gd name="connsiteY1" fmla="*/ 124578 h 778391"/>
              <a:gd name="connsiteX2" fmla="*/ 320679 w 335234"/>
              <a:gd name="connsiteY2" fmla="*/ 778391 h 778391"/>
              <a:gd name="connsiteX0" fmla="*/ 0 w 330883"/>
              <a:gd name="connsiteY0" fmla="*/ 31124 h 779814"/>
              <a:gd name="connsiteX1" fmla="*/ 264144 w 330883"/>
              <a:gd name="connsiteY1" fmla="*/ 126001 h 779814"/>
              <a:gd name="connsiteX2" fmla="*/ 316328 w 330883"/>
              <a:gd name="connsiteY2" fmla="*/ 779814 h 779814"/>
              <a:gd name="connsiteX0" fmla="*/ 0 w 334309"/>
              <a:gd name="connsiteY0" fmla="*/ 20231 h 768921"/>
              <a:gd name="connsiteX1" fmla="*/ 278780 w 334309"/>
              <a:gd name="connsiteY1" fmla="*/ 179894 h 768921"/>
              <a:gd name="connsiteX2" fmla="*/ 316328 w 334309"/>
              <a:gd name="connsiteY2" fmla="*/ 768921 h 768921"/>
              <a:gd name="connsiteX0" fmla="*/ 0 w 331783"/>
              <a:gd name="connsiteY0" fmla="*/ 19302 h 767992"/>
              <a:gd name="connsiteX1" fmla="*/ 268495 w 331783"/>
              <a:gd name="connsiteY1" fmla="*/ 187415 h 767992"/>
              <a:gd name="connsiteX2" fmla="*/ 316328 w 331783"/>
              <a:gd name="connsiteY2" fmla="*/ 767992 h 76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783" h="767992">
                <a:moveTo>
                  <a:pt x="0" y="19302"/>
                </a:moveTo>
                <a:cubicBezTo>
                  <a:pt x="25509" y="-47056"/>
                  <a:pt x="214785" y="69675"/>
                  <a:pt x="268495" y="187415"/>
                </a:cubicBezTo>
                <a:cubicBezTo>
                  <a:pt x="322205" y="305155"/>
                  <a:pt x="351783" y="727633"/>
                  <a:pt x="316328" y="767992"/>
                </a:cubicBezTo>
              </a:path>
            </a:pathLst>
          </a:custGeom>
          <a:noFill/>
          <a:ln w="19050">
            <a:solidFill>
              <a:srgbClr val="00B050"/>
            </a:solidFill>
            <a:prstDash val="sys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8929370-6296-4E2E-E697-673D9710AD8C}"/>
              </a:ext>
            </a:extLst>
          </p:cNvPr>
          <p:cNvCxnSpPr>
            <a:cxnSpLocks/>
          </p:cNvCxnSpPr>
          <p:nvPr/>
        </p:nvCxnSpPr>
        <p:spPr>
          <a:xfrm flipH="1">
            <a:off x="7262659" y="5265803"/>
            <a:ext cx="908752" cy="65603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AB28D5C-44D0-A721-793A-D1E33ADFA2FD}"/>
              </a:ext>
            </a:extLst>
          </p:cNvPr>
          <p:cNvSpPr txBox="1"/>
          <p:nvPr/>
        </p:nvSpPr>
        <p:spPr>
          <a:xfrm>
            <a:off x="8171411" y="5120696"/>
            <a:ext cx="3865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Not covering this turn with the heating element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0377C97-9796-5AB3-483B-7815446A6B00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6962607" y="2909288"/>
            <a:ext cx="908752" cy="909427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CDFEDC6-6808-4E0E-08A6-0EBE656F484B}"/>
              </a:ext>
            </a:extLst>
          </p:cNvPr>
          <p:cNvSpPr txBox="1"/>
          <p:nvPr/>
        </p:nvSpPr>
        <p:spPr>
          <a:xfrm>
            <a:off x="7871359" y="2755399"/>
            <a:ext cx="3865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Not covering this turn with the heating element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14E61AD-F0F1-7C82-0D9A-83D89352227E}"/>
              </a:ext>
            </a:extLst>
          </p:cNvPr>
          <p:cNvSpPr txBox="1"/>
          <p:nvPr/>
        </p:nvSpPr>
        <p:spPr>
          <a:xfrm>
            <a:off x="7695391" y="4478249"/>
            <a:ext cx="29290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00B050"/>
                </a:solidFill>
              </a:rPr>
              <a:t>OL (outer low field trace – 14 turns covered)</a:t>
            </a:r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3563046C-72A0-D4CB-7D0D-AB5D6207F7EC}"/>
              </a:ext>
            </a:extLst>
          </p:cNvPr>
          <p:cNvSpPr/>
          <p:nvPr/>
        </p:nvSpPr>
        <p:spPr>
          <a:xfrm rot="6116948">
            <a:off x="3843118" y="604971"/>
            <a:ext cx="200683" cy="1371803"/>
          </a:xfrm>
          <a:prstGeom prst="leftBrac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052304C-0882-220D-54E5-F708E20DB632}"/>
              </a:ext>
            </a:extLst>
          </p:cNvPr>
          <p:cNvSpPr txBox="1"/>
          <p:nvPr/>
        </p:nvSpPr>
        <p:spPr>
          <a:xfrm>
            <a:off x="3571242" y="994429"/>
            <a:ext cx="3722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00B050"/>
                </a:solidFill>
              </a:rPr>
              <a:t>OL</a:t>
            </a:r>
          </a:p>
        </p:txBody>
      </p:sp>
    </p:spTree>
    <p:extLst>
      <p:ext uri="{BB962C8B-B14F-4D97-AF65-F5344CB8AC3E}">
        <p14:creationId xmlns:p14="http://schemas.microsoft.com/office/powerpoint/2010/main" val="840103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902AE-8D50-88E3-0FDF-9FBCD58DC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935" y="-5757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Quench heaters adjustment (not optimization)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2A927C-5C04-7CC8-C645-3A730B49E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F54424-2FFA-97DA-898E-FB604F2BFB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2C3ACC9-F075-A8AE-D223-DCA764965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29" y="1054885"/>
            <a:ext cx="10969139" cy="260527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/>
              <a:t>The quench heater design differs from the 11 T (MBH) (LF and HF) heaters in the details described below.</a:t>
            </a:r>
          </a:p>
          <a:p>
            <a:pPr>
              <a:buFont typeface="+mj-lt"/>
              <a:buAutoNum type="alphaUcPeriod"/>
            </a:pPr>
            <a:r>
              <a:rPr lang="en-GB" sz="2000" dirty="0"/>
              <a:t>The width of the quench heater has been adjusted to match the arch length of the coil blocks.</a:t>
            </a:r>
          </a:p>
          <a:p>
            <a:pPr>
              <a:buFont typeface="+mj-lt"/>
              <a:buAutoNum type="alphaUcPeriod"/>
            </a:pPr>
            <a:r>
              <a:rPr lang="en-GB" sz="2000" dirty="0"/>
              <a:t>The length of the Cu patch (see picture) has been adjusted to result in a total heater trace resistance of 3 Ohm per trace. The two traces are in series, giving 6 Ohm, and this is powered with 900 V ( ±450 V to the ground) with a peak current of 150 A.</a:t>
            </a:r>
          </a:p>
          <a:p>
            <a:pPr>
              <a:buFont typeface="+mj-lt"/>
              <a:buAutoNum type="alphaUcPeriod"/>
            </a:pPr>
            <a:r>
              <a:rPr lang="en-GB" sz="2000" dirty="0"/>
              <a:t>Room temperature resistance (heater power supply and connection to heaters) is 9 </a:t>
            </a:r>
            <a:r>
              <a:rPr lang="en-GB" sz="2000" dirty="0" err="1"/>
              <a:t>mOhm</a:t>
            </a:r>
            <a:r>
              <a:rPr lang="en-GB" sz="2000" dirty="0"/>
              <a:t>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0B8BCD5-1A60-4456-8897-0030D4E35BE5}"/>
              </a:ext>
            </a:extLst>
          </p:cNvPr>
          <p:cNvSpPr/>
          <p:nvPr/>
        </p:nvSpPr>
        <p:spPr>
          <a:xfrm>
            <a:off x="5543318" y="5553469"/>
            <a:ext cx="1097457" cy="286749"/>
          </a:xfrm>
          <a:prstGeom prst="rect">
            <a:avLst/>
          </a:prstGeom>
          <a:solidFill>
            <a:srgbClr val="F09E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0DE40E-C9EA-630B-7A11-60179C82DCF2}"/>
              </a:ext>
            </a:extLst>
          </p:cNvPr>
          <p:cNvSpPr/>
          <p:nvPr/>
        </p:nvSpPr>
        <p:spPr>
          <a:xfrm>
            <a:off x="6640775" y="5556075"/>
            <a:ext cx="693868" cy="29045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2690E8-CC68-4D66-733D-F18610D80CEA}"/>
              </a:ext>
            </a:extLst>
          </p:cNvPr>
          <p:cNvSpPr txBox="1"/>
          <p:nvPr/>
        </p:nvSpPr>
        <p:spPr>
          <a:xfrm>
            <a:off x="2593515" y="5509244"/>
            <a:ext cx="2018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Longitudinal view:</a:t>
            </a:r>
          </a:p>
          <a:p>
            <a:r>
              <a:rPr lang="en-GB" dirty="0"/>
              <a:t>(not to scale)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BDF0587-9B6C-E036-2845-B3DAEEA96E33}"/>
              </a:ext>
            </a:extLst>
          </p:cNvPr>
          <p:cNvCxnSpPr>
            <a:cxnSpLocks/>
          </p:cNvCxnSpPr>
          <p:nvPr/>
        </p:nvCxnSpPr>
        <p:spPr>
          <a:xfrm>
            <a:off x="5543319" y="5913577"/>
            <a:ext cx="1097456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0500212-F8A1-D258-B673-10162644324C}"/>
              </a:ext>
            </a:extLst>
          </p:cNvPr>
          <p:cNvCxnSpPr>
            <a:cxnSpLocks/>
          </p:cNvCxnSpPr>
          <p:nvPr/>
        </p:nvCxnSpPr>
        <p:spPr>
          <a:xfrm>
            <a:off x="6642270" y="5914401"/>
            <a:ext cx="692373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0356D16-047F-ED5B-C30E-50D91E29928D}"/>
              </a:ext>
            </a:extLst>
          </p:cNvPr>
          <p:cNvSpPr txBox="1"/>
          <p:nvPr/>
        </p:nvSpPr>
        <p:spPr>
          <a:xfrm>
            <a:off x="5566546" y="5956931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Length Cu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BC0085-2C68-A074-7B92-CE2CF03B5B99}"/>
              </a:ext>
            </a:extLst>
          </p:cNvPr>
          <p:cNvCxnSpPr>
            <a:cxnSpLocks/>
          </p:cNvCxnSpPr>
          <p:nvPr/>
        </p:nvCxnSpPr>
        <p:spPr>
          <a:xfrm>
            <a:off x="5421494" y="5553469"/>
            <a:ext cx="0" cy="28980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B4D6616-F705-B35B-3760-CFA678CD0E8A}"/>
              </a:ext>
            </a:extLst>
          </p:cNvPr>
          <p:cNvSpPr txBox="1"/>
          <p:nvPr/>
        </p:nvSpPr>
        <p:spPr>
          <a:xfrm>
            <a:off x="4844092" y="555541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Width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8CBFADC1-7321-2F3A-D3E9-BDFF090656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850015"/>
              </p:ext>
            </p:extLst>
          </p:nvPr>
        </p:nvGraphicFramePr>
        <p:xfrm>
          <a:off x="1850342" y="3831239"/>
          <a:ext cx="7848857" cy="134427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02654">
                  <a:extLst>
                    <a:ext uri="{9D8B030D-6E8A-4147-A177-3AD203B41FA5}">
                      <a16:colId xmlns:a16="http://schemas.microsoft.com/office/drawing/2014/main" val="597749754"/>
                    </a:ext>
                  </a:extLst>
                </a:gridCol>
                <a:gridCol w="975836">
                  <a:extLst>
                    <a:ext uri="{9D8B030D-6E8A-4147-A177-3AD203B41FA5}">
                      <a16:colId xmlns:a16="http://schemas.microsoft.com/office/drawing/2014/main" val="2784433320"/>
                    </a:ext>
                  </a:extLst>
                </a:gridCol>
                <a:gridCol w="640216">
                  <a:extLst>
                    <a:ext uri="{9D8B030D-6E8A-4147-A177-3AD203B41FA5}">
                      <a16:colId xmlns:a16="http://schemas.microsoft.com/office/drawing/2014/main" val="3038576401"/>
                    </a:ext>
                  </a:extLst>
                </a:gridCol>
                <a:gridCol w="1113315">
                  <a:extLst>
                    <a:ext uri="{9D8B030D-6E8A-4147-A177-3AD203B41FA5}">
                      <a16:colId xmlns:a16="http://schemas.microsoft.com/office/drawing/2014/main" val="3155081520"/>
                    </a:ext>
                  </a:extLst>
                </a:gridCol>
                <a:gridCol w="1259908">
                  <a:extLst>
                    <a:ext uri="{9D8B030D-6E8A-4147-A177-3AD203B41FA5}">
                      <a16:colId xmlns:a16="http://schemas.microsoft.com/office/drawing/2014/main" val="1398062032"/>
                    </a:ext>
                  </a:extLst>
                </a:gridCol>
                <a:gridCol w="1259908">
                  <a:extLst>
                    <a:ext uri="{9D8B030D-6E8A-4147-A177-3AD203B41FA5}">
                      <a16:colId xmlns:a16="http://schemas.microsoft.com/office/drawing/2014/main" val="3606068598"/>
                    </a:ext>
                  </a:extLst>
                </a:gridCol>
                <a:gridCol w="1497020">
                  <a:extLst>
                    <a:ext uri="{9D8B030D-6E8A-4147-A177-3AD203B41FA5}">
                      <a16:colId xmlns:a16="http://schemas.microsoft.com/office/drawing/2014/main" val="4128064227"/>
                    </a:ext>
                  </a:extLst>
                </a:gridCol>
              </a:tblGrid>
              <a:tr h="184323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Magnet name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Trace name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Length (mm)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# turns covered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</a:rPr>
                        <a:t>Width (mm)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Wedge width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covered (mm)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0583905"/>
                  </a:ext>
                </a:extLst>
              </a:tr>
              <a:tr h="4908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>
                          <a:effectLst/>
                        </a:rPr>
                        <a:t>Copper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Stainless steel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106697"/>
                  </a:ext>
                </a:extLst>
              </a:tr>
              <a:tr h="184323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HQ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OL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86.3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>
                          <a:effectLst/>
                        </a:rPr>
                        <a:t>50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11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19.1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1792642"/>
                  </a:ext>
                </a:extLst>
              </a:tr>
              <a:tr h="18432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OH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65.3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13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</a:rPr>
                        <a:t>22.6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07194831"/>
                  </a:ext>
                </a:extLst>
              </a:tr>
              <a:tr h="184323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TQ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</a:rPr>
                        <a:t>22.4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7623109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228FEAF-7799-79F0-0BC3-9F144F639CC2}"/>
              </a:ext>
            </a:extLst>
          </p:cNvPr>
          <p:cNvSpPr txBox="1"/>
          <p:nvPr/>
        </p:nvSpPr>
        <p:spPr>
          <a:xfrm>
            <a:off x="6523737" y="5959229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Length SS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CCB82F4-5C3A-9AA2-BDAA-A7D06658336B}"/>
              </a:ext>
            </a:extLst>
          </p:cNvPr>
          <p:cNvSpPr/>
          <p:nvPr/>
        </p:nvSpPr>
        <p:spPr>
          <a:xfrm>
            <a:off x="7334643" y="5558356"/>
            <a:ext cx="1097457" cy="286749"/>
          </a:xfrm>
          <a:prstGeom prst="rect">
            <a:avLst/>
          </a:prstGeom>
          <a:solidFill>
            <a:srgbClr val="F09E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3C429E3-2A96-F551-6F05-31DEE16F8A8F}"/>
              </a:ext>
            </a:extLst>
          </p:cNvPr>
          <p:cNvSpPr/>
          <p:nvPr/>
        </p:nvSpPr>
        <p:spPr>
          <a:xfrm>
            <a:off x="8432100" y="5555699"/>
            <a:ext cx="693868" cy="29045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9756A78-1452-CA97-ED2B-264FEC492AFD}"/>
              </a:ext>
            </a:extLst>
          </p:cNvPr>
          <p:cNvSpPr/>
          <p:nvPr/>
        </p:nvSpPr>
        <p:spPr>
          <a:xfrm>
            <a:off x="9125968" y="5555265"/>
            <a:ext cx="1097457" cy="286749"/>
          </a:xfrm>
          <a:prstGeom prst="rect">
            <a:avLst/>
          </a:prstGeom>
          <a:solidFill>
            <a:srgbClr val="F09E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378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F81A8C-F1CA-4D23-AE40-870CF929A9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E3DD1-F12E-7117-FB4B-FFAF3BF85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935" y="-5757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E-CLIQ – very preliminary estimate – QH like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2C4318-F468-8C2A-269E-654BE24FB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4A7172-EC06-1BE1-0935-E003BD72E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7BBEE0-BF0E-86BA-7B86-B559219B6571}"/>
              </a:ext>
            </a:extLst>
          </p:cNvPr>
          <p:cNvSpPr txBox="1"/>
          <p:nvPr/>
        </p:nvSpPr>
        <p:spPr>
          <a:xfrm>
            <a:off x="-80906" y="2502753"/>
            <a:ext cx="2018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Longitudinal view:</a:t>
            </a:r>
          </a:p>
          <a:p>
            <a:r>
              <a:rPr lang="en-GB" dirty="0"/>
              <a:t>(not to scale)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9C570EB6-E07C-6619-67FA-158F9C636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170333"/>
              </p:ext>
            </p:extLst>
          </p:nvPr>
        </p:nvGraphicFramePr>
        <p:xfrm>
          <a:off x="1726216" y="956199"/>
          <a:ext cx="8265981" cy="134427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61254">
                  <a:extLst>
                    <a:ext uri="{9D8B030D-6E8A-4147-A177-3AD203B41FA5}">
                      <a16:colId xmlns:a16="http://schemas.microsoft.com/office/drawing/2014/main" val="597749754"/>
                    </a:ext>
                  </a:extLst>
                </a:gridCol>
                <a:gridCol w="1027696">
                  <a:extLst>
                    <a:ext uri="{9D8B030D-6E8A-4147-A177-3AD203B41FA5}">
                      <a16:colId xmlns:a16="http://schemas.microsoft.com/office/drawing/2014/main" val="2784433320"/>
                    </a:ext>
                  </a:extLst>
                </a:gridCol>
                <a:gridCol w="834749">
                  <a:extLst>
                    <a:ext uri="{9D8B030D-6E8A-4147-A177-3AD203B41FA5}">
                      <a16:colId xmlns:a16="http://schemas.microsoft.com/office/drawing/2014/main" val="3038576401"/>
                    </a:ext>
                  </a:extLst>
                </a:gridCol>
                <a:gridCol w="1011973">
                  <a:extLst>
                    <a:ext uri="{9D8B030D-6E8A-4147-A177-3AD203B41FA5}">
                      <a16:colId xmlns:a16="http://schemas.microsoft.com/office/drawing/2014/main" val="3155081520"/>
                    </a:ext>
                  </a:extLst>
                </a:gridCol>
                <a:gridCol w="1326865">
                  <a:extLst>
                    <a:ext uri="{9D8B030D-6E8A-4147-A177-3AD203B41FA5}">
                      <a16:colId xmlns:a16="http://schemas.microsoft.com/office/drawing/2014/main" val="1398062032"/>
                    </a:ext>
                  </a:extLst>
                </a:gridCol>
                <a:gridCol w="1326865">
                  <a:extLst>
                    <a:ext uri="{9D8B030D-6E8A-4147-A177-3AD203B41FA5}">
                      <a16:colId xmlns:a16="http://schemas.microsoft.com/office/drawing/2014/main" val="3606068598"/>
                    </a:ext>
                  </a:extLst>
                </a:gridCol>
                <a:gridCol w="1576579">
                  <a:extLst>
                    <a:ext uri="{9D8B030D-6E8A-4147-A177-3AD203B41FA5}">
                      <a16:colId xmlns:a16="http://schemas.microsoft.com/office/drawing/2014/main" val="4128064227"/>
                    </a:ext>
                  </a:extLst>
                </a:gridCol>
              </a:tblGrid>
              <a:tr h="184323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Magnet name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E-CLIQ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name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Length (mm)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# turns covered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</a:rPr>
                        <a:t>Width (mm)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Wedge width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covered (mm)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0583905"/>
                  </a:ext>
                </a:extLst>
              </a:tr>
              <a:tr h="4908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Gap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Coil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106697"/>
                  </a:ext>
                </a:extLst>
              </a:tr>
              <a:tr h="184323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HQ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OL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86.3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>
                          <a:effectLst/>
                        </a:rPr>
                        <a:t>50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11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19.1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1792642"/>
                  </a:ext>
                </a:extLst>
              </a:tr>
              <a:tr h="18432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OH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65.3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13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</a:rPr>
                        <a:t>22.6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400" dirty="0">
                          <a:effectLst/>
                        </a:rPr>
                        <a:t>0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07194831"/>
                  </a:ext>
                </a:extLst>
              </a:tr>
              <a:tr h="184323"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TQ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66.4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</a:rPr>
                        <a:t>22.4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000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7623109"/>
                  </a:ext>
                </a:extLst>
              </a:tr>
            </a:tbl>
          </a:graphicData>
        </a:graphic>
      </p:graphicFrame>
      <p:pic>
        <p:nvPicPr>
          <p:cNvPr id="19" name="Picture 18" descr="A rectangular metal plate with many rectangular objects on it with Phillips Exeter Academy Library in the background&#10;&#10;AI-generated content may be incorrect.">
            <a:extLst>
              <a:ext uri="{FF2B5EF4-FFF2-40B4-BE49-F238E27FC236}">
                <a16:creationId xmlns:a16="http://schemas.microsoft.com/office/drawing/2014/main" id="{ED2D3944-EA5E-A8E4-ED19-6AFFFE445D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8124" t="66309" r="34149" b="20911"/>
          <a:stretch/>
        </p:blipFill>
        <p:spPr>
          <a:xfrm rot="5400000">
            <a:off x="6920872" y="1985590"/>
            <a:ext cx="901431" cy="198539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EC25AEB-49FB-66E2-8105-C39648F5D231}"/>
              </a:ext>
            </a:extLst>
          </p:cNvPr>
          <p:cNvSpPr/>
          <p:nvPr/>
        </p:nvSpPr>
        <p:spPr>
          <a:xfrm>
            <a:off x="2712221" y="2546978"/>
            <a:ext cx="1097457" cy="28674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B1BEFDD-4DEE-72F8-4FD0-3BD5B681FAA4}"/>
              </a:ext>
            </a:extLst>
          </p:cNvPr>
          <p:cNvSpPr/>
          <p:nvPr/>
        </p:nvSpPr>
        <p:spPr>
          <a:xfrm>
            <a:off x="3809678" y="2549584"/>
            <a:ext cx="693868" cy="290453"/>
          </a:xfrm>
          <a:prstGeom prst="rect">
            <a:avLst/>
          </a:prstGeom>
          <a:solidFill>
            <a:srgbClr val="CC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DDF4173-C8DD-0662-3986-DE667D235FE1}"/>
              </a:ext>
            </a:extLst>
          </p:cNvPr>
          <p:cNvCxnSpPr>
            <a:cxnSpLocks/>
          </p:cNvCxnSpPr>
          <p:nvPr/>
        </p:nvCxnSpPr>
        <p:spPr>
          <a:xfrm>
            <a:off x="2712222" y="2907086"/>
            <a:ext cx="1097456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A65C81A-6908-C57F-C32D-93B5C7E9D0DA}"/>
              </a:ext>
            </a:extLst>
          </p:cNvPr>
          <p:cNvCxnSpPr>
            <a:cxnSpLocks/>
          </p:cNvCxnSpPr>
          <p:nvPr/>
        </p:nvCxnSpPr>
        <p:spPr>
          <a:xfrm>
            <a:off x="3811173" y="2907910"/>
            <a:ext cx="692373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C37BCDC-95AD-AB08-A81B-8FB0AFB94FC2}"/>
              </a:ext>
            </a:extLst>
          </p:cNvPr>
          <p:cNvSpPr txBox="1"/>
          <p:nvPr/>
        </p:nvSpPr>
        <p:spPr>
          <a:xfrm>
            <a:off x="2735449" y="2950440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Length Gap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66F0DEF-419B-1A8C-5AF7-E33B6BF8FEF3}"/>
              </a:ext>
            </a:extLst>
          </p:cNvPr>
          <p:cNvCxnSpPr>
            <a:cxnSpLocks/>
          </p:cNvCxnSpPr>
          <p:nvPr/>
        </p:nvCxnSpPr>
        <p:spPr>
          <a:xfrm>
            <a:off x="2590397" y="2546978"/>
            <a:ext cx="0" cy="289808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8F2DC6E-0DB3-5C5D-8617-6D76B1D0105E}"/>
              </a:ext>
            </a:extLst>
          </p:cNvPr>
          <p:cNvSpPr txBox="1"/>
          <p:nvPr/>
        </p:nvSpPr>
        <p:spPr>
          <a:xfrm>
            <a:off x="2012995" y="2548920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Width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BF84819-6B50-57FB-38FA-E052E1B2140B}"/>
              </a:ext>
            </a:extLst>
          </p:cNvPr>
          <p:cNvSpPr txBox="1"/>
          <p:nvPr/>
        </p:nvSpPr>
        <p:spPr>
          <a:xfrm>
            <a:off x="3692640" y="2952738"/>
            <a:ext cx="958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Length Coil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829D4E0-37FE-87E7-AEE4-D638A6F15D58}"/>
              </a:ext>
            </a:extLst>
          </p:cNvPr>
          <p:cNvSpPr/>
          <p:nvPr/>
        </p:nvSpPr>
        <p:spPr>
          <a:xfrm>
            <a:off x="4503546" y="2551865"/>
            <a:ext cx="1097457" cy="28674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1DEF04C-25C2-1017-23CD-8BF837FBD7F3}"/>
              </a:ext>
            </a:extLst>
          </p:cNvPr>
          <p:cNvCxnSpPr>
            <a:cxnSpLocks/>
          </p:cNvCxnSpPr>
          <p:nvPr/>
        </p:nvCxnSpPr>
        <p:spPr>
          <a:xfrm flipH="1" flipV="1">
            <a:off x="4249271" y="2710100"/>
            <a:ext cx="2911550" cy="268185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37" name="Picture 36" descr="A person holding a small chip&#10;&#10;AI-generated content may be incorrect.">
            <a:extLst>
              <a:ext uri="{FF2B5EF4-FFF2-40B4-BE49-F238E27FC236}">
                <a16:creationId xmlns:a16="http://schemas.microsoft.com/office/drawing/2014/main" id="{2B9BB519-A809-3AC6-14F4-CC32CC38D3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33" t="8203" r="25655" b="16467"/>
          <a:stretch/>
        </p:blipFill>
        <p:spPr>
          <a:xfrm>
            <a:off x="10243671" y="1667048"/>
            <a:ext cx="1641622" cy="1916968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45E8E0C-72AD-3474-D351-AB8C690BA8AC}"/>
              </a:ext>
            </a:extLst>
          </p:cNvPr>
          <p:cNvCxnSpPr>
            <a:cxnSpLocks/>
          </p:cNvCxnSpPr>
          <p:nvPr/>
        </p:nvCxnSpPr>
        <p:spPr>
          <a:xfrm flipV="1">
            <a:off x="7530353" y="2469747"/>
            <a:ext cx="3717764" cy="508538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C4FC30A-731F-9F20-C74F-5E74E4C571CF}"/>
              </a:ext>
            </a:extLst>
          </p:cNvPr>
          <p:cNvSpPr txBox="1"/>
          <p:nvPr/>
        </p:nvSpPr>
        <p:spPr>
          <a:xfrm>
            <a:off x="2182631" y="6309720"/>
            <a:ext cx="6198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E-CLIQ pictures and results courtesy of Tim Mulder et al.</a:t>
            </a:r>
          </a:p>
          <a:p>
            <a:r>
              <a:rPr lang="en-GB" sz="1400" dirty="0">
                <a:solidFill>
                  <a:schemeClr val="bg1"/>
                </a:solidFill>
              </a:rPr>
              <a:t>More details: https://indico.cern.ch/event/1517509/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65C964D-3219-2ADB-765F-081805DB5DDA}"/>
              </a:ext>
            </a:extLst>
          </p:cNvPr>
          <p:cNvSpPr txBox="1"/>
          <p:nvPr/>
        </p:nvSpPr>
        <p:spPr>
          <a:xfrm>
            <a:off x="6540500" y="3780984"/>
            <a:ext cx="56515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Today E-CLIQ is at about TRL3, so predicting quench performance of a full-size magnet has large uncertainty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Without going into details, two quench delay times are studied for E-CLIQ: </a:t>
            </a:r>
            <a:r>
              <a:rPr lang="en-GB" b="1" dirty="0"/>
              <a:t>2 ms </a:t>
            </a:r>
            <a:r>
              <a:rPr lang="en-GB" dirty="0"/>
              <a:t>and </a:t>
            </a:r>
            <a:r>
              <a:rPr lang="en-GB" b="1" dirty="0"/>
              <a:t>10 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time is not dependent on a local magnetic field (enthalpy to quench), so it is wrong, but nonetheless useful as a very preliminary estimate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8E79FA4-561C-DBC2-87AB-FC06B5E79632}"/>
              </a:ext>
            </a:extLst>
          </p:cNvPr>
          <p:cNvGrpSpPr/>
          <p:nvPr/>
        </p:nvGrpSpPr>
        <p:grpSpPr>
          <a:xfrm>
            <a:off x="-5434" y="3339197"/>
            <a:ext cx="6290382" cy="2817082"/>
            <a:chOff x="-5434" y="3339197"/>
            <a:chExt cx="6290382" cy="2817082"/>
          </a:xfrm>
        </p:grpSpPr>
        <p:pic>
          <p:nvPicPr>
            <p:cNvPr id="43" name="Picture 42" descr="A graph of a graph showing a number of waves&#10;&#10;AI-generated content may be incorrect.">
              <a:extLst>
                <a:ext uri="{FF2B5EF4-FFF2-40B4-BE49-F238E27FC236}">
                  <a16:creationId xmlns:a16="http://schemas.microsoft.com/office/drawing/2014/main" id="{B740194C-944B-C308-F535-AAB95396A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9324" y="3339197"/>
              <a:ext cx="4225624" cy="2817082"/>
            </a:xfrm>
            <a:prstGeom prst="rect">
              <a:avLst/>
            </a:prstGeom>
          </p:spPr>
        </p:pic>
        <p:sp>
          <p:nvSpPr>
            <p:cNvPr id="44" name="TextBox 1">
              <a:extLst>
                <a:ext uri="{FF2B5EF4-FFF2-40B4-BE49-F238E27FC236}">
                  <a16:creationId xmlns:a16="http://schemas.microsoft.com/office/drawing/2014/main" id="{0B16190D-D1EF-065F-EF60-1D4E18C4DB88}"/>
                </a:ext>
              </a:extLst>
            </p:cNvPr>
            <p:cNvSpPr txBox="1"/>
            <p:nvPr/>
          </p:nvSpPr>
          <p:spPr>
            <a:xfrm>
              <a:off x="120820" y="4884011"/>
              <a:ext cx="1534411" cy="740587"/>
            </a:xfrm>
            <a:prstGeom prst="rect">
              <a:avLst/>
            </a:prstGeom>
            <a:noFill/>
            <a:ln w="25400">
              <a:solidFill>
                <a:srgbClr val="E26952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6616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13232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69848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26464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83080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39696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96312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852928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E26952"/>
                  </a:solidFill>
                </a:rPr>
                <a:t>Normal zone initiated with a ms!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CD1A111-A959-3ACA-ADE0-36A942180095}"/>
                </a:ext>
              </a:extLst>
            </p:cNvPr>
            <p:cNvSpPr/>
            <p:nvPr/>
          </p:nvSpPr>
          <p:spPr>
            <a:xfrm>
              <a:off x="2870325" y="5277979"/>
              <a:ext cx="530939" cy="521757"/>
            </a:xfrm>
            <a:prstGeom prst="ellipse">
              <a:avLst/>
            </a:prstGeom>
            <a:noFill/>
            <a:ln w="38100">
              <a:solidFill>
                <a:srgbClr val="E26952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713232" rtl="0" eaLnBrk="1" latinLnBrk="0" hangingPunct="1">
                <a:defRPr sz="1404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56616" algn="l" defTabSz="713232" rtl="0" eaLnBrk="1" latinLnBrk="0" hangingPunct="1">
                <a:defRPr sz="1404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13232" algn="l" defTabSz="713232" rtl="0" eaLnBrk="1" latinLnBrk="0" hangingPunct="1">
                <a:defRPr sz="1404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69848" algn="l" defTabSz="713232" rtl="0" eaLnBrk="1" latinLnBrk="0" hangingPunct="1">
                <a:defRPr sz="1404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426464" algn="l" defTabSz="713232" rtl="0" eaLnBrk="1" latinLnBrk="0" hangingPunct="1">
                <a:defRPr sz="1404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83080" algn="l" defTabSz="713232" rtl="0" eaLnBrk="1" latinLnBrk="0" hangingPunct="1">
                <a:defRPr sz="1404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139696" algn="l" defTabSz="713232" rtl="0" eaLnBrk="1" latinLnBrk="0" hangingPunct="1">
                <a:defRPr sz="1404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96312" algn="l" defTabSz="713232" rtl="0" eaLnBrk="1" latinLnBrk="0" hangingPunct="1">
                <a:defRPr sz="1404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852928" algn="l" defTabSz="713232" rtl="0" eaLnBrk="1" latinLnBrk="0" hangingPunct="1">
                <a:defRPr sz="1404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AAEC0DF0-E25D-1292-9525-A6EBFD045940}"/>
                </a:ext>
              </a:extLst>
            </p:cNvPr>
            <p:cNvCxnSpPr>
              <a:cxnSpLocks/>
              <a:stCxn id="44" idx="3"/>
            </p:cNvCxnSpPr>
            <p:nvPr/>
          </p:nvCxnSpPr>
          <p:spPr>
            <a:xfrm>
              <a:off x="1655231" y="5254305"/>
              <a:ext cx="1155220" cy="119063"/>
            </a:xfrm>
            <a:prstGeom prst="straightConnector1">
              <a:avLst/>
            </a:prstGeom>
            <a:ln w="25400">
              <a:solidFill>
                <a:srgbClr val="E26952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6F630FB-39CE-4CA9-683D-88D2496AECC0}"/>
                </a:ext>
              </a:extLst>
            </p:cNvPr>
            <p:cNvSpPr txBox="1"/>
            <p:nvPr/>
          </p:nvSpPr>
          <p:spPr>
            <a:xfrm>
              <a:off x="-5434" y="3508235"/>
              <a:ext cx="20441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Measured E-CLIQ</a:t>
              </a:r>
            </a:p>
            <a:p>
              <a:r>
                <a:rPr lang="en-GB" dirty="0"/>
                <a:t>Results on SMC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62FBD201-D19C-517D-D1B5-693E1D453018}"/>
              </a:ext>
            </a:extLst>
          </p:cNvPr>
          <p:cNvSpPr txBox="1"/>
          <p:nvPr/>
        </p:nvSpPr>
        <p:spPr>
          <a:xfrm>
            <a:off x="-9921" y="1176205"/>
            <a:ext cx="1736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“The same” numbers as for QH</a:t>
            </a:r>
          </a:p>
        </p:txBody>
      </p:sp>
    </p:spTree>
    <p:extLst>
      <p:ext uri="{BB962C8B-B14F-4D97-AF65-F5344CB8AC3E}">
        <p14:creationId xmlns:p14="http://schemas.microsoft.com/office/powerpoint/2010/main" val="329844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8C4A5-0E93-D13B-83A5-2AD7E8939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111" y="-90157"/>
            <a:ext cx="6014822" cy="940443"/>
          </a:xfrm>
        </p:spPr>
        <p:txBody>
          <a:bodyPr>
            <a:normAutofit/>
          </a:bodyPr>
          <a:lstStyle/>
          <a:p>
            <a:r>
              <a:rPr lang="en-GB" sz="4000" dirty="0"/>
              <a:t>CLIQ unit and connections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DB8027-0997-8698-C7AA-8D1A2090A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6E7D5-2616-A98E-3E04-DF1EE071BD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28BB780-0154-9670-0E7D-AD106A66F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558"/>
              </p:ext>
            </p:extLst>
          </p:nvPr>
        </p:nvGraphicFramePr>
        <p:xfrm>
          <a:off x="1059040" y="1038098"/>
          <a:ext cx="3712142" cy="1684319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2022241">
                  <a:extLst>
                    <a:ext uri="{9D8B030D-6E8A-4147-A177-3AD203B41FA5}">
                      <a16:colId xmlns:a16="http://schemas.microsoft.com/office/drawing/2014/main" val="2801708744"/>
                    </a:ext>
                  </a:extLst>
                </a:gridCol>
                <a:gridCol w="921490">
                  <a:extLst>
                    <a:ext uri="{9D8B030D-6E8A-4147-A177-3AD203B41FA5}">
                      <a16:colId xmlns:a16="http://schemas.microsoft.com/office/drawing/2014/main" val="848913772"/>
                    </a:ext>
                  </a:extLst>
                </a:gridCol>
                <a:gridCol w="768411">
                  <a:extLst>
                    <a:ext uri="{9D8B030D-6E8A-4147-A177-3AD203B41FA5}">
                      <a16:colId xmlns:a16="http://schemas.microsoft.com/office/drawing/2014/main" val="44286674"/>
                    </a:ext>
                  </a:extLst>
                </a:gridCol>
              </a:tblGrid>
              <a:tr h="3849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Parameter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Value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Unit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8210625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Capacitance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3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mF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7044445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>
                          <a:effectLst/>
                        </a:rPr>
                        <a:t>Initial voltage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1000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V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9577316"/>
                  </a:ext>
                </a:extLst>
              </a:tr>
              <a:tr h="529613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>
                          <a:effectLst/>
                        </a:rPr>
                        <a:t>Internal resistance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50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mΩ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6843671"/>
                  </a:ext>
                </a:extLst>
              </a:tr>
            </a:tbl>
          </a:graphicData>
        </a:graphic>
      </p:graphicFrame>
      <p:sp>
        <p:nvSpPr>
          <p:cNvPr id="101" name="TextBox 100">
            <a:extLst>
              <a:ext uri="{FF2B5EF4-FFF2-40B4-BE49-F238E27FC236}">
                <a16:creationId xmlns:a16="http://schemas.microsoft.com/office/drawing/2014/main" id="{D1D39312-B847-1D32-05A4-E864762FD1E3}"/>
              </a:ext>
            </a:extLst>
          </p:cNvPr>
          <p:cNvSpPr txBox="1"/>
          <p:nvPr/>
        </p:nvSpPr>
        <p:spPr>
          <a:xfrm>
            <a:off x="2961353" y="5005835"/>
            <a:ext cx="383814" cy="3258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GB" sz="1055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V</a:t>
            </a:r>
            <a:r>
              <a:rPr lang="en-GB" sz="989" spc="0" baseline="-18968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F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F662E8F-9B9E-C6DB-75C6-F0B6DAE22E34}"/>
              </a:ext>
            </a:extLst>
          </p:cNvPr>
          <p:cNvSpPr txBox="1"/>
          <p:nvPr/>
        </p:nvSpPr>
        <p:spPr>
          <a:xfrm>
            <a:off x="2950190" y="5229075"/>
            <a:ext cx="406140" cy="2923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0V</a:t>
            </a: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A9C9EDFD-6D3B-19BE-916A-FD4B7E2FF390}"/>
              </a:ext>
            </a:extLst>
          </p:cNvPr>
          <p:cNvSpPr/>
          <p:nvPr/>
        </p:nvSpPr>
        <p:spPr>
          <a:xfrm>
            <a:off x="4453551" y="5304526"/>
            <a:ext cx="93434" cy="512450"/>
          </a:xfrm>
          <a:custGeom>
            <a:avLst/>
            <a:gdLst>
              <a:gd name="connsiteX0" fmla="*/ 0 w 93434"/>
              <a:gd name="connsiteY0" fmla="*/ 0 h 512450"/>
              <a:gd name="connsiteX1" fmla="*/ 0 w 93434"/>
              <a:gd name="connsiteY1" fmla="*/ 56658 h 512450"/>
              <a:gd name="connsiteX2" fmla="*/ 93435 w 93434"/>
              <a:gd name="connsiteY2" fmla="*/ 122648 h 512450"/>
              <a:gd name="connsiteX3" fmla="*/ 0 w 93434"/>
              <a:gd name="connsiteY3" fmla="*/ 188642 h 512450"/>
              <a:gd name="connsiteX4" fmla="*/ 93435 w 93434"/>
              <a:gd name="connsiteY4" fmla="*/ 254631 h 512450"/>
              <a:gd name="connsiteX5" fmla="*/ 0 w 93434"/>
              <a:gd name="connsiteY5" fmla="*/ 320621 h 512450"/>
              <a:gd name="connsiteX6" fmla="*/ 93435 w 93434"/>
              <a:gd name="connsiteY6" fmla="*/ 386611 h 512450"/>
              <a:gd name="connsiteX7" fmla="*/ 1518 w 93434"/>
              <a:gd name="connsiteY7" fmla="*/ 452868 h 512450"/>
              <a:gd name="connsiteX8" fmla="*/ 915 w 93434"/>
              <a:gd name="connsiteY8" fmla="*/ 512451 h 5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434" h="512450">
                <a:moveTo>
                  <a:pt x="0" y="0"/>
                </a:moveTo>
                <a:lnTo>
                  <a:pt x="0" y="56658"/>
                </a:lnTo>
                <a:cubicBezTo>
                  <a:pt x="51596" y="56658"/>
                  <a:pt x="93435" y="86188"/>
                  <a:pt x="93435" y="122648"/>
                </a:cubicBezTo>
                <a:cubicBezTo>
                  <a:pt x="93435" y="159105"/>
                  <a:pt x="51596" y="188642"/>
                  <a:pt x="0" y="188642"/>
                </a:cubicBezTo>
                <a:cubicBezTo>
                  <a:pt x="51596" y="188642"/>
                  <a:pt x="93435" y="218176"/>
                  <a:pt x="93435" y="254631"/>
                </a:cubicBezTo>
                <a:cubicBezTo>
                  <a:pt x="93435" y="291087"/>
                  <a:pt x="51596" y="320621"/>
                  <a:pt x="0" y="320621"/>
                </a:cubicBezTo>
                <a:cubicBezTo>
                  <a:pt x="51596" y="320621"/>
                  <a:pt x="93435" y="350133"/>
                  <a:pt x="93435" y="386611"/>
                </a:cubicBezTo>
                <a:cubicBezTo>
                  <a:pt x="93435" y="423066"/>
                  <a:pt x="53136" y="452868"/>
                  <a:pt x="1518" y="452868"/>
                </a:cubicBezTo>
                <a:lnTo>
                  <a:pt x="915" y="512451"/>
                </a:lnTo>
              </a:path>
            </a:pathLst>
          </a:custGeom>
          <a:noFill/>
          <a:ln w="44642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35FC1C36-39EE-2B4A-A32F-A6388F057C12}"/>
              </a:ext>
            </a:extLst>
          </p:cNvPr>
          <p:cNvSpPr/>
          <p:nvPr/>
        </p:nvSpPr>
        <p:spPr>
          <a:xfrm>
            <a:off x="1602543" y="3460748"/>
            <a:ext cx="2850806" cy="3699"/>
          </a:xfrm>
          <a:custGeom>
            <a:avLst/>
            <a:gdLst>
              <a:gd name="connsiteX0" fmla="*/ 0 w 2850806"/>
              <a:gd name="connsiteY0" fmla="*/ 3699 h 3699"/>
              <a:gd name="connsiteX1" fmla="*/ 2850807 w 2850806"/>
              <a:gd name="connsiteY1" fmla="*/ 0 h 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0806" h="3699">
                <a:moveTo>
                  <a:pt x="0" y="3699"/>
                </a:moveTo>
                <a:lnTo>
                  <a:pt x="2850807" y="0"/>
                </a:lnTo>
              </a:path>
            </a:pathLst>
          </a:custGeom>
          <a:noFill/>
          <a:ln w="22321" cap="rnd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D8D0DDFF-73AE-BEEA-3FDB-0F006CC0F976}"/>
              </a:ext>
            </a:extLst>
          </p:cNvPr>
          <p:cNvSpPr/>
          <p:nvPr/>
        </p:nvSpPr>
        <p:spPr>
          <a:xfrm>
            <a:off x="1601985" y="5829880"/>
            <a:ext cx="2853106" cy="4755"/>
          </a:xfrm>
          <a:custGeom>
            <a:avLst/>
            <a:gdLst>
              <a:gd name="connsiteX0" fmla="*/ 0 w 2853106"/>
              <a:gd name="connsiteY0" fmla="*/ 4755 h 4755"/>
              <a:gd name="connsiteX1" fmla="*/ 2853106 w 2853106"/>
              <a:gd name="connsiteY1" fmla="*/ 0 h 4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3106" h="4755">
                <a:moveTo>
                  <a:pt x="0" y="4755"/>
                </a:moveTo>
                <a:lnTo>
                  <a:pt x="2853106" y="0"/>
                </a:lnTo>
              </a:path>
            </a:pathLst>
          </a:custGeom>
          <a:noFill/>
          <a:ln w="22321" cap="rnd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61710E79-C65E-C930-1AA4-4E62E18E30D5}"/>
              </a:ext>
            </a:extLst>
          </p:cNvPr>
          <p:cNvSpPr/>
          <p:nvPr/>
        </p:nvSpPr>
        <p:spPr>
          <a:xfrm rot="10800000">
            <a:off x="1032796" y="4278283"/>
            <a:ext cx="1138379" cy="1138271"/>
          </a:xfrm>
          <a:custGeom>
            <a:avLst/>
            <a:gdLst>
              <a:gd name="connsiteX0" fmla="*/ 52 w 1138379"/>
              <a:gd name="connsiteY0" fmla="*/ 144 h 1138271"/>
              <a:gd name="connsiteX1" fmla="*/ 1138431 w 1138379"/>
              <a:gd name="connsiteY1" fmla="*/ 144 h 1138271"/>
              <a:gd name="connsiteX2" fmla="*/ 1138431 w 1138379"/>
              <a:gd name="connsiteY2" fmla="*/ 1138416 h 1138271"/>
              <a:gd name="connsiteX3" fmla="*/ 52 w 1138379"/>
              <a:gd name="connsiteY3" fmla="*/ 1138416 h 1138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8379" h="1138271">
                <a:moveTo>
                  <a:pt x="52" y="144"/>
                </a:moveTo>
                <a:lnTo>
                  <a:pt x="1138431" y="144"/>
                </a:lnTo>
                <a:lnTo>
                  <a:pt x="1138431" y="1138416"/>
                </a:lnTo>
                <a:lnTo>
                  <a:pt x="52" y="1138416"/>
                </a:lnTo>
                <a:close/>
              </a:path>
            </a:pathLst>
          </a:custGeom>
          <a:noFill/>
          <a:ln w="1896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07" name="Graphic 8">
            <a:extLst>
              <a:ext uri="{FF2B5EF4-FFF2-40B4-BE49-F238E27FC236}">
                <a16:creationId xmlns:a16="http://schemas.microsoft.com/office/drawing/2014/main" id="{E56BE108-B99C-D432-C5C4-2A40A8EF4311}"/>
              </a:ext>
            </a:extLst>
          </p:cNvPr>
          <p:cNvGrpSpPr/>
          <p:nvPr/>
        </p:nvGrpSpPr>
        <p:grpSpPr>
          <a:xfrm>
            <a:off x="1121298" y="4769411"/>
            <a:ext cx="961375" cy="929718"/>
            <a:chOff x="1121298" y="4769411"/>
            <a:chExt cx="961375" cy="929718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56729E8-113F-4478-85F1-0745197D1BEA}"/>
                </a:ext>
              </a:extLst>
            </p:cNvPr>
            <p:cNvSpPr/>
            <p:nvPr/>
          </p:nvSpPr>
          <p:spPr>
            <a:xfrm>
              <a:off x="1121298" y="4769411"/>
              <a:ext cx="961375" cy="929718"/>
            </a:xfrm>
            <a:custGeom>
              <a:avLst/>
              <a:gdLst>
                <a:gd name="connsiteX0" fmla="*/ 480659 w 961375"/>
                <a:gd name="connsiteY0" fmla="*/ 929673 h 929718"/>
                <a:gd name="connsiteX1" fmla="*/ -28 w 961375"/>
                <a:gd name="connsiteY1" fmla="*/ 464804 h 929718"/>
                <a:gd name="connsiteX2" fmla="*/ 480659 w 961375"/>
                <a:gd name="connsiteY2" fmla="*/ -46 h 929718"/>
                <a:gd name="connsiteX3" fmla="*/ 961348 w 961375"/>
                <a:gd name="connsiteY3" fmla="*/ 464804 h 92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1375" h="929718">
                  <a:moveTo>
                    <a:pt x="480659" y="929673"/>
                  </a:moveTo>
                  <a:lnTo>
                    <a:pt x="-28" y="464804"/>
                  </a:lnTo>
                  <a:lnTo>
                    <a:pt x="480659" y="-46"/>
                  </a:lnTo>
                  <a:lnTo>
                    <a:pt x="961348" y="464804"/>
                  </a:lnTo>
                  <a:close/>
                </a:path>
              </a:pathLst>
            </a:custGeom>
            <a:solidFill>
              <a:srgbClr val="FFFFFF"/>
            </a:solidFill>
            <a:ln w="2232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B11781DC-477F-6506-1AC6-2B6828F32DCE}"/>
                </a:ext>
              </a:extLst>
            </p:cNvPr>
            <p:cNvSpPr/>
            <p:nvPr/>
          </p:nvSpPr>
          <p:spPr>
            <a:xfrm>
              <a:off x="1521872" y="4924361"/>
              <a:ext cx="160228" cy="619818"/>
            </a:xfrm>
            <a:custGeom>
              <a:avLst/>
              <a:gdLst>
                <a:gd name="connsiteX0" fmla="*/ 80085 w 160228"/>
                <a:gd name="connsiteY0" fmla="*/ 619772 h 619818"/>
                <a:gd name="connsiteX1" fmla="*/ 80085 w 160228"/>
                <a:gd name="connsiteY1" fmla="*/ -46 h 619818"/>
                <a:gd name="connsiteX2" fmla="*/ 160201 w 160228"/>
                <a:gd name="connsiteY2" fmla="*/ 154904 h 619818"/>
                <a:gd name="connsiteX3" fmla="*/ 80085 w 160228"/>
                <a:gd name="connsiteY3" fmla="*/ -46 h 619818"/>
                <a:gd name="connsiteX4" fmla="*/ -28 w 160228"/>
                <a:gd name="connsiteY4" fmla="*/ 154904 h 61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228" h="619818">
                  <a:moveTo>
                    <a:pt x="80085" y="619772"/>
                  </a:moveTo>
                  <a:lnTo>
                    <a:pt x="80085" y="-46"/>
                  </a:lnTo>
                  <a:moveTo>
                    <a:pt x="160201" y="154904"/>
                  </a:moveTo>
                  <a:lnTo>
                    <a:pt x="80085" y="-46"/>
                  </a:lnTo>
                  <a:lnTo>
                    <a:pt x="-28" y="154904"/>
                  </a:lnTo>
                </a:path>
              </a:pathLst>
            </a:custGeom>
            <a:noFill/>
            <a:ln w="2232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AC90DE34-9E6C-35AA-C39A-8231DEF56C78}"/>
              </a:ext>
            </a:extLst>
          </p:cNvPr>
          <p:cNvSpPr/>
          <p:nvPr/>
        </p:nvSpPr>
        <p:spPr>
          <a:xfrm>
            <a:off x="2571437" y="4279126"/>
            <a:ext cx="6320" cy="428642"/>
          </a:xfrm>
          <a:custGeom>
            <a:avLst/>
            <a:gdLst>
              <a:gd name="connsiteX0" fmla="*/ 6320 w 6320"/>
              <a:gd name="connsiteY0" fmla="*/ 428642 h 428642"/>
              <a:gd name="connsiteX1" fmla="*/ 0 w 6320"/>
              <a:gd name="connsiteY1" fmla="*/ 0 h 428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20" h="428642">
                <a:moveTo>
                  <a:pt x="6320" y="428642"/>
                </a:moveTo>
                <a:lnTo>
                  <a:pt x="0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07121BE6-3BDB-CA0F-6A2B-268F5E05A8E6}"/>
              </a:ext>
            </a:extLst>
          </p:cNvPr>
          <p:cNvSpPr/>
          <p:nvPr/>
        </p:nvSpPr>
        <p:spPr>
          <a:xfrm>
            <a:off x="2516750" y="5595111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3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55F56D7C-5DB7-616A-52D6-3E43298738AF}"/>
              </a:ext>
            </a:extLst>
          </p:cNvPr>
          <p:cNvSpPr/>
          <p:nvPr/>
        </p:nvSpPr>
        <p:spPr>
          <a:xfrm>
            <a:off x="2960194" y="5027014"/>
            <a:ext cx="22326" cy="448294"/>
          </a:xfrm>
          <a:custGeom>
            <a:avLst/>
            <a:gdLst>
              <a:gd name="connsiteX0" fmla="*/ 0 w 22326"/>
              <a:gd name="connsiteY0" fmla="*/ 0 h 448294"/>
              <a:gd name="connsiteX1" fmla="*/ 0 w 22326"/>
              <a:gd name="connsiteY1" fmla="*/ 448294 h 44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448294">
                <a:moveTo>
                  <a:pt x="0" y="0"/>
                </a:moveTo>
                <a:lnTo>
                  <a:pt x="0" y="448294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043C2B60-63A4-0355-D4B6-23552A5B2482}"/>
              </a:ext>
            </a:extLst>
          </p:cNvPr>
          <p:cNvSpPr/>
          <p:nvPr/>
        </p:nvSpPr>
        <p:spPr>
          <a:xfrm>
            <a:off x="2121187" y="5203740"/>
            <a:ext cx="379458" cy="379422"/>
          </a:xfrm>
          <a:custGeom>
            <a:avLst/>
            <a:gdLst>
              <a:gd name="connsiteX0" fmla="*/ 0 w 379458"/>
              <a:gd name="connsiteY0" fmla="*/ 0 h 379422"/>
              <a:gd name="connsiteX1" fmla="*/ 379458 w 379458"/>
              <a:gd name="connsiteY1" fmla="*/ 0 h 379422"/>
              <a:gd name="connsiteX2" fmla="*/ 379458 w 379458"/>
              <a:gd name="connsiteY2" fmla="*/ 379422 h 379422"/>
              <a:gd name="connsiteX3" fmla="*/ 0 w 379458"/>
              <a:gd name="connsiteY3" fmla="*/ 379422 h 379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458" h="379422">
                <a:moveTo>
                  <a:pt x="0" y="0"/>
                </a:moveTo>
                <a:lnTo>
                  <a:pt x="379458" y="0"/>
                </a:lnTo>
                <a:lnTo>
                  <a:pt x="379458" y="379422"/>
                </a:lnTo>
                <a:lnTo>
                  <a:pt x="0" y="379422"/>
                </a:lnTo>
                <a:close/>
              </a:path>
            </a:pathLst>
          </a:custGeom>
          <a:noFill/>
          <a:ln w="1896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B3F94CAD-5DB6-AACB-0BC3-A94BDD939A8B}"/>
              </a:ext>
            </a:extLst>
          </p:cNvPr>
          <p:cNvSpPr/>
          <p:nvPr/>
        </p:nvSpPr>
        <p:spPr>
          <a:xfrm>
            <a:off x="3734195" y="5772006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4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57694A93-580A-3971-3802-4F76AEDBD55D}"/>
              </a:ext>
            </a:extLst>
          </p:cNvPr>
          <p:cNvSpPr/>
          <p:nvPr/>
        </p:nvSpPr>
        <p:spPr>
          <a:xfrm>
            <a:off x="1601985" y="5699128"/>
            <a:ext cx="22326" cy="144971"/>
          </a:xfrm>
          <a:custGeom>
            <a:avLst/>
            <a:gdLst>
              <a:gd name="connsiteX0" fmla="*/ 0 w 22326"/>
              <a:gd name="connsiteY0" fmla="*/ 144972 h 144971"/>
              <a:gd name="connsiteX1" fmla="*/ 0 w 22326"/>
              <a:gd name="connsiteY1" fmla="*/ 0 h 14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144971">
                <a:moveTo>
                  <a:pt x="0" y="144972"/>
                </a:moveTo>
                <a:lnTo>
                  <a:pt x="0" y="0"/>
                </a:lnTo>
              </a:path>
            </a:pathLst>
          </a:custGeom>
          <a:noFill/>
          <a:ln w="1907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F19564A-EE4F-ECD9-B698-F825972EBF05}"/>
              </a:ext>
            </a:extLst>
          </p:cNvPr>
          <p:cNvSpPr txBox="1"/>
          <p:nvPr/>
        </p:nvSpPr>
        <p:spPr>
          <a:xfrm rot="21592010">
            <a:off x="2663304" y="3824976"/>
            <a:ext cx="676177" cy="31909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GB" sz="1008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R</a:t>
            </a:r>
            <a:r>
              <a:rPr lang="en-GB" sz="1008" spc="0" baseline="-22321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crowbar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A5068BA6-CC20-D787-28BC-D3C81C8F2ECE}"/>
              </a:ext>
            </a:extLst>
          </p:cNvPr>
          <p:cNvSpPr txBox="1"/>
          <p:nvPr/>
        </p:nvSpPr>
        <p:spPr>
          <a:xfrm rot="21592010">
            <a:off x="2663779" y="4048492"/>
            <a:ext cx="448501" cy="281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8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0 Ω</a:t>
            </a: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AC92C658-7B4B-A482-A604-DA829412E7C5}"/>
              </a:ext>
            </a:extLst>
          </p:cNvPr>
          <p:cNvSpPr/>
          <p:nvPr/>
        </p:nvSpPr>
        <p:spPr>
          <a:xfrm rot="5400000">
            <a:off x="2481365" y="4371310"/>
            <a:ext cx="379458" cy="564391"/>
          </a:xfrm>
          <a:custGeom>
            <a:avLst/>
            <a:gdLst>
              <a:gd name="connsiteX0" fmla="*/ 10 w 379458"/>
              <a:gd name="connsiteY0" fmla="*/ 137 h 564391"/>
              <a:gd name="connsiteX1" fmla="*/ 379469 w 379458"/>
              <a:gd name="connsiteY1" fmla="*/ 137 h 564391"/>
              <a:gd name="connsiteX2" fmla="*/ 379469 w 379458"/>
              <a:gd name="connsiteY2" fmla="*/ 564529 h 564391"/>
              <a:gd name="connsiteX3" fmla="*/ 10 w 379458"/>
              <a:gd name="connsiteY3" fmla="*/ 564529 h 564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458" h="564391">
                <a:moveTo>
                  <a:pt x="10" y="137"/>
                </a:moveTo>
                <a:lnTo>
                  <a:pt x="379469" y="137"/>
                </a:lnTo>
                <a:lnTo>
                  <a:pt x="379469" y="564529"/>
                </a:lnTo>
                <a:lnTo>
                  <a:pt x="10" y="564529"/>
                </a:lnTo>
                <a:close/>
              </a:path>
            </a:pathLst>
          </a:custGeom>
          <a:noFill/>
          <a:ln w="1896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CFAB7D4C-497D-BC0F-31C1-AB0A5C96D549}"/>
              </a:ext>
            </a:extLst>
          </p:cNvPr>
          <p:cNvSpPr/>
          <p:nvPr/>
        </p:nvSpPr>
        <p:spPr>
          <a:xfrm>
            <a:off x="2253400" y="5006316"/>
            <a:ext cx="261078" cy="383766"/>
          </a:xfrm>
          <a:custGeom>
            <a:avLst/>
            <a:gdLst>
              <a:gd name="connsiteX0" fmla="*/ 261079 w 261078"/>
              <a:gd name="connsiteY0" fmla="*/ 115064 h 383766"/>
              <a:gd name="connsiteX1" fmla="*/ 130538 w 261078"/>
              <a:gd name="connsiteY1" fmla="*/ 268573 h 383766"/>
              <a:gd name="connsiteX2" fmla="*/ 0 w 261078"/>
              <a:gd name="connsiteY2" fmla="*/ 115064 h 383766"/>
              <a:gd name="connsiteX3" fmla="*/ 130538 w 261078"/>
              <a:gd name="connsiteY3" fmla="*/ 0 h 383766"/>
              <a:gd name="connsiteX4" fmla="*/ 130538 w 261078"/>
              <a:gd name="connsiteY4" fmla="*/ 115064 h 383766"/>
              <a:gd name="connsiteX5" fmla="*/ 261079 w 261078"/>
              <a:gd name="connsiteY5" fmla="*/ 268573 h 383766"/>
              <a:gd name="connsiteX6" fmla="*/ 0 w 261078"/>
              <a:gd name="connsiteY6" fmla="*/ 268573 h 383766"/>
              <a:gd name="connsiteX7" fmla="*/ 130538 w 261078"/>
              <a:gd name="connsiteY7" fmla="*/ 268573 h 383766"/>
              <a:gd name="connsiteX8" fmla="*/ 130538 w 261078"/>
              <a:gd name="connsiteY8" fmla="*/ 383767 h 38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078" h="383766">
                <a:moveTo>
                  <a:pt x="261079" y="115064"/>
                </a:moveTo>
                <a:lnTo>
                  <a:pt x="130538" y="268573"/>
                </a:lnTo>
                <a:lnTo>
                  <a:pt x="0" y="115064"/>
                </a:lnTo>
                <a:close/>
                <a:moveTo>
                  <a:pt x="130538" y="0"/>
                </a:moveTo>
                <a:lnTo>
                  <a:pt x="130538" y="115064"/>
                </a:lnTo>
                <a:moveTo>
                  <a:pt x="261079" y="268573"/>
                </a:moveTo>
                <a:lnTo>
                  <a:pt x="0" y="268573"/>
                </a:lnTo>
                <a:moveTo>
                  <a:pt x="130538" y="268573"/>
                </a:moveTo>
                <a:lnTo>
                  <a:pt x="130538" y="383767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41D303BA-01BE-E925-C820-67229122DF79}"/>
              </a:ext>
            </a:extLst>
          </p:cNvPr>
          <p:cNvSpPr/>
          <p:nvPr/>
        </p:nvSpPr>
        <p:spPr>
          <a:xfrm>
            <a:off x="2383938" y="4705753"/>
            <a:ext cx="22326" cy="948549"/>
          </a:xfrm>
          <a:custGeom>
            <a:avLst/>
            <a:gdLst>
              <a:gd name="connsiteX0" fmla="*/ 0 w 22326"/>
              <a:gd name="connsiteY0" fmla="*/ 948549 h 948549"/>
              <a:gd name="connsiteX1" fmla="*/ 0 w 22326"/>
              <a:gd name="connsiteY1" fmla="*/ 0 h 94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948549">
                <a:moveTo>
                  <a:pt x="0" y="948549"/>
                </a:moveTo>
                <a:lnTo>
                  <a:pt x="0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AAE444E8-DEF8-D842-3498-E7D371B9A5DB}"/>
              </a:ext>
            </a:extLst>
          </p:cNvPr>
          <p:cNvSpPr/>
          <p:nvPr/>
        </p:nvSpPr>
        <p:spPr>
          <a:xfrm>
            <a:off x="2383938" y="5274888"/>
            <a:ext cx="189731" cy="189711"/>
          </a:xfrm>
          <a:custGeom>
            <a:avLst/>
            <a:gdLst>
              <a:gd name="connsiteX0" fmla="*/ 189731 w 189731"/>
              <a:gd name="connsiteY0" fmla="*/ 189711 h 189711"/>
              <a:gd name="connsiteX1" fmla="*/ 0 w 189731"/>
              <a:gd name="connsiteY1" fmla="*/ 0 h 189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9731" h="189711">
                <a:moveTo>
                  <a:pt x="189731" y="189711"/>
                </a:moveTo>
                <a:lnTo>
                  <a:pt x="0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CCFD491F-DA94-6BA5-6499-3578C33B1AC0}"/>
              </a:ext>
            </a:extLst>
          </p:cNvPr>
          <p:cNvSpPr/>
          <p:nvPr/>
        </p:nvSpPr>
        <p:spPr>
          <a:xfrm rot="16200000">
            <a:off x="2763953" y="4893284"/>
            <a:ext cx="360485" cy="564391"/>
          </a:xfrm>
          <a:custGeom>
            <a:avLst/>
            <a:gdLst>
              <a:gd name="connsiteX0" fmla="*/ 173 w 360485"/>
              <a:gd name="connsiteY0" fmla="*/ 1 h 564391"/>
              <a:gd name="connsiteX1" fmla="*/ 360659 w 360485"/>
              <a:gd name="connsiteY1" fmla="*/ 1 h 564391"/>
              <a:gd name="connsiteX2" fmla="*/ 360659 w 360485"/>
              <a:gd name="connsiteY2" fmla="*/ 564393 h 564391"/>
              <a:gd name="connsiteX3" fmla="*/ 173 w 360485"/>
              <a:gd name="connsiteY3" fmla="*/ 564393 h 564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485" h="564391">
                <a:moveTo>
                  <a:pt x="173" y="1"/>
                </a:moveTo>
                <a:lnTo>
                  <a:pt x="360659" y="1"/>
                </a:lnTo>
                <a:lnTo>
                  <a:pt x="360659" y="564393"/>
                </a:lnTo>
                <a:lnTo>
                  <a:pt x="173" y="564393"/>
                </a:lnTo>
                <a:close/>
              </a:path>
            </a:pathLst>
          </a:custGeom>
          <a:noFill/>
          <a:ln w="1896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B0413FA0-AB87-E29B-2C7C-DBF15A488409}"/>
              </a:ext>
            </a:extLst>
          </p:cNvPr>
          <p:cNvSpPr/>
          <p:nvPr/>
        </p:nvSpPr>
        <p:spPr>
          <a:xfrm>
            <a:off x="2630362" y="4974902"/>
            <a:ext cx="252411" cy="359790"/>
          </a:xfrm>
          <a:custGeom>
            <a:avLst/>
            <a:gdLst>
              <a:gd name="connsiteX0" fmla="*/ 0 w 252411"/>
              <a:gd name="connsiteY0" fmla="*/ 251915 h 359790"/>
              <a:gd name="connsiteX1" fmla="*/ 126207 w 252411"/>
              <a:gd name="connsiteY1" fmla="*/ 107999 h 359790"/>
              <a:gd name="connsiteX2" fmla="*/ 252412 w 252411"/>
              <a:gd name="connsiteY2" fmla="*/ 251915 h 359790"/>
              <a:gd name="connsiteX3" fmla="*/ 126207 w 252411"/>
              <a:gd name="connsiteY3" fmla="*/ 359791 h 359790"/>
              <a:gd name="connsiteX4" fmla="*/ 126207 w 252411"/>
              <a:gd name="connsiteY4" fmla="*/ 251915 h 359790"/>
              <a:gd name="connsiteX5" fmla="*/ 0 w 252411"/>
              <a:gd name="connsiteY5" fmla="*/ 107999 h 359790"/>
              <a:gd name="connsiteX6" fmla="*/ 252412 w 252411"/>
              <a:gd name="connsiteY6" fmla="*/ 107999 h 359790"/>
              <a:gd name="connsiteX7" fmla="*/ 126207 w 252411"/>
              <a:gd name="connsiteY7" fmla="*/ 107999 h 359790"/>
              <a:gd name="connsiteX8" fmla="*/ 126207 w 252411"/>
              <a:gd name="connsiteY8" fmla="*/ 0 h 35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411" h="359790">
                <a:moveTo>
                  <a:pt x="0" y="251915"/>
                </a:moveTo>
                <a:lnTo>
                  <a:pt x="126207" y="107999"/>
                </a:lnTo>
                <a:lnTo>
                  <a:pt x="252412" y="251915"/>
                </a:lnTo>
                <a:close/>
                <a:moveTo>
                  <a:pt x="126207" y="359791"/>
                </a:moveTo>
                <a:lnTo>
                  <a:pt x="126207" y="251915"/>
                </a:lnTo>
                <a:moveTo>
                  <a:pt x="0" y="107999"/>
                </a:moveTo>
                <a:lnTo>
                  <a:pt x="252412" y="107999"/>
                </a:lnTo>
                <a:moveTo>
                  <a:pt x="126207" y="107999"/>
                </a:moveTo>
                <a:lnTo>
                  <a:pt x="126207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102CEA12-6546-CD06-99FB-AC1C3A7D7B6D}"/>
              </a:ext>
            </a:extLst>
          </p:cNvPr>
          <p:cNvSpPr/>
          <p:nvPr/>
        </p:nvSpPr>
        <p:spPr>
          <a:xfrm>
            <a:off x="2756569" y="4703476"/>
            <a:ext cx="22326" cy="960425"/>
          </a:xfrm>
          <a:custGeom>
            <a:avLst/>
            <a:gdLst>
              <a:gd name="connsiteX0" fmla="*/ 0 w 22326"/>
              <a:gd name="connsiteY0" fmla="*/ 0 h 960425"/>
              <a:gd name="connsiteX1" fmla="*/ 0 w 22326"/>
              <a:gd name="connsiteY1" fmla="*/ 960426 h 9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960425">
                <a:moveTo>
                  <a:pt x="0" y="0"/>
                </a:moveTo>
                <a:lnTo>
                  <a:pt x="0" y="960426"/>
                </a:lnTo>
              </a:path>
            </a:pathLst>
          </a:custGeom>
          <a:noFill/>
          <a:ln w="19087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DEE1378D-8D1A-B2B7-3BCC-44A4DB4649E3}"/>
              </a:ext>
            </a:extLst>
          </p:cNvPr>
          <p:cNvSpPr/>
          <p:nvPr/>
        </p:nvSpPr>
        <p:spPr>
          <a:xfrm>
            <a:off x="2576324" y="4893187"/>
            <a:ext cx="180245" cy="189713"/>
          </a:xfrm>
          <a:custGeom>
            <a:avLst/>
            <a:gdLst>
              <a:gd name="connsiteX0" fmla="*/ 0 w 180245"/>
              <a:gd name="connsiteY0" fmla="*/ 0 h 189713"/>
              <a:gd name="connsiteX1" fmla="*/ 180245 w 180245"/>
              <a:gd name="connsiteY1" fmla="*/ 189713 h 18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245" h="189713">
                <a:moveTo>
                  <a:pt x="0" y="0"/>
                </a:moveTo>
                <a:lnTo>
                  <a:pt x="180245" y="189713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34266001-CC71-A57A-9109-8D299300679B}"/>
              </a:ext>
            </a:extLst>
          </p:cNvPr>
          <p:cNvSpPr/>
          <p:nvPr/>
        </p:nvSpPr>
        <p:spPr>
          <a:xfrm>
            <a:off x="2374521" y="4703476"/>
            <a:ext cx="391494" cy="22323"/>
          </a:xfrm>
          <a:custGeom>
            <a:avLst/>
            <a:gdLst>
              <a:gd name="connsiteX0" fmla="*/ 0 w 391494"/>
              <a:gd name="connsiteY0" fmla="*/ 0 h 22323"/>
              <a:gd name="connsiteX1" fmla="*/ 391494 w 391494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1494" h="22323">
                <a:moveTo>
                  <a:pt x="0" y="0"/>
                </a:moveTo>
                <a:lnTo>
                  <a:pt x="391494" y="0"/>
                </a:lnTo>
              </a:path>
            </a:pathLst>
          </a:custGeom>
          <a:noFill/>
          <a:ln w="19267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5146F82F-FE02-A46E-83FC-A01DF75EB7BD}"/>
              </a:ext>
            </a:extLst>
          </p:cNvPr>
          <p:cNvSpPr/>
          <p:nvPr/>
        </p:nvSpPr>
        <p:spPr>
          <a:xfrm>
            <a:off x="2374521" y="5654302"/>
            <a:ext cx="388877" cy="22323"/>
          </a:xfrm>
          <a:custGeom>
            <a:avLst/>
            <a:gdLst>
              <a:gd name="connsiteX0" fmla="*/ 0 w 388877"/>
              <a:gd name="connsiteY0" fmla="*/ 0 h 22323"/>
              <a:gd name="connsiteX1" fmla="*/ 388878 w 388877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8877" h="22323">
                <a:moveTo>
                  <a:pt x="0" y="0"/>
                </a:moveTo>
                <a:lnTo>
                  <a:pt x="388878" y="0"/>
                </a:lnTo>
              </a:path>
            </a:pathLst>
          </a:custGeom>
          <a:noFill/>
          <a:ln w="19203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7EEB2BB6-C652-9615-FE23-D5296D701761}"/>
              </a:ext>
            </a:extLst>
          </p:cNvPr>
          <p:cNvSpPr/>
          <p:nvPr/>
        </p:nvSpPr>
        <p:spPr>
          <a:xfrm>
            <a:off x="2577052" y="3446386"/>
            <a:ext cx="2681" cy="366470"/>
          </a:xfrm>
          <a:custGeom>
            <a:avLst/>
            <a:gdLst>
              <a:gd name="connsiteX0" fmla="*/ 0 w 2681"/>
              <a:gd name="connsiteY0" fmla="*/ 366471 h 366470"/>
              <a:gd name="connsiteX1" fmla="*/ 2681 w 2681"/>
              <a:gd name="connsiteY1" fmla="*/ 0 h 366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1" h="366470">
                <a:moveTo>
                  <a:pt x="0" y="366471"/>
                </a:moveTo>
                <a:lnTo>
                  <a:pt x="2681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3B8529FE-3567-C2C4-E258-554E948C881B}"/>
              </a:ext>
            </a:extLst>
          </p:cNvPr>
          <p:cNvSpPr/>
          <p:nvPr/>
        </p:nvSpPr>
        <p:spPr>
          <a:xfrm>
            <a:off x="2516750" y="4646562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3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D7AF2FBA-147F-E5EC-6E9B-D27FD94D8FE3}"/>
              </a:ext>
            </a:extLst>
          </p:cNvPr>
          <p:cNvSpPr/>
          <p:nvPr/>
        </p:nvSpPr>
        <p:spPr>
          <a:xfrm>
            <a:off x="2574716" y="5666960"/>
            <a:ext cx="1406" cy="170934"/>
          </a:xfrm>
          <a:custGeom>
            <a:avLst/>
            <a:gdLst>
              <a:gd name="connsiteX0" fmla="*/ 1407 w 1406"/>
              <a:gd name="connsiteY0" fmla="*/ 170934 h 170934"/>
              <a:gd name="connsiteX1" fmla="*/ 0 w 1406"/>
              <a:gd name="connsiteY1" fmla="*/ 0 h 17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6" h="170934">
                <a:moveTo>
                  <a:pt x="1407" y="170934"/>
                </a:moveTo>
                <a:lnTo>
                  <a:pt x="0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F36378D-DDAE-E8AB-F74F-78B31BDB67D3}"/>
              </a:ext>
            </a:extLst>
          </p:cNvPr>
          <p:cNvSpPr txBox="1"/>
          <p:nvPr/>
        </p:nvSpPr>
        <p:spPr>
          <a:xfrm>
            <a:off x="1075640" y="5779461"/>
            <a:ext cx="410555" cy="281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8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PC</a:t>
            </a:r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BC36F05E-E958-FEFC-7588-5A758BA4A8D6}"/>
              </a:ext>
            </a:extLst>
          </p:cNvPr>
          <p:cNvSpPr/>
          <p:nvPr/>
        </p:nvSpPr>
        <p:spPr>
          <a:xfrm>
            <a:off x="2525308" y="3405114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3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3999162C-F481-2A98-3A23-347E8071ADF4}"/>
              </a:ext>
            </a:extLst>
          </p:cNvPr>
          <p:cNvSpPr/>
          <p:nvPr/>
        </p:nvSpPr>
        <p:spPr>
          <a:xfrm>
            <a:off x="1045096" y="3331521"/>
            <a:ext cx="2320884" cy="2694411"/>
          </a:xfrm>
          <a:custGeom>
            <a:avLst/>
            <a:gdLst>
              <a:gd name="connsiteX0" fmla="*/ 0 w 2320884"/>
              <a:gd name="connsiteY0" fmla="*/ 0 h 2694411"/>
              <a:gd name="connsiteX1" fmla="*/ 2320884 w 2320884"/>
              <a:gd name="connsiteY1" fmla="*/ 0 h 2694411"/>
              <a:gd name="connsiteX2" fmla="*/ 2320884 w 2320884"/>
              <a:gd name="connsiteY2" fmla="*/ 2694412 h 2694411"/>
              <a:gd name="connsiteX3" fmla="*/ 0 w 2320884"/>
              <a:gd name="connsiteY3" fmla="*/ 2694412 h 2694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0884" h="2694411">
                <a:moveTo>
                  <a:pt x="0" y="0"/>
                </a:moveTo>
                <a:lnTo>
                  <a:pt x="2320884" y="0"/>
                </a:lnTo>
                <a:lnTo>
                  <a:pt x="2320884" y="2694412"/>
                </a:lnTo>
                <a:lnTo>
                  <a:pt x="0" y="2694412"/>
                </a:lnTo>
                <a:close/>
              </a:path>
            </a:pathLst>
          </a:custGeom>
          <a:noFill/>
          <a:ln w="16042" cap="flat">
            <a:solidFill>
              <a:srgbClr val="000000"/>
            </a:solidFill>
            <a:custDash>
              <a:ds d="215603" sp="431206"/>
            </a:custDash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FBD8BA8B-A6C7-9F7E-2CFD-05B1ADD5470F}"/>
              </a:ext>
            </a:extLst>
          </p:cNvPr>
          <p:cNvSpPr/>
          <p:nvPr/>
        </p:nvSpPr>
        <p:spPr>
          <a:xfrm>
            <a:off x="2515826" y="5776248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3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CE5AC8BF-C987-310F-9092-096FAB5CB839}"/>
              </a:ext>
            </a:extLst>
          </p:cNvPr>
          <p:cNvSpPr/>
          <p:nvPr/>
        </p:nvSpPr>
        <p:spPr>
          <a:xfrm rot="16214824">
            <a:off x="2207040" y="3889582"/>
            <a:ext cx="728772" cy="217571"/>
          </a:xfrm>
          <a:custGeom>
            <a:avLst/>
            <a:gdLst>
              <a:gd name="connsiteX0" fmla="*/ 103 w 728772"/>
              <a:gd name="connsiteY0" fmla="*/ -35 h 217571"/>
              <a:gd name="connsiteX1" fmla="*/ 728876 w 728772"/>
              <a:gd name="connsiteY1" fmla="*/ -35 h 217571"/>
              <a:gd name="connsiteX2" fmla="*/ 728876 w 728772"/>
              <a:gd name="connsiteY2" fmla="*/ 217537 h 217571"/>
              <a:gd name="connsiteX3" fmla="*/ 103 w 728772"/>
              <a:gd name="connsiteY3" fmla="*/ 217537 h 2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72" h="217571">
                <a:moveTo>
                  <a:pt x="103" y="-35"/>
                </a:moveTo>
                <a:lnTo>
                  <a:pt x="728876" y="-35"/>
                </a:lnTo>
                <a:lnTo>
                  <a:pt x="728876" y="217537"/>
                </a:lnTo>
                <a:lnTo>
                  <a:pt x="103" y="217537"/>
                </a:lnTo>
                <a:close/>
              </a:path>
            </a:pathLst>
          </a:custGeom>
          <a:solidFill>
            <a:srgbClr val="FFFFFF"/>
          </a:solidFill>
          <a:ln w="2232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36" name="Graphic 8">
            <a:extLst>
              <a:ext uri="{FF2B5EF4-FFF2-40B4-BE49-F238E27FC236}">
                <a16:creationId xmlns:a16="http://schemas.microsoft.com/office/drawing/2014/main" id="{92AFF1C0-023C-8EB2-A618-EFCFFFD809B7}"/>
              </a:ext>
            </a:extLst>
          </p:cNvPr>
          <p:cNvGrpSpPr/>
          <p:nvPr/>
        </p:nvGrpSpPr>
        <p:grpSpPr>
          <a:xfrm>
            <a:off x="1447025" y="3464213"/>
            <a:ext cx="236482" cy="1303731"/>
            <a:chOff x="1447025" y="3464213"/>
            <a:chExt cx="236482" cy="1303731"/>
          </a:xfrm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95706B50-CDF9-9649-941E-17A1C57EA539}"/>
                </a:ext>
              </a:extLst>
            </p:cNvPr>
            <p:cNvSpPr/>
            <p:nvPr/>
          </p:nvSpPr>
          <p:spPr>
            <a:xfrm rot="5405253">
              <a:off x="913517" y="3998844"/>
              <a:ext cx="1303498" cy="234468"/>
            </a:xfrm>
            <a:custGeom>
              <a:avLst/>
              <a:gdLst>
                <a:gd name="connsiteX0" fmla="*/ 976803 w 1303498"/>
                <a:gd name="connsiteY0" fmla="*/ 76555 h 234468"/>
                <a:gd name="connsiteX1" fmla="*/ 1303551 w 1303498"/>
                <a:gd name="connsiteY1" fmla="*/ 79904 h 234468"/>
                <a:gd name="connsiteX2" fmla="*/ 976068 w 1303498"/>
                <a:gd name="connsiteY2" fmla="*/ -127 h 234468"/>
                <a:gd name="connsiteX3" fmla="*/ 976068 w 1303498"/>
                <a:gd name="connsiteY3" fmla="*/ 143683 h 234468"/>
                <a:gd name="connsiteX4" fmla="*/ 53 w 1303498"/>
                <a:gd name="connsiteY4" fmla="*/ 80841 h 234468"/>
                <a:gd name="connsiteX5" fmla="*/ 231101 w 1303498"/>
                <a:gd name="connsiteY5" fmla="*/ 80819 h 234468"/>
                <a:gd name="connsiteX6" fmla="*/ 939837 w 1303498"/>
                <a:gd name="connsiteY6" fmla="*/ 234341 h 23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3498" h="234468">
                  <a:moveTo>
                    <a:pt x="976803" y="76555"/>
                  </a:moveTo>
                  <a:lnTo>
                    <a:pt x="1303551" y="79904"/>
                  </a:lnTo>
                  <a:moveTo>
                    <a:pt x="976068" y="-127"/>
                  </a:moveTo>
                  <a:lnTo>
                    <a:pt x="976068" y="143683"/>
                  </a:lnTo>
                  <a:moveTo>
                    <a:pt x="53" y="80841"/>
                  </a:moveTo>
                  <a:lnTo>
                    <a:pt x="231101" y="80819"/>
                  </a:lnTo>
                  <a:lnTo>
                    <a:pt x="939837" y="234341"/>
                  </a:lnTo>
                </a:path>
              </a:pathLst>
            </a:custGeom>
            <a:noFill/>
            <a:ln w="2232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1503BECD-579C-B8C4-EE0D-C565C0103505}"/>
                </a:ext>
              </a:extLst>
            </p:cNvPr>
            <p:cNvSpPr/>
            <p:nvPr/>
          </p:nvSpPr>
          <p:spPr>
            <a:xfrm rot="5405253">
              <a:off x="1572684" y="4366932"/>
              <a:ext cx="70267" cy="70260"/>
            </a:xfrm>
            <a:custGeom>
              <a:avLst/>
              <a:gdLst>
                <a:gd name="connsiteX0" fmla="*/ 70309 w 70267"/>
                <a:gd name="connsiteY0" fmla="*/ 35018 h 70260"/>
                <a:gd name="connsiteX1" fmla="*/ 35175 w 70267"/>
                <a:gd name="connsiteY1" fmla="*/ 70148 h 70260"/>
                <a:gd name="connsiteX2" fmla="*/ 42 w 70267"/>
                <a:gd name="connsiteY2" fmla="*/ 35018 h 70260"/>
                <a:gd name="connsiteX3" fmla="*/ 35175 w 70267"/>
                <a:gd name="connsiteY3" fmla="*/ -113 h 70260"/>
                <a:gd name="connsiteX4" fmla="*/ 70309 w 70267"/>
                <a:gd name="connsiteY4" fmla="*/ 35018 h 7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267" h="70260">
                  <a:moveTo>
                    <a:pt x="70309" y="35018"/>
                  </a:moveTo>
                  <a:cubicBezTo>
                    <a:pt x="70309" y="54420"/>
                    <a:pt x="54579" y="70148"/>
                    <a:pt x="35175" y="70148"/>
                  </a:cubicBezTo>
                  <a:cubicBezTo>
                    <a:pt x="15772" y="70148"/>
                    <a:pt x="42" y="54420"/>
                    <a:pt x="42" y="35018"/>
                  </a:cubicBezTo>
                  <a:cubicBezTo>
                    <a:pt x="42" y="15616"/>
                    <a:pt x="15772" y="-113"/>
                    <a:pt x="35175" y="-113"/>
                  </a:cubicBezTo>
                  <a:cubicBezTo>
                    <a:pt x="54579" y="-113"/>
                    <a:pt x="70309" y="15616"/>
                    <a:pt x="70309" y="35018"/>
                  </a:cubicBezTo>
                  <a:close/>
                </a:path>
              </a:pathLst>
            </a:custGeom>
            <a:solidFill>
              <a:srgbClr val="FFFFFF"/>
            </a:solidFill>
            <a:ln w="1896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42F10D21-3697-24AE-6D86-D8C0C7ECE06B}"/>
              </a:ext>
            </a:extLst>
          </p:cNvPr>
          <p:cNvSpPr/>
          <p:nvPr/>
        </p:nvSpPr>
        <p:spPr>
          <a:xfrm>
            <a:off x="1324124" y="4078418"/>
            <a:ext cx="358085" cy="106111"/>
          </a:xfrm>
          <a:custGeom>
            <a:avLst/>
            <a:gdLst>
              <a:gd name="connsiteX0" fmla="*/ 358086 w 358085"/>
              <a:gd name="connsiteY0" fmla="*/ 102300 h 106111"/>
              <a:gd name="connsiteX1" fmla="*/ 174802 w 358085"/>
              <a:gd name="connsiteY1" fmla="*/ 93783 h 106111"/>
              <a:gd name="connsiteX2" fmla="*/ 0 w 358085"/>
              <a:gd name="connsiteY2" fmla="*/ 0 h 10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085" h="106111">
                <a:moveTo>
                  <a:pt x="358086" y="102300"/>
                </a:moveTo>
                <a:cubicBezTo>
                  <a:pt x="296294" y="106561"/>
                  <a:pt x="234482" y="110823"/>
                  <a:pt x="174802" y="93783"/>
                </a:cubicBezTo>
                <a:cubicBezTo>
                  <a:pt x="115124" y="76741"/>
                  <a:pt x="57577" y="38379"/>
                  <a:pt x="0" y="0"/>
                </a:cubicBezTo>
              </a:path>
            </a:pathLst>
          </a:custGeom>
          <a:noFill/>
          <a:ln w="22366" cap="sq">
            <a:solidFill>
              <a:srgbClr val="000000"/>
            </a:solidFill>
            <a:prstDash val="solid"/>
            <a:miter/>
            <a:headEnd type="none" w="med" len="med"/>
            <a:tailEnd type="triangle" w="med" len="med"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1736EE83-3589-AF53-C3E5-D9ACE0422F67}"/>
              </a:ext>
            </a:extLst>
          </p:cNvPr>
          <p:cNvSpPr/>
          <p:nvPr/>
        </p:nvSpPr>
        <p:spPr>
          <a:xfrm>
            <a:off x="1877112" y="3462617"/>
            <a:ext cx="291471" cy="1256"/>
          </a:xfrm>
          <a:custGeom>
            <a:avLst/>
            <a:gdLst>
              <a:gd name="connsiteX0" fmla="*/ 0 w 291471"/>
              <a:gd name="connsiteY0" fmla="*/ 1257 h 1256"/>
              <a:gd name="connsiteX1" fmla="*/ 291471 w 291471"/>
              <a:gd name="connsiteY1" fmla="*/ 0 h 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1471" h="1256">
                <a:moveTo>
                  <a:pt x="0" y="1257"/>
                </a:moveTo>
                <a:cubicBezTo>
                  <a:pt x="97179" y="837"/>
                  <a:pt x="194335" y="420"/>
                  <a:pt x="291471" y="0"/>
                </a:cubicBezTo>
              </a:path>
            </a:pathLst>
          </a:custGeom>
          <a:noFill/>
          <a:ln w="22366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ADCC8838-0127-7517-B70E-9BC0D6696CE7}"/>
              </a:ext>
            </a:extLst>
          </p:cNvPr>
          <p:cNvSpPr/>
          <p:nvPr/>
        </p:nvSpPr>
        <p:spPr>
          <a:xfrm>
            <a:off x="3794820" y="5829880"/>
            <a:ext cx="1406" cy="93291"/>
          </a:xfrm>
          <a:custGeom>
            <a:avLst/>
            <a:gdLst>
              <a:gd name="connsiteX0" fmla="*/ 0 w 1406"/>
              <a:gd name="connsiteY0" fmla="*/ 0 h 93291"/>
              <a:gd name="connsiteX1" fmla="*/ 1407 w 1406"/>
              <a:gd name="connsiteY1" fmla="*/ 93292 h 9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6" h="93291">
                <a:moveTo>
                  <a:pt x="0" y="0"/>
                </a:moveTo>
                <a:lnTo>
                  <a:pt x="1407" y="93292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A6422C1E-83E0-56AB-DC72-D01D2627578E}"/>
              </a:ext>
            </a:extLst>
          </p:cNvPr>
          <p:cNvSpPr/>
          <p:nvPr/>
        </p:nvSpPr>
        <p:spPr>
          <a:xfrm>
            <a:off x="3675420" y="5920158"/>
            <a:ext cx="240206" cy="22323"/>
          </a:xfrm>
          <a:custGeom>
            <a:avLst/>
            <a:gdLst>
              <a:gd name="connsiteX0" fmla="*/ 0 w 240206"/>
              <a:gd name="connsiteY0" fmla="*/ 0 h 22323"/>
              <a:gd name="connsiteX1" fmla="*/ 240206 w 240206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0206" h="22323">
                <a:moveTo>
                  <a:pt x="0" y="0"/>
                </a:moveTo>
                <a:lnTo>
                  <a:pt x="240206" y="0"/>
                </a:lnTo>
              </a:path>
            </a:pathLst>
          </a:custGeom>
          <a:noFill/>
          <a:ln w="1271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B3F17564-C944-2F90-7144-2CBD41D51A8D}"/>
              </a:ext>
            </a:extLst>
          </p:cNvPr>
          <p:cNvSpPr/>
          <p:nvPr/>
        </p:nvSpPr>
        <p:spPr>
          <a:xfrm>
            <a:off x="3735478" y="5982665"/>
            <a:ext cx="120114" cy="22323"/>
          </a:xfrm>
          <a:custGeom>
            <a:avLst/>
            <a:gdLst>
              <a:gd name="connsiteX0" fmla="*/ 0 w 120114"/>
              <a:gd name="connsiteY0" fmla="*/ 0 h 22323"/>
              <a:gd name="connsiteX1" fmla="*/ 120114 w 120114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114" h="22323">
                <a:moveTo>
                  <a:pt x="0" y="0"/>
                </a:moveTo>
                <a:lnTo>
                  <a:pt x="120114" y="0"/>
                </a:lnTo>
              </a:path>
            </a:pathLst>
          </a:custGeom>
          <a:noFill/>
          <a:ln w="1271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BADA6E72-94A5-B101-86C4-8FD15A5680A2}"/>
              </a:ext>
            </a:extLst>
          </p:cNvPr>
          <p:cNvSpPr/>
          <p:nvPr/>
        </p:nvSpPr>
        <p:spPr>
          <a:xfrm>
            <a:off x="3765506" y="6045172"/>
            <a:ext cx="60057" cy="22323"/>
          </a:xfrm>
          <a:custGeom>
            <a:avLst/>
            <a:gdLst>
              <a:gd name="connsiteX0" fmla="*/ 0 w 60057"/>
              <a:gd name="connsiteY0" fmla="*/ 0 h 22323"/>
              <a:gd name="connsiteX1" fmla="*/ 60057 w 60057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057" h="22323">
                <a:moveTo>
                  <a:pt x="0" y="0"/>
                </a:moveTo>
                <a:lnTo>
                  <a:pt x="60057" y="0"/>
                </a:lnTo>
              </a:path>
            </a:pathLst>
          </a:custGeom>
          <a:noFill/>
          <a:ln w="1271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47" name="Graphic 8">
            <a:extLst>
              <a:ext uri="{FF2B5EF4-FFF2-40B4-BE49-F238E27FC236}">
                <a16:creationId xmlns:a16="http://schemas.microsoft.com/office/drawing/2014/main" id="{522C470C-FCE3-7E4E-5900-3315B4D607FF}"/>
              </a:ext>
            </a:extLst>
          </p:cNvPr>
          <p:cNvGrpSpPr/>
          <p:nvPr/>
        </p:nvGrpSpPr>
        <p:grpSpPr>
          <a:xfrm>
            <a:off x="3507284" y="4363857"/>
            <a:ext cx="504147" cy="462646"/>
            <a:chOff x="3535465" y="4956723"/>
            <a:chExt cx="504147" cy="462646"/>
          </a:xfrm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3D6513C1-C092-A007-FB7D-12B528E3A2C0}"/>
                </a:ext>
              </a:extLst>
            </p:cNvPr>
            <p:cNvSpPr/>
            <p:nvPr/>
          </p:nvSpPr>
          <p:spPr>
            <a:xfrm>
              <a:off x="3535465" y="4956723"/>
              <a:ext cx="504147" cy="462646"/>
            </a:xfrm>
            <a:custGeom>
              <a:avLst/>
              <a:gdLst>
                <a:gd name="connsiteX0" fmla="*/ -40 w 504147"/>
                <a:gd name="connsiteY0" fmla="*/ 11 h 462646"/>
                <a:gd name="connsiteX1" fmla="*/ 504108 w 504147"/>
                <a:gd name="connsiteY1" fmla="*/ 11 h 462646"/>
                <a:gd name="connsiteX2" fmla="*/ 504108 w 504147"/>
                <a:gd name="connsiteY2" fmla="*/ 462657 h 462646"/>
                <a:gd name="connsiteX3" fmla="*/ -40 w 504147"/>
                <a:gd name="connsiteY3" fmla="*/ 462657 h 462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147" h="462646">
                  <a:moveTo>
                    <a:pt x="-40" y="11"/>
                  </a:moveTo>
                  <a:lnTo>
                    <a:pt x="504108" y="11"/>
                  </a:lnTo>
                  <a:lnTo>
                    <a:pt x="504108" y="462657"/>
                  </a:lnTo>
                  <a:lnTo>
                    <a:pt x="-40" y="462657"/>
                  </a:lnTo>
                  <a:close/>
                </a:path>
              </a:pathLst>
            </a:cu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2674E191-20ED-8791-089C-A01B85623D81}"/>
                </a:ext>
              </a:extLst>
            </p:cNvPr>
            <p:cNvSpPr txBox="1"/>
            <p:nvPr/>
          </p:nvSpPr>
          <p:spPr>
            <a:xfrm>
              <a:off x="3486154" y="4931046"/>
              <a:ext cx="607075" cy="29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055" spc="0" baseline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CLIQ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C162EA00-CD20-1521-B662-D30FEA37C437}"/>
                </a:ext>
              </a:extLst>
            </p:cNvPr>
            <p:cNvSpPr txBox="1"/>
            <p:nvPr/>
          </p:nvSpPr>
          <p:spPr>
            <a:xfrm>
              <a:off x="3486154" y="5154285"/>
              <a:ext cx="495444" cy="29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055" spc="0" baseline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Unit</a:t>
              </a:r>
            </a:p>
          </p:txBody>
        </p:sp>
      </p:grp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EE8B8602-2B8C-81FC-02FE-0133570D2D62}"/>
              </a:ext>
            </a:extLst>
          </p:cNvPr>
          <p:cNvSpPr/>
          <p:nvPr/>
        </p:nvSpPr>
        <p:spPr>
          <a:xfrm>
            <a:off x="3783657" y="4841797"/>
            <a:ext cx="22326" cy="407624"/>
          </a:xfrm>
          <a:custGeom>
            <a:avLst/>
            <a:gdLst>
              <a:gd name="connsiteX0" fmla="*/ 0 w 22326"/>
              <a:gd name="connsiteY0" fmla="*/ 407624 h 407624"/>
              <a:gd name="connsiteX1" fmla="*/ 0 w 22326"/>
              <a:gd name="connsiteY1" fmla="*/ 0 h 40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407624">
                <a:moveTo>
                  <a:pt x="0" y="407624"/>
                </a:moveTo>
                <a:cubicBezTo>
                  <a:pt x="0" y="271783"/>
                  <a:pt x="0" y="135897"/>
                  <a:pt x="0" y="0"/>
                </a:cubicBezTo>
              </a:path>
            </a:pathLst>
          </a:custGeom>
          <a:noFill/>
          <a:ln w="22321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7D71CE30-FC6B-A2C1-3F8A-DB2E1F01E7BF}"/>
              </a:ext>
            </a:extLst>
          </p:cNvPr>
          <p:cNvSpPr/>
          <p:nvPr/>
        </p:nvSpPr>
        <p:spPr>
          <a:xfrm>
            <a:off x="3779976" y="4050076"/>
            <a:ext cx="267" cy="306219"/>
          </a:xfrm>
          <a:custGeom>
            <a:avLst/>
            <a:gdLst>
              <a:gd name="connsiteX0" fmla="*/ 0 w 267"/>
              <a:gd name="connsiteY0" fmla="*/ 0 h 306219"/>
              <a:gd name="connsiteX1" fmla="*/ 268 w 267"/>
              <a:gd name="connsiteY1" fmla="*/ 306220 h 306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7" h="306219">
                <a:moveTo>
                  <a:pt x="0" y="0"/>
                </a:moveTo>
                <a:cubicBezTo>
                  <a:pt x="89" y="102096"/>
                  <a:pt x="179" y="204170"/>
                  <a:pt x="268" y="306220"/>
                </a:cubicBezTo>
              </a:path>
            </a:pathLst>
          </a:custGeom>
          <a:noFill/>
          <a:ln w="22321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E2C79971-1526-739E-E579-86338C9F478C}"/>
              </a:ext>
            </a:extLst>
          </p:cNvPr>
          <p:cNvSpPr/>
          <p:nvPr/>
        </p:nvSpPr>
        <p:spPr>
          <a:xfrm>
            <a:off x="4448193" y="4699587"/>
            <a:ext cx="93457" cy="512441"/>
          </a:xfrm>
          <a:custGeom>
            <a:avLst/>
            <a:gdLst>
              <a:gd name="connsiteX0" fmla="*/ 0 w 93457"/>
              <a:gd name="connsiteY0" fmla="*/ 0 h 512441"/>
              <a:gd name="connsiteX1" fmla="*/ 0 w 93457"/>
              <a:gd name="connsiteY1" fmla="*/ 56658 h 512441"/>
              <a:gd name="connsiteX2" fmla="*/ 93457 w 93457"/>
              <a:gd name="connsiteY2" fmla="*/ 122648 h 512441"/>
              <a:gd name="connsiteX3" fmla="*/ 0 w 93457"/>
              <a:gd name="connsiteY3" fmla="*/ 188635 h 512441"/>
              <a:gd name="connsiteX4" fmla="*/ 93457 w 93457"/>
              <a:gd name="connsiteY4" fmla="*/ 254625 h 512441"/>
              <a:gd name="connsiteX5" fmla="*/ 0 w 93457"/>
              <a:gd name="connsiteY5" fmla="*/ 320612 h 512441"/>
              <a:gd name="connsiteX6" fmla="*/ 93457 w 93457"/>
              <a:gd name="connsiteY6" fmla="*/ 386602 h 512441"/>
              <a:gd name="connsiteX7" fmla="*/ 1541 w 93457"/>
              <a:gd name="connsiteY7" fmla="*/ 452877 h 512441"/>
              <a:gd name="connsiteX8" fmla="*/ 938 w 93457"/>
              <a:gd name="connsiteY8" fmla="*/ 512442 h 5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457" h="512441">
                <a:moveTo>
                  <a:pt x="0" y="0"/>
                </a:moveTo>
                <a:lnTo>
                  <a:pt x="0" y="56658"/>
                </a:lnTo>
                <a:cubicBezTo>
                  <a:pt x="51618" y="56658"/>
                  <a:pt x="93457" y="86188"/>
                  <a:pt x="93457" y="122648"/>
                </a:cubicBezTo>
                <a:cubicBezTo>
                  <a:pt x="93457" y="159105"/>
                  <a:pt x="51618" y="188635"/>
                  <a:pt x="0" y="188635"/>
                </a:cubicBezTo>
                <a:cubicBezTo>
                  <a:pt x="51618" y="188635"/>
                  <a:pt x="93457" y="218165"/>
                  <a:pt x="93457" y="254625"/>
                </a:cubicBezTo>
                <a:cubicBezTo>
                  <a:pt x="93457" y="291084"/>
                  <a:pt x="51618" y="320612"/>
                  <a:pt x="0" y="320612"/>
                </a:cubicBezTo>
                <a:cubicBezTo>
                  <a:pt x="51618" y="320612"/>
                  <a:pt x="93457" y="350142"/>
                  <a:pt x="93457" y="386602"/>
                </a:cubicBezTo>
                <a:cubicBezTo>
                  <a:pt x="93457" y="423061"/>
                  <a:pt x="53136" y="452877"/>
                  <a:pt x="1541" y="452877"/>
                </a:cubicBezTo>
                <a:lnTo>
                  <a:pt x="938" y="512442"/>
                </a:lnTo>
              </a:path>
            </a:pathLst>
          </a:custGeom>
          <a:noFill/>
          <a:ln w="44642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40B6C2C6-14EC-10C8-3628-28837834BBA7}"/>
              </a:ext>
            </a:extLst>
          </p:cNvPr>
          <p:cNvSpPr/>
          <p:nvPr/>
        </p:nvSpPr>
        <p:spPr>
          <a:xfrm>
            <a:off x="4445201" y="4100975"/>
            <a:ext cx="93434" cy="512444"/>
          </a:xfrm>
          <a:custGeom>
            <a:avLst/>
            <a:gdLst>
              <a:gd name="connsiteX0" fmla="*/ 0 w 93434"/>
              <a:gd name="connsiteY0" fmla="*/ 0 h 512444"/>
              <a:gd name="connsiteX1" fmla="*/ 0 w 93434"/>
              <a:gd name="connsiteY1" fmla="*/ 56660 h 512444"/>
              <a:gd name="connsiteX2" fmla="*/ 93435 w 93434"/>
              <a:gd name="connsiteY2" fmla="*/ 122648 h 512444"/>
              <a:gd name="connsiteX3" fmla="*/ 0 w 93434"/>
              <a:gd name="connsiteY3" fmla="*/ 188637 h 512444"/>
              <a:gd name="connsiteX4" fmla="*/ 93435 w 93434"/>
              <a:gd name="connsiteY4" fmla="*/ 254627 h 512444"/>
              <a:gd name="connsiteX5" fmla="*/ 0 w 93434"/>
              <a:gd name="connsiteY5" fmla="*/ 320614 h 512444"/>
              <a:gd name="connsiteX6" fmla="*/ 93435 w 93434"/>
              <a:gd name="connsiteY6" fmla="*/ 386604 h 512444"/>
              <a:gd name="connsiteX7" fmla="*/ 1518 w 93434"/>
              <a:gd name="connsiteY7" fmla="*/ 452879 h 512444"/>
              <a:gd name="connsiteX8" fmla="*/ 915 w 93434"/>
              <a:gd name="connsiteY8" fmla="*/ 512444 h 51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434" h="512444">
                <a:moveTo>
                  <a:pt x="0" y="0"/>
                </a:moveTo>
                <a:lnTo>
                  <a:pt x="0" y="56660"/>
                </a:lnTo>
                <a:cubicBezTo>
                  <a:pt x="51596" y="56660"/>
                  <a:pt x="93435" y="86190"/>
                  <a:pt x="93435" y="122648"/>
                </a:cubicBezTo>
                <a:cubicBezTo>
                  <a:pt x="93435" y="159107"/>
                  <a:pt x="51596" y="188637"/>
                  <a:pt x="0" y="188637"/>
                </a:cubicBezTo>
                <a:cubicBezTo>
                  <a:pt x="51596" y="188637"/>
                  <a:pt x="93435" y="218168"/>
                  <a:pt x="93435" y="254627"/>
                </a:cubicBezTo>
                <a:cubicBezTo>
                  <a:pt x="93435" y="291084"/>
                  <a:pt x="51596" y="320614"/>
                  <a:pt x="0" y="320614"/>
                </a:cubicBezTo>
                <a:cubicBezTo>
                  <a:pt x="51596" y="320614"/>
                  <a:pt x="93435" y="350145"/>
                  <a:pt x="93435" y="386604"/>
                </a:cubicBezTo>
                <a:cubicBezTo>
                  <a:pt x="93435" y="423061"/>
                  <a:pt x="53136" y="452879"/>
                  <a:pt x="1518" y="452879"/>
                </a:cubicBezTo>
                <a:lnTo>
                  <a:pt x="915" y="512444"/>
                </a:lnTo>
              </a:path>
            </a:pathLst>
          </a:custGeom>
          <a:noFill/>
          <a:ln w="44642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1FDAB6F9-C111-F1C3-5A2D-DA33C2FB26A8}"/>
              </a:ext>
            </a:extLst>
          </p:cNvPr>
          <p:cNvSpPr/>
          <p:nvPr/>
        </p:nvSpPr>
        <p:spPr>
          <a:xfrm>
            <a:off x="4445201" y="3477877"/>
            <a:ext cx="93434" cy="512441"/>
          </a:xfrm>
          <a:custGeom>
            <a:avLst/>
            <a:gdLst>
              <a:gd name="connsiteX0" fmla="*/ 0 w 93434"/>
              <a:gd name="connsiteY0" fmla="*/ 0 h 512441"/>
              <a:gd name="connsiteX1" fmla="*/ 0 w 93434"/>
              <a:gd name="connsiteY1" fmla="*/ 56658 h 512441"/>
              <a:gd name="connsiteX2" fmla="*/ 93435 w 93434"/>
              <a:gd name="connsiteY2" fmla="*/ 122646 h 512441"/>
              <a:gd name="connsiteX3" fmla="*/ 0 w 93434"/>
              <a:gd name="connsiteY3" fmla="*/ 188635 h 512441"/>
              <a:gd name="connsiteX4" fmla="*/ 93435 w 93434"/>
              <a:gd name="connsiteY4" fmla="*/ 254625 h 512441"/>
              <a:gd name="connsiteX5" fmla="*/ 0 w 93434"/>
              <a:gd name="connsiteY5" fmla="*/ 320612 h 512441"/>
              <a:gd name="connsiteX6" fmla="*/ 93435 w 93434"/>
              <a:gd name="connsiteY6" fmla="*/ 386602 h 512441"/>
              <a:gd name="connsiteX7" fmla="*/ 1518 w 93434"/>
              <a:gd name="connsiteY7" fmla="*/ 452877 h 512441"/>
              <a:gd name="connsiteX8" fmla="*/ 915 w 93434"/>
              <a:gd name="connsiteY8" fmla="*/ 512442 h 5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434" h="512441">
                <a:moveTo>
                  <a:pt x="0" y="0"/>
                </a:moveTo>
                <a:lnTo>
                  <a:pt x="0" y="56658"/>
                </a:lnTo>
                <a:cubicBezTo>
                  <a:pt x="51596" y="56658"/>
                  <a:pt x="93435" y="86188"/>
                  <a:pt x="93435" y="122646"/>
                </a:cubicBezTo>
                <a:cubicBezTo>
                  <a:pt x="93435" y="159105"/>
                  <a:pt x="51596" y="188635"/>
                  <a:pt x="0" y="188635"/>
                </a:cubicBezTo>
                <a:cubicBezTo>
                  <a:pt x="51596" y="188635"/>
                  <a:pt x="93435" y="218165"/>
                  <a:pt x="93435" y="254625"/>
                </a:cubicBezTo>
                <a:cubicBezTo>
                  <a:pt x="93435" y="291082"/>
                  <a:pt x="51596" y="320612"/>
                  <a:pt x="0" y="320612"/>
                </a:cubicBezTo>
                <a:cubicBezTo>
                  <a:pt x="51596" y="320612"/>
                  <a:pt x="93435" y="350142"/>
                  <a:pt x="93435" y="386602"/>
                </a:cubicBezTo>
                <a:cubicBezTo>
                  <a:pt x="93435" y="423059"/>
                  <a:pt x="53136" y="452877"/>
                  <a:pt x="1518" y="452877"/>
                </a:cubicBezTo>
                <a:lnTo>
                  <a:pt x="915" y="512442"/>
                </a:lnTo>
              </a:path>
            </a:pathLst>
          </a:custGeom>
          <a:noFill/>
          <a:ln w="44642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198E03C6-6E84-E578-064C-6F606B2C030C}"/>
              </a:ext>
            </a:extLst>
          </p:cNvPr>
          <p:cNvSpPr/>
          <p:nvPr/>
        </p:nvSpPr>
        <p:spPr>
          <a:xfrm>
            <a:off x="4386795" y="4597860"/>
            <a:ext cx="117437" cy="112751"/>
          </a:xfrm>
          <a:custGeom>
            <a:avLst/>
            <a:gdLst>
              <a:gd name="connsiteX0" fmla="*/ 117437 w 117437"/>
              <a:gd name="connsiteY0" fmla="*/ 56376 h 112751"/>
              <a:gd name="connsiteX1" fmla="*/ 58719 w 117437"/>
              <a:gd name="connsiteY1" fmla="*/ 112752 h 112751"/>
              <a:gd name="connsiteX2" fmla="*/ 0 w 117437"/>
              <a:gd name="connsiteY2" fmla="*/ 56376 h 112751"/>
              <a:gd name="connsiteX3" fmla="*/ 58719 w 117437"/>
              <a:gd name="connsiteY3" fmla="*/ 0 h 112751"/>
              <a:gd name="connsiteX4" fmla="*/ 117437 w 117437"/>
              <a:gd name="connsiteY4" fmla="*/ 56376 h 11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37" h="112751">
                <a:moveTo>
                  <a:pt x="117437" y="56376"/>
                </a:moveTo>
                <a:cubicBezTo>
                  <a:pt x="117437" y="87511"/>
                  <a:pt x="91148" y="112752"/>
                  <a:pt x="58719" y="112752"/>
                </a:cubicBezTo>
                <a:cubicBezTo>
                  <a:pt x="26289" y="112752"/>
                  <a:pt x="0" y="87511"/>
                  <a:pt x="0" y="56376"/>
                </a:cubicBezTo>
                <a:cubicBezTo>
                  <a:pt x="0" y="25240"/>
                  <a:pt x="26289" y="0"/>
                  <a:pt x="58719" y="0"/>
                </a:cubicBezTo>
                <a:cubicBezTo>
                  <a:pt x="91148" y="0"/>
                  <a:pt x="117437" y="25240"/>
                  <a:pt x="117437" y="56376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B606D728-35F3-6334-76A8-D812592025B5}"/>
              </a:ext>
            </a:extLst>
          </p:cNvPr>
          <p:cNvSpPr/>
          <p:nvPr/>
        </p:nvSpPr>
        <p:spPr>
          <a:xfrm>
            <a:off x="4384473" y="3980964"/>
            <a:ext cx="117437" cy="112751"/>
          </a:xfrm>
          <a:custGeom>
            <a:avLst/>
            <a:gdLst>
              <a:gd name="connsiteX0" fmla="*/ 117437 w 117437"/>
              <a:gd name="connsiteY0" fmla="*/ 56376 h 112751"/>
              <a:gd name="connsiteX1" fmla="*/ 58719 w 117437"/>
              <a:gd name="connsiteY1" fmla="*/ 112752 h 112751"/>
              <a:gd name="connsiteX2" fmla="*/ 0 w 117437"/>
              <a:gd name="connsiteY2" fmla="*/ 56376 h 112751"/>
              <a:gd name="connsiteX3" fmla="*/ 58719 w 117437"/>
              <a:gd name="connsiteY3" fmla="*/ 0 h 112751"/>
              <a:gd name="connsiteX4" fmla="*/ 117437 w 117437"/>
              <a:gd name="connsiteY4" fmla="*/ 56376 h 11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37" h="112751">
                <a:moveTo>
                  <a:pt x="117437" y="56376"/>
                </a:moveTo>
                <a:cubicBezTo>
                  <a:pt x="117437" y="87511"/>
                  <a:pt x="91148" y="112752"/>
                  <a:pt x="58719" y="112752"/>
                </a:cubicBezTo>
                <a:cubicBezTo>
                  <a:pt x="26289" y="112752"/>
                  <a:pt x="0" y="87511"/>
                  <a:pt x="0" y="56376"/>
                </a:cubicBezTo>
                <a:cubicBezTo>
                  <a:pt x="0" y="25240"/>
                  <a:pt x="26289" y="0"/>
                  <a:pt x="58719" y="0"/>
                </a:cubicBezTo>
                <a:cubicBezTo>
                  <a:pt x="91148" y="0"/>
                  <a:pt x="117437" y="25240"/>
                  <a:pt x="117437" y="56376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C8ACDBB4-76FF-A63F-218C-DF571DEBD5C4}"/>
              </a:ext>
            </a:extLst>
          </p:cNvPr>
          <p:cNvSpPr/>
          <p:nvPr/>
        </p:nvSpPr>
        <p:spPr>
          <a:xfrm>
            <a:off x="4386795" y="5196841"/>
            <a:ext cx="117437" cy="112751"/>
          </a:xfrm>
          <a:custGeom>
            <a:avLst/>
            <a:gdLst>
              <a:gd name="connsiteX0" fmla="*/ 117437 w 117437"/>
              <a:gd name="connsiteY0" fmla="*/ 56376 h 112751"/>
              <a:gd name="connsiteX1" fmla="*/ 58719 w 117437"/>
              <a:gd name="connsiteY1" fmla="*/ 112752 h 112751"/>
              <a:gd name="connsiteX2" fmla="*/ 0 w 117437"/>
              <a:gd name="connsiteY2" fmla="*/ 56376 h 112751"/>
              <a:gd name="connsiteX3" fmla="*/ 58719 w 117437"/>
              <a:gd name="connsiteY3" fmla="*/ 0 h 112751"/>
              <a:gd name="connsiteX4" fmla="*/ 117437 w 117437"/>
              <a:gd name="connsiteY4" fmla="*/ 56376 h 11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37" h="112751">
                <a:moveTo>
                  <a:pt x="117437" y="56376"/>
                </a:moveTo>
                <a:cubicBezTo>
                  <a:pt x="117437" y="87511"/>
                  <a:pt x="91148" y="112752"/>
                  <a:pt x="58719" y="112752"/>
                </a:cubicBezTo>
                <a:cubicBezTo>
                  <a:pt x="26289" y="112752"/>
                  <a:pt x="0" y="87511"/>
                  <a:pt x="0" y="56376"/>
                </a:cubicBezTo>
                <a:cubicBezTo>
                  <a:pt x="0" y="25240"/>
                  <a:pt x="26289" y="0"/>
                  <a:pt x="58719" y="0"/>
                </a:cubicBezTo>
                <a:cubicBezTo>
                  <a:pt x="91148" y="0"/>
                  <a:pt x="117437" y="25240"/>
                  <a:pt x="117437" y="56376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F480507B-808B-A71F-30FB-80F7F4D6A4ED}"/>
              </a:ext>
            </a:extLst>
          </p:cNvPr>
          <p:cNvSpPr txBox="1"/>
          <p:nvPr/>
        </p:nvSpPr>
        <p:spPr>
          <a:xfrm>
            <a:off x="3547277" y="4107841"/>
            <a:ext cx="316836" cy="359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50" b="1" spc="0" baseline="0" dirty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+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73DAA59-99F3-D04C-2213-31939629496F}"/>
              </a:ext>
            </a:extLst>
          </p:cNvPr>
          <p:cNvSpPr txBox="1"/>
          <p:nvPr/>
        </p:nvSpPr>
        <p:spPr>
          <a:xfrm>
            <a:off x="4844622" y="3166028"/>
            <a:ext cx="696379" cy="2923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E.O.#1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37AC3CC7-EF19-B31D-56B1-FFFE45D4405D}"/>
              </a:ext>
            </a:extLst>
          </p:cNvPr>
          <p:cNvSpPr txBox="1"/>
          <p:nvPr/>
        </p:nvSpPr>
        <p:spPr>
          <a:xfrm>
            <a:off x="4823613" y="4210837"/>
            <a:ext cx="327334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00B050"/>
                </a:solidFill>
                <a:latin typeface="Times New Roman"/>
                <a:cs typeface="Times New Roman"/>
                <a:sym typeface="Times New Roman"/>
                <a:rtl val="0"/>
              </a:rPr>
              <a:t>P2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C3094FB-3B30-B5AF-82A4-56657C3B1E4C}"/>
              </a:ext>
            </a:extLst>
          </p:cNvPr>
          <p:cNvSpPr txBox="1"/>
          <p:nvPr/>
        </p:nvSpPr>
        <p:spPr>
          <a:xfrm>
            <a:off x="4814745" y="4803240"/>
            <a:ext cx="327334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00B050"/>
                </a:solidFill>
                <a:latin typeface="Times New Roman"/>
                <a:cs typeface="Times New Roman"/>
                <a:sym typeface="Times New Roman"/>
                <a:rtl val="0"/>
              </a:rPr>
              <a:t>P4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5D280114-442B-A8B2-9C32-47E13D83482B}"/>
              </a:ext>
            </a:extLst>
          </p:cNvPr>
          <p:cNvSpPr txBox="1"/>
          <p:nvPr/>
        </p:nvSpPr>
        <p:spPr>
          <a:xfrm>
            <a:off x="4814745" y="5454253"/>
            <a:ext cx="327334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FF0000"/>
                </a:solidFill>
                <a:latin typeface="Times New Roman"/>
                <a:cs typeface="Times New Roman"/>
                <a:sym typeface="Times New Roman"/>
                <a:rtl val="0"/>
              </a:rPr>
              <a:t>P1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F6DEABC5-AC40-140D-58AD-19864C4E54DD}"/>
              </a:ext>
            </a:extLst>
          </p:cNvPr>
          <p:cNvSpPr txBox="1"/>
          <p:nvPr/>
        </p:nvSpPr>
        <p:spPr>
          <a:xfrm>
            <a:off x="4821329" y="3570973"/>
            <a:ext cx="327334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FF0000"/>
                </a:solidFill>
                <a:latin typeface="Times New Roman"/>
                <a:cs typeface="Times New Roman"/>
                <a:sym typeface="Times New Roman"/>
                <a:rtl val="0"/>
              </a:rPr>
              <a:t>P3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FDCCF6-A9F6-9C00-EB12-E7E05E3566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3419" y="1600944"/>
            <a:ext cx="3402591" cy="2858127"/>
          </a:xfrm>
          <a:prstGeom prst="rect">
            <a:avLst/>
          </a:prstGeom>
        </p:spPr>
      </p:pic>
      <p:sp>
        <p:nvSpPr>
          <p:cNvPr id="182" name="Rectangle 181">
            <a:extLst>
              <a:ext uri="{FF2B5EF4-FFF2-40B4-BE49-F238E27FC236}">
                <a16:creationId xmlns:a16="http://schemas.microsoft.com/office/drawing/2014/main" id="{4A3A86C8-7FBE-08A6-DC36-4FE93662E59B}"/>
              </a:ext>
            </a:extLst>
          </p:cNvPr>
          <p:cNvSpPr/>
          <p:nvPr/>
        </p:nvSpPr>
        <p:spPr>
          <a:xfrm>
            <a:off x="7201629" y="1791544"/>
            <a:ext cx="1338381" cy="131945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17B0DB2D-1FC0-EC4E-4FFF-113862B3F858}"/>
              </a:ext>
            </a:extLst>
          </p:cNvPr>
          <p:cNvSpPr/>
          <p:nvPr/>
        </p:nvSpPr>
        <p:spPr>
          <a:xfrm>
            <a:off x="7201628" y="3100474"/>
            <a:ext cx="1338381" cy="131945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AC2DDA9C-8737-0BA6-5E64-0C8C2CF79AB3}"/>
              </a:ext>
            </a:extLst>
          </p:cNvPr>
          <p:cNvSpPr/>
          <p:nvPr/>
        </p:nvSpPr>
        <p:spPr>
          <a:xfrm>
            <a:off x="5850201" y="1791544"/>
            <a:ext cx="1338381" cy="131945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0CF9A562-4A41-5C92-ACB7-9A6F75DF6876}"/>
              </a:ext>
            </a:extLst>
          </p:cNvPr>
          <p:cNvSpPr/>
          <p:nvPr/>
        </p:nvSpPr>
        <p:spPr>
          <a:xfrm>
            <a:off x="5850201" y="3111000"/>
            <a:ext cx="1338381" cy="131945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BFCDDD11-3A3A-DB5B-C1E6-E62CDED81F61}"/>
              </a:ext>
            </a:extLst>
          </p:cNvPr>
          <p:cNvSpPr txBox="1"/>
          <p:nvPr/>
        </p:nvSpPr>
        <p:spPr>
          <a:xfrm>
            <a:off x="8050836" y="1795470"/>
            <a:ext cx="439506" cy="348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P1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D12A653-FE07-D977-87BE-A95AA1634513}"/>
              </a:ext>
            </a:extLst>
          </p:cNvPr>
          <p:cNvSpPr txBox="1"/>
          <p:nvPr/>
        </p:nvSpPr>
        <p:spPr>
          <a:xfrm>
            <a:off x="5913703" y="1797536"/>
            <a:ext cx="439506" cy="348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P2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29ABFECB-06C5-DED5-15C8-46614A609424}"/>
              </a:ext>
            </a:extLst>
          </p:cNvPr>
          <p:cNvSpPr txBox="1"/>
          <p:nvPr/>
        </p:nvSpPr>
        <p:spPr>
          <a:xfrm>
            <a:off x="5913703" y="3977691"/>
            <a:ext cx="439506" cy="348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P3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575F7936-654B-B481-7601-5AEFBD6C5A76}"/>
              </a:ext>
            </a:extLst>
          </p:cNvPr>
          <p:cNvSpPr txBox="1"/>
          <p:nvPr/>
        </p:nvSpPr>
        <p:spPr>
          <a:xfrm>
            <a:off x="8050836" y="3994867"/>
            <a:ext cx="439506" cy="348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P4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C576C3D-633C-08B9-5FE3-718AFA3FFA07}"/>
              </a:ext>
            </a:extLst>
          </p:cNvPr>
          <p:cNvSpPr/>
          <p:nvPr/>
        </p:nvSpPr>
        <p:spPr>
          <a:xfrm rot="16200000">
            <a:off x="4099214" y="4906279"/>
            <a:ext cx="45719" cy="666033"/>
          </a:xfrm>
          <a:custGeom>
            <a:avLst/>
            <a:gdLst>
              <a:gd name="connsiteX0" fmla="*/ 0 w 22326"/>
              <a:gd name="connsiteY0" fmla="*/ 407624 h 407624"/>
              <a:gd name="connsiteX1" fmla="*/ 0 w 22326"/>
              <a:gd name="connsiteY1" fmla="*/ 0 h 40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407624">
                <a:moveTo>
                  <a:pt x="0" y="407624"/>
                </a:moveTo>
                <a:cubicBezTo>
                  <a:pt x="0" y="271783"/>
                  <a:pt x="0" y="135897"/>
                  <a:pt x="0" y="0"/>
                </a:cubicBezTo>
              </a:path>
            </a:pathLst>
          </a:custGeom>
          <a:noFill/>
          <a:ln w="22321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C340496-E4E8-729D-2A58-49ED22D552BF}"/>
              </a:ext>
            </a:extLst>
          </p:cNvPr>
          <p:cNvSpPr/>
          <p:nvPr/>
        </p:nvSpPr>
        <p:spPr>
          <a:xfrm rot="16200000">
            <a:off x="4089325" y="3686923"/>
            <a:ext cx="45719" cy="666033"/>
          </a:xfrm>
          <a:custGeom>
            <a:avLst/>
            <a:gdLst>
              <a:gd name="connsiteX0" fmla="*/ 0 w 22326"/>
              <a:gd name="connsiteY0" fmla="*/ 407624 h 407624"/>
              <a:gd name="connsiteX1" fmla="*/ 0 w 22326"/>
              <a:gd name="connsiteY1" fmla="*/ 0 h 407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407624">
                <a:moveTo>
                  <a:pt x="0" y="407624"/>
                </a:moveTo>
                <a:cubicBezTo>
                  <a:pt x="0" y="271783"/>
                  <a:pt x="0" y="135897"/>
                  <a:pt x="0" y="0"/>
                </a:cubicBezTo>
              </a:path>
            </a:pathLst>
          </a:custGeom>
          <a:noFill/>
          <a:ln w="22321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BF22A36-8CC8-EAC6-3A75-F5C15253F0B0}"/>
              </a:ext>
            </a:extLst>
          </p:cNvPr>
          <p:cNvSpPr txBox="1">
            <a:spLocks/>
          </p:cNvSpPr>
          <p:nvPr/>
        </p:nvSpPr>
        <p:spPr>
          <a:xfrm>
            <a:off x="5820567" y="1384653"/>
            <a:ext cx="2844712" cy="39919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2000" dirty="0">
                <a:solidFill>
                  <a:srgbClr val="1A63A0"/>
                </a:solidFill>
                <a:latin typeface="Roboto" panose="02000000000000000000" pitchFamily="2" charset="0"/>
              </a:rPr>
              <a:t>HQ magnet</a:t>
            </a:r>
            <a:endParaRPr lang="en-GB" sz="20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71CD753-ACB8-3499-CAEB-1A1B23AE70D0}"/>
              </a:ext>
            </a:extLst>
          </p:cNvPr>
          <p:cNvGrpSpPr/>
          <p:nvPr/>
        </p:nvGrpSpPr>
        <p:grpSpPr>
          <a:xfrm>
            <a:off x="9197310" y="1763149"/>
            <a:ext cx="2994690" cy="2638913"/>
            <a:chOff x="8487490" y="3276506"/>
            <a:chExt cx="2994690" cy="263891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F650B87-B3F1-B525-D536-9B2DE23EF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3823" y="3687882"/>
              <a:ext cx="2598357" cy="181459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9C01CDF-69F3-7BD9-7329-60022962228A}"/>
                </a:ext>
              </a:extLst>
            </p:cNvPr>
            <p:cNvSpPr/>
            <p:nvPr/>
          </p:nvSpPr>
          <p:spPr>
            <a:xfrm>
              <a:off x="9838918" y="3276506"/>
              <a:ext cx="1338381" cy="131945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75A098E-437B-286B-DE57-B0678FA6AFD8}"/>
                </a:ext>
              </a:extLst>
            </p:cNvPr>
            <p:cNvSpPr/>
            <p:nvPr/>
          </p:nvSpPr>
          <p:spPr>
            <a:xfrm>
              <a:off x="9838917" y="4585436"/>
              <a:ext cx="1338381" cy="131945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6EFC450-2B0D-72D3-4930-35CEC2308F28}"/>
                </a:ext>
              </a:extLst>
            </p:cNvPr>
            <p:cNvSpPr/>
            <p:nvPr/>
          </p:nvSpPr>
          <p:spPr>
            <a:xfrm>
              <a:off x="8487490" y="3276506"/>
              <a:ext cx="1338381" cy="131945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6F72F7B-360F-61E6-0270-7A5B7BF00072}"/>
                </a:ext>
              </a:extLst>
            </p:cNvPr>
            <p:cNvSpPr/>
            <p:nvPr/>
          </p:nvSpPr>
          <p:spPr>
            <a:xfrm>
              <a:off x="8487490" y="4595962"/>
              <a:ext cx="1338381" cy="1319457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05BF8BF-63BE-4815-F496-4D1DB7368A19}"/>
                </a:ext>
              </a:extLst>
            </p:cNvPr>
            <p:cNvSpPr txBox="1"/>
            <p:nvPr/>
          </p:nvSpPr>
          <p:spPr>
            <a:xfrm>
              <a:off x="10688125" y="3280432"/>
              <a:ext cx="439506" cy="348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7842D42-BAA0-FE58-76B2-16F286A3500D}"/>
                </a:ext>
              </a:extLst>
            </p:cNvPr>
            <p:cNvSpPr txBox="1"/>
            <p:nvPr/>
          </p:nvSpPr>
          <p:spPr>
            <a:xfrm>
              <a:off x="8550992" y="3282498"/>
              <a:ext cx="439506" cy="348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P2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25E7D63-A3C9-3EFA-00D7-104384C33B51}"/>
                </a:ext>
              </a:extLst>
            </p:cNvPr>
            <p:cNvSpPr txBox="1"/>
            <p:nvPr/>
          </p:nvSpPr>
          <p:spPr>
            <a:xfrm>
              <a:off x="8550992" y="5462653"/>
              <a:ext cx="439506" cy="348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P3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68B6B9B-716F-3FFB-A634-35B2A683D638}"/>
                </a:ext>
              </a:extLst>
            </p:cNvPr>
            <p:cNvSpPr txBox="1"/>
            <p:nvPr/>
          </p:nvSpPr>
          <p:spPr>
            <a:xfrm>
              <a:off x="10688125" y="5479829"/>
              <a:ext cx="439506" cy="3489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P4</a:t>
              </a:r>
            </a:p>
          </p:txBody>
        </p: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C71A6425-22D3-C50D-25F7-024EFE80922A}"/>
              </a:ext>
            </a:extLst>
          </p:cNvPr>
          <p:cNvSpPr txBox="1">
            <a:spLocks/>
          </p:cNvSpPr>
          <p:nvPr/>
        </p:nvSpPr>
        <p:spPr>
          <a:xfrm>
            <a:off x="9165405" y="1374700"/>
            <a:ext cx="2844712" cy="39919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2000" dirty="0">
                <a:solidFill>
                  <a:srgbClr val="1A63A0"/>
                </a:solidFill>
                <a:latin typeface="Roboto" panose="02000000000000000000" pitchFamily="2" charset="0"/>
              </a:rPr>
              <a:t>TQ magnet</a:t>
            </a:r>
            <a:endParaRPr lang="en-GB" sz="2000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4DB357C6-0E59-628C-AD86-B414C67F1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5933" y="5100949"/>
            <a:ext cx="5208604" cy="53758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dirty="0"/>
              <a:t>1 CLIQ unit connected in pole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464632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7A82F-A679-C5C7-2C41-8C87CDBC5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ESC coils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731438-1FBD-80EC-B83A-2BA5CAC0D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8CD6B-7C4A-9F3A-E4B0-FEB40E5FB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D56FA8-63F0-A8FA-1483-132F7651EC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1705" y="1919610"/>
            <a:ext cx="2880000" cy="18043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F8323F-E361-0137-4954-765170EF77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2195" y="4295732"/>
            <a:ext cx="2880000" cy="18112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5AE2C4-8DA1-5080-10C0-BE4EF8F15A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5711" y="1347860"/>
            <a:ext cx="2880000" cy="23423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C21602-4F5C-7BB6-BEBB-A529FF3558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5711" y="3745882"/>
            <a:ext cx="2880000" cy="2361134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29D7C90-0493-3FAE-4158-EFC1BCA19FAB}"/>
              </a:ext>
            </a:extLst>
          </p:cNvPr>
          <p:cNvSpPr txBox="1">
            <a:spLocks/>
          </p:cNvSpPr>
          <p:nvPr/>
        </p:nvSpPr>
        <p:spPr>
          <a:xfrm>
            <a:off x="5389189" y="939376"/>
            <a:ext cx="2844712" cy="39919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2000" dirty="0">
                <a:solidFill>
                  <a:srgbClr val="1A63A0"/>
                </a:solidFill>
                <a:latin typeface="Roboto" panose="02000000000000000000" pitchFamily="2" charset="0"/>
              </a:rPr>
              <a:t>HQ magnet</a:t>
            </a:r>
            <a:endParaRPr lang="en-GB" sz="200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643EAC0E-30A0-85F0-3F90-C8F6879315BB}"/>
              </a:ext>
            </a:extLst>
          </p:cNvPr>
          <p:cNvSpPr txBox="1">
            <a:spLocks/>
          </p:cNvSpPr>
          <p:nvPr/>
        </p:nvSpPr>
        <p:spPr>
          <a:xfrm>
            <a:off x="8734027" y="939376"/>
            <a:ext cx="2844712" cy="39919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2000" dirty="0">
                <a:solidFill>
                  <a:srgbClr val="1A63A0"/>
                </a:solidFill>
                <a:latin typeface="Roboto" panose="02000000000000000000" pitchFamily="2" charset="0"/>
              </a:rPr>
              <a:t>TQ magnet</a:t>
            </a:r>
            <a:endParaRPr lang="en-GB" sz="2000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5228B94-5BEE-049E-B8C0-92F0F1A7D805}"/>
              </a:ext>
            </a:extLst>
          </p:cNvPr>
          <p:cNvSpPr txBox="1">
            <a:spLocks/>
          </p:cNvSpPr>
          <p:nvPr/>
        </p:nvSpPr>
        <p:spPr>
          <a:xfrm>
            <a:off x="5255711" y="2849220"/>
            <a:ext cx="1169091" cy="39919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600" dirty="0">
                <a:solidFill>
                  <a:srgbClr val="1A63A0"/>
                </a:solidFill>
                <a:latin typeface="Roboto" panose="02000000000000000000" pitchFamily="2" charset="0"/>
              </a:rPr>
              <a:t>40 x 1 mm²</a:t>
            </a:r>
          </a:p>
          <a:p>
            <a:r>
              <a:rPr lang="en-GB" sz="1600" dirty="0">
                <a:solidFill>
                  <a:srgbClr val="1A63A0"/>
                </a:solidFill>
                <a:latin typeface="Roboto" panose="02000000000000000000" pitchFamily="2" charset="0"/>
              </a:rPr>
              <a:t>1 kV -&gt; 2 kA</a:t>
            </a:r>
            <a:endParaRPr lang="en-GB" sz="16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F93A87A-63D4-1B16-BC75-FD22A4A82729}"/>
              </a:ext>
            </a:extLst>
          </p:cNvPr>
          <p:cNvSpPr txBox="1">
            <a:spLocks/>
          </p:cNvSpPr>
          <p:nvPr/>
        </p:nvSpPr>
        <p:spPr>
          <a:xfrm>
            <a:off x="5255711" y="5310545"/>
            <a:ext cx="1169091" cy="39919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600" dirty="0">
                <a:solidFill>
                  <a:srgbClr val="1A63A0"/>
                </a:solidFill>
                <a:latin typeface="Roboto" panose="02000000000000000000" pitchFamily="2" charset="0"/>
              </a:rPr>
              <a:t>21 x 4 mm²</a:t>
            </a:r>
          </a:p>
          <a:p>
            <a:r>
              <a:rPr lang="en-GB" sz="1600" dirty="0">
                <a:solidFill>
                  <a:srgbClr val="1A63A0"/>
                </a:solidFill>
                <a:latin typeface="Roboto" panose="02000000000000000000" pitchFamily="2" charset="0"/>
              </a:rPr>
              <a:t>1 kV -&gt; 6 kA</a:t>
            </a:r>
            <a:endParaRPr lang="en-GB" sz="16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E3E268D-54F3-D051-0CA7-33EB556D799A}"/>
              </a:ext>
            </a:extLst>
          </p:cNvPr>
          <p:cNvSpPr txBox="1">
            <a:spLocks/>
          </p:cNvSpPr>
          <p:nvPr/>
        </p:nvSpPr>
        <p:spPr>
          <a:xfrm>
            <a:off x="10079026" y="2268536"/>
            <a:ext cx="1169091" cy="39919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600" dirty="0">
                <a:solidFill>
                  <a:srgbClr val="1A63A0"/>
                </a:solidFill>
                <a:latin typeface="Roboto" panose="02000000000000000000" pitchFamily="2" charset="0"/>
              </a:rPr>
              <a:t>23 x 1 mm²</a:t>
            </a:r>
          </a:p>
          <a:p>
            <a:r>
              <a:rPr lang="en-GB" sz="1600" dirty="0">
                <a:solidFill>
                  <a:srgbClr val="1A63A0"/>
                </a:solidFill>
                <a:latin typeface="Roboto" panose="02000000000000000000" pitchFamily="2" charset="0"/>
              </a:rPr>
              <a:t>1 kV -&gt; 3 kA</a:t>
            </a:r>
            <a:endParaRPr lang="en-GB" sz="1600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63B2B0-9DF6-70DF-9B81-D10CB17ACCAD}"/>
              </a:ext>
            </a:extLst>
          </p:cNvPr>
          <p:cNvSpPr txBox="1">
            <a:spLocks/>
          </p:cNvSpPr>
          <p:nvPr/>
        </p:nvSpPr>
        <p:spPr>
          <a:xfrm>
            <a:off x="10231426" y="4512745"/>
            <a:ext cx="1347313" cy="39919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600" dirty="0">
                <a:solidFill>
                  <a:srgbClr val="1A63A0"/>
                </a:solidFill>
                <a:latin typeface="Roboto" panose="02000000000000000000" pitchFamily="2" charset="0"/>
              </a:rPr>
              <a:t>12 x 4 mm²</a:t>
            </a:r>
          </a:p>
          <a:p>
            <a:r>
              <a:rPr lang="en-GB" sz="1600" dirty="0">
                <a:solidFill>
                  <a:srgbClr val="1A63A0"/>
                </a:solidFill>
                <a:latin typeface="Roboto" panose="02000000000000000000" pitchFamily="2" charset="0"/>
              </a:rPr>
              <a:t>0.6 kV -&gt; 6 kA</a:t>
            </a:r>
            <a:endParaRPr lang="en-GB" sz="160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B421AC8-EC7A-96E1-579A-071955874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916" y="1204972"/>
            <a:ext cx="4645147" cy="53758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800" dirty="0"/>
              <a:t>These are the only configuration tired.</a:t>
            </a:r>
          </a:p>
          <a:p>
            <a:pPr marL="36576" indent="0">
              <a:buNone/>
            </a:pPr>
            <a:r>
              <a:rPr lang="en-GB" sz="1800" dirty="0"/>
              <a:t>No optimization whatsoever.</a:t>
            </a:r>
          </a:p>
          <a:p>
            <a:pPr marL="36576" indent="0">
              <a:buNone/>
            </a:pPr>
            <a:r>
              <a:rPr lang="en-GB" sz="1800" dirty="0"/>
              <a:t>Sime interesting features can be already discussed.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29D1C2D-C741-A669-AA54-60F988F2A4E2}"/>
              </a:ext>
            </a:extLst>
          </p:cNvPr>
          <p:cNvSpPr txBox="1">
            <a:spLocks/>
          </p:cNvSpPr>
          <p:nvPr/>
        </p:nvSpPr>
        <p:spPr>
          <a:xfrm>
            <a:off x="230779" y="2468131"/>
            <a:ext cx="4645147" cy="365760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Conductor:</a:t>
            </a:r>
          </a:p>
          <a:p>
            <a:r>
              <a:rPr lang="en-GB" sz="1800" dirty="0"/>
              <a:t>Two sizes of bare copper square :</a:t>
            </a:r>
          </a:p>
          <a:p>
            <a:pPr lvl="1"/>
            <a:r>
              <a:rPr lang="en-GB" sz="1800" dirty="0"/>
              <a:t>1 mm² = 1 mm x 1 mm</a:t>
            </a:r>
          </a:p>
          <a:p>
            <a:pPr lvl="1"/>
            <a:r>
              <a:rPr lang="en-GB" sz="1800" dirty="0"/>
              <a:t>4 mm² = 2 mm x 2 mm</a:t>
            </a:r>
          </a:p>
          <a:p>
            <a:pPr marL="36576" indent="0">
              <a:buNone/>
            </a:pPr>
            <a:r>
              <a:rPr lang="en-GB" sz="1800" dirty="0"/>
              <a:t>For HQ:</a:t>
            </a:r>
          </a:p>
          <a:p>
            <a:r>
              <a:rPr lang="en-GB" sz="1800" dirty="0"/>
              <a:t>Not full arc is filled as high resistance for 1mm² wire for 40 turns resulting in relatively low ESC current</a:t>
            </a:r>
          </a:p>
          <a:p>
            <a:pPr marL="36576" indent="0">
              <a:buNone/>
            </a:pPr>
            <a:r>
              <a:rPr lang="en-GB" sz="1800" dirty="0"/>
              <a:t>For TQ*:</a:t>
            </a:r>
          </a:p>
          <a:p>
            <a:r>
              <a:rPr lang="en-GB" sz="1800" dirty="0"/>
              <a:t>For 4mm² wire, 12 turns the ESC unit initial voltage is lowered to 0.6 kV to stay below 6 kA (limit of CLIQ unit switch)</a:t>
            </a:r>
          </a:p>
          <a:p>
            <a:pPr marL="36576" indent="0">
              <a:buFont typeface="Arial" panose="020B0604020202020204" pitchFamily="34" charset="0"/>
              <a:buNone/>
            </a:pPr>
            <a:endParaRPr lang="en-GB" sz="1400" dirty="0"/>
          </a:p>
          <a:p>
            <a:pPr marL="36576" indent="0">
              <a:buFont typeface="Arial" panose="020B0604020202020204" pitchFamily="34" charset="0"/>
              <a:buNone/>
            </a:pPr>
            <a:endParaRPr lang="en-GB" sz="14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AC13217-54F6-0058-4D6A-E3A8140B83BF}"/>
              </a:ext>
            </a:extLst>
          </p:cNvPr>
          <p:cNvGrpSpPr/>
          <p:nvPr/>
        </p:nvGrpSpPr>
        <p:grpSpPr>
          <a:xfrm>
            <a:off x="7091772" y="263443"/>
            <a:ext cx="2590561" cy="4598186"/>
            <a:chOff x="7091772" y="263443"/>
            <a:chExt cx="2590561" cy="459818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60A9158-ADD8-DB09-6900-A7C8204F499D}"/>
                </a:ext>
              </a:extLst>
            </p:cNvPr>
            <p:cNvSpPr txBox="1"/>
            <p:nvPr/>
          </p:nvSpPr>
          <p:spPr>
            <a:xfrm>
              <a:off x="7343231" y="263443"/>
              <a:ext cx="2339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 mm thick insulation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A5B161D-4774-3857-AB25-052C91A9EF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91772" y="655659"/>
              <a:ext cx="1160211" cy="1812472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DF9F95E-D951-30D9-0CA8-D656BC0AE3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0735" y="664953"/>
              <a:ext cx="1283830" cy="4196676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3176AC62-DB8C-6B77-39DE-79BD11802C2F}"/>
                </a:ext>
              </a:extLst>
            </p:cNvPr>
            <p:cNvCxnSpPr>
              <a:cxnSpLocks/>
            </p:cNvCxnSpPr>
            <p:nvPr/>
          </p:nvCxnSpPr>
          <p:spPr>
            <a:xfrm>
              <a:off x="8635837" y="674247"/>
              <a:ext cx="515212" cy="3736388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06DCD8D-3231-5A7E-1807-4819446C2A68}"/>
                </a:ext>
              </a:extLst>
            </p:cNvPr>
            <p:cNvCxnSpPr>
              <a:cxnSpLocks/>
            </p:cNvCxnSpPr>
            <p:nvPr/>
          </p:nvCxnSpPr>
          <p:spPr>
            <a:xfrm>
              <a:off x="8871705" y="658490"/>
              <a:ext cx="404918" cy="1389600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3FE0D5B3-20D3-DE02-FBFE-2CF4E713C204}"/>
              </a:ext>
            </a:extLst>
          </p:cNvPr>
          <p:cNvSpPr txBox="1"/>
          <p:nvPr/>
        </p:nvSpPr>
        <p:spPr>
          <a:xfrm>
            <a:off x="2182631" y="6286780"/>
            <a:ext cx="61980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More details on ESC: 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https://indico.cern.ch/event/1517509/</a:t>
            </a:r>
            <a:endParaRPr lang="en-GB" sz="1400" dirty="0">
              <a:solidFill>
                <a:schemeClr val="bg1"/>
              </a:solidFill>
            </a:endParaRPr>
          </a:p>
          <a:p>
            <a:r>
              <a:rPr lang="en-GB" sz="1400" dirty="0">
                <a:solidFill>
                  <a:schemeClr val="bg1"/>
                </a:solidFill>
              </a:rPr>
              <a:t>*Iron yoke slightly adjusted for TQ magnet to make space for ESC coils</a:t>
            </a:r>
          </a:p>
        </p:txBody>
      </p:sp>
    </p:spTree>
    <p:extLst>
      <p:ext uri="{BB962C8B-B14F-4D97-AF65-F5344CB8AC3E}">
        <p14:creationId xmlns:p14="http://schemas.microsoft.com/office/powerpoint/2010/main" val="69142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7BBBDC-4246-5417-4FAC-581F3B499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96572-BE84-DBDE-6DF4-D225140A4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111" y="-90157"/>
            <a:ext cx="6014822" cy="940443"/>
          </a:xfrm>
        </p:spPr>
        <p:txBody>
          <a:bodyPr>
            <a:normAutofit/>
          </a:bodyPr>
          <a:lstStyle/>
          <a:p>
            <a:r>
              <a:rPr lang="en-GB" sz="4000" dirty="0"/>
              <a:t>ESC units and connections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31B6F8-A9B4-038D-AC57-A77661E301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9329B-CA43-63FE-8082-5E210EECA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F14E6BA-765E-DCF0-40F5-AA81F44959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217134"/>
              </p:ext>
            </p:extLst>
          </p:nvPr>
        </p:nvGraphicFramePr>
        <p:xfrm>
          <a:off x="1059040" y="1038098"/>
          <a:ext cx="3712142" cy="1684319"/>
        </p:xfrm>
        <a:graphic>
          <a:graphicData uri="http://schemas.openxmlformats.org/drawingml/2006/table">
            <a:tbl>
              <a:tblPr firstRow="1" firstCol="1" bandRow="1">
                <a:tableStyleId>{793D81CF-94F2-401A-BA57-92F5A7B2D0C5}</a:tableStyleId>
              </a:tblPr>
              <a:tblGrid>
                <a:gridCol w="2022241">
                  <a:extLst>
                    <a:ext uri="{9D8B030D-6E8A-4147-A177-3AD203B41FA5}">
                      <a16:colId xmlns:a16="http://schemas.microsoft.com/office/drawing/2014/main" val="2801708744"/>
                    </a:ext>
                  </a:extLst>
                </a:gridCol>
                <a:gridCol w="921490">
                  <a:extLst>
                    <a:ext uri="{9D8B030D-6E8A-4147-A177-3AD203B41FA5}">
                      <a16:colId xmlns:a16="http://schemas.microsoft.com/office/drawing/2014/main" val="848913772"/>
                    </a:ext>
                  </a:extLst>
                </a:gridCol>
                <a:gridCol w="768411">
                  <a:extLst>
                    <a:ext uri="{9D8B030D-6E8A-4147-A177-3AD203B41FA5}">
                      <a16:colId xmlns:a16="http://schemas.microsoft.com/office/drawing/2014/main" val="44286674"/>
                    </a:ext>
                  </a:extLst>
                </a:gridCol>
              </a:tblGrid>
              <a:tr h="3849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Parameter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Value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Unit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8210625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Capacitance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ts val="1300"/>
                        </a:lnSpc>
                      </a:pPr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mF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7044445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>
                          <a:effectLst/>
                        </a:rPr>
                        <a:t>Initial voltage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1000 (600)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V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9577316"/>
                  </a:ext>
                </a:extLst>
              </a:tr>
              <a:tr h="529613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>
                          <a:effectLst/>
                        </a:rPr>
                        <a:t>Internal resistance</a:t>
                      </a:r>
                      <a:endParaRPr lang="en-GB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50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</a:pPr>
                      <a:r>
                        <a:rPr lang="en-GB" sz="1400" dirty="0">
                          <a:effectLst/>
                        </a:rPr>
                        <a:t>mΩ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16843671"/>
                  </a:ext>
                </a:extLst>
              </a:tr>
            </a:tbl>
          </a:graphicData>
        </a:graphic>
      </p:graphicFrame>
      <p:sp>
        <p:nvSpPr>
          <p:cNvPr id="101" name="TextBox 100">
            <a:extLst>
              <a:ext uri="{FF2B5EF4-FFF2-40B4-BE49-F238E27FC236}">
                <a16:creationId xmlns:a16="http://schemas.microsoft.com/office/drawing/2014/main" id="{520DD9F4-D04A-248E-020F-E42E0342D929}"/>
              </a:ext>
            </a:extLst>
          </p:cNvPr>
          <p:cNvSpPr txBox="1"/>
          <p:nvPr/>
        </p:nvSpPr>
        <p:spPr>
          <a:xfrm>
            <a:off x="2116831" y="4893187"/>
            <a:ext cx="383814" cy="32584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GB" sz="1055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V</a:t>
            </a:r>
            <a:r>
              <a:rPr lang="en-GB" sz="989" spc="0" baseline="-18968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F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1341A99-5064-90AE-9862-37E7C10601D8}"/>
              </a:ext>
            </a:extLst>
          </p:cNvPr>
          <p:cNvSpPr txBox="1"/>
          <p:nvPr/>
        </p:nvSpPr>
        <p:spPr>
          <a:xfrm>
            <a:off x="2105668" y="5116427"/>
            <a:ext cx="406140" cy="2923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0V</a:t>
            </a: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2BBD2E38-803E-9288-07A7-20C0DF953952}"/>
              </a:ext>
            </a:extLst>
          </p:cNvPr>
          <p:cNvSpPr/>
          <p:nvPr/>
        </p:nvSpPr>
        <p:spPr>
          <a:xfrm>
            <a:off x="3609029" y="5191878"/>
            <a:ext cx="93434" cy="512450"/>
          </a:xfrm>
          <a:custGeom>
            <a:avLst/>
            <a:gdLst>
              <a:gd name="connsiteX0" fmla="*/ 0 w 93434"/>
              <a:gd name="connsiteY0" fmla="*/ 0 h 512450"/>
              <a:gd name="connsiteX1" fmla="*/ 0 w 93434"/>
              <a:gd name="connsiteY1" fmla="*/ 56658 h 512450"/>
              <a:gd name="connsiteX2" fmla="*/ 93435 w 93434"/>
              <a:gd name="connsiteY2" fmla="*/ 122648 h 512450"/>
              <a:gd name="connsiteX3" fmla="*/ 0 w 93434"/>
              <a:gd name="connsiteY3" fmla="*/ 188642 h 512450"/>
              <a:gd name="connsiteX4" fmla="*/ 93435 w 93434"/>
              <a:gd name="connsiteY4" fmla="*/ 254631 h 512450"/>
              <a:gd name="connsiteX5" fmla="*/ 0 w 93434"/>
              <a:gd name="connsiteY5" fmla="*/ 320621 h 512450"/>
              <a:gd name="connsiteX6" fmla="*/ 93435 w 93434"/>
              <a:gd name="connsiteY6" fmla="*/ 386611 h 512450"/>
              <a:gd name="connsiteX7" fmla="*/ 1518 w 93434"/>
              <a:gd name="connsiteY7" fmla="*/ 452868 h 512450"/>
              <a:gd name="connsiteX8" fmla="*/ 915 w 93434"/>
              <a:gd name="connsiteY8" fmla="*/ 512451 h 5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434" h="512450">
                <a:moveTo>
                  <a:pt x="0" y="0"/>
                </a:moveTo>
                <a:lnTo>
                  <a:pt x="0" y="56658"/>
                </a:lnTo>
                <a:cubicBezTo>
                  <a:pt x="51596" y="56658"/>
                  <a:pt x="93435" y="86188"/>
                  <a:pt x="93435" y="122648"/>
                </a:cubicBezTo>
                <a:cubicBezTo>
                  <a:pt x="93435" y="159105"/>
                  <a:pt x="51596" y="188642"/>
                  <a:pt x="0" y="188642"/>
                </a:cubicBezTo>
                <a:cubicBezTo>
                  <a:pt x="51596" y="188642"/>
                  <a:pt x="93435" y="218176"/>
                  <a:pt x="93435" y="254631"/>
                </a:cubicBezTo>
                <a:cubicBezTo>
                  <a:pt x="93435" y="291087"/>
                  <a:pt x="51596" y="320621"/>
                  <a:pt x="0" y="320621"/>
                </a:cubicBezTo>
                <a:cubicBezTo>
                  <a:pt x="51596" y="320621"/>
                  <a:pt x="93435" y="350133"/>
                  <a:pt x="93435" y="386611"/>
                </a:cubicBezTo>
                <a:cubicBezTo>
                  <a:pt x="93435" y="423066"/>
                  <a:pt x="53136" y="452868"/>
                  <a:pt x="1518" y="452868"/>
                </a:cubicBezTo>
                <a:lnTo>
                  <a:pt x="915" y="512451"/>
                </a:lnTo>
              </a:path>
            </a:pathLst>
          </a:custGeom>
          <a:noFill/>
          <a:ln w="44642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8BDDD183-88FC-B72F-3B61-78B7913CFE64}"/>
              </a:ext>
            </a:extLst>
          </p:cNvPr>
          <p:cNvSpPr/>
          <p:nvPr/>
        </p:nvSpPr>
        <p:spPr>
          <a:xfrm>
            <a:off x="758021" y="3348100"/>
            <a:ext cx="2850806" cy="3699"/>
          </a:xfrm>
          <a:custGeom>
            <a:avLst/>
            <a:gdLst>
              <a:gd name="connsiteX0" fmla="*/ 0 w 2850806"/>
              <a:gd name="connsiteY0" fmla="*/ 3699 h 3699"/>
              <a:gd name="connsiteX1" fmla="*/ 2850807 w 2850806"/>
              <a:gd name="connsiteY1" fmla="*/ 0 h 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0806" h="3699">
                <a:moveTo>
                  <a:pt x="0" y="3699"/>
                </a:moveTo>
                <a:lnTo>
                  <a:pt x="2850807" y="0"/>
                </a:lnTo>
              </a:path>
            </a:pathLst>
          </a:custGeom>
          <a:noFill/>
          <a:ln w="22321" cap="rnd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D7451CF6-0C80-B5BF-D4DF-E71EC42E85C7}"/>
              </a:ext>
            </a:extLst>
          </p:cNvPr>
          <p:cNvSpPr/>
          <p:nvPr/>
        </p:nvSpPr>
        <p:spPr>
          <a:xfrm>
            <a:off x="757463" y="5717232"/>
            <a:ext cx="2853106" cy="4755"/>
          </a:xfrm>
          <a:custGeom>
            <a:avLst/>
            <a:gdLst>
              <a:gd name="connsiteX0" fmla="*/ 0 w 2853106"/>
              <a:gd name="connsiteY0" fmla="*/ 4755 h 4755"/>
              <a:gd name="connsiteX1" fmla="*/ 2853106 w 2853106"/>
              <a:gd name="connsiteY1" fmla="*/ 0 h 4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53106" h="4755">
                <a:moveTo>
                  <a:pt x="0" y="4755"/>
                </a:moveTo>
                <a:lnTo>
                  <a:pt x="2853106" y="0"/>
                </a:lnTo>
              </a:path>
            </a:pathLst>
          </a:custGeom>
          <a:noFill/>
          <a:ln w="22321" cap="rnd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A97A9E55-06C2-7169-D7B9-446D6CAD662E}"/>
              </a:ext>
            </a:extLst>
          </p:cNvPr>
          <p:cNvSpPr/>
          <p:nvPr/>
        </p:nvSpPr>
        <p:spPr>
          <a:xfrm rot="10800000">
            <a:off x="188274" y="4165635"/>
            <a:ext cx="1138379" cy="1138271"/>
          </a:xfrm>
          <a:custGeom>
            <a:avLst/>
            <a:gdLst>
              <a:gd name="connsiteX0" fmla="*/ 52 w 1138379"/>
              <a:gd name="connsiteY0" fmla="*/ 144 h 1138271"/>
              <a:gd name="connsiteX1" fmla="*/ 1138431 w 1138379"/>
              <a:gd name="connsiteY1" fmla="*/ 144 h 1138271"/>
              <a:gd name="connsiteX2" fmla="*/ 1138431 w 1138379"/>
              <a:gd name="connsiteY2" fmla="*/ 1138416 h 1138271"/>
              <a:gd name="connsiteX3" fmla="*/ 52 w 1138379"/>
              <a:gd name="connsiteY3" fmla="*/ 1138416 h 1138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8379" h="1138271">
                <a:moveTo>
                  <a:pt x="52" y="144"/>
                </a:moveTo>
                <a:lnTo>
                  <a:pt x="1138431" y="144"/>
                </a:lnTo>
                <a:lnTo>
                  <a:pt x="1138431" y="1138416"/>
                </a:lnTo>
                <a:lnTo>
                  <a:pt x="52" y="1138416"/>
                </a:lnTo>
                <a:close/>
              </a:path>
            </a:pathLst>
          </a:custGeom>
          <a:noFill/>
          <a:ln w="1896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07" name="Graphic 8">
            <a:extLst>
              <a:ext uri="{FF2B5EF4-FFF2-40B4-BE49-F238E27FC236}">
                <a16:creationId xmlns:a16="http://schemas.microsoft.com/office/drawing/2014/main" id="{DAA2738A-6CB1-85DC-59C7-9935DF61DCA5}"/>
              </a:ext>
            </a:extLst>
          </p:cNvPr>
          <p:cNvGrpSpPr/>
          <p:nvPr/>
        </p:nvGrpSpPr>
        <p:grpSpPr>
          <a:xfrm>
            <a:off x="276776" y="4656763"/>
            <a:ext cx="961375" cy="929718"/>
            <a:chOff x="1121298" y="4769411"/>
            <a:chExt cx="961375" cy="929718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19706C42-91A9-F3C1-98B8-78D3F56FFC7F}"/>
                </a:ext>
              </a:extLst>
            </p:cNvPr>
            <p:cNvSpPr/>
            <p:nvPr/>
          </p:nvSpPr>
          <p:spPr>
            <a:xfrm>
              <a:off x="1121298" y="4769411"/>
              <a:ext cx="961375" cy="929718"/>
            </a:xfrm>
            <a:custGeom>
              <a:avLst/>
              <a:gdLst>
                <a:gd name="connsiteX0" fmla="*/ 480659 w 961375"/>
                <a:gd name="connsiteY0" fmla="*/ 929673 h 929718"/>
                <a:gd name="connsiteX1" fmla="*/ -28 w 961375"/>
                <a:gd name="connsiteY1" fmla="*/ 464804 h 929718"/>
                <a:gd name="connsiteX2" fmla="*/ 480659 w 961375"/>
                <a:gd name="connsiteY2" fmla="*/ -46 h 929718"/>
                <a:gd name="connsiteX3" fmla="*/ 961348 w 961375"/>
                <a:gd name="connsiteY3" fmla="*/ 464804 h 929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1375" h="929718">
                  <a:moveTo>
                    <a:pt x="480659" y="929673"/>
                  </a:moveTo>
                  <a:lnTo>
                    <a:pt x="-28" y="464804"/>
                  </a:lnTo>
                  <a:lnTo>
                    <a:pt x="480659" y="-46"/>
                  </a:lnTo>
                  <a:lnTo>
                    <a:pt x="961348" y="464804"/>
                  </a:lnTo>
                  <a:close/>
                </a:path>
              </a:pathLst>
            </a:custGeom>
            <a:solidFill>
              <a:srgbClr val="FFFFFF"/>
            </a:solidFill>
            <a:ln w="2232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65732D5-500F-C974-0F8D-FFCA72B39387}"/>
                </a:ext>
              </a:extLst>
            </p:cNvPr>
            <p:cNvSpPr/>
            <p:nvPr/>
          </p:nvSpPr>
          <p:spPr>
            <a:xfrm>
              <a:off x="1521872" y="4924361"/>
              <a:ext cx="160228" cy="619818"/>
            </a:xfrm>
            <a:custGeom>
              <a:avLst/>
              <a:gdLst>
                <a:gd name="connsiteX0" fmla="*/ 80085 w 160228"/>
                <a:gd name="connsiteY0" fmla="*/ 619772 h 619818"/>
                <a:gd name="connsiteX1" fmla="*/ 80085 w 160228"/>
                <a:gd name="connsiteY1" fmla="*/ -46 h 619818"/>
                <a:gd name="connsiteX2" fmla="*/ 160201 w 160228"/>
                <a:gd name="connsiteY2" fmla="*/ 154904 h 619818"/>
                <a:gd name="connsiteX3" fmla="*/ 80085 w 160228"/>
                <a:gd name="connsiteY3" fmla="*/ -46 h 619818"/>
                <a:gd name="connsiteX4" fmla="*/ -28 w 160228"/>
                <a:gd name="connsiteY4" fmla="*/ 154904 h 61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228" h="619818">
                  <a:moveTo>
                    <a:pt x="80085" y="619772"/>
                  </a:moveTo>
                  <a:lnTo>
                    <a:pt x="80085" y="-46"/>
                  </a:lnTo>
                  <a:moveTo>
                    <a:pt x="160201" y="154904"/>
                  </a:moveTo>
                  <a:lnTo>
                    <a:pt x="80085" y="-46"/>
                  </a:lnTo>
                  <a:lnTo>
                    <a:pt x="-28" y="154904"/>
                  </a:lnTo>
                </a:path>
              </a:pathLst>
            </a:custGeom>
            <a:noFill/>
            <a:ln w="2232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DA6EC1B0-CC88-3DE9-93ED-4D4D93FEA0FA}"/>
              </a:ext>
            </a:extLst>
          </p:cNvPr>
          <p:cNvSpPr/>
          <p:nvPr/>
        </p:nvSpPr>
        <p:spPr>
          <a:xfrm>
            <a:off x="1726915" y="4166478"/>
            <a:ext cx="6320" cy="428642"/>
          </a:xfrm>
          <a:custGeom>
            <a:avLst/>
            <a:gdLst>
              <a:gd name="connsiteX0" fmla="*/ 6320 w 6320"/>
              <a:gd name="connsiteY0" fmla="*/ 428642 h 428642"/>
              <a:gd name="connsiteX1" fmla="*/ 0 w 6320"/>
              <a:gd name="connsiteY1" fmla="*/ 0 h 428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20" h="428642">
                <a:moveTo>
                  <a:pt x="6320" y="428642"/>
                </a:moveTo>
                <a:lnTo>
                  <a:pt x="0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8971B87E-222D-CFBD-A486-FACBE0C74CE9}"/>
              </a:ext>
            </a:extLst>
          </p:cNvPr>
          <p:cNvSpPr/>
          <p:nvPr/>
        </p:nvSpPr>
        <p:spPr>
          <a:xfrm>
            <a:off x="1672228" y="5482463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3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3DF200DD-F24D-57E6-772B-1A210FA92BF1}"/>
              </a:ext>
            </a:extLst>
          </p:cNvPr>
          <p:cNvSpPr/>
          <p:nvPr/>
        </p:nvSpPr>
        <p:spPr>
          <a:xfrm>
            <a:off x="2115672" y="4914366"/>
            <a:ext cx="22326" cy="448294"/>
          </a:xfrm>
          <a:custGeom>
            <a:avLst/>
            <a:gdLst>
              <a:gd name="connsiteX0" fmla="*/ 0 w 22326"/>
              <a:gd name="connsiteY0" fmla="*/ 0 h 448294"/>
              <a:gd name="connsiteX1" fmla="*/ 0 w 22326"/>
              <a:gd name="connsiteY1" fmla="*/ 448294 h 44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448294">
                <a:moveTo>
                  <a:pt x="0" y="0"/>
                </a:moveTo>
                <a:lnTo>
                  <a:pt x="0" y="448294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  <a:headEnd type="arrow" w="med" len="med"/>
            <a:tailEnd type="none" w="med" len="med"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C12FC136-3D00-F08C-0D6C-84E25CA2BF8D}"/>
              </a:ext>
            </a:extLst>
          </p:cNvPr>
          <p:cNvSpPr/>
          <p:nvPr/>
        </p:nvSpPr>
        <p:spPr>
          <a:xfrm>
            <a:off x="1276665" y="5091092"/>
            <a:ext cx="379458" cy="379422"/>
          </a:xfrm>
          <a:custGeom>
            <a:avLst/>
            <a:gdLst>
              <a:gd name="connsiteX0" fmla="*/ 0 w 379458"/>
              <a:gd name="connsiteY0" fmla="*/ 0 h 379422"/>
              <a:gd name="connsiteX1" fmla="*/ 379458 w 379458"/>
              <a:gd name="connsiteY1" fmla="*/ 0 h 379422"/>
              <a:gd name="connsiteX2" fmla="*/ 379458 w 379458"/>
              <a:gd name="connsiteY2" fmla="*/ 379422 h 379422"/>
              <a:gd name="connsiteX3" fmla="*/ 0 w 379458"/>
              <a:gd name="connsiteY3" fmla="*/ 379422 h 379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458" h="379422">
                <a:moveTo>
                  <a:pt x="0" y="0"/>
                </a:moveTo>
                <a:lnTo>
                  <a:pt x="379458" y="0"/>
                </a:lnTo>
                <a:lnTo>
                  <a:pt x="379458" y="379422"/>
                </a:lnTo>
                <a:lnTo>
                  <a:pt x="0" y="379422"/>
                </a:lnTo>
                <a:close/>
              </a:path>
            </a:pathLst>
          </a:custGeom>
          <a:noFill/>
          <a:ln w="1896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48415BBB-628D-A100-879D-9C418B608247}"/>
              </a:ext>
            </a:extLst>
          </p:cNvPr>
          <p:cNvSpPr/>
          <p:nvPr/>
        </p:nvSpPr>
        <p:spPr>
          <a:xfrm>
            <a:off x="2889673" y="5659358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4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1AFDA34A-24FC-4D3F-112C-7D2B28EC5172}"/>
              </a:ext>
            </a:extLst>
          </p:cNvPr>
          <p:cNvSpPr/>
          <p:nvPr/>
        </p:nvSpPr>
        <p:spPr>
          <a:xfrm>
            <a:off x="757463" y="5586480"/>
            <a:ext cx="22326" cy="144971"/>
          </a:xfrm>
          <a:custGeom>
            <a:avLst/>
            <a:gdLst>
              <a:gd name="connsiteX0" fmla="*/ 0 w 22326"/>
              <a:gd name="connsiteY0" fmla="*/ 144972 h 144971"/>
              <a:gd name="connsiteX1" fmla="*/ 0 w 22326"/>
              <a:gd name="connsiteY1" fmla="*/ 0 h 14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144971">
                <a:moveTo>
                  <a:pt x="0" y="144972"/>
                </a:moveTo>
                <a:lnTo>
                  <a:pt x="0" y="0"/>
                </a:lnTo>
              </a:path>
            </a:pathLst>
          </a:custGeom>
          <a:noFill/>
          <a:ln w="19074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18F978-07A6-4501-1B79-8362039ECDE7}"/>
              </a:ext>
            </a:extLst>
          </p:cNvPr>
          <p:cNvSpPr txBox="1"/>
          <p:nvPr/>
        </p:nvSpPr>
        <p:spPr>
          <a:xfrm rot="21592010">
            <a:off x="1818782" y="3712328"/>
            <a:ext cx="676177" cy="31909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GB" sz="1008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R</a:t>
            </a:r>
            <a:r>
              <a:rPr lang="en-GB" sz="1008" spc="0" baseline="-22321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crowbar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A6E7E1E-4196-D4E2-5B5F-AC2B8F3F2E36}"/>
              </a:ext>
            </a:extLst>
          </p:cNvPr>
          <p:cNvSpPr txBox="1"/>
          <p:nvPr/>
        </p:nvSpPr>
        <p:spPr>
          <a:xfrm rot="21592010">
            <a:off x="1819257" y="3935844"/>
            <a:ext cx="448501" cy="281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8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0 Ω</a:t>
            </a: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D15D5074-5645-6E5B-9CAC-39221D97ED91}"/>
              </a:ext>
            </a:extLst>
          </p:cNvPr>
          <p:cNvSpPr/>
          <p:nvPr/>
        </p:nvSpPr>
        <p:spPr>
          <a:xfrm rot="5400000">
            <a:off x="1636843" y="4258662"/>
            <a:ext cx="379458" cy="564391"/>
          </a:xfrm>
          <a:custGeom>
            <a:avLst/>
            <a:gdLst>
              <a:gd name="connsiteX0" fmla="*/ 10 w 379458"/>
              <a:gd name="connsiteY0" fmla="*/ 137 h 564391"/>
              <a:gd name="connsiteX1" fmla="*/ 379469 w 379458"/>
              <a:gd name="connsiteY1" fmla="*/ 137 h 564391"/>
              <a:gd name="connsiteX2" fmla="*/ 379469 w 379458"/>
              <a:gd name="connsiteY2" fmla="*/ 564529 h 564391"/>
              <a:gd name="connsiteX3" fmla="*/ 10 w 379458"/>
              <a:gd name="connsiteY3" fmla="*/ 564529 h 564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458" h="564391">
                <a:moveTo>
                  <a:pt x="10" y="137"/>
                </a:moveTo>
                <a:lnTo>
                  <a:pt x="379469" y="137"/>
                </a:lnTo>
                <a:lnTo>
                  <a:pt x="379469" y="564529"/>
                </a:lnTo>
                <a:lnTo>
                  <a:pt x="10" y="564529"/>
                </a:lnTo>
                <a:close/>
              </a:path>
            </a:pathLst>
          </a:custGeom>
          <a:noFill/>
          <a:ln w="1896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63D8C827-5F71-5EB8-475B-4B07EC4A2755}"/>
              </a:ext>
            </a:extLst>
          </p:cNvPr>
          <p:cNvSpPr/>
          <p:nvPr/>
        </p:nvSpPr>
        <p:spPr>
          <a:xfrm>
            <a:off x="1408878" y="4893668"/>
            <a:ext cx="261078" cy="383766"/>
          </a:xfrm>
          <a:custGeom>
            <a:avLst/>
            <a:gdLst>
              <a:gd name="connsiteX0" fmla="*/ 261079 w 261078"/>
              <a:gd name="connsiteY0" fmla="*/ 115064 h 383766"/>
              <a:gd name="connsiteX1" fmla="*/ 130538 w 261078"/>
              <a:gd name="connsiteY1" fmla="*/ 268573 h 383766"/>
              <a:gd name="connsiteX2" fmla="*/ 0 w 261078"/>
              <a:gd name="connsiteY2" fmla="*/ 115064 h 383766"/>
              <a:gd name="connsiteX3" fmla="*/ 130538 w 261078"/>
              <a:gd name="connsiteY3" fmla="*/ 0 h 383766"/>
              <a:gd name="connsiteX4" fmla="*/ 130538 w 261078"/>
              <a:gd name="connsiteY4" fmla="*/ 115064 h 383766"/>
              <a:gd name="connsiteX5" fmla="*/ 261079 w 261078"/>
              <a:gd name="connsiteY5" fmla="*/ 268573 h 383766"/>
              <a:gd name="connsiteX6" fmla="*/ 0 w 261078"/>
              <a:gd name="connsiteY6" fmla="*/ 268573 h 383766"/>
              <a:gd name="connsiteX7" fmla="*/ 130538 w 261078"/>
              <a:gd name="connsiteY7" fmla="*/ 268573 h 383766"/>
              <a:gd name="connsiteX8" fmla="*/ 130538 w 261078"/>
              <a:gd name="connsiteY8" fmla="*/ 383767 h 38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078" h="383766">
                <a:moveTo>
                  <a:pt x="261079" y="115064"/>
                </a:moveTo>
                <a:lnTo>
                  <a:pt x="130538" y="268573"/>
                </a:lnTo>
                <a:lnTo>
                  <a:pt x="0" y="115064"/>
                </a:lnTo>
                <a:close/>
                <a:moveTo>
                  <a:pt x="130538" y="0"/>
                </a:moveTo>
                <a:lnTo>
                  <a:pt x="130538" y="115064"/>
                </a:lnTo>
                <a:moveTo>
                  <a:pt x="261079" y="268573"/>
                </a:moveTo>
                <a:lnTo>
                  <a:pt x="0" y="268573"/>
                </a:lnTo>
                <a:moveTo>
                  <a:pt x="130538" y="268573"/>
                </a:moveTo>
                <a:lnTo>
                  <a:pt x="130538" y="383767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C8964979-3290-FBA1-15A7-933DFDB38AEF}"/>
              </a:ext>
            </a:extLst>
          </p:cNvPr>
          <p:cNvSpPr/>
          <p:nvPr/>
        </p:nvSpPr>
        <p:spPr>
          <a:xfrm>
            <a:off x="1539416" y="4593105"/>
            <a:ext cx="22326" cy="948549"/>
          </a:xfrm>
          <a:custGeom>
            <a:avLst/>
            <a:gdLst>
              <a:gd name="connsiteX0" fmla="*/ 0 w 22326"/>
              <a:gd name="connsiteY0" fmla="*/ 948549 h 948549"/>
              <a:gd name="connsiteX1" fmla="*/ 0 w 22326"/>
              <a:gd name="connsiteY1" fmla="*/ 0 h 948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948549">
                <a:moveTo>
                  <a:pt x="0" y="948549"/>
                </a:moveTo>
                <a:lnTo>
                  <a:pt x="0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31B69EB6-AB77-4331-099E-108256387917}"/>
              </a:ext>
            </a:extLst>
          </p:cNvPr>
          <p:cNvSpPr/>
          <p:nvPr/>
        </p:nvSpPr>
        <p:spPr>
          <a:xfrm>
            <a:off x="1539416" y="5162240"/>
            <a:ext cx="189731" cy="189711"/>
          </a:xfrm>
          <a:custGeom>
            <a:avLst/>
            <a:gdLst>
              <a:gd name="connsiteX0" fmla="*/ 189731 w 189731"/>
              <a:gd name="connsiteY0" fmla="*/ 189711 h 189711"/>
              <a:gd name="connsiteX1" fmla="*/ 0 w 189731"/>
              <a:gd name="connsiteY1" fmla="*/ 0 h 189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9731" h="189711">
                <a:moveTo>
                  <a:pt x="189731" y="189711"/>
                </a:moveTo>
                <a:lnTo>
                  <a:pt x="0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1EF39716-B6E2-80FA-7CB6-57C06A19A212}"/>
              </a:ext>
            </a:extLst>
          </p:cNvPr>
          <p:cNvSpPr/>
          <p:nvPr/>
        </p:nvSpPr>
        <p:spPr>
          <a:xfrm rot="16200000">
            <a:off x="1919431" y="4780636"/>
            <a:ext cx="360485" cy="564391"/>
          </a:xfrm>
          <a:custGeom>
            <a:avLst/>
            <a:gdLst>
              <a:gd name="connsiteX0" fmla="*/ 173 w 360485"/>
              <a:gd name="connsiteY0" fmla="*/ 1 h 564391"/>
              <a:gd name="connsiteX1" fmla="*/ 360659 w 360485"/>
              <a:gd name="connsiteY1" fmla="*/ 1 h 564391"/>
              <a:gd name="connsiteX2" fmla="*/ 360659 w 360485"/>
              <a:gd name="connsiteY2" fmla="*/ 564393 h 564391"/>
              <a:gd name="connsiteX3" fmla="*/ 173 w 360485"/>
              <a:gd name="connsiteY3" fmla="*/ 564393 h 564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485" h="564391">
                <a:moveTo>
                  <a:pt x="173" y="1"/>
                </a:moveTo>
                <a:lnTo>
                  <a:pt x="360659" y="1"/>
                </a:lnTo>
                <a:lnTo>
                  <a:pt x="360659" y="564393"/>
                </a:lnTo>
                <a:lnTo>
                  <a:pt x="173" y="564393"/>
                </a:lnTo>
                <a:close/>
              </a:path>
            </a:pathLst>
          </a:custGeom>
          <a:noFill/>
          <a:ln w="18969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3ACD3207-0645-AE5E-9882-038BC8BA2259}"/>
              </a:ext>
            </a:extLst>
          </p:cNvPr>
          <p:cNvSpPr/>
          <p:nvPr/>
        </p:nvSpPr>
        <p:spPr>
          <a:xfrm>
            <a:off x="1785840" y="4862254"/>
            <a:ext cx="252411" cy="359790"/>
          </a:xfrm>
          <a:custGeom>
            <a:avLst/>
            <a:gdLst>
              <a:gd name="connsiteX0" fmla="*/ 0 w 252411"/>
              <a:gd name="connsiteY0" fmla="*/ 251915 h 359790"/>
              <a:gd name="connsiteX1" fmla="*/ 126207 w 252411"/>
              <a:gd name="connsiteY1" fmla="*/ 107999 h 359790"/>
              <a:gd name="connsiteX2" fmla="*/ 252412 w 252411"/>
              <a:gd name="connsiteY2" fmla="*/ 251915 h 359790"/>
              <a:gd name="connsiteX3" fmla="*/ 126207 w 252411"/>
              <a:gd name="connsiteY3" fmla="*/ 359791 h 359790"/>
              <a:gd name="connsiteX4" fmla="*/ 126207 w 252411"/>
              <a:gd name="connsiteY4" fmla="*/ 251915 h 359790"/>
              <a:gd name="connsiteX5" fmla="*/ 0 w 252411"/>
              <a:gd name="connsiteY5" fmla="*/ 107999 h 359790"/>
              <a:gd name="connsiteX6" fmla="*/ 252412 w 252411"/>
              <a:gd name="connsiteY6" fmla="*/ 107999 h 359790"/>
              <a:gd name="connsiteX7" fmla="*/ 126207 w 252411"/>
              <a:gd name="connsiteY7" fmla="*/ 107999 h 359790"/>
              <a:gd name="connsiteX8" fmla="*/ 126207 w 252411"/>
              <a:gd name="connsiteY8" fmla="*/ 0 h 359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2411" h="359790">
                <a:moveTo>
                  <a:pt x="0" y="251915"/>
                </a:moveTo>
                <a:lnTo>
                  <a:pt x="126207" y="107999"/>
                </a:lnTo>
                <a:lnTo>
                  <a:pt x="252412" y="251915"/>
                </a:lnTo>
                <a:close/>
                <a:moveTo>
                  <a:pt x="126207" y="359791"/>
                </a:moveTo>
                <a:lnTo>
                  <a:pt x="126207" y="251915"/>
                </a:lnTo>
                <a:moveTo>
                  <a:pt x="0" y="107999"/>
                </a:moveTo>
                <a:lnTo>
                  <a:pt x="252412" y="107999"/>
                </a:lnTo>
                <a:moveTo>
                  <a:pt x="126207" y="107999"/>
                </a:moveTo>
                <a:lnTo>
                  <a:pt x="126207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F28547DD-B77E-D043-E99B-E0CF2F4B71A4}"/>
              </a:ext>
            </a:extLst>
          </p:cNvPr>
          <p:cNvSpPr/>
          <p:nvPr/>
        </p:nvSpPr>
        <p:spPr>
          <a:xfrm>
            <a:off x="1912047" y="4590828"/>
            <a:ext cx="22326" cy="960425"/>
          </a:xfrm>
          <a:custGeom>
            <a:avLst/>
            <a:gdLst>
              <a:gd name="connsiteX0" fmla="*/ 0 w 22326"/>
              <a:gd name="connsiteY0" fmla="*/ 0 h 960425"/>
              <a:gd name="connsiteX1" fmla="*/ 0 w 22326"/>
              <a:gd name="connsiteY1" fmla="*/ 960426 h 96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326" h="960425">
                <a:moveTo>
                  <a:pt x="0" y="0"/>
                </a:moveTo>
                <a:lnTo>
                  <a:pt x="0" y="960426"/>
                </a:lnTo>
              </a:path>
            </a:pathLst>
          </a:custGeom>
          <a:noFill/>
          <a:ln w="19087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EF29EA29-909B-3145-026F-5E135FE981C5}"/>
              </a:ext>
            </a:extLst>
          </p:cNvPr>
          <p:cNvSpPr/>
          <p:nvPr/>
        </p:nvSpPr>
        <p:spPr>
          <a:xfrm>
            <a:off x="1731802" y="4780539"/>
            <a:ext cx="180245" cy="189713"/>
          </a:xfrm>
          <a:custGeom>
            <a:avLst/>
            <a:gdLst>
              <a:gd name="connsiteX0" fmla="*/ 0 w 180245"/>
              <a:gd name="connsiteY0" fmla="*/ 0 h 189713"/>
              <a:gd name="connsiteX1" fmla="*/ 180245 w 180245"/>
              <a:gd name="connsiteY1" fmla="*/ 189713 h 18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245" h="189713">
                <a:moveTo>
                  <a:pt x="0" y="0"/>
                </a:moveTo>
                <a:lnTo>
                  <a:pt x="180245" y="189713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759F7C58-0ADD-6CAE-8C9D-0A11D800F521}"/>
              </a:ext>
            </a:extLst>
          </p:cNvPr>
          <p:cNvSpPr/>
          <p:nvPr/>
        </p:nvSpPr>
        <p:spPr>
          <a:xfrm>
            <a:off x="1529999" y="4590828"/>
            <a:ext cx="391494" cy="22323"/>
          </a:xfrm>
          <a:custGeom>
            <a:avLst/>
            <a:gdLst>
              <a:gd name="connsiteX0" fmla="*/ 0 w 391494"/>
              <a:gd name="connsiteY0" fmla="*/ 0 h 22323"/>
              <a:gd name="connsiteX1" fmla="*/ 391494 w 391494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1494" h="22323">
                <a:moveTo>
                  <a:pt x="0" y="0"/>
                </a:moveTo>
                <a:lnTo>
                  <a:pt x="391494" y="0"/>
                </a:lnTo>
              </a:path>
            </a:pathLst>
          </a:custGeom>
          <a:noFill/>
          <a:ln w="19267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334ACE7C-DD7B-77B9-862A-064011BBB743}"/>
              </a:ext>
            </a:extLst>
          </p:cNvPr>
          <p:cNvSpPr/>
          <p:nvPr/>
        </p:nvSpPr>
        <p:spPr>
          <a:xfrm>
            <a:off x="1529999" y="5541654"/>
            <a:ext cx="388877" cy="22323"/>
          </a:xfrm>
          <a:custGeom>
            <a:avLst/>
            <a:gdLst>
              <a:gd name="connsiteX0" fmla="*/ 0 w 388877"/>
              <a:gd name="connsiteY0" fmla="*/ 0 h 22323"/>
              <a:gd name="connsiteX1" fmla="*/ 388878 w 388877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8877" h="22323">
                <a:moveTo>
                  <a:pt x="0" y="0"/>
                </a:moveTo>
                <a:lnTo>
                  <a:pt x="388878" y="0"/>
                </a:lnTo>
              </a:path>
            </a:pathLst>
          </a:custGeom>
          <a:noFill/>
          <a:ln w="19203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F826826B-77E3-0788-26AA-3F7226BC734F}"/>
              </a:ext>
            </a:extLst>
          </p:cNvPr>
          <p:cNvSpPr/>
          <p:nvPr/>
        </p:nvSpPr>
        <p:spPr>
          <a:xfrm>
            <a:off x="1732530" y="3333738"/>
            <a:ext cx="2681" cy="366470"/>
          </a:xfrm>
          <a:custGeom>
            <a:avLst/>
            <a:gdLst>
              <a:gd name="connsiteX0" fmla="*/ 0 w 2681"/>
              <a:gd name="connsiteY0" fmla="*/ 366471 h 366470"/>
              <a:gd name="connsiteX1" fmla="*/ 2681 w 2681"/>
              <a:gd name="connsiteY1" fmla="*/ 0 h 366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1" h="366470">
                <a:moveTo>
                  <a:pt x="0" y="366471"/>
                </a:moveTo>
                <a:lnTo>
                  <a:pt x="2681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21E54EA6-E324-7F52-89EE-48766F9C697A}"/>
              </a:ext>
            </a:extLst>
          </p:cNvPr>
          <p:cNvSpPr/>
          <p:nvPr/>
        </p:nvSpPr>
        <p:spPr>
          <a:xfrm>
            <a:off x="1672228" y="4533914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3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BD78E02F-CEEE-DE07-A673-1F7CE26D73B1}"/>
              </a:ext>
            </a:extLst>
          </p:cNvPr>
          <p:cNvSpPr/>
          <p:nvPr/>
        </p:nvSpPr>
        <p:spPr>
          <a:xfrm>
            <a:off x="1730194" y="5554312"/>
            <a:ext cx="1406" cy="170934"/>
          </a:xfrm>
          <a:custGeom>
            <a:avLst/>
            <a:gdLst>
              <a:gd name="connsiteX0" fmla="*/ 1407 w 1406"/>
              <a:gd name="connsiteY0" fmla="*/ 170934 h 170934"/>
              <a:gd name="connsiteX1" fmla="*/ 0 w 1406"/>
              <a:gd name="connsiteY1" fmla="*/ 0 h 170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6" h="170934">
                <a:moveTo>
                  <a:pt x="1407" y="170934"/>
                </a:moveTo>
                <a:lnTo>
                  <a:pt x="0" y="0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1211602-07CF-C234-F2C2-E768A6092C1A}"/>
              </a:ext>
            </a:extLst>
          </p:cNvPr>
          <p:cNvSpPr txBox="1"/>
          <p:nvPr/>
        </p:nvSpPr>
        <p:spPr>
          <a:xfrm>
            <a:off x="231118" y="5666813"/>
            <a:ext cx="410555" cy="2811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8" spc="0" baseline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PC</a:t>
            </a:r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30CD02E2-0C22-A2AE-F1E4-8BF89EB99668}"/>
              </a:ext>
            </a:extLst>
          </p:cNvPr>
          <p:cNvSpPr/>
          <p:nvPr/>
        </p:nvSpPr>
        <p:spPr>
          <a:xfrm>
            <a:off x="1680786" y="3292466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3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F510EC4E-B3D5-0821-6E40-D164D7C72DA2}"/>
              </a:ext>
            </a:extLst>
          </p:cNvPr>
          <p:cNvSpPr/>
          <p:nvPr/>
        </p:nvSpPr>
        <p:spPr>
          <a:xfrm>
            <a:off x="200574" y="3218873"/>
            <a:ext cx="2320884" cy="2694411"/>
          </a:xfrm>
          <a:custGeom>
            <a:avLst/>
            <a:gdLst>
              <a:gd name="connsiteX0" fmla="*/ 0 w 2320884"/>
              <a:gd name="connsiteY0" fmla="*/ 0 h 2694411"/>
              <a:gd name="connsiteX1" fmla="*/ 2320884 w 2320884"/>
              <a:gd name="connsiteY1" fmla="*/ 0 h 2694411"/>
              <a:gd name="connsiteX2" fmla="*/ 2320884 w 2320884"/>
              <a:gd name="connsiteY2" fmla="*/ 2694412 h 2694411"/>
              <a:gd name="connsiteX3" fmla="*/ 0 w 2320884"/>
              <a:gd name="connsiteY3" fmla="*/ 2694412 h 2694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0884" h="2694411">
                <a:moveTo>
                  <a:pt x="0" y="0"/>
                </a:moveTo>
                <a:lnTo>
                  <a:pt x="2320884" y="0"/>
                </a:lnTo>
                <a:lnTo>
                  <a:pt x="2320884" y="2694412"/>
                </a:lnTo>
                <a:lnTo>
                  <a:pt x="0" y="2694412"/>
                </a:lnTo>
                <a:close/>
              </a:path>
            </a:pathLst>
          </a:custGeom>
          <a:noFill/>
          <a:ln w="16042" cap="flat">
            <a:solidFill>
              <a:srgbClr val="000000"/>
            </a:solidFill>
            <a:custDash>
              <a:ds d="215603" sp="431206"/>
            </a:custDash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66DE1EAD-7EA5-5FDA-EAB7-2791FFFEC7D4}"/>
              </a:ext>
            </a:extLst>
          </p:cNvPr>
          <p:cNvSpPr/>
          <p:nvPr/>
        </p:nvSpPr>
        <p:spPr>
          <a:xfrm>
            <a:off x="1671304" y="5663600"/>
            <a:ext cx="113837" cy="113827"/>
          </a:xfrm>
          <a:custGeom>
            <a:avLst/>
            <a:gdLst>
              <a:gd name="connsiteX0" fmla="*/ 113838 w 113837"/>
              <a:gd name="connsiteY0" fmla="*/ 56914 h 113827"/>
              <a:gd name="connsiteX1" fmla="*/ 56919 w 113837"/>
              <a:gd name="connsiteY1" fmla="*/ 113827 h 113827"/>
              <a:gd name="connsiteX2" fmla="*/ 0 w 113837"/>
              <a:gd name="connsiteY2" fmla="*/ 56914 h 113827"/>
              <a:gd name="connsiteX3" fmla="*/ 56919 w 113837"/>
              <a:gd name="connsiteY3" fmla="*/ 0 h 113827"/>
              <a:gd name="connsiteX4" fmla="*/ 113838 w 113837"/>
              <a:gd name="connsiteY4" fmla="*/ 56914 h 11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837" h="113827">
                <a:moveTo>
                  <a:pt x="113838" y="56914"/>
                </a:moveTo>
                <a:cubicBezTo>
                  <a:pt x="113838" y="88346"/>
                  <a:pt x="88354" y="113827"/>
                  <a:pt x="56919" y="113827"/>
                </a:cubicBezTo>
                <a:cubicBezTo>
                  <a:pt x="25483" y="113827"/>
                  <a:pt x="0" y="88346"/>
                  <a:pt x="0" y="56914"/>
                </a:cubicBezTo>
                <a:cubicBezTo>
                  <a:pt x="0" y="25481"/>
                  <a:pt x="25484" y="0"/>
                  <a:pt x="56919" y="0"/>
                </a:cubicBezTo>
                <a:cubicBezTo>
                  <a:pt x="88355" y="0"/>
                  <a:pt x="113838" y="25481"/>
                  <a:pt x="113838" y="56914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76073267-DFBC-5D24-4C58-3D7EECFE855A}"/>
              </a:ext>
            </a:extLst>
          </p:cNvPr>
          <p:cNvSpPr/>
          <p:nvPr/>
        </p:nvSpPr>
        <p:spPr>
          <a:xfrm rot="16214824">
            <a:off x="1362518" y="3776934"/>
            <a:ext cx="728772" cy="217571"/>
          </a:xfrm>
          <a:custGeom>
            <a:avLst/>
            <a:gdLst>
              <a:gd name="connsiteX0" fmla="*/ 103 w 728772"/>
              <a:gd name="connsiteY0" fmla="*/ -35 h 217571"/>
              <a:gd name="connsiteX1" fmla="*/ 728876 w 728772"/>
              <a:gd name="connsiteY1" fmla="*/ -35 h 217571"/>
              <a:gd name="connsiteX2" fmla="*/ 728876 w 728772"/>
              <a:gd name="connsiteY2" fmla="*/ 217537 h 217571"/>
              <a:gd name="connsiteX3" fmla="*/ 103 w 728772"/>
              <a:gd name="connsiteY3" fmla="*/ 217537 h 2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8772" h="217571">
                <a:moveTo>
                  <a:pt x="103" y="-35"/>
                </a:moveTo>
                <a:lnTo>
                  <a:pt x="728876" y="-35"/>
                </a:lnTo>
                <a:lnTo>
                  <a:pt x="728876" y="217537"/>
                </a:lnTo>
                <a:lnTo>
                  <a:pt x="103" y="217537"/>
                </a:lnTo>
                <a:close/>
              </a:path>
            </a:pathLst>
          </a:custGeom>
          <a:solidFill>
            <a:srgbClr val="FFFFFF"/>
          </a:solidFill>
          <a:ln w="2232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136" name="Graphic 8">
            <a:extLst>
              <a:ext uri="{FF2B5EF4-FFF2-40B4-BE49-F238E27FC236}">
                <a16:creationId xmlns:a16="http://schemas.microsoft.com/office/drawing/2014/main" id="{7D85E770-63D3-7498-99A4-7FA43C2EB97A}"/>
              </a:ext>
            </a:extLst>
          </p:cNvPr>
          <p:cNvGrpSpPr/>
          <p:nvPr/>
        </p:nvGrpSpPr>
        <p:grpSpPr>
          <a:xfrm>
            <a:off x="602503" y="3351565"/>
            <a:ext cx="236482" cy="1303731"/>
            <a:chOff x="1447025" y="3464213"/>
            <a:chExt cx="236482" cy="1303731"/>
          </a:xfrm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6394F26-996C-79F1-5842-803B7C45EF14}"/>
                </a:ext>
              </a:extLst>
            </p:cNvPr>
            <p:cNvSpPr/>
            <p:nvPr/>
          </p:nvSpPr>
          <p:spPr>
            <a:xfrm rot="5405253">
              <a:off x="913517" y="3998844"/>
              <a:ext cx="1303498" cy="234468"/>
            </a:xfrm>
            <a:custGeom>
              <a:avLst/>
              <a:gdLst>
                <a:gd name="connsiteX0" fmla="*/ 976803 w 1303498"/>
                <a:gd name="connsiteY0" fmla="*/ 76555 h 234468"/>
                <a:gd name="connsiteX1" fmla="*/ 1303551 w 1303498"/>
                <a:gd name="connsiteY1" fmla="*/ 79904 h 234468"/>
                <a:gd name="connsiteX2" fmla="*/ 976068 w 1303498"/>
                <a:gd name="connsiteY2" fmla="*/ -127 h 234468"/>
                <a:gd name="connsiteX3" fmla="*/ 976068 w 1303498"/>
                <a:gd name="connsiteY3" fmla="*/ 143683 h 234468"/>
                <a:gd name="connsiteX4" fmla="*/ 53 w 1303498"/>
                <a:gd name="connsiteY4" fmla="*/ 80841 h 234468"/>
                <a:gd name="connsiteX5" fmla="*/ 231101 w 1303498"/>
                <a:gd name="connsiteY5" fmla="*/ 80819 h 234468"/>
                <a:gd name="connsiteX6" fmla="*/ 939837 w 1303498"/>
                <a:gd name="connsiteY6" fmla="*/ 234341 h 23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3498" h="234468">
                  <a:moveTo>
                    <a:pt x="976803" y="76555"/>
                  </a:moveTo>
                  <a:lnTo>
                    <a:pt x="1303551" y="79904"/>
                  </a:lnTo>
                  <a:moveTo>
                    <a:pt x="976068" y="-127"/>
                  </a:moveTo>
                  <a:lnTo>
                    <a:pt x="976068" y="143683"/>
                  </a:lnTo>
                  <a:moveTo>
                    <a:pt x="53" y="80841"/>
                  </a:moveTo>
                  <a:lnTo>
                    <a:pt x="231101" y="80819"/>
                  </a:lnTo>
                  <a:lnTo>
                    <a:pt x="939837" y="234341"/>
                  </a:lnTo>
                </a:path>
              </a:pathLst>
            </a:custGeom>
            <a:noFill/>
            <a:ln w="2232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466D31E5-8124-2E9C-492B-1EBE5541D136}"/>
                </a:ext>
              </a:extLst>
            </p:cNvPr>
            <p:cNvSpPr/>
            <p:nvPr/>
          </p:nvSpPr>
          <p:spPr>
            <a:xfrm rot="5405253">
              <a:off x="1572684" y="4366932"/>
              <a:ext cx="70267" cy="70260"/>
            </a:xfrm>
            <a:custGeom>
              <a:avLst/>
              <a:gdLst>
                <a:gd name="connsiteX0" fmla="*/ 70309 w 70267"/>
                <a:gd name="connsiteY0" fmla="*/ 35018 h 70260"/>
                <a:gd name="connsiteX1" fmla="*/ 35175 w 70267"/>
                <a:gd name="connsiteY1" fmla="*/ 70148 h 70260"/>
                <a:gd name="connsiteX2" fmla="*/ 42 w 70267"/>
                <a:gd name="connsiteY2" fmla="*/ 35018 h 70260"/>
                <a:gd name="connsiteX3" fmla="*/ 35175 w 70267"/>
                <a:gd name="connsiteY3" fmla="*/ -113 h 70260"/>
                <a:gd name="connsiteX4" fmla="*/ 70309 w 70267"/>
                <a:gd name="connsiteY4" fmla="*/ 35018 h 70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267" h="70260">
                  <a:moveTo>
                    <a:pt x="70309" y="35018"/>
                  </a:moveTo>
                  <a:cubicBezTo>
                    <a:pt x="70309" y="54420"/>
                    <a:pt x="54579" y="70148"/>
                    <a:pt x="35175" y="70148"/>
                  </a:cubicBezTo>
                  <a:cubicBezTo>
                    <a:pt x="15772" y="70148"/>
                    <a:pt x="42" y="54420"/>
                    <a:pt x="42" y="35018"/>
                  </a:cubicBezTo>
                  <a:cubicBezTo>
                    <a:pt x="42" y="15616"/>
                    <a:pt x="15772" y="-113"/>
                    <a:pt x="35175" y="-113"/>
                  </a:cubicBezTo>
                  <a:cubicBezTo>
                    <a:pt x="54579" y="-113"/>
                    <a:pt x="70309" y="15616"/>
                    <a:pt x="70309" y="35018"/>
                  </a:cubicBezTo>
                  <a:close/>
                </a:path>
              </a:pathLst>
            </a:custGeom>
            <a:solidFill>
              <a:srgbClr val="FFFFFF"/>
            </a:solidFill>
            <a:ln w="1896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CCC28329-D356-C520-400C-F2A2DBA089F5}"/>
              </a:ext>
            </a:extLst>
          </p:cNvPr>
          <p:cNvSpPr/>
          <p:nvPr/>
        </p:nvSpPr>
        <p:spPr>
          <a:xfrm>
            <a:off x="479602" y="3965770"/>
            <a:ext cx="358085" cy="106111"/>
          </a:xfrm>
          <a:custGeom>
            <a:avLst/>
            <a:gdLst>
              <a:gd name="connsiteX0" fmla="*/ 358086 w 358085"/>
              <a:gd name="connsiteY0" fmla="*/ 102300 h 106111"/>
              <a:gd name="connsiteX1" fmla="*/ 174802 w 358085"/>
              <a:gd name="connsiteY1" fmla="*/ 93783 h 106111"/>
              <a:gd name="connsiteX2" fmla="*/ 0 w 358085"/>
              <a:gd name="connsiteY2" fmla="*/ 0 h 10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085" h="106111">
                <a:moveTo>
                  <a:pt x="358086" y="102300"/>
                </a:moveTo>
                <a:cubicBezTo>
                  <a:pt x="296294" y="106561"/>
                  <a:pt x="234482" y="110823"/>
                  <a:pt x="174802" y="93783"/>
                </a:cubicBezTo>
                <a:cubicBezTo>
                  <a:pt x="115124" y="76741"/>
                  <a:pt x="57577" y="38379"/>
                  <a:pt x="0" y="0"/>
                </a:cubicBezTo>
              </a:path>
            </a:pathLst>
          </a:custGeom>
          <a:noFill/>
          <a:ln w="22366" cap="sq">
            <a:solidFill>
              <a:srgbClr val="000000"/>
            </a:solidFill>
            <a:prstDash val="solid"/>
            <a:miter/>
            <a:headEnd type="none" w="med" len="med"/>
            <a:tailEnd type="triangle" w="med" len="med"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1291FC16-BAE1-E64D-027D-678E0002CEA7}"/>
              </a:ext>
            </a:extLst>
          </p:cNvPr>
          <p:cNvSpPr/>
          <p:nvPr/>
        </p:nvSpPr>
        <p:spPr>
          <a:xfrm>
            <a:off x="1032590" y="3349969"/>
            <a:ext cx="291471" cy="1256"/>
          </a:xfrm>
          <a:custGeom>
            <a:avLst/>
            <a:gdLst>
              <a:gd name="connsiteX0" fmla="*/ 0 w 291471"/>
              <a:gd name="connsiteY0" fmla="*/ 1257 h 1256"/>
              <a:gd name="connsiteX1" fmla="*/ 291471 w 291471"/>
              <a:gd name="connsiteY1" fmla="*/ 0 h 1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1471" h="1256">
                <a:moveTo>
                  <a:pt x="0" y="1257"/>
                </a:moveTo>
                <a:cubicBezTo>
                  <a:pt x="97179" y="837"/>
                  <a:pt x="194335" y="420"/>
                  <a:pt x="291471" y="0"/>
                </a:cubicBezTo>
              </a:path>
            </a:pathLst>
          </a:custGeom>
          <a:noFill/>
          <a:ln w="22366" cap="sq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67F3062A-8A84-3B85-9882-38B050EE5284}"/>
              </a:ext>
            </a:extLst>
          </p:cNvPr>
          <p:cNvSpPr/>
          <p:nvPr/>
        </p:nvSpPr>
        <p:spPr>
          <a:xfrm>
            <a:off x="2950298" y="5717232"/>
            <a:ext cx="1406" cy="93291"/>
          </a:xfrm>
          <a:custGeom>
            <a:avLst/>
            <a:gdLst>
              <a:gd name="connsiteX0" fmla="*/ 0 w 1406"/>
              <a:gd name="connsiteY0" fmla="*/ 0 h 93291"/>
              <a:gd name="connsiteX1" fmla="*/ 1407 w 1406"/>
              <a:gd name="connsiteY1" fmla="*/ 93292 h 93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06" h="93291">
                <a:moveTo>
                  <a:pt x="0" y="0"/>
                </a:moveTo>
                <a:lnTo>
                  <a:pt x="1407" y="93292"/>
                </a:lnTo>
              </a:path>
            </a:pathLst>
          </a:custGeom>
          <a:noFill/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53A158E2-F3A2-977B-E0CE-F0F542C09E11}"/>
              </a:ext>
            </a:extLst>
          </p:cNvPr>
          <p:cNvSpPr/>
          <p:nvPr/>
        </p:nvSpPr>
        <p:spPr>
          <a:xfrm>
            <a:off x="2830898" y="5807510"/>
            <a:ext cx="240206" cy="22323"/>
          </a:xfrm>
          <a:custGeom>
            <a:avLst/>
            <a:gdLst>
              <a:gd name="connsiteX0" fmla="*/ 0 w 240206"/>
              <a:gd name="connsiteY0" fmla="*/ 0 h 22323"/>
              <a:gd name="connsiteX1" fmla="*/ 240206 w 240206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0206" h="22323">
                <a:moveTo>
                  <a:pt x="0" y="0"/>
                </a:moveTo>
                <a:lnTo>
                  <a:pt x="240206" y="0"/>
                </a:lnTo>
              </a:path>
            </a:pathLst>
          </a:custGeom>
          <a:noFill/>
          <a:ln w="1271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C1EA1C06-9E4B-C58E-B637-20F3D854E650}"/>
              </a:ext>
            </a:extLst>
          </p:cNvPr>
          <p:cNvSpPr/>
          <p:nvPr/>
        </p:nvSpPr>
        <p:spPr>
          <a:xfrm>
            <a:off x="2890956" y="5870017"/>
            <a:ext cx="120114" cy="22323"/>
          </a:xfrm>
          <a:custGeom>
            <a:avLst/>
            <a:gdLst>
              <a:gd name="connsiteX0" fmla="*/ 0 w 120114"/>
              <a:gd name="connsiteY0" fmla="*/ 0 h 22323"/>
              <a:gd name="connsiteX1" fmla="*/ 120114 w 120114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0114" h="22323">
                <a:moveTo>
                  <a:pt x="0" y="0"/>
                </a:moveTo>
                <a:lnTo>
                  <a:pt x="120114" y="0"/>
                </a:lnTo>
              </a:path>
            </a:pathLst>
          </a:custGeom>
          <a:noFill/>
          <a:ln w="1271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3FC4B505-8B62-0145-C031-D9CA7DD486A4}"/>
              </a:ext>
            </a:extLst>
          </p:cNvPr>
          <p:cNvSpPr/>
          <p:nvPr/>
        </p:nvSpPr>
        <p:spPr>
          <a:xfrm>
            <a:off x="2920984" y="5932524"/>
            <a:ext cx="60057" cy="22323"/>
          </a:xfrm>
          <a:custGeom>
            <a:avLst/>
            <a:gdLst>
              <a:gd name="connsiteX0" fmla="*/ 0 w 60057"/>
              <a:gd name="connsiteY0" fmla="*/ 0 h 22323"/>
              <a:gd name="connsiteX1" fmla="*/ 60057 w 60057"/>
              <a:gd name="connsiteY1" fmla="*/ 0 h 22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057" h="22323">
                <a:moveTo>
                  <a:pt x="0" y="0"/>
                </a:moveTo>
                <a:lnTo>
                  <a:pt x="60057" y="0"/>
                </a:lnTo>
              </a:path>
            </a:pathLst>
          </a:custGeom>
          <a:noFill/>
          <a:ln w="12716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7A8ED622-4E1F-3A74-EE64-EE854DB3BEF5}"/>
              </a:ext>
            </a:extLst>
          </p:cNvPr>
          <p:cNvSpPr/>
          <p:nvPr/>
        </p:nvSpPr>
        <p:spPr>
          <a:xfrm>
            <a:off x="3603671" y="4586939"/>
            <a:ext cx="93457" cy="512441"/>
          </a:xfrm>
          <a:custGeom>
            <a:avLst/>
            <a:gdLst>
              <a:gd name="connsiteX0" fmla="*/ 0 w 93457"/>
              <a:gd name="connsiteY0" fmla="*/ 0 h 512441"/>
              <a:gd name="connsiteX1" fmla="*/ 0 w 93457"/>
              <a:gd name="connsiteY1" fmla="*/ 56658 h 512441"/>
              <a:gd name="connsiteX2" fmla="*/ 93457 w 93457"/>
              <a:gd name="connsiteY2" fmla="*/ 122648 h 512441"/>
              <a:gd name="connsiteX3" fmla="*/ 0 w 93457"/>
              <a:gd name="connsiteY3" fmla="*/ 188635 h 512441"/>
              <a:gd name="connsiteX4" fmla="*/ 93457 w 93457"/>
              <a:gd name="connsiteY4" fmla="*/ 254625 h 512441"/>
              <a:gd name="connsiteX5" fmla="*/ 0 w 93457"/>
              <a:gd name="connsiteY5" fmla="*/ 320612 h 512441"/>
              <a:gd name="connsiteX6" fmla="*/ 93457 w 93457"/>
              <a:gd name="connsiteY6" fmla="*/ 386602 h 512441"/>
              <a:gd name="connsiteX7" fmla="*/ 1541 w 93457"/>
              <a:gd name="connsiteY7" fmla="*/ 452877 h 512441"/>
              <a:gd name="connsiteX8" fmla="*/ 938 w 93457"/>
              <a:gd name="connsiteY8" fmla="*/ 512442 h 5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457" h="512441">
                <a:moveTo>
                  <a:pt x="0" y="0"/>
                </a:moveTo>
                <a:lnTo>
                  <a:pt x="0" y="56658"/>
                </a:lnTo>
                <a:cubicBezTo>
                  <a:pt x="51618" y="56658"/>
                  <a:pt x="93457" y="86188"/>
                  <a:pt x="93457" y="122648"/>
                </a:cubicBezTo>
                <a:cubicBezTo>
                  <a:pt x="93457" y="159105"/>
                  <a:pt x="51618" y="188635"/>
                  <a:pt x="0" y="188635"/>
                </a:cubicBezTo>
                <a:cubicBezTo>
                  <a:pt x="51618" y="188635"/>
                  <a:pt x="93457" y="218165"/>
                  <a:pt x="93457" y="254625"/>
                </a:cubicBezTo>
                <a:cubicBezTo>
                  <a:pt x="93457" y="291084"/>
                  <a:pt x="51618" y="320612"/>
                  <a:pt x="0" y="320612"/>
                </a:cubicBezTo>
                <a:cubicBezTo>
                  <a:pt x="51618" y="320612"/>
                  <a:pt x="93457" y="350142"/>
                  <a:pt x="93457" y="386602"/>
                </a:cubicBezTo>
                <a:cubicBezTo>
                  <a:pt x="93457" y="423061"/>
                  <a:pt x="53136" y="452877"/>
                  <a:pt x="1541" y="452877"/>
                </a:cubicBezTo>
                <a:lnTo>
                  <a:pt x="938" y="512442"/>
                </a:lnTo>
              </a:path>
            </a:pathLst>
          </a:custGeom>
          <a:noFill/>
          <a:ln w="44642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2B2952A2-7900-BFF0-8282-526FD6E1507E}"/>
              </a:ext>
            </a:extLst>
          </p:cNvPr>
          <p:cNvSpPr/>
          <p:nvPr/>
        </p:nvSpPr>
        <p:spPr>
          <a:xfrm>
            <a:off x="3600679" y="3988327"/>
            <a:ext cx="93434" cy="512444"/>
          </a:xfrm>
          <a:custGeom>
            <a:avLst/>
            <a:gdLst>
              <a:gd name="connsiteX0" fmla="*/ 0 w 93434"/>
              <a:gd name="connsiteY0" fmla="*/ 0 h 512444"/>
              <a:gd name="connsiteX1" fmla="*/ 0 w 93434"/>
              <a:gd name="connsiteY1" fmla="*/ 56660 h 512444"/>
              <a:gd name="connsiteX2" fmla="*/ 93435 w 93434"/>
              <a:gd name="connsiteY2" fmla="*/ 122648 h 512444"/>
              <a:gd name="connsiteX3" fmla="*/ 0 w 93434"/>
              <a:gd name="connsiteY3" fmla="*/ 188637 h 512444"/>
              <a:gd name="connsiteX4" fmla="*/ 93435 w 93434"/>
              <a:gd name="connsiteY4" fmla="*/ 254627 h 512444"/>
              <a:gd name="connsiteX5" fmla="*/ 0 w 93434"/>
              <a:gd name="connsiteY5" fmla="*/ 320614 h 512444"/>
              <a:gd name="connsiteX6" fmla="*/ 93435 w 93434"/>
              <a:gd name="connsiteY6" fmla="*/ 386604 h 512444"/>
              <a:gd name="connsiteX7" fmla="*/ 1518 w 93434"/>
              <a:gd name="connsiteY7" fmla="*/ 452879 h 512444"/>
              <a:gd name="connsiteX8" fmla="*/ 915 w 93434"/>
              <a:gd name="connsiteY8" fmla="*/ 512444 h 51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434" h="512444">
                <a:moveTo>
                  <a:pt x="0" y="0"/>
                </a:moveTo>
                <a:lnTo>
                  <a:pt x="0" y="56660"/>
                </a:lnTo>
                <a:cubicBezTo>
                  <a:pt x="51596" y="56660"/>
                  <a:pt x="93435" y="86190"/>
                  <a:pt x="93435" y="122648"/>
                </a:cubicBezTo>
                <a:cubicBezTo>
                  <a:pt x="93435" y="159107"/>
                  <a:pt x="51596" y="188637"/>
                  <a:pt x="0" y="188637"/>
                </a:cubicBezTo>
                <a:cubicBezTo>
                  <a:pt x="51596" y="188637"/>
                  <a:pt x="93435" y="218168"/>
                  <a:pt x="93435" y="254627"/>
                </a:cubicBezTo>
                <a:cubicBezTo>
                  <a:pt x="93435" y="291084"/>
                  <a:pt x="51596" y="320614"/>
                  <a:pt x="0" y="320614"/>
                </a:cubicBezTo>
                <a:cubicBezTo>
                  <a:pt x="51596" y="320614"/>
                  <a:pt x="93435" y="350145"/>
                  <a:pt x="93435" y="386604"/>
                </a:cubicBezTo>
                <a:cubicBezTo>
                  <a:pt x="93435" y="423061"/>
                  <a:pt x="53136" y="452879"/>
                  <a:pt x="1518" y="452879"/>
                </a:cubicBezTo>
                <a:lnTo>
                  <a:pt x="915" y="512444"/>
                </a:lnTo>
              </a:path>
            </a:pathLst>
          </a:custGeom>
          <a:noFill/>
          <a:ln w="44642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E5541EBE-5727-58A4-AE82-111BA216C0CE}"/>
              </a:ext>
            </a:extLst>
          </p:cNvPr>
          <p:cNvSpPr/>
          <p:nvPr/>
        </p:nvSpPr>
        <p:spPr>
          <a:xfrm>
            <a:off x="3600679" y="3365229"/>
            <a:ext cx="93434" cy="512441"/>
          </a:xfrm>
          <a:custGeom>
            <a:avLst/>
            <a:gdLst>
              <a:gd name="connsiteX0" fmla="*/ 0 w 93434"/>
              <a:gd name="connsiteY0" fmla="*/ 0 h 512441"/>
              <a:gd name="connsiteX1" fmla="*/ 0 w 93434"/>
              <a:gd name="connsiteY1" fmla="*/ 56658 h 512441"/>
              <a:gd name="connsiteX2" fmla="*/ 93435 w 93434"/>
              <a:gd name="connsiteY2" fmla="*/ 122646 h 512441"/>
              <a:gd name="connsiteX3" fmla="*/ 0 w 93434"/>
              <a:gd name="connsiteY3" fmla="*/ 188635 h 512441"/>
              <a:gd name="connsiteX4" fmla="*/ 93435 w 93434"/>
              <a:gd name="connsiteY4" fmla="*/ 254625 h 512441"/>
              <a:gd name="connsiteX5" fmla="*/ 0 w 93434"/>
              <a:gd name="connsiteY5" fmla="*/ 320612 h 512441"/>
              <a:gd name="connsiteX6" fmla="*/ 93435 w 93434"/>
              <a:gd name="connsiteY6" fmla="*/ 386602 h 512441"/>
              <a:gd name="connsiteX7" fmla="*/ 1518 w 93434"/>
              <a:gd name="connsiteY7" fmla="*/ 452877 h 512441"/>
              <a:gd name="connsiteX8" fmla="*/ 915 w 93434"/>
              <a:gd name="connsiteY8" fmla="*/ 512442 h 512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434" h="512441">
                <a:moveTo>
                  <a:pt x="0" y="0"/>
                </a:moveTo>
                <a:lnTo>
                  <a:pt x="0" y="56658"/>
                </a:lnTo>
                <a:cubicBezTo>
                  <a:pt x="51596" y="56658"/>
                  <a:pt x="93435" y="86188"/>
                  <a:pt x="93435" y="122646"/>
                </a:cubicBezTo>
                <a:cubicBezTo>
                  <a:pt x="93435" y="159105"/>
                  <a:pt x="51596" y="188635"/>
                  <a:pt x="0" y="188635"/>
                </a:cubicBezTo>
                <a:cubicBezTo>
                  <a:pt x="51596" y="188635"/>
                  <a:pt x="93435" y="218165"/>
                  <a:pt x="93435" y="254625"/>
                </a:cubicBezTo>
                <a:cubicBezTo>
                  <a:pt x="93435" y="291082"/>
                  <a:pt x="51596" y="320612"/>
                  <a:pt x="0" y="320612"/>
                </a:cubicBezTo>
                <a:cubicBezTo>
                  <a:pt x="51596" y="320612"/>
                  <a:pt x="93435" y="350142"/>
                  <a:pt x="93435" y="386602"/>
                </a:cubicBezTo>
                <a:cubicBezTo>
                  <a:pt x="93435" y="423059"/>
                  <a:pt x="53136" y="452877"/>
                  <a:pt x="1518" y="452877"/>
                </a:cubicBezTo>
                <a:lnTo>
                  <a:pt x="915" y="512442"/>
                </a:lnTo>
              </a:path>
            </a:pathLst>
          </a:custGeom>
          <a:noFill/>
          <a:ln w="44642" cap="rnd">
            <a:solidFill>
              <a:srgbClr val="000000"/>
            </a:solidFill>
            <a:prstDash val="solid"/>
            <a:round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D1A68C5E-A47C-3B95-6E32-7F02E0C7A7D6}"/>
              </a:ext>
            </a:extLst>
          </p:cNvPr>
          <p:cNvSpPr/>
          <p:nvPr/>
        </p:nvSpPr>
        <p:spPr>
          <a:xfrm>
            <a:off x="3542273" y="4485212"/>
            <a:ext cx="117437" cy="112751"/>
          </a:xfrm>
          <a:custGeom>
            <a:avLst/>
            <a:gdLst>
              <a:gd name="connsiteX0" fmla="*/ 117437 w 117437"/>
              <a:gd name="connsiteY0" fmla="*/ 56376 h 112751"/>
              <a:gd name="connsiteX1" fmla="*/ 58719 w 117437"/>
              <a:gd name="connsiteY1" fmla="*/ 112752 h 112751"/>
              <a:gd name="connsiteX2" fmla="*/ 0 w 117437"/>
              <a:gd name="connsiteY2" fmla="*/ 56376 h 112751"/>
              <a:gd name="connsiteX3" fmla="*/ 58719 w 117437"/>
              <a:gd name="connsiteY3" fmla="*/ 0 h 112751"/>
              <a:gd name="connsiteX4" fmla="*/ 117437 w 117437"/>
              <a:gd name="connsiteY4" fmla="*/ 56376 h 11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37" h="112751">
                <a:moveTo>
                  <a:pt x="117437" y="56376"/>
                </a:moveTo>
                <a:cubicBezTo>
                  <a:pt x="117437" y="87511"/>
                  <a:pt x="91148" y="112752"/>
                  <a:pt x="58719" y="112752"/>
                </a:cubicBezTo>
                <a:cubicBezTo>
                  <a:pt x="26289" y="112752"/>
                  <a:pt x="0" y="87511"/>
                  <a:pt x="0" y="56376"/>
                </a:cubicBezTo>
                <a:cubicBezTo>
                  <a:pt x="0" y="25240"/>
                  <a:pt x="26289" y="0"/>
                  <a:pt x="58719" y="0"/>
                </a:cubicBezTo>
                <a:cubicBezTo>
                  <a:pt x="91148" y="0"/>
                  <a:pt x="117437" y="25240"/>
                  <a:pt x="117437" y="56376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34B1CC35-0FC2-41F5-5D9C-B65E862A9C2F}"/>
              </a:ext>
            </a:extLst>
          </p:cNvPr>
          <p:cNvSpPr/>
          <p:nvPr/>
        </p:nvSpPr>
        <p:spPr>
          <a:xfrm>
            <a:off x="3539951" y="3868316"/>
            <a:ext cx="117437" cy="112751"/>
          </a:xfrm>
          <a:custGeom>
            <a:avLst/>
            <a:gdLst>
              <a:gd name="connsiteX0" fmla="*/ 117437 w 117437"/>
              <a:gd name="connsiteY0" fmla="*/ 56376 h 112751"/>
              <a:gd name="connsiteX1" fmla="*/ 58719 w 117437"/>
              <a:gd name="connsiteY1" fmla="*/ 112752 h 112751"/>
              <a:gd name="connsiteX2" fmla="*/ 0 w 117437"/>
              <a:gd name="connsiteY2" fmla="*/ 56376 h 112751"/>
              <a:gd name="connsiteX3" fmla="*/ 58719 w 117437"/>
              <a:gd name="connsiteY3" fmla="*/ 0 h 112751"/>
              <a:gd name="connsiteX4" fmla="*/ 117437 w 117437"/>
              <a:gd name="connsiteY4" fmla="*/ 56376 h 11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37" h="112751">
                <a:moveTo>
                  <a:pt x="117437" y="56376"/>
                </a:moveTo>
                <a:cubicBezTo>
                  <a:pt x="117437" y="87511"/>
                  <a:pt x="91148" y="112752"/>
                  <a:pt x="58719" y="112752"/>
                </a:cubicBezTo>
                <a:cubicBezTo>
                  <a:pt x="26289" y="112752"/>
                  <a:pt x="0" y="87511"/>
                  <a:pt x="0" y="56376"/>
                </a:cubicBezTo>
                <a:cubicBezTo>
                  <a:pt x="0" y="25240"/>
                  <a:pt x="26289" y="0"/>
                  <a:pt x="58719" y="0"/>
                </a:cubicBezTo>
                <a:cubicBezTo>
                  <a:pt x="91148" y="0"/>
                  <a:pt x="117437" y="25240"/>
                  <a:pt x="117437" y="56376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B0B5BD7E-A6EF-B6FF-8855-D2E602E943CD}"/>
              </a:ext>
            </a:extLst>
          </p:cNvPr>
          <p:cNvSpPr/>
          <p:nvPr/>
        </p:nvSpPr>
        <p:spPr>
          <a:xfrm>
            <a:off x="3542273" y="5084193"/>
            <a:ext cx="117437" cy="112751"/>
          </a:xfrm>
          <a:custGeom>
            <a:avLst/>
            <a:gdLst>
              <a:gd name="connsiteX0" fmla="*/ 117437 w 117437"/>
              <a:gd name="connsiteY0" fmla="*/ 56376 h 112751"/>
              <a:gd name="connsiteX1" fmla="*/ 58719 w 117437"/>
              <a:gd name="connsiteY1" fmla="*/ 112752 h 112751"/>
              <a:gd name="connsiteX2" fmla="*/ 0 w 117437"/>
              <a:gd name="connsiteY2" fmla="*/ 56376 h 112751"/>
              <a:gd name="connsiteX3" fmla="*/ 58719 w 117437"/>
              <a:gd name="connsiteY3" fmla="*/ 0 h 112751"/>
              <a:gd name="connsiteX4" fmla="*/ 117437 w 117437"/>
              <a:gd name="connsiteY4" fmla="*/ 56376 h 11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37" h="112751">
                <a:moveTo>
                  <a:pt x="117437" y="56376"/>
                </a:moveTo>
                <a:cubicBezTo>
                  <a:pt x="117437" y="87511"/>
                  <a:pt x="91148" y="112752"/>
                  <a:pt x="58719" y="112752"/>
                </a:cubicBezTo>
                <a:cubicBezTo>
                  <a:pt x="26289" y="112752"/>
                  <a:pt x="0" y="87511"/>
                  <a:pt x="0" y="56376"/>
                </a:cubicBezTo>
                <a:cubicBezTo>
                  <a:pt x="0" y="25240"/>
                  <a:pt x="26289" y="0"/>
                  <a:pt x="58719" y="0"/>
                </a:cubicBezTo>
                <a:cubicBezTo>
                  <a:pt x="91148" y="0"/>
                  <a:pt x="117437" y="25240"/>
                  <a:pt x="117437" y="56376"/>
                </a:cubicBezTo>
                <a:close/>
              </a:path>
            </a:pathLst>
          </a:custGeom>
          <a:solidFill>
            <a:srgbClr val="000000"/>
          </a:solidFill>
          <a:ln w="18969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4E8EC0BE-20AF-19AC-887C-CE6C15B14093}"/>
              </a:ext>
            </a:extLst>
          </p:cNvPr>
          <p:cNvSpPr txBox="1"/>
          <p:nvPr/>
        </p:nvSpPr>
        <p:spPr>
          <a:xfrm>
            <a:off x="3071104" y="2985058"/>
            <a:ext cx="696379" cy="2923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rPr>
              <a:t>E.O.#1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5482C5E-0638-4886-C114-6937DB13BD92}"/>
              </a:ext>
            </a:extLst>
          </p:cNvPr>
          <p:cNvSpPr txBox="1"/>
          <p:nvPr/>
        </p:nvSpPr>
        <p:spPr>
          <a:xfrm>
            <a:off x="3228981" y="4105397"/>
            <a:ext cx="327334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00B050"/>
                </a:solidFill>
                <a:latin typeface="Times New Roman"/>
                <a:cs typeface="Times New Roman"/>
                <a:sym typeface="Times New Roman"/>
                <a:rtl val="0"/>
              </a:rPr>
              <a:t>P2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1E6C0D1F-3F44-3580-C386-66A2161C3E49}"/>
              </a:ext>
            </a:extLst>
          </p:cNvPr>
          <p:cNvSpPr txBox="1"/>
          <p:nvPr/>
        </p:nvSpPr>
        <p:spPr>
          <a:xfrm>
            <a:off x="3220113" y="4697800"/>
            <a:ext cx="327334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00B050"/>
                </a:solidFill>
                <a:latin typeface="Times New Roman"/>
                <a:cs typeface="Times New Roman"/>
                <a:sym typeface="Times New Roman"/>
                <a:rtl val="0"/>
              </a:rPr>
              <a:t>P4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5C2A4B53-4C54-B29E-3E1B-BF356E569AE8}"/>
              </a:ext>
            </a:extLst>
          </p:cNvPr>
          <p:cNvSpPr txBox="1"/>
          <p:nvPr/>
        </p:nvSpPr>
        <p:spPr>
          <a:xfrm>
            <a:off x="3220113" y="5348813"/>
            <a:ext cx="327334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FF0000"/>
                </a:solidFill>
                <a:latin typeface="Times New Roman"/>
                <a:cs typeface="Times New Roman"/>
                <a:sym typeface="Times New Roman"/>
                <a:rtl val="0"/>
              </a:rPr>
              <a:t>P1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A5C8998-364A-0759-51DD-2D97FE8B7C84}"/>
              </a:ext>
            </a:extLst>
          </p:cNvPr>
          <p:cNvSpPr txBox="1"/>
          <p:nvPr/>
        </p:nvSpPr>
        <p:spPr>
          <a:xfrm>
            <a:off x="3226697" y="3465533"/>
            <a:ext cx="327334" cy="2546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55" spc="0" baseline="0" dirty="0">
                <a:ln/>
                <a:solidFill>
                  <a:srgbClr val="FF0000"/>
                </a:solidFill>
                <a:latin typeface="Times New Roman"/>
                <a:cs typeface="Times New Roman"/>
                <a:sym typeface="Times New Roman"/>
                <a:rtl val="0"/>
              </a:rPr>
              <a:t>P3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6F97D49-75E0-4AF2-1189-2BC3F498B561}"/>
              </a:ext>
            </a:extLst>
          </p:cNvPr>
          <p:cNvGrpSpPr/>
          <p:nvPr/>
        </p:nvGrpSpPr>
        <p:grpSpPr>
          <a:xfrm>
            <a:off x="3845295" y="3189830"/>
            <a:ext cx="1907795" cy="711863"/>
            <a:chOff x="4694050" y="3306711"/>
            <a:chExt cx="1907795" cy="711863"/>
          </a:xfrm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AC9FF9-A930-F84D-156D-50219C26904D}"/>
                </a:ext>
              </a:extLst>
            </p:cNvPr>
            <p:cNvSpPr/>
            <p:nvPr/>
          </p:nvSpPr>
          <p:spPr>
            <a:xfrm>
              <a:off x="5835112" y="3490836"/>
              <a:ext cx="50053" cy="527736"/>
            </a:xfrm>
            <a:custGeom>
              <a:avLst/>
              <a:gdLst>
                <a:gd name="connsiteX0" fmla="*/ 0 w 22326"/>
                <a:gd name="connsiteY0" fmla="*/ 407624 h 407624"/>
                <a:gd name="connsiteX1" fmla="*/ 0 w 22326"/>
                <a:gd name="connsiteY1" fmla="*/ 0 h 40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6" h="407624">
                  <a:moveTo>
                    <a:pt x="0" y="407624"/>
                  </a:moveTo>
                  <a:cubicBezTo>
                    <a:pt x="0" y="271783"/>
                    <a:pt x="0" y="135897"/>
                    <a:pt x="0" y="0"/>
                  </a:cubicBezTo>
                </a:path>
              </a:pathLst>
            </a:cu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301C940-61B2-59A9-5EA1-A063C918296F}"/>
                </a:ext>
              </a:extLst>
            </p:cNvPr>
            <p:cNvSpPr txBox="1"/>
            <p:nvPr/>
          </p:nvSpPr>
          <p:spPr>
            <a:xfrm>
              <a:off x="5856924" y="3306711"/>
              <a:ext cx="153274" cy="315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50" b="1" spc="0" baseline="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+</a:t>
              </a: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E828B3D-A5DD-6BC0-0EB0-A8333D941854}"/>
                </a:ext>
              </a:extLst>
            </p:cNvPr>
            <p:cNvSpPr/>
            <p:nvPr/>
          </p:nvSpPr>
          <p:spPr>
            <a:xfrm rot="10800000">
              <a:off x="4694050" y="3490835"/>
              <a:ext cx="93457" cy="512441"/>
            </a:xfrm>
            <a:custGeom>
              <a:avLst/>
              <a:gdLst>
                <a:gd name="connsiteX0" fmla="*/ 0 w 93457"/>
                <a:gd name="connsiteY0" fmla="*/ 0 h 512441"/>
                <a:gd name="connsiteX1" fmla="*/ 0 w 93457"/>
                <a:gd name="connsiteY1" fmla="*/ 56658 h 512441"/>
                <a:gd name="connsiteX2" fmla="*/ 93457 w 93457"/>
                <a:gd name="connsiteY2" fmla="*/ 122648 h 512441"/>
                <a:gd name="connsiteX3" fmla="*/ 0 w 93457"/>
                <a:gd name="connsiteY3" fmla="*/ 188635 h 512441"/>
                <a:gd name="connsiteX4" fmla="*/ 93457 w 93457"/>
                <a:gd name="connsiteY4" fmla="*/ 254625 h 512441"/>
                <a:gd name="connsiteX5" fmla="*/ 0 w 93457"/>
                <a:gd name="connsiteY5" fmla="*/ 320612 h 512441"/>
                <a:gd name="connsiteX6" fmla="*/ 93457 w 93457"/>
                <a:gd name="connsiteY6" fmla="*/ 386602 h 512441"/>
                <a:gd name="connsiteX7" fmla="*/ 1541 w 93457"/>
                <a:gd name="connsiteY7" fmla="*/ 452877 h 512441"/>
                <a:gd name="connsiteX8" fmla="*/ 938 w 93457"/>
                <a:gd name="connsiteY8" fmla="*/ 512442 h 51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457" h="512441">
                  <a:moveTo>
                    <a:pt x="0" y="0"/>
                  </a:moveTo>
                  <a:lnTo>
                    <a:pt x="0" y="56658"/>
                  </a:lnTo>
                  <a:cubicBezTo>
                    <a:pt x="51618" y="56658"/>
                    <a:pt x="93457" y="86188"/>
                    <a:pt x="93457" y="122648"/>
                  </a:cubicBezTo>
                  <a:cubicBezTo>
                    <a:pt x="93457" y="159105"/>
                    <a:pt x="51618" y="188635"/>
                    <a:pt x="0" y="188635"/>
                  </a:cubicBezTo>
                  <a:cubicBezTo>
                    <a:pt x="51618" y="188635"/>
                    <a:pt x="93457" y="218165"/>
                    <a:pt x="93457" y="254625"/>
                  </a:cubicBezTo>
                  <a:cubicBezTo>
                    <a:pt x="93457" y="291084"/>
                    <a:pt x="51618" y="320612"/>
                    <a:pt x="0" y="320612"/>
                  </a:cubicBezTo>
                  <a:cubicBezTo>
                    <a:pt x="51618" y="320612"/>
                    <a:pt x="93457" y="350142"/>
                    <a:pt x="93457" y="386602"/>
                  </a:cubicBezTo>
                  <a:cubicBezTo>
                    <a:pt x="93457" y="423061"/>
                    <a:pt x="53136" y="452877"/>
                    <a:pt x="1541" y="452877"/>
                  </a:cubicBezTo>
                  <a:lnTo>
                    <a:pt x="938" y="512442"/>
                  </a:lnTo>
                </a:path>
              </a:pathLst>
            </a:custGeom>
            <a:noFill/>
            <a:ln w="44642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1DF69D8-9BBD-EEE5-9220-F91D103021E9}"/>
                </a:ext>
              </a:extLst>
            </p:cNvPr>
            <p:cNvCxnSpPr/>
            <p:nvPr/>
          </p:nvCxnSpPr>
          <p:spPr>
            <a:xfrm>
              <a:off x="4787507" y="3477877"/>
              <a:ext cx="1047605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F40862C-84AE-9538-20B4-884D6BA32FA2}"/>
                </a:ext>
              </a:extLst>
            </p:cNvPr>
            <p:cNvCxnSpPr/>
            <p:nvPr/>
          </p:nvCxnSpPr>
          <p:spPr>
            <a:xfrm>
              <a:off x="4787507" y="4018574"/>
              <a:ext cx="1047605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09EF1FE-504C-DAD7-E898-2E8857BF75A4}"/>
                </a:ext>
              </a:extLst>
            </p:cNvPr>
            <p:cNvSpPr/>
            <p:nvPr/>
          </p:nvSpPr>
          <p:spPr>
            <a:xfrm>
              <a:off x="5135331" y="3676329"/>
              <a:ext cx="252412" cy="143916"/>
            </a:xfrm>
            <a:custGeom>
              <a:avLst/>
              <a:gdLst>
                <a:gd name="connsiteX0" fmla="*/ 0 w 252411"/>
                <a:gd name="connsiteY0" fmla="*/ 251915 h 359790"/>
                <a:gd name="connsiteX1" fmla="*/ 126207 w 252411"/>
                <a:gd name="connsiteY1" fmla="*/ 107999 h 359790"/>
                <a:gd name="connsiteX2" fmla="*/ 252412 w 252411"/>
                <a:gd name="connsiteY2" fmla="*/ 251915 h 359790"/>
                <a:gd name="connsiteX3" fmla="*/ 126207 w 252411"/>
                <a:gd name="connsiteY3" fmla="*/ 359791 h 359790"/>
                <a:gd name="connsiteX4" fmla="*/ 126207 w 252411"/>
                <a:gd name="connsiteY4" fmla="*/ 251915 h 359790"/>
                <a:gd name="connsiteX5" fmla="*/ 0 w 252411"/>
                <a:gd name="connsiteY5" fmla="*/ 107999 h 359790"/>
                <a:gd name="connsiteX6" fmla="*/ 252412 w 252411"/>
                <a:gd name="connsiteY6" fmla="*/ 107999 h 359790"/>
                <a:gd name="connsiteX7" fmla="*/ 126207 w 252411"/>
                <a:gd name="connsiteY7" fmla="*/ 107999 h 359790"/>
                <a:gd name="connsiteX8" fmla="*/ 126207 w 252411"/>
                <a:gd name="connsiteY8" fmla="*/ 0 h 359790"/>
                <a:gd name="connsiteX0" fmla="*/ 0 w 252412"/>
                <a:gd name="connsiteY0" fmla="*/ 251915 h 359791"/>
                <a:gd name="connsiteX1" fmla="*/ 126207 w 252412"/>
                <a:gd name="connsiteY1" fmla="*/ 107999 h 359791"/>
                <a:gd name="connsiteX2" fmla="*/ 252412 w 252412"/>
                <a:gd name="connsiteY2" fmla="*/ 251915 h 359791"/>
                <a:gd name="connsiteX3" fmla="*/ 0 w 252412"/>
                <a:gd name="connsiteY3" fmla="*/ 251915 h 359791"/>
                <a:gd name="connsiteX4" fmla="*/ 126207 w 252412"/>
                <a:gd name="connsiteY4" fmla="*/ 359791 h 359791"/>
                <a:gd name="connsiteX5" fmla="*/ 127795 w 252412"/>
                <a:gd name="connsiteY5" fmla="*/ 74115 h 359791"/>
                <a:gd name="connsiteX6" fmla="*/ 0 w 252412"/>
                <a:gd name="connsiteY6" fmla="*/ 107999 h 359791"/>
                <a:gd name="connsiteX7" fmla="*/ 252412 w 252412"/>
                <a:gd name="connsiteY7" fmla="*/ 107999 h 359791"/>
                <a:gd name="connsiteX8" fmla="*/ 126207 w 252412"/>
                <a:gd name="connsiteY8" fmla="*/ 107999 h 359791"/>
                <a:gd name="connsiteX9" fmla="*/ 126207 w 252412"/>
                <a:gd name="connsiteY9" fmla="*/ 0 h 359791"/>
                <a:gd name="connsiteX0" fmla="*/ 0 w 252412"/>
                <a:gd name="connsiteY0" fmla="*/ 251915 h 477266"/>
                <a:gd name="connsiteX1" fmla="*/ 126207 w 252412"/>
                <a:gd name="connsiteY1" fmla="*/ 107999 h 477266"/>
                <a:gd name="connsiteX2" fmla="*/ 252412 w 252412"/>
                <a:gd name="connsiteY2" fmla="*/ 251915 h 477266"/>
                <a:gd name="connsiteX3" fmla="*/ 0 w 252412"/>
                <a:gd name="connsiteY3" fmla="*/ 251915 h 477266"/>
                <a:gd name="connsiteX4" fmla="*/ 129382 w 252412"/>
                <a:gd name="connsiteY4" fmla="*/ 477266 h 477266"/>
                <a:gd name="connsiteX5" fmla="*/ 127795 w 252412"/>
                <a:gd name="connsiteY5" fmla="*/ 74115 h 477266"/>
                <a:gd name="connsiteX6" fmla="*/ 0 w 252412"/>
                <a:gd name="connsiteY6" fmla="*/ 107999 h 477266"/>
                <a:gd name="connsiteX7" fmla="*/ 252412 w 252412"/>
                <a:gd name="connsiteY7" fmla="*/ 107999 h 477266"/>
                <a:gd name="connsiteX8" fmla="*/ 126207 w 252412"/>
                <a:gd name="connsiteY8" fmla="*/ 107999 h 477266"/>
                <a:gd name="connsiteX9" fmla="*/ 126207 w 252412"/>
                <a:gd name="connsiteY9" fmla="*/ 0 h 477266"/>
                <a:gd name="connsiteX0" fmla="*/ 0 w 252412"/>
                <a:gd name="connsiteY0" fmla="*/ 251915 h 451866"/>
                <a:gd name="connsiteX1" fmla="*/ 126207 w 252412"/>
                <a:gd name="connsiteY1" fmla="*/ 107999 h 451866"/>
                <a:gd name="connsiteX2" fmla="*/ 252412 w 252412"/>
                <a:gd name="connsiteY2" fmla="*/ 251915 h 451866"/>
                <a:gd name="connsiteX3" fmla="*/ 0 w 252412"/>
                <a:gd name="connsiteY3" fmla="*/ 251915 h 451866"/>
                <a:gd name="connsiteX4" fmla="*/ 130970 w 252412"/>
                <a:gd name="connsiteY4" fmla="*/ 451866 h 451866"/>
                <a:gd name="connsiteX5" fmla="*/ 127795 w 252412"/>
                <a:gd name="connsiteY5" fmla="*/ 74115 h 451866"/>
                <a:gd name="connsiteX6" fmla="*/ 0 w 252412"/>
                <a:gd name="connsiteY6" fmla="*/ 107999 h 451866"/>
                <a:gd name="connsiteX7" fmla="*/ 252412 w 252412"/>
                <a:gd name="connsiteY7" fmla="*/ 107999 h 451866"/>
                <a:gd name="connsiteX8" fmla="*/ 126207 w 252412"/>
                <a:gd name="connsiteY8" fmla="*/ 107999 h 451866"/>
                <a:gd name="connsiteX9" fmla="*/ 126207 w 252412"/>
                <a:gd name="connsiteY9" fmla="*/ 0 h 451866"/>
                <a:gd name="connsiteX0" fmla="*/ 0 w 252412"/>
                <a:gd name="connsiteY0" fmla="*/ 336052 h 536003"/>
                <a:gd name="connsiteX1" fmla="*/ 126207 w 252412"/>
                <a:gd name="connsiteY1" fmla="*/ 192136 h 536003"/>
                <a:gd name="connsiteX2" fmla="*/ 252412 w 252412"/>
                <a:gd name="connsiteY2" fmla="*/ 336052 h 536003"/>
                <a:gd name="connsiteX3" fmla="*/ 0 w 252412"/>
                <a:gd name="connsiteY3" fmla="*/ 336052 h 536003"/>
                <a:gd name="connsiteX4" fmla="*/ 130970 w 252412"/>
                <a:gd name="connsiteY4" fmla="*/ 536003 h 536003"/>
                <a:gd name="connsiteX5" fmla="*/ 127795 w 252412"/>
                <a:gd name="connsiteY5" fmla="*/ 158252 h 536003"/>
                <a:gd name="connsiteX6" fmla="*/ 0 w 252412"/>
                <a:gd name="connsiteY6" fmla="*/ 192136 h 536003"/>
                <a:gd name="connsiteX7" fmla="*/ 252412 w 252412"/>
                <a:gd name="connsiteY7" fmla="*/ 192136 h 536003"/>
                <a:gd name="connsiteX8" fmla="*/ 126207 w 252412"/>
                <a:gd name="connsiteY8" fmla="*/ 192136 h 536003"/>
                <a:gd name="connsiteX9" fmla="*/ 130970 w 252412"/>
                <a:gd name="connsiteY9" fmla="*/ 0 h 536003"/>
                <a:gd name="connsiteX0" fmla="*/ 0 w 252412"/>
                <a:gd name="connsiteY0" fmla="*/ 345577 h 545528"/>
                <a:gd name="connsiteX1" fmla="*/ 126207 w 252412"/>
                <a:gd name="connsiteY1" fmla="*/ 201661 h 545528"/>
                <a:gd name="connsiteX2" fmla="*/ 252412 w 252412"/>
                <a:gd name="connsiteY2" fmla="*/ 345577 h 545528"/>
                <a:gd name="connsiteX3" fmla="*/ 0 w 252412"/>
                <a:gd name="connsiteY3" fmla="*/ 345577 h 545528"/>
                <a:gd name="connsiteX4" fmla="*/ 130970 w 252412"/>
                <a:gd name="connsiteY4" fmla="*/ 545528 h 545528"/>
                <a:gd name="connsiteX5" fmla="*/ 127795 w 252412"/>
                <a:gd name="connsiteY5" fmla="*/ 167777 h 545528"/>
                <a:gd name="connsiteX6" fmla="*/ 0 w 252412"/>
                <a:gd name="connsiteY6" fmla="*/ 201661 h 545528"/>
                <a:gd name="connsiteX7" fmla="*/ 252412 w 252412"/>
                <a:gd name="connsiteY7" fmla="*/ 201661 h 545528"/>
                <a:gd name="connsiteX8" fmla="*/ 126207 w 252412"/>
                <a:gd name="connsiteY8" fmla="*/ 201661 h 545528"/>
                <a:gd name="connsiteX9" fmla="*/ 121445 w 252412"/>
                <a:gd name="connsiteY9" fmla="*/ 0 h 545528"/>
                <a:gd name="connsiteX0" fmla="*/ 0 w 252412"/>
                <a:gd name="connsiteY0" fmla="*/ 351927 h 551878"/>
                <a:gd name="connsiteX1" fmla="*/ 126207 w 252412"/>
                <a:gd name="connsiteY1" fmla="*/ 208011 h 551878"/>
                <a:gd name="connsiteX2" fmla="*/ 252412 w 252412"/>
                <a:gd name="connsiteY2" fmla="*/ 351927 h 551878"/>
                <a:gd name="connsiteX3" fmla="*/ 0 w 252412"/>
                <a:gd name="connsiteY3" fmla="*/ 351927 h 551878"/>
                <a:gd name="connsiteX4" fmla="*/ 130970 w 252412"/>
                <a:gd name="connsiteY4" fmla="*/ 551878 h 551878"/>
                <a:gd name="connsiteX5" fmla="*/ 127795 w 252412"/>
                <a:gd name="connsiteY5" fmla="*/ 174127 h 551878"/>
                <a:gd name="connsiteX6" fmla="*/ 0 w 252412"/>
                <a:gd name="connsiteY6" fmla="*/ 208011 h 551878"/>
                <a:gd name="connsiteX7" fmla="*/ 252412 w 252412"/>
                <a:gd name="connsiteY7" fmla="*/ 208011 h 551878"/>
                <a:gd name="connsiteX8" fmla="*/ 126207 w 252412"/>
                <a:gd name="connsiteY8" fmla="*/ 208011 h 551878"/>
                <a:gd name="connsiteX9" fmla="*/ 130970 w 252412"/>
                <a:gd name="connsiteY9" fmla="*/ 0 h 551878"/>
                <a:gd name="connsiteX0" fmla="*/ 0 w 252412"/>
                <a:gd name="connsiteY0" fmla="*/ 177800 h 377751"/>
                <a:gd name="connsiteX1" fmla="*/ 126207 w 252412"/>
                <a:gd name="connsiteY1" fmla="*/ 33884 h 377751"/>
                <a:gd name="connsiteX2" fmla="*/ 252412 w 252412"/>
                <a:gd name="connsiteY2" fmla="*/ 177800 h 377751"/>
                <a:gd name="connsiteX3" fmla="*/ 0 w 252412"/>
                <a:gd name="connsiteY3" fmla="*/ 177800 h 377751"/>
                <a:gd name="connsiteX4" fmla="*/ 130970 w 252412"/>
                <a:gd name="connsiteY4" fmla="*/ 377751 h 377751"/>
                <a:gd name="connsiteX5" fmla="*/ 127795 w 252412"/>
                <a:gd name="connsiteY5" fmla="*/ 0 h 377751"/>
                <a:gd name="connsiteX6" fmla="*/ 0 w 252412"/>
                <a:gd name="connsiteY6" fmla="*/ 33884 h 377751"/>
                <a:gd name="connsiteX7" fmla="*/ 252412 w 252412"/>
                <a:gd name="connsiteY7" fmla="*/ 33884 h 377751"/>
                <a:gd name="connsiteX0" fmla="*/ 0 w 252412"/>
                <a:gd name="connsiteY0" fmla="*/ 143916 h 143916"/>
                <a:gd name="connsiteX1" fmla="*/ 126207 w 252412"/>
                <a:gd name="connsiteY1" fmla="*/ 0 h 143916"/>
                <a:gd name="connsiteX2" fmla="*/ 252412 w 252412"/>
                <a:gd name="connsiteY2" fmla="*/ 143916 h 143916"/>
                <a:gd name="connsiteX3" fmla="*/ 0 w 252412"/>
                <a:gd name="connsiteY3" fmla="*/ 143916 h 143916"/>
                <a:gd name="connsiteX4" fmla="*/ 0 w 252412"/>
                <a:gd name="connsiteY4" fmla="*/ 0 h 143916"/>
                <a:gd name="connsiteX5" fmla="*/ 252412 w 252412"/>
                <a:gd name="connsiteY5" fmla="*/ 0 h 143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412" h="143916">
                  <a:moveTo>
                    <a:pt x="0" y="143916"/>
                  </a:moveTo>
                  <a:lnTo>
                    <a:pt x="126207" y="0"/>
                  </a:lnTo>
                  <a:lnTo>
                    <a:pt x="252412" y="143916"/>
                  </a:lnTo>
                  <a:lnTo>
                    <a:pt x="0" y="143916"/>
                  </a:lnTo>
                  <a:close/>
                  <a:moveTo>
                    <a:pt x="0" y="0"/>
                  </a:moveTo>
                  <a:lnTo>
                    <a:pt x="252412" y="0"/>
                  </a:lnTo>
                </a:path>
              </a:pathLst>
            </a:custGeom>
            <a:noFill/>
            <a:ln w="18969" cap="flat">
              <a:solidFill>
                <a:srgbClr val="000000"/>
              </a:solidFill>
              <a:prstDash val="solid"/>
              <a:miter/>
              <a:tailEnd type="oval"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45D101C-A8DA-3186-9CDE-B9CE0388A59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61537" y="3477877"/>
              <a:ext cx="6466" cy="540694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  <a:headEnd type="oval"/>
              <a:tailEnd type="oval"/>
            </a:ln>
          </p:spPr>
        </p:cxnSp>
        <p:grpSp>
          <p:nvGrpSpPr>
            <p:cNvPr id="147" name="Graphic 8">
              <a:extLst>
                <a:ext uri="{FF2B5EF4-FFF2-40B4-BE49-F238E27FC236}">
                  <a16:creationId xmlns:a16="http://schemas.microsoft.com/office/drawing/2014/main" id="{826D6289-361E-1D5C-8A29-5FA3877AFE90}"/>
                </a:ext>
              </a:extLst>
            </p:cNvPr>
            <p:cNvGrpSpPr/>
            <p:nvPr/>
          </p:nvGrpSpPr>
          <p:grpSpPr>
            <a:xfrm>
              <a:off x="5469893" y="3577500"/>
              <a:ext cx="794775" cy="313194"/>
              <a:chOff x="3535465" y="4956723"/>
              <a:chExt cx="504147" cy="462646"/>
            </a:xfrm>
            <a:solidFill>
              <a:schemeClr val="bg1"/>
            </a:solidFill>
          </p:grpSpPr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8D0C86FF-F786-F0E3-1E0A-10FBEA8F88F7}"/>
                  </a:ext>
                </a:extLst>
              </p:cNvPr>
              <p:cNvSpPr/>
              <p:nvPr/>
            </p:nvSpPr>
            <p:spPr>
              <a:xfrm>
                <a:off x="3535465" y="4956723"/>
                <a:ext cx="504147" cy="462646"/>
              </a:xfrm>
              <a:custGeom>
                <a:avLst/>
                <a:gdLst>
                  <a:gd name="connsiteX0" fmla="*/ -40 w 504147"/>
                  <a:gd name="connsiteY0" fmla="*/ 11 h 462646"/>
                  <a:gd name="connsiteX1" fmla="*/ 504108 w 504147"/>
                  <a:gd name="connsiteY1" fmla="*/ 11 h 462646"/>
                  <a:gd name="connsiteX2" fmla="*/ 504108 w 504147"/>
                  <a:gd name="connsiteY2" fmla="*/ 462657 h 462646"/>
                  <a:gd name="connsiteX3" fmla="*/ -40 w 504147"/>
                  <a:gd name="connsiteY3" fmla="*/ 462657 h 46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4147" h="462646">
                    <a:moveTo>
                      <a:pt x="-40" y="11"/>
                    </a:moveTo>
                    <a:lnTo>
                      <a:pt x="504108" y="11"/>
                    </a:lnTo>
                    <a:lnTo>
                      <a:pt x="504108" y="462657"/>
                    </a:lnTo>
                    <a:lnTo>
                      <a:pt x="-40" y="462657"/>
                    </a:lnTo>
                    <a:close/>
                  </a:path>
                </a:pathLst>
              </a:custGeom>
              <a:grpFill/>
              <a:ln w="22321" cap="sq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D1F42F6E-FF6B-369C-79AF-D330D7BC3769}"/>
                  </a:ext>
                </a:extLst>
              </p:cNvPr>
              <p:cNvSpPr txBox="1"/>
              <p:nvPr/>
            </p:nvSpPr>
            <p:spPr>
              <a:xfrm>
                <a:off x="3563734" y="4999732"/>
                <a:ext cx="447608" cy="25468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5" spc="0" baseline="0" dirty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ESC Unit</a:t>
                </a:r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A31B15A-FA3E-90C7-4232-EB209056DC12}"/>
                </a:ext>
              </a:extLst>
            </p:cNvPr>
            <p:cNvSpPr/>
            <p:nvPr/>
          </p:nvSpPr>
          <p:spPr>
            <a:xfrm>
              <a:off x="6361639" y="3842981"/>
              <a:ext cx="240206" cy="22323"/>
            </a:xfrm>
            <a:custGeom>
              <a:avLst/>
              <a:gdLst>
                <a:gd name="connsiteX0" fmla="*/ 0 w 240206"/>
                <a:gd name="connsiteY0" fmla="*/ 0 h 22323"/>
                <a:gd name="connsiteX1" fmla="*/ 240206 w 240206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206" h="22323">
                  <a:moveTo>
                    <a:pt x="0" y="0"/>
                  </a:moveTo>
                  <a:lnTo>
                    <a:pt x="240206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4F30712-5619-4AD9-8C32-93C7314112FC}"/>
                </a:ext>
              </a:extLst>
            </p:cNvPr>
            <p:cNvSpPr/>
            <p:nvPr/>
          </p:nvSpPr>
          <p:spPr>
            <a:xfrm>
              <a:off x="6421697" y="3905488"/>
              <a:ext cx="120114" cy="22323"/>
            </a:xfrm>
            <a:custGeom>
              <a:avLst/>
              <a:gdLst>
                <a:gd name="connsiteX0" fmla="*/ 0 w 120114"/>
                <a:gd name="connsiteY0" fmla="*/ 0 h 22323"/>
                <a:gd name="connsiteX1" fmla="*/ 120114 w 120114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114" h="22323">
                  <a:moveTo>
                    <a:pt x="0" y="0"/>
                  </a:moveTo>
                  <a:lnTo>
                    <a:pt x="120114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F3F663B-6949-B357-4B1A-C83A43B5993A}"/>
                </a:ext>
              </a:extLst>
            </p:cNvPr>
            <p:cNvSpPr/>
            <p:nvPr/>
          </p:nvSpPr>
          <p:spPr>
            <a:xfrm>
              <a:off x="6451725" y="3967995"/>
              <a:ext cx="60057" cy="22323"/>
            </a:xfrm>
            <a:custGeom>
              <a:avLst/>
              <a:gdLst>
                <a:gd name="connsiteX0" fmla="*/ 0 w 60057"/>
                <a:gd name="connsiteY0" fmla="*/ 0 h 22323"/>
                <a:gd name="connsiteX1" fmla="*/ 60057 w 60057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057" h="22323">
                  <a:moveTo>
                    <a:pt x="0" y="0"/>
                  </a:moveTo>
                  <a:lnTo>
                    <a:pt x="60057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F8A59D3-A345-29DD-F598-7096B5D24585}"/>
                </a:ext>
              </a:extLst>
            </p:cNvPr>
            <p:cNvCxnSpPr>
              <a:cxnSpLocks/>
            </p:cNvCxnSpPr>
            <p:nvPr/>
          </p:nvCxnSpPr>
          <p:spPr>
            <a:xfrm>
              <a:off x="6264668" y="3726474"/>
              <a:ext cx="217777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EEEE080-B715-707A-B84A-314FB2FEDA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2445" y="3726474"/>
              <a:ext cx="0" cy="107003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F3FB6C1-1EEC-B1C2-C8FB-EE4ACA9C19F0}"/>
              </a:ext>
            </a:extLst>
          </p:cNvPr>
          <p:cNvGrpSpPr/>
          <p:nvPr/>
        </p:nvGrpSpPr>
        <p:grpSpPr>
          <a:xfrm>
            <a:off x="3849528" y="3812062"/>
            <a:ext cx="1907795" cy="711863"/>
            <a:chOff x="4694050" y="3306711"/>
            <a:chExt cx="1907795" cy="711863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0FF64AC-8125-C09B-FA4A-D8A8B93DDA55}"/>
                </a:ext>
              </a:extLst>
            </p:cNvPr>
            <p:cNvSpPr/>
            <p:nvPr/>
          </p:nvSpPr>
          <p:spPr>
            <a:xfrm>
              <a:off x="5835112" y="3490836"/>
              <a:ext cx="50053" cy="527736"/>
            </a:xfrm>
            <a:custGeom>
              <a:avLst/>
              <a:gdLst>
                <a:gd name="connsiteX0" fmla="*/ 0 w 22326"/>
                <a:gd name="connsiteY0" fmla="*/ 407624 h 407624"/>
                <a:gd name="connsiteX1" fmla="*/ 0 w 22326"/>
                <a:gd name="connsiteY1" fmla="*/ 0 h 40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6" h="407624">
                  <a:moveTo>
                    <a:pt x="0" y="407624"/>
                  </a:moveTo>
                  <a:cubicBezTo>
                    <a:pt x="0" y="271783"/>
                    <a:pt x="0" y="135897"/>
                    <a:pt x="0" y="0"/>
                  </a:cubicBezTo>
                </a:path>
              </a:pathLst>
            </a:cu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5088D3A-BDC8-98BC-65AE-FE4405016F7A}"/>
                </a:ext>
              </a:extLst>
            </p:cNvPr>
            <p:cNvSpPr txBox="1"/>
            <p:nvPr/>
          </p:nvSpPr>
          <p:spPr>
            <a:xfrm>
              <a:off x="5856924" y="3306711"/>
              <a:ext cx="153274" cy="315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50" b="1" spc="0" baseline="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+</a:t>
              </a: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67B41B3-3D4F-B268-F6E0-94FBE66794EC}"/>
                </a:ext>
              </a:extLst>
            </p:cNvPr>
            <p:cNvSpPr/>
            <p:nvPr/>
          </p:nvSpPr>
          <p:spPr>
            <a:xfrm rot="10800000">
              <a:off x="4694050" y="3490835"/>
              <a:ext cx="93457" cy="512441"/>
            </a:xfrm>
            <a:custGeom>
              <a:avLst/>
              <a:gdLst>
                <a:gd name="connsiteX0" fmla="*/ 0 w 93457"/>
                <a:gd name="connsiteY0" fmla="*/ 0 h 512441"/>
                <a:gd name="connsiteX1" fmla="*/ 0 w 93457"/>
                <a:gd name="connsiteY1" fmla="*/ 56658 h 512441"/>
                <a:gd name="connsiteX2" fmla="*/ 93457 w 93457"/>
                <a:gd name="connsiteY2" fmla="*/ 122648 h 512441"/>
                <a:gd name="connsiteX3" fmla="*/ 0 w 93457"/>
                <a:gd name="connsiteY3" fmla="*/ 188635 h 512441"/>
                <a:gd name="connsiteX4" fmla="*/ 93457 w 93457"/>
                <a:gd name="connsiteY4" fmla="*/ 254625 h 512441"/>
                <a:gd name="connsiteX5" fmla="*/ 0 w 93457"/>
                <a:gd name="connsiteY5" fmla="*/ 320612 h 512441"/>
                <a:gd name="connsiteX6" fmla="*/ 93457 w 93457"/>
                <a:gd name="connsiteY6" fmla="*/ 386602 h 512441"/>
                <a:gd name="connsiteX7" fmla="*/ 1541 w 93457"/>
                <a:gd name="connsiteY7" fmla="*/ 452877 h 512441"/>
                <a:gd name="connsiteX8" fmla="*/ 938 w 93457"/>
                <a:gd name="connsiteY8" fmla="*/ 512442 h 51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457" h="512441">
                  <a:moveTo>
                    <a:pt x="0" y="0"/>
                  </a:moveTo>
                  <a:lnTo>
                    <a:pt x="0" y="56658"/>
                  </a:lnTo>
                  <a:cubicBezTo>
                    <a:pt x="51618" y="56658"/>
                    <a:pt x="93457" y="86188"/>
                    <a:pt x="93457" y="122648"/>
                  </a:cubicBezTo>
                  <a:cubicBezTo>
                    <a:pt x="93457" y="159105"/>
                    <a:pt x="51618" y="188635"/>
                    <a:pt x="0" y="188635"/>
                  </a:cubicBezTo>
                  <a:cubicBezTo>
                    <a:pt x="51618" y="188635"/>
                    <a:pt x="93457" y="218165"/>
                    <a:pt x="93457" y="254625"/>
                  </a:cubicBezTo>
                  <a:cubicBezTo>
                    <a:pt x="93457" y="291084"/>
                    <a:pt x="51618" y="320612"/>
                    <a:pt x="0" y="320612"/>
                  </a:cubicBezTo>
                  <a:cubicBezTo>
                    <a:pt x="51618" y="320612"/>
                    <a:pt x="93457" y="350142"/>
                    <a:pt x="93457" y="386602"/>
                  </a:cubicBezTo>
                  <a:cubicBezTo>
                    <a:pt x="93457" y="423061"/>
                    <a:pt x="53136" y="452877"/>
                    <a:pt x="1541" y="452877"/>
                  </a:cubicBezTo>
                  <a:lnTo>
                    <a:pt x="938" y="512442"/>
                  </a:lnTo>
                </a:path>
              </a:pathLst>
            </a:custGeom>
            <a:noFill/>
            <a:ln w="44642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D75C405-B54D-D85C-95FB-DEAAE1402CD9}"/>
                </a:ext>
              </a:extLst>
            </p:cNvPr>
            <p:cNvCxnSpPr/>
            <p:nvPr/>
          </p:nvCxnSpPr>
          <p:spPr>
            <a:xfrm>
              <a:off x="4787507" y="3477877"/>
              <a:ext cx="1047605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3A606F6-4F9B-7F9B-D3E4-6D1A15429A59}"/>
                </a:ext>
              </a:extLst>
            </p:cNvPr>
            <p:cNvCxnSpPr/>
            <p:nvPr/>
          </p:nvCxnSpPr>
          <p:spPr>
            <a:xfrm>
              <a:off x="4787507" y="4018574"/>
              <a:ext cx="1047605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06E26EE4-64A5-1D6A-0037-390E30BDB540}"/>
                </a:ext>
              </a:extLst>
            </p:cNvPr>
            <p:cNvSpPr/>
            <p:nvPr/>
          </p:nvSpPr>
          <p:spPr>
            <a:xfrm>
              <a:off x="5135331" y="3676329"/>
              <a:ext cx="252412" cy="143916"/>
            </a:xfrm>
            <a:custGeom>
              <a:avLst/>
              <a:gdLst>
                <a:gd name="connsiteX0" fmla="*/ 0 w 252411"/>
                <a:gd name="connsiteY0" fmla="*/ 251915 h 359790"/>
                <a:gd name="connsiteX1" fmla="*/ 126207 w 252411"/>
                <a:gd name="connsiteY1" fmla="*/ 107999 h 359790"/>
                <a:gd name="connsiteX2" fmla="*/ 252412 w 252411"/>
                <a:gd name="connsiteY2" fmla="*/ 251915 h 359790"/>
                <a:gd name="connsiteX3" fmla="*/ 126207 w 252411"/>
                <a:gd name="connsiteY3" fmla="*/ 359791 h 359790"/>
                <a:gd name="connsiteX4" fmla="*/ 126207 w 252411"/>
                <a:gd name="connsiteY4" fmla="*/ 251915 h 359790"/>
                <a:gd name="connsiteX5" fmla="*/ 0 w 252411"/>
                <a:gd name="connsiteY5" fmla="*/ 107999 h 359790"/>
                <a:gd name="connsiteX6" fmla="*/ 252412 w 252411"/>
                <a:gd name="connsiteY6" fmla="*/ 107999 h 359790"/>
                <a:gd name="connsiteX7" fmla="*/ 126207 w 252411"/>
                <a:gd name="connsiteY7" fmla="*/ 107999 h 359790"/>
                <a:gd name="connsiteX8" fmla="*/ 126207 w 252411"/>
                <a:gd name="connsiteY8" fmla="*/ 0 h 359790"/>
                <a:gd name="connsiteX0" fmla="*/ 0 w 252412"/>
                <a:gd name="connsiteY0" fmla="*/ 251915 h 359791"/>
                <a:gd name="connsiteX1" fmla="*/ 126207 w 252412"/>
                <a:gd name="connsiteY1" fmla="*/ 107999 h 359791"/>
                <a:gd name="connsiteX2" fmla="*/ 252412 w 252412"/>
                <a:gd name="connsiteY2" fmla="*/ 251915 h 359791"/>
                <a:gd name="connsiteX3" fmla="*/ 0 w 252412"/>
                <a:gd name="connsiteY3" fmla="*/ 251915 h 359791"/>
                <a:gd name="connsiteX4" fmla="*/ 126207 w 252412"/>
                <a:gd name="connsiteY4" fmla="*/ 359791 h 359791"/>
                <a:gd name="connsiteX5" fmla="*/ 127795 w 252412"/>
                <a:gd name="connsiteY5" fmla="*/ 74115 h 359791"/>
                <a:gd name="connsiteX6" fmla="*/ 0 w 252412"/>
                <a:gd name="connsiteY6" fmla="*/ 107999 h 359791"/>
                <a:gd name="connsiteX7" fmla="*/ 252412 w 252412"/>
                <a:gd name="connsiteY7" fmla="*/ 107999 h 359791"/>
                <a:gd name="connsiteX8" fmla="*/ 126207 w 252412"/>
                <a:gd name="connsiteY8" fmla="*/ 107999 h 359791"/>
                <a:gd name="connsiteX9" fmla="*/ 126207 w 252412"/>
                <a:gd name="connsiteY9" fmla="*/ 0 h 359791"/>
                <a:gd name="connsiteX0" fmla="*/ 0 w 252412"/>
                <a:gd name="connsiteY0" fmla="*/ 251915 h 477266"/>
                <a:gd name="connsiteX1" fmla="*/ 126207 w 252412"/>
                <a:gd name="connsiteY1" fmla="*/ 107999 h 477266"/>
                <a:gd name="connsiteX2" fmla="*/ 252412 w 252412"/>
                <a:gd name="connsiteY2" fmla="*/ 251915 h 477266"/>
                <a:gd name="connsiteX3" fmla="*/ 0 w 252412"/>
                <a:gd name="connsiteY3" fmla="*/ 251915 h 477266"/>
                <a:gd name="connsiteX4" fmla="*/ 129382 w 252412"/>
                <a:gd name="connsiteY4" fmla="*/ 477266 h 477266"/>
                <a:gd name="connsiteX5" fmla="*/ 127795 w 252412"/>
                <a:gd name="connsiteY5" fmla="*/ 74115 h 477266"/>
                <a:gd name="connsiteX6" fmla="*/ 0 w 252412"/>
                <a:gd name="connsiteY6" fmla="*/ 107999 h 477266"/>
                <a:gd name="connsiteX7" fmla="*/ 252412 w 252412"/>
                <a:gd name="connsiteY7" fmla="*/ 107999 h 477266"/>
                <a:gd name="connsiteX8" fmla="*/ 126207 w 252412"/>
                <a:gd name="connsiteY8" fmla="*/ 107999 h 477266"/>
                <a:gd name="connsiteX9" fmla="*/ 126207 w 252412"/>
                <a:gd name="connsiteY9" fmla="*/ 0 h 477266"/>
                <a:gd name="connsiteX0" fmla="*/ 0 w 252412"/>
                <a:gd name="connsiteY0" fmla="*/ 251915 h 451866"/>
                <a:gd name="connsiteX1" fmla="*/ 126207 w 252412"/>
                <a:gd name="connsiteY1" fmla="*/ 107999 h 451866"/>
                <a:gd name="connsiteX2" fmla="*/ 252412 w 252412"/>
                <a:gd name="connsiteY2" fmla="*/ 251915 h 451866"/>
                <a:gd name="connsiteX3" fmla="*/ 0 w 252412"/>
                <a:gd name="connsiteY3" fmla="*/ 251915 h 451866"/>
                <a:gd name="connsiteX4" fmla="*/ 130970 w 252412"/>
                <a:gd name="connsiteY4" fmla="*/ 451866 h 451866"/>
                <a:gd name="connsiteX5" fmla="*/ 127795 w 252412"/>
                <a:gd name="connsiteY5" fmla="*/ 74115 h 451866"/>
                <a:gd name="connsiteX6" fmla="*/ 0 w 252412"/>
                <a:gd name="connsiteY6" fmla="*/ 107999 h 451866"/>
                <a:gd name="connsiteX7" fmla="*/ 252412 w 252412"/>
                <a:gd name="connsiteY7" fmla="*/ 107999 h 451866"/>
                <a:gd name="connsiteX8" fmla="*/ 126207 w 252412"/>
                <a:gd name="connsiteY8" fmla="*/ 107999 h 451866"/>
                <a:gd name="connsiteX9" fmla="*/ 126207 w 252412"/>
                <a:gd name="connsiteY9" fmla="*/ 0 h 451866"/>
                <a:gd name="connsiteX0" fmla="*/ 0 w 252412"/>
                <a:gd name="connsiteY0" fmla="*/ 336052 h 536003"/>
                <a:gd name="connsiteX1" fmla="*/ 126207 w 252412"/>
                <a:gd name="connsiteY1" fmla="*/ 192136 h 536003"/>
                <a:gd name="connsiteX2" fmla="*/ 252412 w 252412"/>
                <a:gd name="connsiteY2" fmla="*/ 336052 h 536003"/>
                <a:gd name="connsiteX3" fmla="*/ 0 w 252412"/>
                <a:gd name="connsiteY3" fmla="*/ 336052 h 536003"/>
                <a:gd name="connsiteX4" fmla="*/ 130970 w 252412"/>
                <a:gd name="connsiteY4" fmla="*/ 536003 h 536003"/>
                <a:gd name="connsiteX5" fmla="*/ 127795 w 252412"/>
                <a:gd name="connsiteY5" fmla="*/ 158252 h 536003"/>
                <a:gd name="connsiteX6" fmla="*/ 0 w 252412"/>
                <a:gd name="connsiteY6" fmla="*/ 192136 h 536003"/>
                <a:gd name="connsiteX7" fmla="*/ 252412 w 252412"/>
                <a:gd name="connsiteY7" fmla="*/ 192136 h 536003"/>
                <a:gd name="connsiteX8" fmla="*/ 126207 w 252412"/>
                <a:gd name="connsiteY8" fmla="*/ 192136 h 536003"/>
                <a:gd name="connsiteX9" fmla="*/ 130970 w 252412"/>
                <a:gd name="connsiteY9" fmla="*/ 0 h 536003"/>
                <a:gd name="connsiteX0" fmla="*/ 0 w 252412"/>
                <a:gd name="connsiteY0" fmla="*/ 345577 h 545528"/>
                <a:gd name="connsiteX1" fmla="*/ 126207 w 252412"/>
                <a:gd name="connsiteY1" fmla="*/ 201661 h 545528"/>
                <a:gd name="connsiteX2" fmla="*/ 252412 w 252412"/>
                <a:gd name="connsiteY2" fmla="*/ 345577 h 545528"/>
                <a:gd name="connsiteX3" fmla="*/ 0 w 252412"/>
                <a:gd name="connsiteY3" fmla="*/ 345577 h 545528"/>
                <a:gd name="connsiteX4" fmla="*/ 130970 w 252412"/>
                <a:gd name="connsiteY4" fmla="*/ 545528 h 545528"/>
                <a:gd name="connsiteX5" fmla="*/ 127795 w 252412"/>
                <a:gd name="connsiteY5" fmla="*/ 167777 h 545528"/>
                <a:gd name="connsiteX6" fmla="*/ 0 w 252412"/>
                <a:gd name="connsiteY6" fmla="*/ 201661 h 545528"/>
                <a:gd name="connsiteX7" fmla="*/ 252412 w 252412"/>
                <a:gd name="connsiteY7" fmla="*/ 201661 h 545528"/>
                <a:gd name="connsiteX8" fmla="*/ 126207 w 252412"/>
                <a:gd name="connsiteY8" fmla="*/ 201661 h 545528"/>
                <a:gd name="connsiteX9" fmla="*/ 121445 w 252412"/>
                <a:gd name="connsiteY9" fmla="*/ 0 h 545528"/>
                <a:gd name="connsiteX0" fmla="*/ 0 w 252412"/>
                <a:gd name="connsiteY0" fmla="*/ 351927 h 551878"/>
                <a:gd name="connsiteX1" fmla="*/ 126207 w 252412"/>
                <a:gd name="connsiteY1" fmla="*/ 208011 h 551878"/>
                <a:gd name="connsiteX2" fmla="*/ 252412 w 252412"/>
                <a:gd name="connsiteY2" fmla="*/ 351927 h 551878"/>
                <a:gd name="connsiteX3" fmla="*/ 0 w 252412"/>
                <a:gd name="connsiteY3" fmla="*/ 351927 h 551878"/>
                <a:gd name="connsiteX4" fmla="*/ 130970 w 252412"/>
                <a:gd name="connsiteY4" fmla="*/ 551878 h 551878"/>
                <a:gd name="connsiteX5" fmla="*/ 127795 w 252412"/>
                <a:gd name="connsiteY5" fmla="*/ 174127 h 551878"/>
                <a:gd name="connsiteX6" fmla="*/ 0 w 252412"/>
                <a:gd name="connsiteY6" fmla="*/ 208011 h 551878"/>
                <a:gd name="connsiteX7" fmla="*/ 252412 w 252412"/>
                <a:gd name="connsiteY7" fmla="*/ 208011 h 551878"/>
                <a:gd name="connsiteX8" fmla="*/ 126207 w 252412"/>
                <a:gd name="connsiteY8" fmla="*/ 208011 h 551878"/>
                <a:gd name="connsiteX9" fmla="*/ 130970 w 252412"/>
                <a:gd name="connsiteY9" fmla="*/ 0 h 551878"/>
                <a:gd name="connsiteX0" fmla="*/ 0 w 252412"/>
                <a:gd name="connsiteY0" fmla="*/ 177800 h 377751"/>
                <a:gd name="connsiteX1" fmla="*/ 126207 w 252412"/>
                <a:gd name="connsiteY1" fmla="*/ 33884 h 377751"/>
                <a:gd name="connsiteX2" fmla="*/ 252412 w 252412"/>
                <a:gd name="connsiteY2" fmla="*/ 177800 h 377751"/>
                <a:gd name="connsiteX3" fmla="*/ 0 w 252412"/>
                <a:gd name="connsiteY3" fmla="*/ 177800 h 377751"/>
                <a:gd name="connsiteX4" fmla="*/ 130970 w 252412"/>
                <a:gd name="connsiteY4" fmla="*/ 377751 h 377751"/>
                <a:gd name="connsiteX5" fmla="*/ 127795 w 252412"/>
                <a:gd name="connsiteY5" fmla="*/ 0 h 377751"/>
                <a:gd name="connsiteX6" fmla="*/ 0 w 252412"/>
                <a:gd name="connsiteY6" fmla="*/ 33884 h 377751"/>
                <a:gd name="connsiteX7" fmla="*/ 252412 w 252412"/>
                <a:gd name="connsiteY7" fmla="*/ 33884 h 377751"/>
                <a:gd name="connsiteX0" fmla="*/ 0 w 252412"/>
                <a:gd name="connsiteY0" fmla="*/ 143916 h 143916"/>
                <a:gd name="connsiteX1" fmla="*/ 126207 w 252412"/>
                <a:gd name="connsiteY1" fmla="*/ 0 h 143916"/>
                <a:gd name="connsiteX2" fmla="*/ 252412 w 252412"/>
                <a:gd name="connsiteY2" fmla="*/ 143916 h 143916"/>
                <a:gd name="connsiteX3" fmla="*/ 0 w 252412"/>
                <a:gd name="connsiteY3" fmla="*/ 143916 h 143916"/>
                <a:gd name="connsiteX4" fmla="*/ 0 w 252412"/>
                <a:gd name="connsiteY4" fmla="*/ 0 h 143916"/>
                <a:gd name="connsiteX5" fmla="*/ 252412 w 252412"/>
                <a:gd name="connsiteY5" fmla="*/ 0 h 143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412" h="143916">
                  <a:moveTo>
                    <a:pt x="0" y="143916"/>
                  </a:moveTo>
                  <a:lnTo>
                    <a:pt x="126207" y="0"/>
                  </a:lnTo>
                  <a:lnTo>
                    <a:pt x="252412" y="143916"/>
                  </a:lnTo>
                  <a:lnTo>
                    <a:pt x="0" y="143916"/>
                  </a:lnTo>
                  <a:close/>
                  <a:moveTo>
                    <a:pt x="0" y="0"/>
                  </a:moveTo>
                  <a:lnTo>
                    <a:pt x="252412" y="0"/>
                  </a:lnTo>
                </a:path>
              </a:pathLst>
            </a:custGeom>
            <a:noFill/>
            <a:ln w="18969" cap="flat">
              <a:solidFill>
                <a:srgbClr val="000000"/>
              </a:solidFill>
              <a:prstDash val="solid"/>
              <a:miter/>
              <a:tailEnd type="oval"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AA7AB80-5F13-1643-92B2-A4A3232E752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61537" y="3477877"/>
              <a:ext cx="6466" cy="540694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  <a:headEnd type="oval"/>
              <a:tailEnd type="oval"/>
            </a:ln>
          </p:spPr>
        </p:cxnSp>
        <p:grpSp>
          <p:nvGrpSpPr>
            <p:cNvPr id="51" name="Graphic 8">
              <a:extLst>
                <a:ext uri="{FF2B5EF4-FFF2-40B4-BE49-F238E27FC236}">
                  <a16:creationId xmlns:a16="http://schemas.microsoft.com/office/drawing/2014/main" id="{C1595332-43CD-5C46-7AD8-D271572C9E33}"/>
                </a:ext>
              </a:extLst>
            </p:cNvPr>
            <p:cNvGrpSpPr/>
            <p:nvPr/>
          </p:nvGrpSpPr>
          <p:grpSpPr>
            <a:xfrm>
              <a:off x="5469893" y="3577500"/>
              <a:ext cx="794775" cy="313194"/>
              <a:chOff x="3535465" y="4956723"/>
              <a:chExt cx="504147" cy="462646"/>
            </a:xfrm>
            <a:solidFill>
              <a:schemeClr val="bg1"/>
            </a:solidFill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391FDDD5-EB79-8F4B-6C83-DAEE5B9DB6E6}"/>
                  </a:ext>
                </a:extLst>
              </p:cNvPr>
              <p:cNvSpPr/>
              <p:nvPr/>
            </p:nvSpPr>
            <p:spPr>
              <a:xfrm>
                <a:off x="3535465" y="4956723"/>
                <a:ext cx="504147" cy="462646"/>
              </a:xfrm>
              <a:custGeom>
                <a:avLst/>
                <a:gdLst>
                  <a:gd name="connsiteX0" fmla="*/ -40 w 504147"/>
                  <a:gd name="connsiteY0" fmla="*/ 11 h 462646"/>
                  <a:gd name="connsiteX1" fmla="*/ 504108 w 504147"/>
                  <a:gd name="connsiteY1" fmla="*/ 11 h 462646"/>
                  <a:gd name="connsiteX2" fmla="*/ 504108 w 504147"/>
                  <a:gd name="connsiteY2" fmla="*/ 462657 h 462646"/>
                  <a:gd name="connsiteX3" fmla="*/ -40 w 504147"/>
                  <a:gd name="connsiteY3" fmla="*/ 462657 h 46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4147" h="462646">
                    <a:moveTo>
                      <a:pt x="-40" y="11"/>
                    </a:moveTo>
                    <a:lnTo>
                      <a:pt x="504108" y="11"/>
                    </a:lnTo>
                    <a:lnTo>
                      <a:pt x="504108" y="462657"/>
                    </a:lnTo>
                    <a:lnTo>
                      <a:pt x="-40" y="462657"/>
                    </a:lnTo>
                    <a:close/>
                  </a:path>
                </a:pathLst>
              </a:custGeom>
              <a:grpFill/>
              <a:ln w="22321" cap="sq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7177E0D-8DE5-D40E-7539-59207146DDC1}"/>
                  </a:ext>
                </a:extLst>
              </p:cNvPr>
              <p:cNvSpPr txBox="1"/>
              <p:nvPr/>
            </p:nvSpPr>
            <p:spPr>
              <a:xfrm>
                <a:off x="3563734" y="4999732"/>
                <a:ext cx="447608" cy="25468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5" spc="0" baseline="0" dirty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ESC Unit</a:t>
                </a:r>
              </a:p>
            </p:txBody>
          </p:sp>
        </p:grp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A512F79-929A-8428-6E15-E717337854FC}"/>
                </a:ext>
              </a:extLst>
            </p:cNvPr>
            <p:cNvSpPr/>
            <p:nvPr/>
          </p:nvSpPr>
          <p:spPr>
            <a:xfrm>
              <a:off x="6361639" y="3842981"/>
              <a:ext cx="240206" cy="22323"/>
            </a:xfrm>
            <a:custGeom>
              <a:avLst/>
              <a:gdLst>
                <a:gd name="connsiteX0" fmla="*/ 0 w 240206"/>
                <a:gd name="connsiteY0" fmla="*/ 0 h 22323"/>
                <a:gd name="connsiteX1" fmla="*/ 240206 w 240206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206" h="22323">
                  <a:moveTo>
                    <a:pt x="0" y="0"/>
                  </a:moveTo>
                  <a:lnTo>
                    <a:pt x="240206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DD235E7-F056-FB6D-3F14-4D13123D9634}"/>
                </a:ext>
              </a:extLst>
            </p:cNvPr>
            <p:cNvSpPr/>
            <p:nvPr/>
          </p:nvSpPr>
          <p:spPr>
            <a:xfrm>
              <a:off x="6421697" y="3905488"/>
              <a:ext cx="120114" cy="22323"/>
            </a:xfrm>
            <a:custGeom>
              <a:avLst/>
              <a:gdLst>
                <a:gd name="connsiteX0" fmla="*/ 0 w 120114"/>
                <a:gd name="connsiteY0" fmla="*/ 0 h 22323"/>
                <a:gd name="connsiteX1" fmla="*/ 120114 w 120114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114" h="22323">
                  <a:moveTo>
                    <a:pt x="0" y="0"/>
                  </a:moveTo>
                  <a:lnTo>
                    <a:pt x="120114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FDF3D31-8F14-3944-5B92-F1CBAFBD7316}"/>
                </a:ext>
              </a:extLst>
            </p:cNvPr>
            <p:cNvSpPr/>
            <p:nvPr/>
          </p:nvSpPr>
          <p:spPr>
            <a:xfrm>
              <a:off x="6451725" y="3967995"/>
              <a:ext cx="60057" cy="22323"/>
            </a:xfrm>
            <a:custGeom>
              <a:avLst/>
              <a:gdLst>
                <a:gd name="connsiteX0" fmla="*/ 0 w 60057"/>
                <a:gd name="connsiteY0" fmla="*/ 0 h 22323"/>
                <a:gd name="connsiteX1" fmla="*/ 60057 w 60057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057" h="22323">
                  <a:moveTo>
                    <a:pt x="0" y="0"/>
                  </a:moveTo>
                  <a:lnTo>
                    <a:pt x="60057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B147E77F-98DE-EE9F-8C3A-28696688959D}"/>
                </a:ext>
              </a:extLst>
            </p:cNvPr>
            <p:cNvCxnSpPr>
              <a:cxnSpLocks/>
            </p:cNvCxnSpPr>
            <p:nvPr/>
          </p:nvCxnSpPr>
          <p:spPr>
            <a:xfrm>
              <a:off x="6264668" y="3726474"/>
              <a:ext cx="217777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61C558EF-597D-6258-5DB5-412DBD4F41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2445" y="3726474"/>
              <a:ext cx="0" cy="107003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EB1C78E-DB34-5D8F-187F-003CC1C55F8C}"/>
              </a:ext>
            </a:extLst>
          </p:cNvPr>
          <p:cNvGrpSpPr/>
          <p:nvPr/>
        </p:nvGrpSpPr>
        <p:grpSpPr>
          <a:xfrm>
            <a:off x="3856041" y="4435116"/>
            <a:ext cx="1907795" cy="711863"/>
            <a:chOff x="4694050" y="3306711"/>
            <a:chExt cx="1907795" cy="711863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D2EB082-644F-7141-E873-0479ED0C4FFC}"/>
                </a:ext>
              </a:extLst>
            </p:cNvPr>
            <p:cNvSpPr/>
            <p:nvPr/>
          </p:nvSpPr>
          <p:spPr>
            <a:xfrm>
              <a:off x="5835112" y="3490836"/>
              <a:ext cx="50053" cy="527736"/>
            </a:xfrm>
            <a:custGeom>
              <a:avLst/>
              <a:gdLst>
                <a:gd name="connsiteX0" fmla="*/ 0 w 22326"/>
                <a:gd name="connsiteY0" fmla="*/ 407624 h 407624"/>
                <a:gd name="connsiteX1" fmla="*/ 0 w 22326"/>
                <a:gd name="connsiteY1" fmla="*/ 0 h 40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6" h="407624">
                  <a:moveTo>
                    <a:pt x="0" y="407624"/>
                  </a:moveTo>
                  <a:cubicBezTo>
                    <a:pt x="0" y="271783"/>
                    <a:pt x="0" y="135897"/>
                    <a:pt x="0" y="0"/>
                  </a:cubicBezTo>
                </a:path>
              </a:pathLst>
            </a:cu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46FD752-22F2-37C4-414B-8C0DDCACF276}"/>
                </a:ext>
              </a:extLst>
            </p:cNvPr>
            <p:cNvSpPr txBox="1"/>
            <p:nvPr/>
          </p:nvSpPr>
          <p:spPr>
            <a:xfrm>
              <a:off x="5856924" y="3306711"/>
              <a:ext cx="153274" cy="315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50" b="1" spc="0" baseline="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+</a:t>
              </a: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F4B13AC-FBB3-58AA-6522-651BA2597FDB}"/>
                </a:ext>
              </a:extLst>
            </p:cNvPr>
            <p:cNvSpPr/>
            <p:nvPr/>
          </p:nvSpPr>
          <p:spPr>
            <a:xfrm rot="10800000">
              <a:off x="4694050" y="3490835"/>
              <a:ext cx="93457" cy="512441"/>
            </a:xfrm>
            <a:custGeom>
              <a:avLst/>
              <a:gdLst>
                <a:gd name="connsiteX0" fmla="*/ 0 w 93457"/>
                <a:gd name="connsiteY0" fmla="*/ 0 h 512441"/>
                <a:gd name="connsiteX1" fmla="*/ 0 w 93457"/>
                <a:gd name="connsiteY1" fmla="*/ 56658 h 512441"/>
                <a:gd name="connsiteX2" fmla="*/ 93457 w 93457"/>
                <a:gd name="connsiteY2" fmla="*/ 122648 h 512441"/>
                <a:gd name="connsiteX3" fmla="*/ 0 w 93457"/>
                <a:gd name="connsiteY3" fmla="*/ 188635 h 512441"/>
                <a:gd name="connsiteX4" fmla="*/ 93457 w 93457"/>
                <a:gd name="connsiteY4" fmla="*/ 254625 h 512441"/>
                <a:gd name="connsiteX5" fmla="*/ 0 w 93457"/>
                <a:gd name="connsiteY5" fmla="*/ 320612 h 512441"/>
                <a:gd name="connsiteX6" fmla="*/ 93457 w 93457"/>
                <a:gd name="connsiteY6" fmla="*/ 386602 h 512441"/>
                <a:gd name="connsiteX7" fmla="*/ 1541 w 93457"/>
                <a:gd name="connsiteY7" fmla="*/ 452877 h 512441"/>
                <a:gd name="connsiteX8" fmla="*/ 938 w 93457"/>
                <a:gd name="connsiteY8" fmla="*/ 512442 h 51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457" h="512441">
                  <a:moveTo>
                    <a:pt x="0" y="0"/>
                  </a:moveTo>
                  <a:lnTo>
                    <a:pt x="0" y="56658"/>
                  </a:lnTo>
                  <a:cubicBezTo>
                    <a:pt x="51618" y="56658"/>
                    <a:pt x="93457" y="86188"/>
                    <a:pt x="93457" y="122648"/>
                  </a:cubicBezTo>
                  <a:cubicBezTo>
                    <a:pt x="93457" y="159105"/>
                    <a:pt x="51618" y="188635"/>
                    <a:pt x="0" y="188635"/>
                  </a:cubicBezTo>
                  <a:cubicBezTo>
                    <a:pt x="51618" y="188635"/>
                    <a:pt x="93457" y="218165"/>
                    <a:pt x="93457" y="254625"/>
                  </a:cubicBezTo>
                  <a:cubicBezTo>
                    <a:pt x="93457" y="291084"/>
                    <a:pt x="51618" y="320612"/>
                    <a:pt x="0" y="320612"/>
                  </a:cubicBezTo>
                  <a:cubicBezTo>
                    <a:pt x="51618" y="320612"/>
                    <a:pt x="93457" y="350142"/>
                    <a:pt x="93457" y="386602"/>
                  </a:cubicBezTo>
                  <a:cubicBezTo>
                    <a:pt x="93457" y="423061"/>
                    <a:pt x="53136" y="452877"/>
                    <a:pt x="1541" y="452877"/>
                  </a:cubicBezTo>
                  <a:lnTo>
                    <a:pt x="938" y="512442"/>
                  </a:lnTo>
                </a:path>
              </a:pathLst>
            </a:custGeom>
            <a:noFill/>
            <a:ln w="44642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A34A35E7-6FB5-BC82-6F57-46BDAC2FA465}"/>
                </a:ext>
              </a:extLst>
            </p:cNvPr>
            <p:cNvCxnSpPr/>
            <p:nvPr/>
          </p:nvCxnSpPr>
          <p:spPr>
            <a:xfrm>
              <a:off x="4787507" y="3477877"/>
              <a:ext cx="1047605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20DDDCF-0F30-FB18-3D5C-5B9744985A69}"/>
                </a:ext>
              </a:extLst>
            </p:cNvPr>
            <p:cNvCxnSpPr/>
            <p:nvPr/>
          </p:nvCxnSpPr>
          <p:spPr>
            <a:xfrm>
              <a:off x="4787507" y="4018574"/>
              <a:ext cx="1047605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1EC94B-A0EC-2B99-0892-09537DC05076}"/>
                </a:ext>
              </a:extLst>
            </p:cNvPr>
            <p:cNvSpPr/>
            <p:nvPr/>
          </p:nvSpPr>
          <p:spPr>
            <a:xfrm>
              <a:off x="5135331" y="3676329"/>
              <a:ext cx="252412" cy="143916"/>
            </a:xfrm>
            <a:custGeom>
              <a:avLst/>
              <a:gdLst>
                <a:gd name="connsiteX0" fmla="*/ 0 w 252411"/>
                <a:gd name="connsiteY0" fmla="*/ 251915 h 359790"/>
                <a:gd name="connsiteX1" fmla="*/ 126207 w 252411"/>
                <a:gd name="connsiteY1" fmla="*/ 107999 h 359790"/>
                <a:gd name="connsiteX2" fmla="*/ 252412 w 252411"/>
                <a:gd name="connsiteY2" fmla="*/ 251915 h 359790"/>
                <a:gd name="connsiteX3" fmla="*/ 126207 w 252411"/>
                <a:gd name="connsiteY3" fmla="*/ 359791 h 359790"/>
                <a:gd name="connsiteX4" fmla="*/ 126207 w 252411"/>
                <a:gd name="connsiteY4" fmla="*/ 251915 h 359790"/>
                <a:gd name="connsiteX5" fmla="*/ 0 w 252411"/>
                <a:gd name="connsiteY5" fmla="*/ 107999 h 359790"/>
                <a:gd name="connsiteX6" fmla="*/ 252412 w 252411"/>
                <a:gd name="connsiteY6" fmla="*/ 107999 h 359790"/>
                <a:gd name="connsiteX7" fmla="*/ 126207 w 252411"/>
                <a:gd name="connsiteY7" fmla="*/ 107999 h 359790"/>
                <a:gd name="connsiteX8" fmla="*/ 126207 w 252411"/>
                <a:gd name="connsiteY8" fmla="*/ 0 h 359790"/>
                <a:gd name="connsiteX0" fmla="*/ 0 w 252412"/>
                <a:gd name="connsiteY0" fmla="*/ 251915 h 359791"/>
                <a:gd name="connsiteX1" fmla="*/ 126207 w 252412"/>
                <a:gd name="connsiteY1" fmla="*/ 107999 h 359791"/>
                <a:gd name="connsiteX2" fmla="*/ 252412 w 252412"/>
                <a:gd name="connsiteY2" fmla="*/ 251915 h 359791"/>
                <a:gd name="connsiteX3" fmla="*/ 0 w 252412"/>
                <a:gd name="connsiteY3" fmla="*/ 251915 h 359791"/>
                <a:gd name="connsiteX4" fmla="*/ 126207 w 252412"/>
                <a:gd name="connsiteY4" fmla="*/ 359791 h 359791"/>
                <a:gd name="connsiteX5" fmla="*/ 127795 w 252412"/>
                <a:gd name="connsiteY5" fmla="*/ 74115 h 359791"/>
                <a:gd name="connsiteX6" fmla="*/ 0 w 252412"/>
                <a:gd name="connsiteY6" fmla="*/ 107999 h 359791"/>
                <a:gd name="connsiteX7" fmla="*/ 252412 w 252412"/>
                <a:gd name="connsiteY7" fmla="*/ 107999 h 359791"/>
                <a:gd name="connsiteX8" fmla="*/ 126207 w 252412"/>
                <a:gd name="connsiteY8" fmla="*/ 107999 h 359791"/>
                <a:gd name="connsiteX9" fmla="*/ 126207 w 252412"/>
                <a:gd name="connsiteY9" fmla="*/ 0 h 359791"/>
                <a:gd name="connsiteX0" fmla="*/ 0 w 252412"/>
                <a:gd name="connsiteY0" fmla="*/ 251915 h 477266"/>
                <a:gd name="connsiteX1" fmla="*/ 126207 w 252412"/>
                <a:gd name="connsiteY1" fmla="*/ 107999 h 477266"/>
                <a:gd name="connsiteX2" fmla="*/ 252412 w 252412"/>
                <a:gd name="connsiteY2" fmla="*/ 251915 h 477266"/>
                <a:gd name="connsiteX3" fmla="*/ 0 w 252412"/>
                <a:gd name="connsiteY3" fmla="*/ 251915 h 477266"/>
                <a:gd name="connsiteX4" fmla="*/ 129382 w 252412"/>
                <a:gd name="connsiteY4" fmla="*/ 477266 h 477266"/>
                <a:gd name="connsiteX5" fmla="*/ 127795 w 252412"/>
                <a:gd name="connsiteY5" fmla="*/ 74115 h 477266"/>
                <a:gd name="connsiteX6" fmla="*/ 0 w 252412"/>
                <a:gd name="connsiteY6" fmla="*/ 107999 h 477266"/>
                <a:gd name="connsiteX7" fmla="*/ 252412 w 252412"/>
                <a:gd name="connsiteY7" fmla="*/ 107999 h 477266"/>
                <a:gd name="connsiteX8" fmla="*/ 126207 w 252412"/>
                <a:gd name="connsiteY8" fmla="*/ 107999 h 477266"/>
                <a:gd name="connsiteX9" fmla="*/ 126207 w 252412"/>
                <a:gd name="connsiteY9" fmla="*/ 0 h 477266"/>
                <a:gd name="connsiteX0" fmla="*/ 0 w 252412"/>
                <a:gd name="connsiteY0" fmla="*/ 251915 h 451866"/>
                <a:gd name="connsiteX1" fmla="*/ 126207 w 252412"/>
                <a:gd name="connsiteY1" fmla="*/ 107999 h 451866"/>
                <a:gd name="connsiteX2" fmla="*/ 252412 w 252412"/>
                <a:gd name="connsiteY2" fmla="*/ 251915 h 451866"/>
                <a:gd name="connsiteX3" fmla="*/ 0 w 252412"/>
                <a:gd name="connsiteY3" fmla="*/ 251915 h 451866"/>
                <a:gd name="connsiteX4" fmla="*/ 130970 w 252412"/>
                <a:gd name="connsiteY4" fmla="*/ 451866 h 451866"/>
                <a:gd name="connsiteX5" fmla="*/ 127795 w 252412"/>
                <a:gd name="connsiteY5" fmla="*/ 74115 h 451866"/>
                <a:gd name="connsiteX6" fmla="*/ 0 w 252412"/>
                <a:gd name="connsiteY6" fmla="*/ 107999 h 451866"/>
                <a:gd name="connsiteX7" fmla="*/ 252412 w 252412"/>
                <a:gd name="connsiteY7" fmla="*/ 107999 h 451866"/>
                <a:gd name="connsiteX8" fmla="*/ 126207 w 252412"/>
                <a:gd name="connsiteY8" fmla="*/ 107999 h 451866"/>
                <a:gd name="connsiteX9" fmla="*/ 126207 w 252412"/>
                <a:gd name="connsiteY9" fmla="*/ 0 h 451866"/>
                <a:gd name="connsiteX0" fmla="*/ 0 w 252412"/>
                <a:gd name="connsiteY0" fmla="*/ 336052 h 536003"/>
                <a:gd name="connsiteX1" fmla="*/ 126207 w 252412"/>
                <a:gd name="connsiteY1" fmla="*/ 192136 h 536003"/>
                <a:gd name="connsiteX2" fmla="*/ 252412 w 252412"/>
                <a:gd name="connsiteY2" fmla="*/ 336052 h 536003"/>
                <a:gd name="connsiteX3" fmla="*/ 0 w 252412"/>
                <a:gd name="connsiteY3" fmla="*/ 336052 h 536003"/>
                <a:gd name="connsiteX4" fmla="*/ 130970 w 252412"/>
                <a:gd name="connsiteY4" fmla="*/ 536003 h 536003"/>
                <a:gd name="connsiteX5" fmla="*/ 127795 w 252412"/>
                <a:gd name="connsiteY5" fmla="*/ 158252 h 536003"/>
                <a:gd name="connsiteX6" fmla="*/ 0 w 252412"/>
                <a:gd name="connsiteY6" fmla="*/ 192136 h 536003"/>
                <a:gd name="connsiteX7" fmla="*/ 252412 w 252412"/>
                <a:gd name="connsiteY7" fmla="*/ 192136 h 536003"/>
                <a:gd name="connsiteX8" fmla="*/ 126207 w 252412"/>
                <a:gd name="connsiteY8" fmla="*/ 192136 h 536003"/>
                <a:gd name="connsiteX9" fmla="*/ 130970 w 252412"/>
                <a:gd name="connsiteY9" fmla="*/ 0 h 536003"/>
                <a:gd name="connsiteX0" fmla="*/ 0 w 252412"/>
                <a:gd name="connsiteY0" fmla="*/ 345577 h 545528"/>
                <a:gd name="connsiteX1" fmla="*/ 126207 w 252412"/>
                <a:gd name="connsiteY1" fmla="*/ 201661 h 545528"/>
                <a:gd name="connsiteX2" fmla="*/ 252412 w 252412"/>
                <a:gd name="connsiteY2" fmla="*/ 345577 h 545528"/>
                <a:gd name="connsiteX3" fmla="*/ 0 w 252412"/>
                <a:gd name="connsiteY3" fmla="*/ 345577 h 545528"/>
                <a:gd name="connsiteX4" fmla="*/ 130970 w 252412"/>
                <a:gd name="connsiteY4" fmla="*/ 545528 h 545528"/>
                <a:gd name="connsiteX5" fmla="*/ 127795 w 252412"/>
                <a:gd name="connsiteY5" fmla="*/ 167777 h 545528"/>
                <a:gd name="connsiteX6" fmla="*/ 0 w 252412"/>
                <a:gd name="connsiteY6" fmla="*/ 201661 h 545528"/>
                <a:gd name="connsiteX7" fmla="*/ 252412 w 252412"/>
                <a:gd name="connsiteY7" fmla="*/ 201661 h 545528"/>
                <a:gd name="connsiteX8" fmla="*/ 126207 w 252412"/>
                <a:gd name="connsiteY8" fmla="*/ 201661 h 545528"/>
                <a:gd name="connsiteX9" fmla="*/ 121445 w 252412"/>
                <a:gd name="connsiteY9" fmla="*/ 0 h 545528"/>
                <a:gd name="connsiteX0" fmla="*/ 0 w 252412"/>
                <a:gd name="connsiteY0" fmla="*/ 351927 h 551878"/>
                <a:gd name="connsiteX1" fmla="*/ 126207 w 252412"/>
                <a:gd name="connsiteY1" fmla="*/ 208011 h 551878"/>
                <a:gd name="connsiteX2" fmla="*/ 252412 w 252412"/>
                <a:gd name="connsiteY2" fmla="*/ 351927 h 551878"/>
                <a:gd name="connsiteX3" fmla="*/ 0 w 252412"/>
                <a:gd name="connsiteY3" fmla="*/ 351927 h 551878"/>
                <a:gd name="connsiteX4" fmla="*/ 130970 w 252412"/>
                <a:gd name="connsiteY4" fmla="*/ 551878 h 551878"/>
                <a:gd name="connsiteX5" fmla="*/ 127795 w 252412"/>
                <a:gd name="connsiteY5" fmla="*/ 174127 h 551878"/>
                <a:gd name="connsiteX6" fmla="*/ 0 w 252412"/>
                <a:gd name="connsiteY6" fmla="*/ 208011 h 551878"/>
                <a:gd name="connsiteX7" fmla="*/ 252412 w 252412"/>
                <a:gd name="connsiteY7" fmla="*/ 208011 h 551878"/>
                <a:gd name="connsiteX8" fmla="*/ 126207 w 252412"/>
                <a:gd name="connsiteY8" fmla="*/ 208011 h 551878"/>
                <a:gd name="connsiteX9" fmla="*/ 130970 w 252412"/>
                <a:gd name="connsiteY9" fmla="*/ 0 h 551878"/>
                <a:gd name="connsiteX0" fmla="*/ 0 w 252412"/>
                <a:gd name="connsiteY0" fmla="*/ 177800 h 377751"/>
                <a:gd name="connsiteX1" fmla="*/ 126207 w 252412"/>
                <a:gd name="connsiteY1" fmla="*/ 33884 h 377751"/>
                <a:gd name="connsiteX2" fmla="*/ 252412 w 252412"/>
                <a:gd name="connsiteY2" fmla="*/ 177800 h 377751"/>
                <a:gd name="connsiteX3" fmla="*/ 0 w 252412"/>
                <a:gd name="connsiteY3" fmla="*/ 177800 h 377751"/>
                <a:gd name="connsiteX4" fmla="*/ 130970 w 252412"/>
                <a:gd name="connsiteY4" fmla="*/ 377751 h 377751"/>
                <a:gd name="connsiteX5" fmla="*/ 127795 w 252412"/>
                <a:gd name="connsiteY5" fmla="*/ 0 h 377751"/>
                <a:gd name="connsiteX6" fmla="*/ 0 w 252412"/>
                <a:gd name="connsiteY6" fmla="*/ 33884 h 377751"/>
                <a:gd name="connsiteX7" fmla="*/ 252412 w 252412"/>
                <a:gd name="connsiteY7" fmla="*/ 33884 h 377751"/>
                <a:gd name="connsiteX0" fmla="*/ 0 w 252412"/>
                <a:gd name="connsiteY0" fmla="*/ 143916 h 143916"/>
                <a:gd name="connsiteX1" fmla="*/ 126207 w 252412"/>
                <a:gd name="connsiteY1" fmla="*/ 0 h 143916"/>
                <a:gd name="connsiteX2" fmla="*/ 252412 w 252412"/>
                <a:gd name="connsiteY2" fmla="*/ 143916 h 143916"/>
                <a:gd name="connsiteX3" fmla="*/ 0 w 252412"/>
                <a:gd name="connsiteY3" fmla="*/ 143916 h 143916"/>
                <a:gd name="connsiteX4" fmla="*/ 0 w 252412"/>
                <a:gd name="connsiteY4" fmla="*/ 0 h 143916"/>
                <a:gd name="connsiteX5" fmla="*/ 252412 w 252412"/>
                <a:gd name="connsiteY5" fmla="*/ 0 h 143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412" h="143916">
                  <a:moveTo>
                    <a:pt x="0" y="143916"/>
                  </a:moveTo>
                  <a:lnTo>
                    <a:pt x="126207" y="0"/>
                  </a:lnTo>
                  <a:lnTo>
                    <a:pt x="252412" y="143916"/>
                  </a:lnTo>
                  <a:lnTo>
                    <a:pt x="0" y="143916"/>
                  </a:lnTo>
                  <a:close/>
                  <a:moveTo>
                    <a:pt x="0" y="0"/>
                  </a:moveTo>
                  <a:lnTo>
                    <a:pt x="252412" y="0"/>
                  </a:lnTo>
                </a:path>
              </a:pathLst>
            </a:custGeom>
            <a:noFill/>
            <a:ln w="18969" cap="flat">
              <a:solidFill>
                <a:srgbClr val="000000"/>
              </a:solidFill>
              <a:prstDash val="solid"/>
              <a:miter/>
              <a:tailEnd type="oval"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E1FFF20-0E1B-E173-D9D8-958E43DE20A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61537" y="3477877"/>
              <a:ext cx="6466" cy="540694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  <a:headEnd type="oval"/>
              <a:tailEnd type="oval"/>
            </a:ln>
          </p:spPr>
        </p:cxnSp>
        <p:grpSp>
          <p:nvGrpSpPr>
            <p:cNvPr id="67" name="Graphic 8">
              <a:extLst>
                <a:ext uri="{FF2B5EF4-FFF2-40B4-BE49-F238E27FC236}">
                  <a16:creationId xmlns:a16="http://schemas.microsoft.com/office/drawing/2014/main" id="{3FB8C299-AC9F-FE8A-2738-6B52B661F143}"/>
                </a:ext>
              </a:extLst>
            </p:cNvPr>
            <p:cNvGrpSpPr/>
            <p:nvPr/>
          </p:nvGrpSpPr>
          <p:grpSpPr>
            <a:xfrm>
              <a:off x="5469893" y="3577500"/>
              <a:ext cx="794775" cy="313194"/>
              <a:chOff x="3535465" y="4956723"/>
              <a:chExt cx="504147" cy="462646"/>
            </a:xfrm>
            <a:solidFill>
              <a:schemeClr val="bg1"/>
            </a:solidFill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ACF4D160-AD7E-BDFA-A3C7-F555E2AAF0AD}"/>
                  </a:ext>
                </a:extLst>
              </p:cNvPr>
              <p:cNvSpPr/>
              <p:nvPr/>
            </p:nvSpPr>
            <p:spPr>
              <a:xfrm>
                <a:off x="3535465" y="4956723"/>
                <a:ext cx="504147" cy="462646"/>
              </a:xfrm>
              <a:custGeom>
                <a:avLst/>
                <a:gdLst>
                  <a:gd name="connsiteX0" fmla="*/ -40 w 504147"/>
                  <a:gd name="connsiteY0" fmla="*/ 11 h 462646"/>
                  <a:gd name="connsiteX1" fmla="*/ 504108 w 504147"/>
                  <a:gd name="connsiteY1" fmla="*/ 11 h 462646"/>
                  <a:gd name="connsiteX2" fmla="*/ 504108 w 504147"/>
                  <a:gd name="connsiteY2" fmla="*/ 462657 h 462646"/>
                  <a:gd name="connsiteX3" fmla="*/ -40 w 504147"/>
                  <a:gd name="connsiteY3" fmla="*/ 462657 h 46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4147" h="462646">
                    <a:moveTo>
                      <a:pt x="-40" y="11"/>
                    </a:moveTo>
                    <a:lnTo>
                      <a:pt x="504108" y="11"/>
                    </a:lnTo>
                    <a:lnTo>
                      <a:pt x="504108" y="462657"/>
                    </a:lnTo>
                    <a:lnTo>
                      <a:pt x="-40" y="462657"/>
                    </a:lnTo>
                    <a:close/>
                  </a:path>
                </a:pathLst>
              </a:custGeom>
              <a:grpFill/>
              <a:ln w="22321" cap="sq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E6DD568-06F2-A299-4128-9FB53A5059C0}"/>
                  </a:ext>
                </a:extLst>
              </p:cNvPr>
              <p:cNvSpPr txBox="1"/>
              <p:nvPr/>
            </p:nvSpPr>
            <p:spPr>
              <a:xfrm>
                <a:off x="3563734" y="4999732"/>
                <a:ext cx="447608" cy="25468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5" spc="0" baseline="0" dirty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ESC Unit</a:t>
                </a:r>
              </a:p>
            </p:txBody>
          </p:sp>
        </p:grp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263073F-E560-A800-223C-03F19C24ED04}"/>
                </a:ext>
              </a:extLst>
            </p:cNvPr>
            <p:cNvSpPr/>
            <p:nvPr/>
          </p:nvSpPr>
          <p:spPr>
            <a:xfrm>
              <a:off x="6361639" y="3842981"/>
              <a:ext cx="240206" cy="22323"/>
            </a:xfrm>
            <a:custGeom>
              <a:avLst/>
              <a:gdLst>
                <a:gd name="connsiteX0" fmla="*/ 0 w 240206"/>
                <a:gd name="connsiteY0" fmla="*/ 0 h 22323"/>
                <a:gd name="connsiteX1" fmla="*/ 240206 w 240206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206" h="22323">
                  <a:moveTo>
                    <a:pt x="0" y="0"/>
                  </a:moveTo>
                  <a:lnTo>
                    <a:pt x="240206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FC83B24-4040-E8B7-CC5D-025CE47D7D46}"/>
                </a:ext>
              </a:extLst>
            </p:cNvPr>
            <p:cNvSpPr/>
            <p:nvPr/>
          </p:nvSpPr>
          <p:spPr>
            <a:xfrm>
              <a:off x="6421697" y="3905488"/>
              <a:ext cx="120114" cy="22323"/>
            </a:xfrm>
            <a:custGeom>
              <a:avLst/>
              <a:gdLst>
                <a:gd name="connsiteX0" fmla="*/ 0 w 120114"/>
                <a:gd name="connsiteY0" fmla="*/ 0 h 22323"/>
                <a:gd name="connsiteX1" fmla="*/ 120114 w 120114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114" h="22323">
                  <a:moveTo>
                    <a:pt x="0" y="0"/>
                  </a:moveTo>
                  <a:lnTo>
                    <a:pt x="120114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FBBC739-5123-003E-6F34-7B1E169A2E95}"/>
                </a:ext>
              </a:extLst>
            </p:cNvPr>
            <p:cNvSpPr/>
            <p:nvPr/>
          </p:nvSpPr>
          <p:spPr>
            <a:xfrm>
              <a:off x="6451725" y="3967995"/>
              <a:ext cx="60057" cy="22323"/>
            </a:xfrm>
            <a:custGeom>
              <a:avLst/>
              <a:gdLst>
                <a:gd name="connsiteX0" fmla="*/ 0 w 60057"/>
                <a:gd name="connsiteY0" fmla="*/ 0 h 22323"/>
                <a:gd name="connsiteX1" fmla="*/ 60057 w 60057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057" h="22323">
                  <a:moveTo>
                    <a:pt x="0" y="0"/>
                  </a:moveTo>
                  <a:lnTo>
                    <a:pt x="60057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A1783D31-84DA-E358-3DE0-7AD7C4296F8A}"/>
                </a:ext>
              </a:extLst>
            </p:cNvPr>
            <p:cNvCxnSpPr>
              <a:cxnSpLocks/>
            </p:cNvCxnSpPr>
            <p:nvPr/>
          </p:nvCxnSpPr>
          <p:spPr>
            <a:xfrm>
              <a:off x="6264668" y="3726474"/>
              <a:ext cx="217777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27826CA-38A6-B385-F3AE-41AA3FE550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2445" y="3726474"/>
              <a:ext cx="0" cy="107003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EFDBAF9-A165-B69B-A11A-4557A52FC633}"/>
              </a:ext>
            </a:extLst>
          </p:cNvPr>
          <p:cNvGrpSpPr/>
          <p:nvPr/>
        </p:nvGrpSpPr>
        <p:grpSpPr>
          <a:xfrm>
            <a:off x="3860300" y="5058667"/>
            <a:ext cx="1907795" cy="711863"/>
            <a:chOff x="4694050" y="3306711"/>
            <a:chExt cx="1907795" cy="711863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3220BF5-3B64-97C0-668D-498E5497D350}"/>
                </a:ext>
              </a:extLst>
            </p:cNvPr>
            <p:cNvSpPr/>
            <p:nvPr/>
          </p:nvSpPr>
          <p:spPr>
            <a:xfrm>
              <a:off x="5835112" y="3490836"/>
              <a:ext cx="50053" cy="527736"/>
            </a:xfrm>
            <a:custGeom>
              <a:avLst/>
              <a:gdLst>
                <a:gd name="connsiteX0" fmla="*/ 0 w 22326"/>
                <a:gd name="connsiteY0" fmla="*/ 407624 h 407624"/>
                <a:gd name="connsiteX1" fmla="*/ 0 w 22326"/>
                <a:gd name="connsiteY1" fmla="*/ 0 h 40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6" h="407624">
                  <a:moveTo>
                    <a:pt x="0" y="407624"/>
                  </a:moveTo>
                  <a:cubicBezTo>
                    <a:pt x="0" y="271783"/>
                    <a:pt x="0" y="135897"/>
                    <a:pt x="0" y="0"/>
                  </a:cubicBezTo>
                </a:path>
              </a:pathLst>
            </a:cu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F7EC3F5-E826-8778-5751-15489F0B4BE6}"/>
                </a:ext>
              </a:extLst>
            </p:cNvPr>
            <p:cNvSpPr txBox="1"/>
            <p:nvPr/>
          </p:nvSpPr>
          <p:spPr>
            <a:xfrm>
              <a:off x="5856924" y="3306711"/>
              <a:ext cx="153274" cy="315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50" b="1" spc="0" baseline="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+</a:t>
              </a: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11943B8-6385-ADB9-E9FE-BE5E580F0B1B}"/>
                </a:ext>
              </a:extLst>
            </p:cNvPr>
            <p:cNvSpPr/>
            <p:nvPr/>
          </p:nvSpPr>
          <p:spPr>
            <a:xfrm rot="10800000">
              <a:off x="4694050" y="3490835"/>
              <a:ext cx="93457" cy="512441"/>
            </a:xfrm>
            <a:custGeom>
              <a:avLst/>
              <a:gdLst>
                <a:gd name="connsiteX0" fmla="*/ 0 w 93457"/>
                <a:gd name="connsiteY0" fmla="*/ 0 h 512441"/>
                <a:gd name="connsiteX1" fmla="*/ 0 w 93457"/>
                <a:gd name="connsiteY1" fmla="*/ 56658 h 512441"/>
                <a:gd name="connsiteX2" fmla="*/ 93457 w 93457"/>
                <a:gd name="connsiteY2" fmla="*/ 122648 h 512441"/>
                <a:gd name="connsiteX3" fmla="*/ 0 w 93457"/>
                <a:gd name="connsiteY3" fmla="*/ 188635 h 512441"/>
                <a:gd name="connsiteX4" fmla="*/ 93457 w 93457"/>
                <a:gd name="connsiteY4" fmla="*/ 254625 h 512441"/>
                <a:gd name="connsiteX5" fmla="*/ 0 w 93457"/>
                <a:gd name="connsiteY5" fmla="*/ 320612 h 512441"/>
                <a:gd name="connsiteX6" fmla="*/ 93457 w 93457"/>
                <a:gd name="connsiteY6" fmla="*/ 386602 h 512441"/>
                <a:gd name="connsiteX7" fmla="*/ 1541 w 93457"/>
                <a:gd name="connsiteY7" fmla="*/ 452877 h 512441"/>
                <a:gd name="connsiteX8" fmla="*/ 938 w 93457"/>
                <a:gd name="connsiteY8" fmla="*/ 512442 h 51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457" h="512441">
                  <a:moveTo>
                    <a:pt x="0" y="0"/>
                  </a:moveTo>
                  <a:lnTo>
                    <a:pt x="0" y="56658"/>
                  </a:lnTo>
                  <a:cubicBezTo>
                    <a:pt x="51618" y="56658"/>
                    <a:pt x="93457" y="86188"/>
                    <a:pt x="93457" y="122648"/>
                  </a:cubicBezTo>
                  <a:cubicBezTo>
                    <a:pt x="93457" y="159105"/>
                    <a:pt x="51618" y="188635"/>
                    <a:pt x="0" y="188635"/>
                  </a:cubicBezTo>
                  <a:cubicBezTo>
                    <a:pt x="51618" y="188635"/>
                    <a:pt x="93457" y="218165"/>
                    <a:pt x="93457" y="254625"/>
                  </a:cubicBezTo>
                  <a:cubicBezTo>
                    <a:pt x="93457" y="291084"/>
                    <a:pt x="51618" y="320612"/>
                    <a:pt x="0" y="320612"/>
                  </a:cubicBezTo>
                  <a:cubicBezTo>
                    <a:pt x="51618" y="320612"/>
                    <a:pt x="93457" y="350142"/>
                    <a:pt x="93457" y="386602"/>
                  </a:cubicBezTo>
                  <a:cubicBezTo>
                    <a:pt x="93457" y="423061"/>
                    <a:pt x="53136" y="452877"/>
                    <a:pt x="1541" y="452877"/>
                  </a:cubicBezTo>
                  <a:lnTo>
                    <a:pt x="938" y="512442"/>
                  </a:lnTo>
                </a:path>
              </a:pathLst>
            </a:custGeom>
            <a:noFill/>
            <a:ln w="44642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2B51DAED-830A-A866-9903-844D657928C1}"/>
                </a:ext>
              </a:extLst>
            </p:cNvPr>
            <p:cNvCxnSpPr/>
            <p:nvPr/>
          </p:nvCxnSpPr>
          <p:spPr>
            <a:xfrm>
              <a:off x="4787507" y="3477877"/>
              <a:ext cx="1047605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2C127BE4-8BDF-88B0-93D7-2568E42DFB42}"/>
                </a:ext>
              </a:extLst>
            </p:cNvPr>
            <p:cNvCxnSpPr/>
            <p:nvPr/>
          </p:nvCxnSpPr>
          <p:spPr>
            <a:xfrm>
              <a:off x="4787507" y="4018574"/>
              <a:ext cx="1047605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21617B7-E7D3-C58C-05FB-19AEB02E4453}"/>
                </a:ext>
              </a:extLst>
            </p:cNvPr>
            <p:cNvSpPr/>
            <p:nvPr/>
          </p:nvSpPr>
          <p:spPr>
            <a:xfrm>
              <a:off x="5135331" y="3676329"/>
              <a:ext cx="252412" cy="143916"/>
            </a:xfrm>
            <a:custGeom>
              <a:avLst/>
              <a:gdLst>
                <a:gd name="connsiteX0" fmla="*/ 0 w 252411"/>
                <a:gd name="connsiteY0" fmla="*/ 251915 h 359790"/>
                <a:gd name="connsiteX1" fmla="*/ 126207 w 252411"/>
                <a:gd name="connsiteY1" fmla="*/ 107999 h 359790"/>
                <a:gd name="connsiteX2" fmla="*/ 252412 w 252411"/>
                <a:gd name="connsiteY2" fmla="*/ 251915 h 359790"/>
                <a:gd name="connsiteX3" fmla="*/ 126207 w 252411"/>
                <a:gd name="connsiteY3" fmla="*/ 359791 h 359790"/>
                <a:gd name="connsiteX4" fmla="*/ 126207 w 252411"/>
                <a:gd name="connsiteY4" fmla="*/ 251915 h 359790"/>
                <a:gd name="connsiteX5" fmla="*/ 0 w 252411"/>
                <a:gd name="connsiteY5" fmla="*/ 107999 h 359790"/>
                <a:gd name="connsiteX6" fmla="*/ 252412 w 252411"/>
                <a:gd name="connsiteY6" fmla="*/ 107999 h 359790"/>
                <a:gd name="connsiteX7" fmla="*/ 126207 w 252411"/>
                <a:gd name="connsiteY7" fmla="*/ 107999 h 359790"/>
                <a:gd name="connsiteX8" fmla="*/ 126207 w 252411"/>
                <a:gd name="connsiteY8" fmla="*/ 0 h 359790"/>
                <a:gd name="connsiteX0" fmla="*/ 0 w 252412"/>
                <a:gd name="connsiteY0" fmla="*/ 251915 h 359791"/>
                <a:gd name="connsiteX1" fmla="*/ 126207 w 252412"/>
                <a:gd name="connsiteY1" fmla="*/ 107999 h 359791"/>
                <a:gd name="connsiteX2" fmla="*/ 252412 w 252412"/>
                <a:gd name="connsiteY2" fmla="*/ 251915 h 359791"/>
                <a:gd name="connsiteX3" fmla="*/ 0 w 252412"/>
                <a:gd name="connsiteY3" fmla="*/ 251915 h 359791"/>
                <a:gd name="connsiteX4" fmla="*/ 126207 w 252412"/>
                <a:gd name="connsiteY4" fmla="*/ 359791 h 359791"/>
                <a:gd name="connsiteX5" fmla="*/ 127795 w 252412"/>
                <a:gd name="connsiteY5" fmla="*/ 74115 h 359791"/>
                <a:gd name="connsiteX6" fmla="*/ 0 w 252412"/>
                <a:gd name="connsiteY6" fmla="*/ 107999 h 359791"/>
                <a:gd name="connsiteX7" fmla="*/ 252412 w 252412"/>
                <a:gd name="connsiteY7" fmla="*/ 107999 h 359791"/>
                <a:gd name="connsiteX8" fmla="*/ 126207 w 252412"/>
                <a:gd name="connsiteY8" fmla="*/ 107999 h 359791"/>
                <a:gd name="connsiteX9" fmla="*/ 126207 w 252412"/>
                <a:gd name="connsiteY9" fmla="*/ 0 h 359791"/>
                <a:gd name="connsiteX0" fmla="*/ 0 w 252412"/>
                <a:gd name="connsiteY0" fmla="*/ 251915 h 477266"/>
                <a:gd name="connsiteX1" fmla="*/ 126207 w 252412"/>
                <a:gd name="connsiteY1" fmla="*/ 107999 h 477266"/>
                <a:gd name="connsiteX2" fmla="*/ 252412 w 252412"/>
                <a:gd name="connsiteY2" fmla="*/ 251915 h 477266"/>
                <a:gd name="connsiteX3" fmla="*/ 0 w 252412"/>
                <a:gd name="connsiteY3" fmla="*/ 251915 h 477266"/>
                <a:gd name="connsiteX4" fmla="*/ 129382 w 252412"/>
                <a:gd name="connsiteY4" fmla="*/ 477266 h 477266"/>
                <a:gd name="connsiteX5" fmla="*/ 127795 w 252412"/>
                <a:gd name="connsiteY5" fmla="*/ 74115 h 477266"/>
                <a:gd name="connsiteX6" fmla="*/ 0 w 252412"/>
                <a:gd name="connsiteY6" fmla="*/ 107999 h 477266"/>
                <a:gd name="connsiteX7" fmla="*/ 252412 w 252412"/>
                <a:gd name="connsiteY7" fmla="*/ 107999 h 477266"/>
                <a:gd name="connsiteX8" fmla="*/ 126207 w 252412"/>
                <a:gd name="connsiteY8" fmla="*/ 107999 h 477266"/>
                <a:gd name="connsiteX9" fmla="*/ 126207 w 252412"/>
                <a:gd name="connsiteY9" fmla="*/ 0 h 477266"/>
                <a:gd name="connsiteX0" fmla="*/ 0 w 252412"/>
                <a:gd name="connsiteY0" fmla="*/ 251915 h 451866"/>
                <a:gd name="connsiteX1" fmla="*/ 126207 w 252412"/>
                <a:gd name="connsiteY1" fmla="*/ 107999 h 451866"/>
                <a:gd name="connsiteX2" fmla="*/ 252412 w 252412"/>
                <a:gd name="connsiteY2" fmla="*/ 251915 h 451866"/>
                <a:gd name="connsiteX3" fmla="*/ 0 w 252412"/>
                <a:gd name="connsiteY3" fmla="*/ 251915 h 451866"/>
                <a:gd name="connsiteX4" fmla="*/ 130970 w 252412"/>
                <a:gd name="connsiteY4" fmla="*/ 451866 h 451866"/>
                <a:gd name="connsiteX5" fmla="*/ 127795 w 252412"/>
                <a:gd name="connsiteY5" fmla="*/ 74115 h 451866"/>
                <a:gd name="connsiteX6" fmla="*/ 0 w 252412"/>
                <a:gd name="connsiteY6" fmla="*/ 107999 h 451866"/>
                <a:gd name="connsiteX7" fmla="*/ 252412 w 252412"/>
                <a:gd name="connsiteY7" fmla="*/ 107999 h 451866"/>
                <a:gd name="connsiteX8" fmla="*/ 126207 w 252412"/>
                <a:gd name="connsiteY8" fmla="*/ 107999 h 451866"/>
                <a:gd name="connsiteX9" fmla="*/ 126207 w 252412"/>
                <a:gd name="connsiteY9" fmla="*/ 0 h 451866"/>
                <a:gd name="connsiteX0" fmla="*/ 0 w 252412"/>
                <a:gd name="connsiteY0" fmla="*/ 336052 h 536003"/>
                <a:gd name="connsiteX1" fmla="*/ 126207 w 252412"/>
                <a:gd name="connsiteY1" fmla="*/ 192136 h 536003"/>
                <a:gd name="connsiteX2" fmla="*/ 252412 w 252412"/>
                <a:gd name="connsiteY2" fmla="*/ 336052 h 536003"/>
                <a:gd name="connsiteX3" fmla="*/ 0 w 252412"/>
                <a:gd name="connsiteY3" fmla="*/ 336052 h 536003"/>
                <a:gd name="connsiteX4" fmla="*/ 130970 w 252412"/>
                <a:gd name="connsiteY4" fmla="*/ 536003 h 536003"/>
                <a:gd name="connsiteX5" fmla="*/ 127795 w 252412"/>
                <a:gd name="connsiteY5" fmla="*/ 158252 h 536003"/>
                <a:gd name="connsiteX6" fmla="*/ 0 w 252412"/>
                <a:gd name="connsiteY6" fmla="*/ 192136 h 536003"/>
                <a:gd name="connsiteX7" fmla="*/ 252412 w 252412"/>
                <a:gd name="connsiteY7" fmla="*/ 192136 h 536003"/>
                <a:gd name="connsiteX8" fmla="*/ 126207 w 252412"/>
                <a:gd name="connsiteY8" fmla="*/ 192136 h 536003"/>
                <a:gd name="connsiteX9" fmla="*/ 130970 w 252412"/>
                <a:gd name="connsiteY9" fmla="*/ 0 h 536003"/>
                <a:gd name="connsiteX0" fmla="*/ 0 w 252412"/>
                <a:gd name="connsiteY0" fmla="*/ 345577 h 545528"/>
                <a:gd name="connsiteX1" fmla="*/ 126207 w 252412"/>
                <a:gd name="connsiteY1" fmla="*/ 201661 h 545528"/>
                <a:gd name="connsiteX2" fmla="*/ 252412 w 252412"/>
                <a:gd name="connsiteY2" fmla="*/ 345577 h 545528"/>
                <a:gd name="connsiteX3" fmla="*/ 0 w 252412"/>
                <a:gd name="connsiteY3" fmla="*/ 345577 h 545528"/>
                <a:gd name="connsiteX4" fmla="*/ 130970 w 252412"/>
                <a:gd name="connsiteY4" fmla="*/ 545528 h 545528"/>
                <a:gd name="connsiteX5" fmla="*/ 127795 w 252412"/>
                <a:gd name="connsiteY5" fmla="*/ 167777 h 545528"/>
                <a:gd name="connsiteX6" fmla="*/ 0 w 252412"/>
                <a:gd name="connsiteY6" fmla="*/ 201661 h 545528"/>
                <a:gd name="connsiteX7" fmla="*/ 252412 w 252412"/>
                <a:gd name="connsiteY7" fmla="*/ 201661 h 545528"/>
                <a:gd name="connsiteX8" fmla="*/ 126207 w 252412"/>
                <a:gd name="connsiteY8" fmla="*/ 201661 h 545528"/>
                <a:gd name="connsiteX9" fmla="*/ 121445 w 252412"/>
                <a:gd name="connsiteY9" fmla="*/ 0 h 545528"/>
                <a:gd name="connsiteX0" fmla="*/ 0 w 252412"/>
                <a:gd name="connsiteY0" fmla="*/ 351927 h 551878"/>
                <a:gd name="connsiteX1" fmla="*/ 126207 w 252412"/>
                <a:gd name="connsiteY1" fmla="*/ 208011 h 551878"/>
                <a:gd name="connsiteX2" fmla="*/ 252412 w 252412"/>
                <a:gd name="connsiteY2" fmla="*/ 351927 h 551878"/>
                <a:gd name="connsiteX3" fmla="*/ 0 w 252412"/>
                <a:gd name="connsiteY3" fmla="*/ 351927 h 551878"/>
                <a:gd name="connsiteX4" fmla="*/ 130970 w 252412"/>
                <a:gd name="connsiteY4" fmla="*/ 551878 h 551878"/>
                <a:gd name="connsiteX5" fmla="*/ 127795 w 252412"/>
                <a:gd name="connsiteY5" fmla="*/ 174127 h 551878"/>
                <a:gd name="connsiteX6" fmla="*/ 0 w 252412"/>
                <a:gd name="connsiteY6" fmla="*/ 208011 h 551878"/>
                <a:gd name="connsiteX7" fmla="*/ 252412 w 252412"/>
                <a:gd name="connsiteY7" fmla="*/ 208011 h 551878"/>
                <a:gd name="connsiteX8" fmla="*/ 126207 w 252412"/>
                <a:gd name="connsiteY8" fmla="*/ 208011 h 551878"/>
                <a:gd name="connsiteX9" fmla="*/ 130970 w 252412"/>
                <a:gd name="connsiteY9" fmla="*/ 0 h 551878"/>
                <a:gd name="connsiteX0" fmla="*/ 0 w 252412"/>
                <a:gd name="connsiteY0" fmla="*/ 177800 h 377751"/>
                <a:gd name="connsiteX1" fmla="*/ 126207 w 252412"/>
                <a:gd name="connsiteY1" fmla="*/ 33884 h 377751"/>
                <a:gd name="connsiteX2" fmla="*/ 252412 w 252412"/>
                <a:gd name="connsiteY2" fmla="*/ 177800 h 377751"/>
                <a:gd name="connsiteX3" fmla="*/ 0 w 252412"/>
                <a:gd name="connsiteY3" fmla="*/ 177800 h 377751"/>
                <a:gd name="connsiteX4" fmla="*/ 130970 w 252412"/>
                <a:gd name="connsiteY4" fmla="*/ 377751 h 377751"/>
                <a:gd name="connsiteX5" fmla="*/ 127795 w 252412"/>
                <a:gd name="connsiteY5" fmla="*/ 0 h 377751"/>
                <a:gd name="connsiteX6" fmla="*/ 0 w 252412"/>
                <a:gd name="connsiteY6" fmla="*/ 33884 h 377751"/>
                <a:gd name="connsiteX7" fmla="*/ 252412 w 252412"/>
                <a:gd name="connsiteY7" fmla="*/ 33884 h 377751"/>
                <a:gd name="connsiteX0" fmla="*/ 0 w 252412"/>
                <a:gd name="connsiteY0" fmla="*/ 143916 h 143916"/>
                <a:gd name="connsiteX1" fmla="*/ 126207 w 252412"/>
                <a:gd name="connsiteY1" fmla="*/ 0 h 143916"/>
                <a:gd name="connsiteX2" fmla="*/ 252412 w 252412"/>
                <a:gd name="connsiteY2" fmla="*/ 143916 h 143916"/>
                <a:gd name="connsiteX3" fmla="*/ 0 w 252412"/>
                <a:gd name="connsiteY3" fmla="*/ 143916 h 143916"/>
                <a:gd name="connsiteX4" fmla="*/ 0 w 252412"/>
                <a:gd name="connsiteY4" fmla="*/ 0 h 143916"/>
                <a:gd name="connsiteX5" fmla="*/ 252412 w 252412"/>
                <a:gd name="connsiteY5" fmla="*/ 0 h 143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412" h="143916">
                  <a:moveTo>
                    <a:pt x="0" y="143916"/>
                  </a:moveTo>
                  <a:lnTo>
                    <a:pt x="126207" y="0"/>
                  </a:lnTo>
                  <a:lnTo>
                    <a:pt x="252412" y="143916"/>
                  </a:lnTo>
                  <a:lnTo>
                    <a:pt x="0" y="143916"/>
                  </a:lnTo>
                  <a:close/>
                  <a:moveTo>
                    <a:pt x="0" y="0"/>
                  </a:moveTo>
                  <a:lnTo>
                    <a:pt x="252412" y="0"/>
                  </a:lnTo>
                </a:path>
              </a:pathLst>
            </a:custGeom>
            <a:noFill/>
            <a:ln w="18969" cap="flat">
              <a:solidFill>
                <a:srgbClr val="000000"/>
              </a:solidFill>
              <a:prstDash val="solid"/>
              <a:miter/>
              <a:tailEnd type="oval"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95C4737-50CC-F1A4-1C0D-B546C746E3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61537" y="3477877"/>
              <a:ext cx="6466" cy="540694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  <a:headEnd type="oval"/>
              <a:tailEnd type="oval"/>
            </a:ln>
          </p:spPr>
        </p:cxnSp>
        <p:grpSp>
          <p:nvGrpSpPr>
            <p:cNvPr id="83" name="Graphic 8">
              <a:extLst>
                <a:ext uri="{FF2B5EF4-FFF2-40B4-BE49-F238E27FC236}">
                  <a16:creationId xmlns:a16="http://schemas.microsoft.com/office/drawing/2014/main" id="{7B8A2F2E-D7DF-B670-D6CF-E100474EC614}"/>
                </a:ext>
              </a:extLst>
            </p:cNvPr>
            <p:cNvGrpSpPr/>
            <p:nvPr/>
          </p:nvGrpSpPr>
          <p:grpSpPr>
            <a:xfrm>
              <a:off x="5469893" y="3577500"/>
              <a:ext cx="794775" cy="313194"/>
              <a:chOff x="3535465" y="4956723"/>
              <a:chExt cx="504147" cy="462646"/>
            </a:xfrm>
            <a:solidFill>
              <a:schemeClr val="bg1"/>
            </a:solidFill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29120C9A-7C44-3DC7-E4A9-BCB8861C6FB0}"/>
                  </a:ext>
                </a:extLst>
              </p:cNvPr>
              <p:cNvSpPr/>
              <p:nvPr/>
            </p:nvSpPr>
            <p:spPr>
              <a:xfrm>
                <a:off x="3535465" y="4956723"/>
                <a:ext cx="504147" cy="462646"/>
              </a:xfrm>
              <a:custGeom>
                <a:avLst/>
                <a:gdLst>
                  <a:gd name="connsiteX0" fmla="*/ -40 w 504147"/>
                  <a:gd name="connsiteY0" fmla="*/ 11 h 462646"/>
                  <a:gd name="connsiteX1" fmla="*/ 504108 w 504147"/>
                  <a:gd name="connsiteY1" fmla="*/ 11 h 462646"/>
                  <a:gd name="connsiteX2" fmla="*/ 504108 w 504147"/>
                  <a:gd name="connsiteY2" fmla="*/ 462657 h 462646"/>
                  <a:gd name="connsiteX3" fmla="*/ -40 w 504147"/>
                  <a:gd name="connsiteY3" fmla="*/ 462657 h 462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4147" h="462646">
                    <a:moveTo>
                      <a:pt x="-40" y="11"/>
                    </a:moveTo>
                    <a:lnTo>
                      <a:pt x="504108" y="11"/>
                    </a:lnTo>
                    <a:lnTo>
                      <a:pt x="504108" y="462657"/>
                    </a:lnTo>
                    <a:lnTo>
                      <a:pt x="-40" y="462657"/>
                    </a:lnTo>
                    <a:close/>
                  </a:path>
                </a:pathLst>
              </a:custGeom>
              <a:grpFill/>
              <a:ln w="22321" cap="sq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D8DE4E71-5C99-3166-B915-57BD31100C8D}"/>
                  </a:ext>
                </a:extLst>
              </p:cNvPr>
              <p:cNvSpPr txBox="1"/>
              <p:nvPr/>
            </p:nvSpPr>
            <p:spPr>
              <a:xfrm>
                <a:off x="3563734" y="4999732"/>
                <a:ext cx="447608" cy="25468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1055" spc="0" baseline="0" dirty="0">
                    <a:ln/>
                    <a:solidFill>
                      <a:srgbClr val="000000"/>
                    </a:solidFill>
                    <a:latin typeface="Times New Roman"/>
                    <a:cs typeface="Times New Roman"/>
                    <a:sym typeface="Times New Roman"/>
                    <a:rtl val="0"/>
                  </a:rPr>
                  <a:t>ESC Unit</a:t>
                </a:r>
              </a:p>
            </p:txBody>
          </p:sp>
        </p:grp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0BC3A7F-06B0-E2DB-0EF1-39C68CBFDC4D}"/>
                </a:ext>
              </a:extLst>
            </p:cNvPr>
            <p:cNvSpPr/>
            <p:nvPr/>
          </p:nvSpPr>
          <p:spPr>
            <a:xfrm>
              <a:off x="6361639" y="3842981"/>
              <a:ext cx="240206" cy="22323"/>
            </a:xfrm>
            <a:custGeom>
              <a:avLst/>
              <a:gdLst>
                <a:gd name="connsiteX0" fmla="*/ 0 w 240206"/>
                <a:gd name="connsiteY0" fmla="*/ 0 h 22323"/>
                <a:gd name="connsiteX1" fmla="*/ 240206 w 240206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0206" h="22323">
                  <a:moveTo>
                    <a:pt x="0" y="0"/>
                  </a:moveTo>
                  <a:lnTo>
                    <a:pt x="240206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1DC7300-8E4E-5EF3-97CA-6BA6CD9C549C}"/>
                </a:ext>
              </a:extLst>
            </p:cNvPr>
            <p:cNvSpPr/>
            <p:nvPr/>
          </p:nvSpPr>
          <p:spPr>
            <a:xfrm>
              <a:off x="6421697" y="3905488"/>
              <a:ext cx="120114" cy="22323"/>
            </a:xfrm>
            <a:custGeom>
              <a:avLst/>
              <a:gdLst>
                <a:gd name="connsiteX0" fmla="*/ 0 w 120114"/>
                <a:gd name="connsiteY0" fmla="*/ 0 h 22323"/>
                <a:gd name="connsiteX1" fmla="*/ 120114 w 120114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0114" h="22323">
                  <a:moveTo>
                    <a:pt x="0" y="0"/>
                  </a:moveTo>
                  <a:lnTo>
                    <a:pt x="120114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D53DC8D-00E7-1648-2AF8-540D86603D24}"/>
                </a:ext>
              </a:extLst>
            </p:cNvPr>
            <p:cNvSpPr/>
            <p:nvPr/>
          </p:nvSpPr>
          <p:spPr>
            <a:xfrm>
              <a:off x="6451725" y="3967995"/>
              <a:ext cx="60057" cy="22323"/>
            </a:xfrm>
            <a:custGeom>
              <a:avLst/>
              <a:gdLst>
                <a:gd name="connsiteX0" fmla="*/ 0 w 60057"/>
                <a:gd name="connsiteY0" fmla="*/ 0 h 22323"/>
                <a:gd name="connsiteX1" fmla="*/ 60057 w 60057"/>
                <a:gd name="connsiteY1" fmla="*/ 0 h 22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057" h="22323">
                  <a:moveTo>
                    <a:pt x="0" y="0"/>
                  </a:moveTo>
                  <a:lnTo>
                    <a:pt x="60057" y="0"/>
                  </a:lnTo>
                </a:path>
              </a:pathLst>
            </a:custGeom>
            <a:noFill/>
            <a:ln w="12716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71E38869-AD78-D7C0-00B5-CD90E73C42A3}"/>
                </a:ext>
              </a:extLst>
            </p:cNvPr>
            <p:cNvCxnSpPr>
              <a:cxnSpLocks/>
            </p:cNvCxnSpPr>
            <p:nvPr/>
          </p:nvCxnSpPr>
          <p:spPr>
            <a:xfrm>
              <a:off x="6264668" y="3726474"/>
              <a:ext cx="217777" cy="0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BC35A658-FC8A-8B81-A835-79B023CBEC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2445" y="3726474"/>
              <a:ext cx="0" cy="107003"/>
            </a:xfrm>
            <a:prstGeom prst="line">
              <a:avLst/>
            </a:prstGeom>
            <a:noFill/>
            <a:ln w="22321" cap="sq">
              <a:solidFill>
                <a:srgbClr val="000000"/>
              </a:solidFill>
              <a:prstDash val="solid"/>
              <a:miter/>
            </a:ln>
          </p:spPr>
        </p:cxnSp>
      </p:grpSp>
      <p:pic>
        <p:nvPicPr>
          <p:cNvPr id="92" name="Picture 91">
            <a:extLst>
              <a:ext uri="{FF2B5EF4-FFF2-40B4-BE49-F238E27FC236}">
                <a16:creationId xmlns:a16="http://schemas.microsoft.com/office/drawing/2014/main" id="{3629BA95-F964-8C00-8C28-F5DBECD8079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8802"/>
          <a:stretch/>
        </p:blipFill>
        <p:spPr>
          <a:xfrm>
            <a:off x="9585325" y="365155"/>
            <a:ext cx="2340000" cy="2443563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AF892102-03F3-9384-C473-C4954EED9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5325" y="3496064"/>
            <a:ext cx="2340000" cy="2403472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44F1289C-9E1B-2AE2-7ACD-10786E86FB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8770" y="42637"/>
            <a:ext cx="3060000" cy="3088598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A47642A7-3EE4-CE1D-7EF0-8DD025B1D1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8770" y="3145240"/>
            <a:ext cx="3060000" cy="3105120"/>
          </a:xfrm>
          <a:prstGeom prst="rect">
            <a:avLst/>
          </a:prstGeom>
        </p:spPr>
      </p:pic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3EAECAC-169F-9F72-C562-259C861D4230}"/>
              </a:ext>
            </a:extLst>
          </p:cNvPr>
          <p:cNvGrpSpPr/>
          <p:nvPr/>
        </p:nvGrpSpPr>
        <p:grpSpPr>
          <a:xfrm>
            <a:off x="6056352" y="65196"/>
            <a:ext cx="3297719" cy="3066039"/>
            <a:chOff x="6056352" y="65196"/>
            <a:chExt cx="3297719" cy="3066039"/>
          </a:xfrm>
        </p:grpSpPr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E2B05A43-4D81-B62F-07DD-2A7B4248D1F2}"/>
                </a:ext>
              </a:extLst>
            </p:cNvPr>
            <p:cNvGrpSpPr/>
            <p:nvPr/>
          </p:nvGrpSpPr>
          <p:grpSpPr>
            <a:xfrm>
              <a:off x="6056352" y="65196"/>
              <a:ext cx="3264836" cy="3066039"/>
              <a:chOff x="6350845" y="65196"/>
              <a:chExt cx="2689809" cy="2638913"/>
            </a:xfrm>
          </p:grpSpPr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76489456-F40F-9A8E-2473-8CE72DB7B9BB}"/>
                  </a:ext>
                </a:extLst>
              </p:cNvPr>
              <p:cNvSpPr/>
              <p:nvPr/>
            </p:nvSpPr>
            <p:spPr>
              <a:xfrm>
                <a:off x="7702273" y="6519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BC4E49AF-8955-2578-BA13-C2E4051CA0C6}"/>
                  </a:ext>
                </a:extLst>
              </p:cNvPr>
              <p:cNvSpPr/>
              <p:nvPr/>
            </p:nvSpPr>
            <p:spPr>
              <a:xfrm>
                <a:off x="7702272" y="137412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5BD14610-F8B8-AC0F-327D-3675C4EDB5CC}"/>
                  </a:ext>
                </a:extLst>
              </p:cNvPr>
              <p:cNvSpPr/>
              <p:nvPr/>
            </p:nvSpPr>
            <p:spPr>
              <a:xfrm>
                <a:off x="6350845" y="6519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D869830E-8CC9-3C5F-10AA-4D4A8B2C22B3}"/>
                  </a:ext>
                </a:extLst>
              </p:cNvPr>
              <p:cNvSpPr/>
              <p:nvPr/>
            </p:nvSpPr>
            <p:spPr>
              <a:xfrm>
                <a:off x="6350845" y="1384652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9E68E149-411E-F64D-E4FD-43F54625D40F}"/>
                </a:ext>
              </a:extLst>
            </p:cNvPr>
            <p:cNvSpPr txBox="1"/>
            <p:nvPr/>
          </p:nvSpPr>
          <p:spPr>
            <a:xfrm>
              <a:off x="8686781" y="180489"/>
              <a:ext cx="667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P1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E948DD18-63D0-4115-5BE9-510A6D149E6A}"/>
                </a:ext>
              </a:extLst>
            </p:cNvPr>
            <p:cNvSpPr txBox="1"/>
            <p:nvPr/>
          </p:nvSpPr>
          <p:spPr>
            <a:xfrm>
              <a:off x="6272885" y="180489"/>
              <a:ext cx="5822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P2</a:t>
              </a:r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37E259BE-0470-1ED4-DAD0-06A64B383157}"/>
                </a:ext>
              </a:extLst>
            </p:cNvPr>
            <p:cNvSpPr txBox="1"/>
            <p:nvPr/>
          </p:nvSpPr>
          <p:spPr>
            <a:xfrm>
              <a:off x="6261879" y="2526940"/>
              <a:ext cx="648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P3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C17225D0-803F-6755-692C-641DD66A4DE5}"/>
                </a:ext>
              </a:extLst>
            </p:cNvPr>
            <p:cNvSpPr txBox="1"/>
            <p:nvPr/>
          </p:nvSpPr>
          <p:spPr>
            <a:xfrm>
              <a:off x="8733295" y="2537751"/>
              <a:ext cx="574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P4</a:t>
              </a: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AACBB828-39D3-3F8C-7895-E9AC8A85F8E8}"/>
              </a:ext>
            </a:extLst>
          </p:cNvPr>
          <p:cNvGrpSpPr/>
          <p:nvPr/>
        </p:nvGrpSpPr>
        <p:grpSpPr>
          <a:xfrm>
            <a:off x="6067663" y="3172885"/>
            <a:ext cx="3297719" cy="3066039"/>
            <a:chOff x="6056352" y="65196"/>
            <a:chExt cx="3297719" cy="3066039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9CA88130-A2F4-F1B2-1F3C-F230BCB7EF83}"/>
                </a:ext>
              </a:extLst>
            </p:cNvPr>
            <p:cNvGrpSpPr/>
            <p:nvPr/>
          </p:nvGrpSpPr>
          <p:grpSpPr>
            <a:xfrm>
              <a:off x="6056352" y="65196"/>
              <a:ext cx="3264836" cy="3066039"/>
              <a:chOff x="6350845" y="65196"/>
              <a:chExt cx="2689809" cy="2638913"/>
            </a:xfrm>
          </p:grpSpPr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A1E54042-0E93-75AB-246C-E604087DF13A}"/>
                  </a:ext>
                </a:extLst>
              </p:cNvPr>
              <p:cNvSpPr/>
              <p:nvPr/>
            </p:nvSpPr>
            <p:spPr>
              <a:xfrm>
                <a:off x="7702273" y="6519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Rectangle 196">
                <a:extLst>
                  <a:ext uri="{FF2B5EF4-FFF2-40B4-BE49-F238E27FC236}">
                    <a16:creationId xmlns:a16="http://schemas.microsoft.com/office/drawing/2014/main" id="{B4E050C7-26DA-8E2C-FA34-0471C9EC7C7F}"/>
                  </a:ext>
                </a:extLst>
              </p:cNvPr>
              <p:cNvSpPr/>
              <p:nvPr/>
            </p:nvSpPr>
            <p:spPr>
              <a:xfrm>
                <a:off x="7702272" y="137412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291BE489-6BEA-B39F-27D2-364E4B601A5B}"/>
                  </a:ext>
                </a:extLst>
              </p:cNvPr>
              <p:cNvSpPr/>
              <p:nvPr/>
            </p:nvSpPr>
            <p:spPr>
              <a:xfrm>
                <a:off x="6350845" y="6519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" name="Rectangle 198">
                <a:extLst>
                  <a:ext uri="{FF2B5EF4-FFF2-40B4-BE49-F238E27FC236}">
                    <a16:creationId xmlns:a16="http://schemas.microsoft.com/office/drawing/2014/main" id="{7B13F88F-A904-5D1C-A9CA-E4E0C8A4B429}"/>
                  </a:ext>
                </a:extLst>
              </p:cNvPr>
              <p:cNvSpPr/>
              <p:nvPr/>
            </p:nvSpPr>
            <p:spPr>
              <a:xfrm>
                <a:off x="6350845" y="1384652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4348C539-1A99-CBB8-DE1C-5E4670766FFF}"/>
                </a:ext>
              </a:extLst>
            </p:cNvPr>
            <p:cNvSpPr txBox="1"/>
            <p:nvPr/>
          </p:nvSpPr>
          <p:spPr>
            <a:xfrm>
              <a:off x="8686781" y="180489"/>
              <a:ext cx="667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P1</a:t>
              </a:r>
            </a:p>
          </p:txBody>
        </p: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1A95F278-9B14-3ED0-932F-1CB37680FFBF}"/>
                </a:ext>
              </a:extLst>
            </p:cNvPr>
            <p:cNvSpPr txBox="1"/>
            <p:nvPr/>
          </p:nvSpPr>
          <p:spPr>
            <a:xfrm>
              <a:off x="6272885" y="180489"/>
              <a:ext cx="5822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P2</a:t>
              </a: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117028EC-9E45-767E-E5D6-8EA0554958B0}"/>
                </a:ext>
              </a:extLst>
            </p:cNvPr>
            <p:cNvSpPr txBox="1"/>
            <p:nvPr/>
          </p:nvSpPr>
          <p:spPr>
            <a:xfrm>
              <a:off x="6261879" y="2526940"/>
              <a:ext cx="648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P3</a:t>
              </a:r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9CEEEE5-0676-114B-2130-6AF3CD9915A0}"/>
                </a:ext>
              </a:extLst>
            </p:cNvPr>
            <p:cNvSpPr txBox="1"/>
            <p:nvPr/>
          </p:nvSpPr>
          <p:spPr>
            <a:xfrm>
              <a:off x="8733295" y="2537751"/>
              <a:ext cx="574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P4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60DAA463-3F71-3EB4-6098-D6F5D3AB421B}"/>
              </a:ext>
            </a:extLst>
          </p:cNvPr>
          <p:cNvGrpSpPr/>
          <p:nvPr/>
        </p:nvGrpSpPr>
        <p:grpSpPr>
          <a:xfrm>
            <a:off x="9404666" y="361877"/>
            <a:ext cx="2787334" cy="2588202"/>
            <a:chOff x="6056352" y="65196"/>
            <a:chExt cx="3297719" cy="3066039"/>
          </a:xfrm>
        </p:grpSpPr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ABD4B533-3FB1-6FA2-0A56-37474E10BB8F}"/>
                </a:ext>
              </a:extLst>
            </p:cNvPr>
            <p:cNvGrpSpPr/>
            <p:nvPr/>
          </p:nvGrpSpPr>
          <p:grpSpPr>
            <a:xfrm>
              <a:off x="6056352" y="65196"/>
              <a:ext cx="3264836" cy="3066039"/>
              <a:chOff x="6350845" y="65196"/>
              <a:chExt cx="2689809" cy="2638913"/>
            </a:xfrm>
          </p:grpSpPr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AC21E652-6536-15CD-3DEC-49649EAB46F2}"/>
                  </a:ext>
                </a:extLst>
              </p:cNvPr>
              <p:cNvSpPr/>
              <p:nvPr/>
            </p:nvSpPr>
            <p:spPr>
              <a:xfrm>
                <a:off x="7702273" y="6519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5F80867A-8E8A-490D-8687-259C59B61300}"/>
                  </a:ext>
                </a:extLst>
              </p:cNvPr>
              <p:cNvSpPr/>
              <p:nvPr/>
            </p:nvSpPr>
            <p:spPr>
              <a:xfrm>
                <a:off x="7702272" y="137412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1C2946D2-866B-2CC4-F6AC-5260A07D4245}"/>
                  </a:ext>
                </a:extLst>
              </p:cNvPr>
              <p:cNvSpPr/>
              <p:nvPr/>
            </p:nvSpPr>
            <p:spPr>
              <a:xfrm>
                <a:off x="6350845" y="6519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1F10BEF6-F1DF-FBD7-0943-5BA47B4E0F9E}"/>
                  </a:ext>
                </a:extLst>
              </p:cNvPr>
              <p:cNvSpPr/>
              <p:nvPr/>
            </p:nvSpPr>
            <p:spPr>
              <a:xfrm>
                <a:off x="6350845" y="1384652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E7885176-5DD2-BFFC-0468-7F2B5BCF2743}"/>
                </a:ext>
              </a:extLst>
            </p:cNvPr>
            <p:cNvSpPr txBox="1"/>
            <p:nvPr/>
          </p:nvSpPr>
          <p:spPr>
            <a:xfrm>
              <a:off x="8686781" y="180489"/>
              <a:ext cx="667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P1</a:t>
              </a: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C7D8C0FD-0E48-B421-B655-97A28BC9D4E3}"/>
                </a:ext>
              </a:extLst>
            </p:cNvPr>
            <p:cNvSpPr txBox="1"/>
            <p:nvPr/>
          </p:nvSpPr>
          <p:spPr>
            <a:xfrm>
              <a:off x="6272885" y="180489"/>
              <a:ext cx="5822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P2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206C765C-056F-DEB1-0871-B589B137EEF4}"/>
                </a:ext>
              </a:extLst>
            </p:cNvPr>
            <p:cNvSpPr txBox="1"/>
            <p:nvPr/>
          </p:nvSpPr>
          <p:spPr>
            <a:xfrm>
              <a:off x="6261879" y="2526940"/>
              <a:ext cx="648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P3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D7D33F35-4DCC-782A-15D1-9F966F83EC36}"/>
                </a:ext>
              </a:extLst>
            </p:cNvPr>
            <p:cNvSpPr txBox="1"/>
            <p:nvPr/>
          </p:nvSpPr>
          <p:spPr>
            <a:xfrm>
              <a:off x="8733295" y="2537751"/>
              <a:ext cx="574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P4</a:t>
              </a: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F38C9737-C6F4-7627-55D5-6EA37CDFE781}"/>
              </a:ext>
            </a:extLst>
          </p:cNvPr>
          <p:cNvGrpSpPr/>
          <p:nvPr/>
        </p:nvGrpSpPr>
        <p:grpSpPr>
          <a:xfrm>
            <a:off x="9389455" y="3399573"/>
            <a:ext cx="2787334" cy="2588202"/>
            <a:chOff x="6056352" y="65196"/>
            <a:chExt cx="3297719" cy="3066039"/>
          </a:xfrm>
        </p:grpSpPr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D10273E1-7198-186F-E522-ED865C916853}"/>
                </a:ext>
              </a:extLst>
            </p:cNvPr>
            <p:cNvGrpSpPr/>
            <p:nvPr/>
          </p:nvGrpSpPr>
          <p:grpSpPr>
            <a:xfrm>
              <a:off x="6056352" y="65196"/>
              <a:ext cx="3264836" cy="3066039"/>
              <a:chOff x="6350845" y="65196"/>
              <a:chExt cx="2689809" cy="2638913"/>
            </a:xfrm>
          </p:grpSpPr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C89EA65D-1564-E25C-2311-04CA8A310F25}"/>
                  </a:ext>
                </a:extLst>
              </p:cNvPr>
              <p:cNvSpPr/>
              <p:nvPr/>
            </p:nvSpPr>
            <p:spPr>
              <a:xfrm>
                <a:off x="7702273" y="6519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36917F14-F8E7-241D-2E3E-ED415037F153}"/>
                  </a:ext>
                </a:extLst>
              </p:cNvPr>
              <p:cNvSpPr/>
              <p:nvPr/>
            </p:nvSpPr>
            <p:spPr>
              <a:xfrm>
                <a:off x="7702272" y="137412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" name="Rectangle 218">
                <a:extLst>
                  <a:ext uri="{FF2B5EF4-FFF2-40B4-BE49-F238E27FC236}">
                    <a16:creationId xmlns:a16="http://schemas.microsoft.com/office/drawing/2014/main" id="{D47E28B2-54F6-993E-4C25-C58A092D0243}"/>
                  </a:ext>
                </a:extLst>
              </p:cNvPr>
              <p:cNvSpPr/>
              <p:nvPr/>
            </p:nvSpPr>
            <p:spPr>
              <a:xfrm>
                <a:off x="6350845" y="65196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 219">
                <a:extLst>
                  <a:ext uri="{FF2B5EF4-FFF2-40B4-BE49-F238E27FC236}">
                    <a16:creationId xmlns:a16="http://schemas.microsoft.com/office/drawing/2014/main" id="{A53A7306-578D-418B-4757-0522D51BAD66}"/>
                  </a:ext>
                </a:extLst>
              </p:cNvPr>
              <p:cNvSpPr/>
              <p:nvPr/>
            </p:nvSpPr>
            <p:spPr>
              <a:xfrm>
                <a:off x="6350845" y="1384652"/>
                <a:ext cx="1338381" cy="1319457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29D1AC2A-46B8-77C6-B6E4-A4A63CD4A2C6}"/>
                </a:ext>
              </a:extLst>
            </p:cNvPr>
            <p:cNvSpPr txBox="1"/>
            <p:nvPr/>
          </p:nvSpPr>
          <p:spPr>
            <a:xfrm>
              <a:off x="8686781" y="180489"/>
              <a:ext cx="667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P1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FE1CAF1E-B50B-493A-64B5-CD6E45543752}"/>
                </a:ext>
              </a:extLst>
            </p:cNvPr>
            <p:cNvSpPr txBox="1"/>
            <p:nvPr/>
          </p:nvSpPr>
          <p:spPr>
            <a:xfrm>
              <a:off x="6272885" y="180489"/>
              <a:ext cx="5822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P2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AF836C0F-258E-2CCC-A342-CFBB28455348}"/>
                </a:ext>
              </a:extLst>
            </p:cNvPr>
            <p:cNvSpPr txBox="1"/>
            <p:nvPr/>
          </p:nvSpPr>
          <p:spPr>
            <a:xfrm>
              <a:off x="6261879" y="2526940"/>
              <a:ext cx="648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P3</a:t>
              </a: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80B98825-5061-A5E4-02D6-EC8D4934B88C}"/>
                </a:ext>
              </a:extLst>
            </p:cNvPr>
            <p:cNvSpPr txBox="1"/>
            <p:nvPr/>
          </p:nvSpPr>
          <p:spPr>
            <a:xfrm>
              <a:off x="8733295" y="2537751"/>
              <a:ext cx="574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P4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5806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99AB3-7941-C7D8-A228-FA475A573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72" y="79023"/>
            <a:ext cx="10969139" cy="940443"/>
          </a:xfrm>
        </p:spPr>
        <p:txBody>
          <a:bodyPr/>
          <a:lstStyle/>
          <a:p>
            <a:r>
              <a:rPr lang="en-GB" dirty="0"/>
              <a:t>Protection cases studied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88018-767C-8AE9-B18E-B562CBFE94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4CB342-ECE0-DE06-F451-EE21CD9BD6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4B2C7F-6541-5199-D4D7-EDF68C29B97F}"/>
              </a:ext>
            </a:extLst>
          </p:cNvPr>
          <p:cNvSpPr txBox="1"/>
          <p:nvPr/>
        </p:nvSpPr>
        <p:spPr>
          <a:xfrm>
            <a:off x="898170" y="444377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Magnet length: </a:t>
            </a:r>
            <a:r>
              <a:rPr lang="en-GB" b="1" dirty="0"/>
              <a:t>7.15 m</a:t>
            </a:r>
            <a:endParaRPr lang="en-GB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2171C249-5A45-27B9-E382-13C6281F26FB}"/>
              </a:ext>
            </a:extLst>
          </p:cNvPr>
          <p:cNvSpPr/>
          <p:nvPr/>
        </p:nvSpPr>
        <p:spPr>
          <a:xfrm>
            <a:off x="3280605" y="1869251"/>
            <a:ext cx="274320" cy="1888699"/>
          </a:xfrm>
          <a:prstGeom prst="rightBrace">
            <a:avLst>
              <a:gd name="adj1" fmla="val 8333"/>
              <a:gd name="adj2" fmla="val 25387"/>
            </a:avLst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C80B0B-779C-8FBA-1B02-AAE08396C407}"/>
              </a:ext>
            </a:extLst>
          </p:cNvPr>
          <p:cNvSpPr txBox="1"/>
          <p:nvPr/>
        </p:nvSpPr>
        <p:spPr>
          <a:xfrm>
            <a:off x="3514338" y="2140200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 protection cases studied, with :</a:t>
            </a:r>
          </a:p>
        </p:txBody>
      </p:sp>
      <p:pic>
        <p:nvPicPr>
          <p:cNvPr id="1026" name="Picture 2" descr="Simulation of Transient Effects in Accelerator Magnets">
            <a:extLst>
              <a:ext uri="{FF2B5EF4-FFF2-40B4-BE49-F238E27FC236}">
                <a16:creationId xmlns:a16="http://schemas.microsoft.com/office/drawing/2014/main" id="{CDAB5627-2692-D052-03BC-DD79A19E5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4731" y="308892"/>
            <a:ext cx="1812019" cy="63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16664A-6889-8410-D987-1FB1E94737F9}"/>
              </a:ext>
            </a:extLst>
          </p:cNvPr>
          <p:cNvSpPr txBox="1"/>
          <p:nvPr/>
        </p:nvSpPr>
        <p:spPr>
          <a:xfrm>
            <a:off x="5177149" y="3746593"/>
            <a:ext cx="485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STEAM tools have been used for simulations: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00CB14-AD9B-C33E-7729-38332628A7B7}"/>
              </a:ext>
            </a:extLst>
          </p:cNvPr>
          <p:cNvSpPr txBox="1"/>
          <p:nvPr/>
        </p:nvSpPr>
        <p:spPr>
          <a:xfrm>
            <a:off x="5215696" y="4121266"/>
            <a:ext cx="60324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STEAM:		</a:t>
            </a:r>
            <a:r>
              <a:rPr lang="en-GB" dirty="0">
                <a:hlinkClick r:id="rId3"/>
              </a:rPr>
              <a:t>https://cern.ch/steam</a:t>
            </a:r>
            <a:endParaRPr lang="en-GB" dirty="0"/>
          </a:p>
          <a:p>
            <a:r>
              <a:rPr lang="en-GB" dirty="0"/>
              <a:t>STEAM SDK: 	</a:t>
            </a:r>
            <a:r>
              <a:rPr lang="en-GB" dirty="0">
                <a:hlinkClick r:id="rId4"/>
              </a:rPr>
              <a:t>https://gitlab.cern.ch/steam/steam_sdk</a:t>
            </a:r>
            <a:r>
              <a:rPr lang="en-GB" dirty="0"/>
              <a:t> </a:t>
            </a:r>
          </a:p>
          <a:p>
            <a:r>
              <a:rPr lang="en-GB" dirty="0"/>
              <a:t>LEDET:		</a:t>
            </a:r>
            <a:r>
              <a:rPr lang="en-GB" dirty="0">
                <a:hlinkClick r:id="rId5"/>
              </a:rPr>
              <a:t>http://cern.ch/ledet</a:t>
            </a:r>
            <a:r>
              <a:rPr lang="en-GB" dirty="0"/>
              <a:t>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9A32B0A-775E-677E-0E8E-302CF43EF21B}"/>
              </a:ext>
            </a:extLst>
          </p:cNvPr>
          <p:cNvGrpSpPr/>
          <p:nvPr/>
        </p:nvGrpSpPr>
        <p:grpSpPr>
          <a:xfrm>
            <a:off x="10365732" y="315120"/>
            <a:ext cx="1694187" cy="629630"/>
            <a:chOff x="627663" y="5278870"/>
            <a:chExt cx="1636181" cy="590174"/>
          </a:xfrm>
        </p:grpSpPr>
        <p:pic>
          <p:nvPicPr>
            <p:cNvPr id="15" name="Content Placeholder 6" descr="Logo&#10;&#10;Description automatically generated">
              <a:extLst>
                <a:ext uri="{FF2B5EF4-FFF2-40B4-BE49-F238E27FC236}">
                  <a16:creationId xmlns:a16="http://schemas.microsoft.com/office/drawing/2014/main" id="{84F048BC-CDC0-A41F-49F7-CA66B597C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7663" y="5278870"/>
              <a:ext cx="636237" cy="590174"/>
            </a:xfrm>
            <a:prstGeom prst="rect">
              <a:avLst/>
            </a:prstGeom>
          </p:spPr>
        </p:pic>
        <p:sp>
          <p:nvSpPr>
            <p:cNvPr id="16" name="Title 1">
              <a:extLst>
                <a:ext uri="{FF2B5EF4-FFF2-40B4-BE49-F238E27FC236}">
                  <a16:creationId xmlns:a16="http://schemas.microsoft.com/office/drawing/2014/main" id="{2BE9C8A6-01C8-2893-971C-75F1D7BC2102}"/>
                </a:ext>
              </a:extLst>
            </p:cNvPr>
            <p:cNvSpPr txBox="1">
              <a:spLocks/>
            </p:cNvSpPr>
            <p:nvPr/>
          </p:nvSpPr>
          <p:spPr>
            <a:xfrm>
              <a:off x="1019244" y="5408569"/>
              <a:ext cx="1244600" cy="338554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defRPr>
              </a:lvl1pPr>
            </a:lstStyle>
            <a:p>
              <a:pPr algn="ctr"/>
              <a:r>
                <a:rPr lang="en-US" sz="2400" dirty="0"/>
                <a:t>LEDET</a:t>
              </a:r>
              <a:endParaRPr lang="en-GB" sz="24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9768DAA-9656-5100-F9C9-F505F9D3F758}"/>
              </a:ext>
            </a:extLst>
          </p:cNvPr>
          <p:cNvSpPr txBox="1"/>
          <p:nvPr/>
        </p:nvSpPr>
        <p:spPr>
          <a:xfrm>
            <a:off x="5221459" y="5260483"/>
            <a:ext cx="673178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Repeatability information:</a:t>
            </a:r>
          </a:p>
          <a:p>
            <a:r>
              <a:rPr lang="en-GB" dirty="0">
                <a:hlinkClick r:id="rId7"/>
              </a:rPr>
              <a:t>https://gitlab.cern.ch/steam/analyses/tq-hq-quench-protection</a:t>
            </a:r>
            <a:r>
              <a:rPr lang="en-GB" dirty="0"/>
              <a:t>  Tag: 2025.03.0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050A61-A5BE-D888-B7E0-95202EE6DAD6}"/>
              </a:ext>
            </a:extLst>
          </p:cNvPr>
          <p:cNvSpPr txBox="1"/>
          <p:nvPr/>
        </p:nvSpPr>
        <p:spPr>
          <a:xfrm>
            <a:off x="898170" y="4813109"/>
            <a:ext cx="3112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Initial temperature: </a:t>
            </a:r>
            <a:r>
              <a:rPr lang="en-GB" b="1" dirty="0"/>
              <a:t>1.9 K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959243C-A9BC-1903-8AF5-D5DFEC6ED7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039434"/>
              </p:ext>
            </p:extLst>
          </p:nvPr>
        </p:nvGraphicFramePr>
        <p:xfrm>
          <a:off x="572791" y="1116087"/>
          <a:ext cx="2599837" cy="2587792"/>
        </p:xfrm>
        <a:graphic>
          <a:graphicData uri="http://schemas.openxmlformats.org/drawingml/2006/table">
            <a:tbl>
              <a:tblPr/>
              <a:tblGrid>
                <a:gridCol w="2599837">
                  <a:extLst>
                    <a:ext uri="{9D8B030D-6E8A-4147-A177-3AD203B41FA5}">
                      <a16:colId xmlns:a16="http://schemas.microsoft.com/office/drawing/2014/main" val="3263867611"/>
                    </a:ext>
                  </a:extLst>
                </a:gridCol>
              </a:tblGrid>
              <a:tr h="8383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Protection case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2729688"/>
                  </a:ext>
                </a:extLst>
              </a:tr>
              <a:tr h="2915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QH only (3 appl. met.)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792426"/>
                  </a:ext>
                </a:extLst>
              </a:tr>
              <a:tr h="2915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CLIQ only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0147390"/>
                  </a:ext>
                </a:extLst>
              </a:tr>
              <a:tr h="2915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Outer QH (3 appl. met.)  &amp; CLIQ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329057"/>
                  </a:ext>
                </a:extLst>
              </a:tr>
              <a:tr h="2915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E-CLIQ (2 delay times)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6129440"/>
                  </a:ext>
                </a:extLst>
              </a:tr>
              <a:tr h="29158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ESC (2 coil designs)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97394"/>
                  </a:ext>
                </a:extLst>
              </a:tr>
              <a:tr h="2915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Time to Quench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99086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9F14F5DE-17CC-901D-5805-17472D7C4560}"/>
              </a:ext>
            </a:extLst>
          </p:cNvPr>
          <p:cNvSpPr txBox="1"/>
          <p:nvPr/>
        </p:nvSpPr>
        <p:spPr>
          <a:xfrm>
            <a:off x="7142053" y="1779991"/>
            <a:ext cx="38003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GB" dirty="0"/>
              <a:t>2 magnet design</a:t>
            </a:r>
          </a:p>
          <a:p>
            <a:pPr marL="0" lvl="1"/>
            <a:r>
              <a:rPr lang="en-GB" dirty="0"/>
              <a:t>1 electrical order</a:t>
            </a:r>
          </a:p>
          <a:p>
            <a:pPr marL="0" lvl="1"/>
            <a:r>
              <a:rPr lang="en-GB" dirty="0"/>
              <a:t>1 magnet length</a:t>
            </a:r>
          </a:p>
          <a:p>
            <a:pPr marL="0" lvl="1"/>
            <a:r>
              <a:rPr lang="en-GB" dirty="0"/>
              <a:t>16 trigger times (10, 12, … , 40 ms)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0B1CA4E-8F9E-832C-4099-64BE6584A09F}"/>
              </a:ext>
            </a:extLst>
          </p:cNvPr>
          <p:cNvCxnSpPr/>
          <p:nvPr/>
        </p:nvCxnSpPr>
        <p:spPr>
          <a:xfrm>
            <a:off x="6171193" y="3133935"/>
            <a:ext cx="5127891" cy="3466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A562E46-7DD3-3B64-B5B7-61DABF08F26F}"/>
              </a:ext>
            </a:extLst>
          </p:cNvPr>
          <p:cNvSpPr txBox="1"/>
          <p:nvPr/>
        </p:nvSpPr>
        <p:spPr>
          <a:xfrm>
            <a:off x="7142053" y="3269318"/>
            <a:ext cx="2403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Total: 384 simulations</a:t>
            </a:r>
          </a:p>
        </p:txBody>
      </p:sp>
    </p:spTree>
    <p:extLst>
      <p:ext uri="{BB962C8B-B14F-4D97-AF65-F5344CB8AC3E}">
        <p14:creationId xmlns:p14="http://schemas.microsoft.com/office/powerpoint/2010/main" val="928070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CA9AE-9A89-AFBD-FE08-68970717B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66126"/>
            <a:ext cx="10969139" cy="940443"/>
          </a:xfrm>
        </p:spPr>
        <p:txBody>
          <a:bodyPr/>
          <a:lstStyle/>
          <a:p>
            <a:r>
              <a:rPr lang="en-GB" dirty="0"/>
              <a:t>HQ –current vs time for trigger time of 2 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47E469-047B-9F4A-15E2-57EC540A52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841D0E-33A0-3FBF-6526-0A6E5855A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45852B-BB03-7CEC-150F-8ED26FA16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8" y="1089510"/>
            <a:ext cx="3489972" cy="261520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5FE509D-7681-DA59-3815-E9661581E3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6597" y="1278002"/>
            <a:ext cx="2077644" cy="3088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800" dirty="0"/>
              <a:t>QH - glued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95CFB5-6355-E293-770B-EA4F6BBD3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4390" y="1074397"/>
            <a:ext cx="3527448" cy="26432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83F3D6-5CB3-A53D-F604-32658F621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2303" y="1039188"/>
            <a:ext cx="3605814" cy="2702007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E19BB3D-079B-4F42-B996-54694C153954}"/>
              </a:ext>
            </a:extLst>
          </p:cNvPr>
          <p:cNvSpPr txBox="1">
            <a:spLocks/>
          </p:cNvSpPr>
          <p:nvPr/>
        </p:nvSpPr>
        <p:spPr>
          <a:xfrm>
            <a:off x="5157890" y="1278002"/>
            <a:ext cx="1514758" cy="36056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CLIQ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389CD41-0C6B-E951-2433-46684E285298}"/>
              </a:ext>
            </a:extLst>
          </p:cNvPr>
          <p:cNvSpPr txBox="1">
            <a:spLocks/>
          </p:cNvSpPr>
          <p:nvPr/>
        </p:nvSpPr>
        <p:spPr>
          <a:xfrm>
            <a:off x="8289342" y="1245046"/>
            <a:ext cx="2082724" cy="5375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CLIQ + QH - glued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CA1E7D0-5DDF-5A6C-43BD-26ACE73E3B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6909" y="3704711"/>
            <a:ext cx="3605814" cy="2702007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3D56160-45CB-58BB-E2E0-1353F9502C7C}"/>
              </a:ext>
            </a:extLst>
          </p:cNvPr>
          <p:cNvSpPr txBox="1">
            <a:spLocks/>
          </p:cNvSpPr>
          <p:nvPr/>
        </p:nvSpPr>
        <p:spPr>
          <a:xfrm>
            <a:off x="8403848" y="3941527"/>
            <a:ext cx="2082724" cy="5375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100 % quenched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E5CBCFE-A0E2-09ED-A9BB-EC304B0CBC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4390" y="3684020"/>
            <a:ext cx="3642513" cy="2729507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F788D732-FDAA-801A-BA37-B6A1EE7D90EF}"/>
              </a:ext>
            </a:extLst>
          </p:cNvPr>
          <p:cNvSpPr txBox="1">
            <a:spLocks/>
          </p:cNvSpPr>
          <p:nvPr/>
        </p:nvSpPr>
        <p:spPr>
          <a:xfrm>
            <a:off x="4931293" y="3903866"/>
            <a:ext cx="2082724" cy="5375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E-CLIQ (2ms)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D0AE10B-B5C1-4900-47D0-6AEE65DDAD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429" y="3674179"/>
            <a:ext cx="3646561" cy="2732539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FCC2DE0E-D829-7C24-0DAE-C4245D7FF745}"/>
              </a:ext>
            </a:extLst>
          </p:cNvPr>
          <p:cNvSpPr txBox="1">
            <a:spLocks/>
          </p:cNvSpPr>
          <p:nvPr/>
        </p:nvSpPr>
        <p:spPr>
          <a:xfrm>
            <a:off x="959743" y="3903866"/>
            <a:ext cx="2082724" cy="5375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ESC (21x4mm² 1kV)</a:t>
            </a:r>
          </a:p>
        </p:txBody>
      </p:sp>
    </p:spTree>
    <p:extLst>
      <p:ext uri="{BB962C8B-B14F-4D97-AF65-F5344CB8AC3E}">
        <p14:creationId xmlns:p14="http://schemas.microsoft.com/office/powerpoint/2010/main" val="1526335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874226-0065-2CEE-9C3E-51B1BD31B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5A9F1-A3B9-3B22-41C2-B43A72FB5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66126"/>
            <a:ext cx="10969139" cy="940443"/>
          </a:xfrm>
        </p:spPr>
        <p:txBody>
          <a:bodyPr/>
          <a:lstStyle/>
          <a:p>
            <a:r>
              <a:rPr lang="en-GB" dirty="0"/>
              <a:t>TQ –current vs time for trigger time of 2 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C06376-2E45-0BA6-275C-9B06B7D29C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WP4.5 – Mariusz Wozniak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B9A50E-5EAD-706A-9DAA-B723CA9DC0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5C55F5-D6AA-568B-58ED-B3FBB31FBA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157" y="1089510"/>
            <a:ext cx="3487694" cy="2615201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CC22E76-315F-BB23-F7A2-8CE8B0803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6597" y="1278002"/>
            <a:ext cx="2077644" cy="308868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800" dirty="0"/>
              <a:t>QH - glued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65EA41-0FEA-0BA1-C783-20A1624CF9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5542" y="1074397"/>
            <a:ext cx="3525144" cy="26432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4FC182-72FB-69CC-D633-9D7E4A0EDA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3480" y="1039188"/>
            <a:ext cx="3603460" cy="2702007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103BB36-25A2-BCA8-AA53-6A7A6753DFAE}"/>
              </a:ext>
            </a:extLst>
          </p:cNvPr>
          <p:cNvSpPr txBox="1">
            <a:spLocks/>
          </p:cNvSpPr>
          <p:nvPr/>
        </p:nvSpPr>
        <p:spPr>
          <a:xfrm>
            <a:off x="5157890" y="1278002"/>
            <a:ext cx="1514758" cy="36056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CLIQ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32CD810-782F-D064-4BBF-91321BD89E75}"/>
              </a:ext>
            </a:extLst>
          </p:cNvPr>
          <p:cNvSpPr txBox="1">
            <a:spLocks/>
          </p:cNvSpPr>
          <p:nvPr/>
        </p:nvSpPr>
        <p:spPr>
          <a:xfrm>
            <a:off x="8289342" y="1245046"/>
            <a:ext cx="2082724" cy="5375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CLIQ + QH - glued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5C6EE4F-D36E-F4A9-36DA-ABADFAC6D9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8086" y="3704711"/>
            <a:ext cx="3603460" cy="2702007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A32F4B0-1DCC-020B-CD39-64B964192536}"/>
              </a:ext>
            </a:extLst>
          </p:cNvPr>
          <p:cNvSpPr txBox="1">
            <a:spLocks/>
          </p:cNvSpPr>
          <p:nvPr/>
        </p:nvSpPr>
        <p:spPr>
          <a:xfrm>
            <a:off x="8403848" y="3941527"/>
            <a:ext cx="2082724" cy="5375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100 % quenched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41B7741-7CDA-2967-1062-BE1A1DC072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5579" y="3684020"/>
            <a:ext cx="3640135" cy="2729507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C2ACB36-F9CF-46C4-FD41-04B62F173B15}"/>
              </a:ext>
            </a:extLst>
          </p:cNvPr>
          <p:cNvSpPr txBox="1">
            <a:spLocks/>
          </p:cNvSpPr>
          <p:nvPr/>
        </p:nvSpPr>
        <p:spPr>
          <a:xfrm>
            <a:off x="4931293" y="3903866"/>
            <a:ext cx="2082724" cy="5375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E-CLIQ (2ms)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A9E1367-A4CC-C3AC-37FC-FE3E3F4DD58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620" y="3674179"/>
            <a:ext cx="3644178" cy="2732539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9F9FE7E-403E-E1ED-9331-D7C320D65AF6}"/>
              </a:ext>
            </a:extLst>
          </p:cNvPr>
          <p:cNvSpPr txBox="1">
            <a:spLocks/>
          </p:cNvSpPr>
          <p:nvPr/>
        </p:nvSpPr>
        <p:spPr>
          <a:xfrm>
            <a:off x="826854" y="3903866"/>
            <a:ext cx="2271137" cy="53758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/>
              <a:t>ESC (12x4mm² 0.6kV)</a:t>
            </a:r>
          </a:p>
        </p:txBody>
      </p:sp>
    </p:spTree>
    <p:extLst>
      <p:ext uri="{BB962C8B-B14F-4D97-AF65-F5344CB8AC3E}">
        <p14:creationId xmlns:p14="http://schemas.microsoft.com/office/powerpoint/2010/main" val="274997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8115C-4523-28A8-36E8-F5E6DFA31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6AA54D-34BF-6040-BAA6-AF9D09074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6300741" cy="467019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Scope</a:t>
            </a:r>
          </a:p>
          <a:p>
            <a:r>
              <a:rPr lang="en-GB" dirty="0"/>
              <a:t>Magnets &amp; Conductors</a:t>
            </a:r>
          </a:p>
          <a:p>
            <a:r>
              <a:rPr lang="en-GB" dirty="0"/>
              <a:t>Circuit &amp; Quench Detection</a:t>
            </a:r>
          </a:p>
          <a:p>
            <a:r>
              <a:rPr lang="en-GB" dirty="0"/>
              <a:t>Details for protection with:</a:t>
            </a:r>
          </a:p>
          <a:p>
            <a:pPr lvl="1"/>
            <a:r>
              <a:rPr lang="en-GB" b="1" dirty="0"/>
              <a:t>QH </a:t>
            </a:r>
            <a:r>
              <a:rPr lang="en-GB" dirty="0"/>
              <a:t>and/or </a:t>
            </a:r>
            <a:r>
              <a:rPr lang="en-GB" b="1" dirty="0"/>
              <a:t>CLIQ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E-CLIQ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ESC</a:t>
            </a:r>
          </a:p>
          <a:p>
            <a:r>
              <a:rPr lang="en-GB" dirty="0"/>
              <a:t>Summary of cases studied</a:t>
            </a:r>
          </a:p>
          <a:p>
            <a:r>
              <a:rPr lang="en-GB" dirty="0"/>
              <a:t>Results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8D391C-9D4F-DF22-E238-5B6D44059D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4D25AB-2090-E3B4-B947-DA793D497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D8460F-ACA6-1FFB-4EF6-4EB2E8A09335}"/>
              </a:ext>
            </a:extLst>
          </p:cNvPr>
          <p:cNvCxnSpPr/>
          <p:nvPr/>
        </p:nvCxnSpPr>
        <p:spPr>
          <a:xfrm flipH="1">
            <a:off x="6009968" y="5228303"/>
            <a:ext cx="8420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6E48C040-88AD-CAEA-5963-A04026E6A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465" y="-12040"/>
            <a:ext cx="5002421" cy="31689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1C9E3F-E335-C60A-774E-5574080BA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238" y="3074390"/>
            <a:ext cx="5000874" cy="316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4DA6E9-2488-4DB9-4867-3361159E7B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475" t="15192" b="22650"/>
          <a:stretch/>
        </p:blipFill>
        <p:spPr>
          <a:xfrm>
            <a:off x="8751447" y="1792761"/>
            <a:ext cx="1033903" cy="9404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73CB487-6924-691F-82C9-BD3EA60A26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967" t="18361" r="3575" b="28731"/>
          <a:stretch/>
        </p:blipFill>
        <p:spPr>
          <a:xfrm>
            <a:off x="8579868" y="4617214"/>
            <a:ext cx="1205481" cy="120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2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F1451-4EF2-3DF4-FF9F-D33BEEB84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50" y="-10605"/>
            <a:ext cx="10969139" cy="940443"/>
          </a:xfrm>
        </p:spPr>
        <p:txBody>
          <a:bodyPr/>
          <a:lstStyle/>
          <a:p>
            <a:r>
              <a:rPr lang="en-GB" dirty="0"/>
              <a:t>Results – top level summary as a 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14A0C4-9894-9918-3E39-0311F0319B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64CF24-D792-47B2-26CC-6EA8F5E95A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71445D8-A7CD-C5B4-7E70-C4161978EE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425688"/>
              </p:ext>
            </p:extLst>
          </p:nvPr>
        </p:nvGraphicFramePr>
        <p:xfrm>
          <a:off x="3191472" y="5437168"/>
          <a:ext cx="4802805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68299">
                  <a:extLst>
                    <a:ext uri="{9D8B030D-6E8A-4147-A177-3AD203B41FA5}">
                      <a16:colId xmlns:a16="http://schemas.microsoft.com/office/drawing/2014/main" val="121075923"/>
                    </a:ext>
                  </a:extLst>
                </a:gridCol>
                <a:gridCol w="767253">
                  <a:extLst>
                    <a:ext uri="{9D8B030D-6E8A-4147-A177-3AD203B41FA5}">
                      <a16:colId xmlns:a16="http://schemas.microsoft.com/office/drawing/2014/main" val="2026522483"/>
                    </a:ext>
                  </a:extLst>
                </a:gridCol>
                <a:gridCol w="767253">
                  <a:extLst>
                    <a:ext uri="{9D8B030D-6E8A-4147-A177-3AD203B41FA5}">
                      <a16:colId xmlns:a16="http://schemas.microsoft.com/office/drawing/2014/main" val="33468452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Magnet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491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Time margin to 300 K (ms)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27917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3BF1A15C-971B-EC71-AB3B-CF9A6EB94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7" y="1341119"/>
            <a:ext cx="6120000" cy="38769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5D4921-4536-F921-E1AD-FE42A93968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41119"/>
            <a:ext cx="6120000" cy="38769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3A755A-EAE0-E713-0CEF-B4E60E369B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31" t="18064" r="18087" b="4896"/>
          <a:stretch/>
        </p:blipFill>
        <p:spPr>
          <a:xfrm>
            <a:off x="3262184" y="3793523"/>
            <a:ext cx="902043" cy="8958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2C4F532-3C3B-0B7F-B63F-0FCB0036FE1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805" t="38465" r="32744" b="5539"/>
          <a:stretch/>
        </p:blipFill>
        <p:spPr>
          <a:xfrm>
            <a:off x="9250369" y="3785701"/>
            <a:ext cx="953961" cy="90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643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23616-11AF-7025-BCDC-4396E6215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54EB8D-B117-B6D1-2B9D-0378B5B761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A5EA76-FD46-9F94-15B1-D4516AFB5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06DAEA-0EA4-B1BD-DE7D-A645838DC5B9}"/>
              </a:ext>
            </a:extLst>
          </p:cNvPr>
          <p:cNvSpPr txBox="1"/>
          <p:nvPr/>
        </p:nvSpPr>
        <p:spPr>
          <a:xfrm>
            <a:off x="714108" y="1140296"/>
            <a:ext cx="9329409" cy="4632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7675" lvl="0" indent="-447675" algn="just">
              <a:buFont typeface="+mj-lt"/>
              <a:buAutoNum type="arabicParenR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HQ (H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igh gradient, high field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Q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uad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TQ (T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echnology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Q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uad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magnets (both develop within the framework of the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 LARP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7675" indent="-447675" algn="just">
              <a:buFont typeface="+mj-lt"/>
              <a:buAutoNum type="arabicParenR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Consider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individually powered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long (7.15 m), single-aperture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magnet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7675" lvl="0" indent="-447675" algn="just">
              <a:buFont typeface="+mj-lt"/>
              <a:buAutoNum type="arabicParenR"/>
            </a:pP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terms of quench protection study:</a:t>
            </a:r>
          </a:p>
          <a:p>
            <a:pPr marL="904875" lvl="2" indent="-447675" algn="just">
              <a:spcBef>
                <a:spcPts val="600"/>
              </a:spcBef>
              <a:buFont typeface="+mj-lt"/>
              <a:buAutoNum type="alphaLcPeriod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Outer layer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QH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(quench heaters) and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CLIQ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quench protection</a:t>
            </a:r>
          </a:p>
          <a:p>
            <a:pPr marL="904875" lvl="2" indent="-447675" algn="just">
              <a:spcBef>
                <a:spcPts val="600"/>
              </a:spcBef>
              <a:buFont typeface="+mj-lt"/>
              <a:buAutoNum type="alphaLcPeriod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QH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or CLIQ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or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both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together</a:t>
            </a:r>
          </a:p>
          <a:p>
            <a:pPr marL="904875" lvl="2" indent="-447675" algn="just">
              <a:spcBef>
                <a:spcPts val="600"/>
              </a:spcBef>
              <a:buFont typeface="+mj-lt"/>
              <a:buAutoNum type="alphaLcPeriod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Include three ways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(glued, </a:t>
            </a:r>
            <a:r>
              <a:rPr lang="en-GB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miniswap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impregnated) 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placing QH</a:t>
            </a:r>
          </a:p>
          <a:p>
            <a:pPr marL="904875" lvl="2" indent="-447675" algn="just">
              <a:spcBef>
                <a:spcPts val="600"/>
              </a:spcBef>
              <a:buFont typeface="+mj-lt"/>
              <a:buAutoNum type="alphaLcPeriod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Novel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E-CLIQ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quench protection (at conceptual level)</a:t>
            </a:r>
          </a:p>
          <a:p>
            <a:pPr marL="904875" lvl="2" indent="-447675" algn="just">
              <a:spcBef>
                <a:spcPts val="600"/>
              </a:spcBef>
              <a:buFont typeface="+mj-lt"/>
              <a:buAutoNum type="alphaLcPeriod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Novel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ESC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quench protection with 4 capacitive units</a:t>
            </a:r>
          </a:p>
          <a:p>
            <a:pPr marL="904875" lvl="2" indent="-447675" algn="just">
              <a:spcBef>
                <a:spcPts val="600"/>
              </a:spcBef>
              <a:buFont typeface="+mj-lt"/>
              <a:buAutoNum type="alphaLcPeriod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Study </a:t>
            </a:r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Time to Quench </a:t>
            </a: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by quenching all turns at specific time</a:t>
            </a:r>
          </a:p>
          <a:p>
            <a:pPr marL="447675" lvl="0" indent="-447675" algn="just">
              <a:buFont typeface="+mj-lt"/>
              <a:buAutoNum type="arabicParenR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Quantify regarding quench protection:</a:t>
            </a:r>
          </a:p>
          <a:p>
            <a:pPr marL="904875" lvl="2" indent="-447675" algn="just">
              <a:spcBef>
                <a:spcPts val="600"/>
              </a:spcBef>
              <a:buFont typeface="+mj-lt"/>
              <a:buAutoNum type="alphaLcPeriod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maximum adiabatic hot spot temperature</a:t>
            </a:r>
          </a:p>
          <a:p>
            <a:pPr marL="447675" indent="-447675" algn="just">
              <a:buFont typeface="+mj-lt"/>
              <a:buAutoNum type="arabicParenR"/>
            </a:pPr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Keep is simple, do not consider failure cases, low current quenches etc.</a:t>
            </a:r>
          </a:p>
        </p:txBody>
      </p:sp>
    </p:spTree>
    <p:extLst>
      <p:ext uri="{BB962C8B-B14F-4D97-AF65-F5344CB8AC3E}">
        <p14:creationId xmlns:p14="http://schemas.microsoft.com/office/powerpoint/2010/main" val="896059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1C572-C3F0-B665-2827-E9D3E8C15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61" y="117414"/>
            <a:ext cx="10969139" cy="940443"/>
          </a:xfrm>
        </p:spPr>
        <p:txBody>
          <a:bodyPr>
            <a:normAutofit/>
          </a:bodyPr>
          <a:lstStyle/>
          <a:p>
            <a:r>
              <a:rPr lang="en-GB" sz="40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HQ magnet</a:t>
            </a:r>
            <a:endParaRPr lang="en-GB" sz="4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48494-B466-3772-CFDA-C9FC563D85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9A0E8-8505-D124-1801-6E2DF1302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2FC298-3AC9-D94F-E008-6227CE5DB360}"/>
              </a:ext>
            </a:extLst>
          </p:cNvPr>
          <p:cNvSpPr txBox="1"/>
          <p:nvPr/>
        </p:nvSpPr>
        <p:spPr>
          <a:xfrm>
            <a:off x="5903099" y="5859468"/>
            <a:ext cx="4814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Acknowledgement of design: </a:t>
            </a:r>
            <a:r>
              <a:rPr lang="en-GB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GianLuca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en-GB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Sabbi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endParaRPr lang="en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43F4B8-81F4-DE10-3002-7F332D0FBBA6}"/>
              </a:ext>
            </a:extLst>
          </p:cNvPr>
          <p:cNvSpPr txBox="1"/>
          <p:nvPr/>
        </p:nvSpPr>
        <p:spPr>
          <a:xfrm>
            <a:off x="603087" y="4588813"/>
            <a:ext cx="46420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Current: 15366 A*</a:t>
            </a: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Gradient: 1</a:t>
            </a:r>
            <a:r>
              <a:rPr lang="en-GB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75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T/m**</a:t>
            </a: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Copper current density: 1621 A/mm²</a:t>
            </a: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Overall current density: 612 A/mm²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8DE58A-D46D-155C-20E2-4317DD2C19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87" y="925423"/>
            <a:ext cx="4386238" cy="358962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3544650-3D68-1D9E-9545-4755D17CC75F}"/>
              </a:ext>
            </a:extLst>
          </p:cNvPr>
          <p:cNvGrpSpPr/>
          <p:nvPr/>
        </p:nvGrpSpPr>
        <p:grpSpPr>
          <a:xfrm>
            <a:off x="5706235" y="136524"/>
            <a:ext cx="6384696" cy="5105534"/>
            <a:chOff x="5706235" y="136524"/>
            <a:chExt cx="6384696" cy="510553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05F1885-1387-8A62-3DA4-A40130FCA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77959"/>
            <a:stretch/>
          </p:blipFill>
          <p:spPr>
            <a:xfrm>
              <a:off x="5706235" y="136524"/>
              <a:ext cx="1360475" cy="510553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BF694E6-06FA-5F51-C60C-80294105D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43475" t="15192" b="22650"/>
            <a:stretch/>
          </p:blipFill>
          <p:spPr>
            <a:xfrm>
              <a:off x="6964129" y="578696"/>
              <a:ext cx="5126802" cy="4663362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69CC1AD-C771-DF19-B35E-90AA4D38EAB0}"/>
              </a:ext>
            </a:extLst>
          </p:cNvPr>
          <p:cNvSpPr txBox="1"/>
          <p:nvPr/>
        </p:nvSpPr>
        <p:spPr>
          <a:xfrm>
            <a:off x="2374607" y="6369636"/>
            <a:ext cx="52854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* Current adjusted to obtain the gradient</a:t>
            </a:r>
          </a:p>
          <a:p>
            <a:r>
              <a:rPr lang="en-GB" sz="1100" dirty="0">
                <a:solidFill>
                  <a:schemeClr val="bg1"/>
                </a:solidFill>
              </a:rPr>
              <a:t>** Gradient assumed for this study, not clear what the original nominal value was</a:t>
            </a:r>
          </a:p>
        </p:txBody>
      </p:sp>
    </p:spTree>
    <p:extLst>
      <p:ext uri="{BB962C8B-B14F-4D97-AF65-F5344CB8AC3E}">
        <p14:creationId xmlns:p14="http://schemas.microsoft.com/office/powerpoint/2010/main" val="985280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B9A8D2-323F-F688-1FDB-DAF0C0447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55329-04DF-5AEE-F856-5DED4036C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61" y="117414"/>
            <a:ext cx="10969139" cy="940443"/>
          </a:xfrm>
        </p:spPr>
        <p:txBody>
          <a:bodyPr>
            <a:normAutofit/>
          </a:bodyPr>
          <a:lstStyle/>
          <a:p>
            <a:r>
              <a:rPr lang="en-GB" sz="4000" b="0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TQ magnet</a:t>
            </a:r>
            <a:endParaRPr lang="en-GB" sz="4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F1382-FEE1-91F0-844F-188A9746C3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E45D8C-F06B-8C30-FCA2-39AB4A9016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63E1AB-8B8C-F6D5-0629-1DAE41830A77}"/>
              </a:ext>
            </a:extLst>
          </p:cNvPr>
          <p:cNvSpPr txBox="1"/>
          <p:nvPr/>
        </p:nvSpPr>
        <p:spPr>
          <a:xfrm>
            <a:off x="5903099" y="5859468"/>
            <a:ext cx="4814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Acknowledgement of design: </a:t>
            </a:r>
            <a:r>
              <a:rPr lang="en-GB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GianLuca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en-GB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Sabbi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endParaRPr lang="en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AB1394-2273-40D0-CF2A-A6C57A46874B}"/>
              </a:ext>
            </a:extLst>
          </p:cNvPr>
          <p:cNvSpPr txBox="1"/>
          <p:nvPr/>
        </p:nvSpPr>
        <p:spPr>
          <a:xfrm>
            <a:off x="603087" y="4588813"/>
            <a:ext cx="46420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Current: 11019 A*</a:t>
            </a: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Gradient: 200 T/m</a:t>
            </a: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Copper current density: 1738 A/mm²</a:t>
            </a: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Overall current density: 708 A/mm²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0D39254-254C-3E72-F053-00DA7253D7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5826"/>
          <a:stretch/>
        </p:blipFill>
        <p:spPr>
          <a:xfrm>
            <a:off x="5294996" y="0"/>
            <a:ext cx="1602008" cy="58052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2065347-58AE-D62F-E08A-5519AECD60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967" t="18361" b="28731"/>
          <a:stretch/>
        </p:blipFill>
        <p:spPr>
          <a:xfrm>
            <a:off x="6699934" y="429912"/>
            <a:ext cx="5338708" cy="4945404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8B041BE-FBBA-C308-A459-21931A64973E}"/>
              </a:ext>
            </a:extLst>
          </p:cNvPr>
          <p:cNvGrpSpPr/>
          <p:nvPr/>
        </p:nvGrpSpPr>
        <p:grpSpPr>
          <a:xfrm>
            <a:off x="342495" y="811867"/>
            <a:ext cx="4490402" cy="3713068"/>
            <a:chOff x="342495" y="811867"/>
            <a:chExt cx="4490402" cy="371306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EDE6849-FF98-A3BB-0706-9E4EB8B9D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83260" b="10531"/>
            <a:stretch/>
          </p:blipFill>
          <p:spPr>
            <a:xfrm>
              <a:off x="342495" y="811867"/>
              <a:ext cx="847570" cy="371306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B99D458-D237-3EC1-CCAF-3E9FB5DE6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5767" t="38465" r="32744" b="-359"/>
            <a:stretch/>
          </p:blipFill>
          <p:spPr>
            <a:xfrm>
              <a:off x="1151492" y="897669"/>
              <a:ext cx="3681405" cy="3627266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1E98B57-87C3-5569-007C-B82F3E3681E2}"/>
              </a:ext>
            </a:extLst>
          </p:cNvPr>
          <p:cNvSpPr txBox="1"/>
          <p:nvPr/>
        </p:nvSpPr>
        <p:spPr>
          <a:xfrm>
            <a:off x="2374607" y="6369636"/>
            <a:ext cx="52854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* Current adjusted to obtain the gradient</a:t>
            </a:r>
          </a:p>
        </p:txBody>
      </p:sp>
    </p:spTree>
    <p:extLst>
      <p:ext uri="{BB962C8B-B14F-4D97-AF65-F5344CB8AC3E}">
        <p14:creationId xmlns:p14="http://schemas.microsoft.com/office/powerpoint/2010/main" val="912333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10581-B02C-1B0B-8766-77B9BFE6F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780" y="6091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Conductors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AE5DF-72DA-0D75-CF23-B54AF2729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170" y="2232737"/>
            <a:ext cx="3886392" cy="279411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Cable</a:t>
            </a: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Number of strands: 35</a:t>
            </a:r>
          </a:p>
          <a:p>
            <a:r>
              <a:rPr lang="en-GB" sz="1800" dirty="0">
                <a:ea typeface="Calibri" panose="020F0502020204030204" pitchFamily="34" charset="0"/>
              </a:rPr>
              <a:t>Bare:</a:t>
            </a:r>
          </a:p>
          <a:p>
            <a:pPr lvl="1"/>
            <a:r>
              <a:rPr lang="en-GB" sz="1400" dirty="0">
                <a:ea typeface="Calibri" panose="020F0502020204030204" pitchFamily="34" charset="0"/>
              </a:rPr>
              <a:t>width: 15.15 mm</a:t>
            </a:r>
          </a:p>
          <a:p>
            <a:pPr lvl="1"/>
            <a:r>
              <a:rPr lang="en-GB" sz="1400" dirty="0">
                <a:ea typeface="Calibri" panose="020F0502020204030204" pitchFamily="34" charset="0"/>
              </a:rPr>
              <a:t>height low: 1.338 mm</a:t>
            </a:r>
          </a:p>
          <a:p>
            <a:pPr lvl="1"/>
            <a:r>
              <a:rPr lang="en-GB" sz="1400" dirty="0">
                <a:ea typeface="Calibri" panose="020F0502020204030204" pitchFamily="34" charset="0"/>
              </a:rPr>
              <a:t>height high: 1.538 mm</a:t>
            </a:r>
          </a:p>
          <a:p>
            <a:r>
              <a:rPr lang="en-GB" sz="1800" dirty="0">
                <a:ea typeface="Calibri" panose="020F0502020204030204" pitchFamily="34" charset="0"/>
              </a:rPr>
              <a:t>Insulation thickness : 100 </a:t>
            </a:r>
            <a:r>
              <a:rPr lang="el-GR" sz="1800" dirty="0">
                <a:ea typeface="Calibri" panose="020F0502020204030204" pitchFamily="34" charset="0"/>
              </a:rPr>
              <a:t>μ</a:t>
            </a:r>
            <a:r>
              <a:rPr lang="en-GB" sz="1800" dirty="0">
                <a:ea typeface="Calibri" panose="020F0502020204030204" pitchFamily="34" charset="0"/>
              </a:rPr>
              <a:t>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59F02-ABF6-305F-C0FD-031ED5E0B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74A379-E603-E4B9-CE4C-E874648DFA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61DDE9B-6A07-A832-BC8D-548C3FFBBE7C}"/>
              </a:ext>
            </a:extLst>
          </p:cNvPr>
          <p:cNvSpPr txBox="1">
            <a:spLocks/>
          </p:cNvSpPr>
          <p:nvPr/>
        </p:nvSpPr>
        <p:spPr>
          <a:xfrm>
            <a:off x="480169" y="1251634"/>
            <a:ext cx="2835035" cy="98513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>
                <a:ea typeface="Calibri" panose="020F0502020204030204" pitchFamily="34" charset="0"/>
              </a:rPr>
              <a:t>Strand</a:t>
            </a:r>
          </a:p>
          <a:p>
            <a:r>
              <a:rPr lang="en-GB" sz="1800" dirty="0">
                <a:ea typeface="Calibri" panose="020F0502020204030204" pitchFamily="34" charset="0"/>
              </a:rPr>
              <a:t>Diameter: 0.8 mm</a:t>
            </a:r>
          </a:p>
          <a:p>
            <a:r>
              <a:rPr lang="en-GB" sz="1800" dirty="0">
                <a:ea typeface="Calibri" panose="020F0502020204030204" pitchFamily="34" charset="0"/>
              </a:rPr>
              <a:t>Cu/non-Cu ratio: 1.17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E2E303-C35F-153C-9DCC-6A385D8BB373}"/>
              </a:ext>
            </a:extLst>
          </p:cNvPr>
          <p:cNvSpPr txBox="1"/>
          <p:nvPr/>
        </p:nvSpPr>
        <p:spPr>
          <a:xfrm>
            <a:off x="6094169" y="5920555"/>
            <a:ext cx="6582069" cy="384592"/>
          </a:xfrm>
          <a:prstGeom prst="rect">
            <a:avLst/>
          </a:prstGeom>
        </p:spPr>
        <p:txBody>
          <a:bodyPr vert="horz">
            <a:normAutofit/>
          </a:bodyPr>
          <a:lstStyle>
            <a:defPPr>
              <a:defRPr lang="en-US"/>
            </a:defPPr>
            <a:lvl1pPr marL="36576"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GB" sz="1400" dirty="0"/>
              <a:t>Jc(B, T) following Summer’s fit: Tc0: 16.33 K, Bc20: 26.45 T, Jc0: 4.663 10</a:t>
            </a:r>
            <a:r>
              <a:rPr lang="en-GB" sz="1400" baseline="30000" dirty="0"/>
              <a:t>10</a:t>
            </a:r>
            <a:r>
              <a:rPr lang="en-GB" sz="1400" dirty="0"/>
              <a:t>  A/m²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C922DC-3764-3095-5317-43835F28A00E}"/>
              </a:ext>
            </a:extLst>
          </p:cNvPr>
          <p:cNvSpPr txBox="1"/>
          <p:nvPr/>
        </p:nvSpPr>
        <p:spPr>
          <a:xfrm>
            <a:off x="2071807" y="4818620"/>
            <a:ext cx="7980273" cy="416471"/>
          </a:xfrm>
          <a:prstGeom prst="rect">
            <a:avLst/>
          </a:prstGeom>
        </p:spPr>
        <p:txBody>
          <a:bodyPr vert="horz">
            <a:normAutofit/>
          </a:bodyPr>
          <a:lstStyle>
            <a:defPPr>
              <a:defRPr lang="en-US"/>
            </a:defPPr>
            <a:lvl1pPr marL="36576" indent="0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None/>
              <a:defRPr kumimoji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905256" indent="-4572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092708" indent="-342900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indent="-342900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indent="-342900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1700784" indent="-182880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baseline="0"/>
            </a:lvl6pPr>
            <a:lvl7pPr marL="1920240" indent="-182880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baseline="0"/>
            </a:lvl7pPr>
            <a:lvl8pPr marL="2139696" indent="-182880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/>
            </a:lvl8pPr>
            <a:lvl9pPr marL="2331720" indent="-182880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/>
            </a:lvl9pPr>
          </a:lstStyle>
          <a:p>
            <a:r>
              <a:rPr lang="en-GB" sz="2000" dirty="0"/>
              <a:t>Using the MQXF cable average measured </a:t>
            </a:r>
            <a:r>
              <a:rPr lang="en-GB" sz="2000" i="1" dirty="0"/>
              <a:t>J</a:t>
            </a:r>
            <a:r>
              <a:rPr lang="en-GB" sz="2000" i="1" baseline="-25000" dirty="0"/>
              <a:t>c</a:t>
            </a:r>
            <a:r>
              <a:rPr lang="en-GB" sz="2000" dirty="0"/>
              <a:t> of 937 A/mm² @ 4.2 K, 16 T</a:t>
            </a:r>
          </a:p>
          <a:p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FF2827-1836-6B72-EE85-8231FF8B02B5}"/>
              </a:ext>
            </a:extLst>
          </p:cNvPr>
          <p:cNvSpPr txBox="1"/>
          <p:nvPr/>
        </p:nvSpPr>
        <p:spPr>
          <a:xfrm>
            <a:off x="3856270" y="946534"/>
            <a:ext cx="407524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FF0000"/>
                </a:solidFill>
                <a:ea typeface="Calibri" panose="020F0502020204030204" pitchFamily="34" charset="0"/>
              </a:rPr>
              <a:t>Common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RRP Nb</a:t>
            </a:r>
            <a:r>
              <a:rPr lang="en-GB" sz="1800" baseline="-25000" dirty="0">
                <a:ea typeface="Calibri" panose="020F0502020204030204" pitchFamily="34" charset="0"/>
              </a:rPr>
              <a:t>3</a:t>
            </a:r>
            <a:r>
              <a:rPr lang="en-GB" sz="1800" dirty="0">
                <a:ea typeface="Calibri" panose="020F0502020204030204" pitchFamily="34" charset="0"/>
              </a:rPr>
              <a:t>Sn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RRR: 150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Filaments twist pitch: 18.5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a typeface="Calibri" panose="020F0502020204030204" pitchFamily="34" charset="0"/>
              </a:rPr>
              <a:t>Cable transposition length: 109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Glass fibre insulation</a:t>
            </a:r>
            <a:endParaRPr lang="en-GB" sz="1800" dirty="0">
              <a:ea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43A4BD-A16D-E368-32F6-EDA2A2A2243B}"/>
              </a:ext>
            </a:extLst>
          </p:cNvPr>
          <p:cNvSpPr txBox="1"/>
          <p:nvPr/>
        </p:nvSpPr>
        <p:spPr>
          <a:xfrm>
            <a:off x="1095780" y="901054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HQ (IR2TQ_V1)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A3044F-8CAA-EA66-9D2E-9677EF4DEBE4}"/>
              </a:ext>
            </a:extLst>
          </p:cNvPr>
          <p:cNvSpPr txBox="1"/>
          <p:nvPr/>
        </p:nvSpPr>
        <p:spPr>
          <a:xfrm>
            <a:off x="533711" y="5385990"/>
            <a:ext cx="52485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/>
              <a:t>I</a:t>
            </a:r>
            <a:r>
              <a:rPr lang="en-GB" sz="1800" i="1" baseline="-25000" dirty="0"/>
              <a:t>c</a:t>
            </a:r>
            <a:r>
              <a:rPr lang="en-GB" sz="1800" dirty="0"/>
              <a:t> (1.9 K, 12.16 T) = </a:t>
            </a:r>
            <a:r>
              <a:rPr lang="en-GB" sz="1800" b="1" dirty="0"/>
              <a:t>28991 A </a:t>
            </a:r>
            <a:r>
              <a:rPr lang="en-GB" sz="1800" dirty="0"/>
              <a:t>for</a:t>
            </a:r>
            <a:r>
              <a:rPr lang="en-GB" sz="1800" i="1" dirty="0"/>
              <a:t> </a:t>
            </a:r>
            <a:r>
              <a:rPr lang="en-GB" sz="1800" i="1" dirty="0" err="1"/>
              <a:t>I</a:t>
            </a:r>
            <a:r>
              <a:rPr lang="en-GB" sz="1800" i="1" baseline="-25000" dirty="0" err="1"/>
              <a:t>op</a:t>
            </a:r>
            <a:r>
              <a:rPr lang="en-GB" sz="1800" i="1" dirty="0"/>
              <a:t> </a:t>
            </a:r>
            <a:r>
              <a:rPr lang="en-GB" sz="1800" dirty="0"/>
              <a:t>= </a:t>
            </a:r>
            <a:r>
              <a:rPr lang="en-GB" sz="1800" b="1" dirty="0"/>
              <a:t>15366 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D0AFFA-713A-EB5A-F5D3-CB1DA7E47627}"/>
              </a:ext>
            </a:extLst>
          </p:cNvPr>
          <p:cNvSpPr txBox="1"/>
          <p:nvPr/>
        </p:nvSpPr>
        <p:spPr>
          <a:xfrm>
            <a:off x="6808966" y="5390768"/>
            <a:ext cx="4943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/>
              <a:t>I</a:t>
            </a:r>
            <a:r>
              <a:rPr lang="en-GB" sz="1800" i="1" baseline="-25000" dirty="0"/>
              <a:t>c</a:t>
            </a:r>
            <a:r>
              <a:rPr lang="en-GB" sz="1800" dirty="0"/>
              <a:t> (1.9 K, 10.26 T) = </a:t>
            </a:r>
            <a:r>
              <a:rPr lang="en-GB" sz="1800" b="1" dirty="0"/>
              <a:t>36166 A </a:t>
            </a:r>
            <a:r>
              <a:rPr lang="en-GB" sz="1800" dirty="0"/>
              <a:t>for</a:t>
            </a:r>
            <a:r>
              <a:rPr lang="en-GB" sz="1800" i="1" dirty="0"/>
              <a:t> </a:t>
            </a:r>
            <a:r>
              <a:rPr lang="en-GB" sz="1800" i="1" dirty="0" err="1"/>
              <a:t>I</a:t>
            </a:r>
            <a:r>
              <a:rPr lang="en-GB" sz="1800" i="1" baseline="-25000" dirty="0" err="1"/>
              <a:t>op</a:t>
            </a:r>
            <a:r>
              <a:rPr lang="en-GB" sz="1800" i="1" dirty="0"/>
              <a:t> </a:t>
            </a:r>
            <a:r>
              <a:rPr lang="en-GB" sz="1800" dirty="0"/>
              <a:t>= </a:t>
            </a:r>
            <a:r>
              <a:rPr lang="en-GB" sz="1800" b="1" dirty="0"/>
              <a:t>11019 A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14A09AA-6690-7F7C-1227-4101AC84B182}"/>
              </a:ext>
            </a:extLst>
          </p:cNvPr>
          <p:cNvSpPr txBox="1">
            <a:spLocks/>
          </p:cNvSpPr>
          <p:nvPr/>
        </p:nvSpPr>
        <p:spPr>
          <a:xfrm>
            <a:off x="8712764" y="2281972"/>
            <a:ext cx="4040497" cy="279411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>
                <a:ea typeface="Calibri" panose="020F0502020204030204" pitchFamily="34" charset="0"/>
              </a:rPr>
              <a:t>Cable</a:t>
            </a:r>
          </a:p>
          <a:p>
            <a:r>
              <a:rPr lang="en-GB" sz="1800" dirty="0">
                <a:ea typeface="Calibri" panose="020F0502020204030204" pitchFamily="34" charset="0"/>
              </a:rPr>
              <a:t>Number of strands: 27</a:t>
            </a:r>
          </a:p>
          <a:p>
            <a:r>
              <a:rPr lang="en-GB" sz="1800" dirty="0">
                <a:ea typeface="Calibri" panose="020F0502020204030204" pitchFamily="34" charset="0"/>
              </a:rPr>
              <a:t>Bare:</a:t>
            </a:r>
          </a:p>
          <a:p>
            <a:pPr lvl="1"/>
            <a:r>
              <a:rPr lang="en-GB" sz="1400" dirty="0">
                <a:ea typeface="Calibri" panose="020F0502020204030204" pitchFamily="34" charset="0"/>
              </a:rPr>
              <a:t>width: 10.05 mm</a:t>
            </a:r>
          </a:p>
          <a:p>
            <a:pPr lvl="1"/>
            <a:r>
              <a:rPr lang="en-GB" sz="1400" dirty="0">
                <a:ea typeface="Calibri" panose="020F0502020204030204" pitchFamily="34" charset="0"/>
              </a:rPr>
              <a:t>height low: 1.172 mm</a:t>
            </a:r>
          </a:p>
          <a:p>
            <a:pPr lvl="1"/>
            <a:r>
              <a:rPr lang="en-GB" sz="1400" dirty="0">
                <a:ea typeface="Calibri" panose="020F0502020204030204" pitchFamily="34" charset="0"/>
              </a:rPr>
              <a:t>height high: 1.348 mm</a:t>
            </a:r>
          </a:p>
          <a:p>
            <a:r>
              <a:rPr lang="en-GB" sz="1800" dirty="0">
                <a:ea typeface="Calibri" panose="020F0502020204030204" pitchFamily="34" charset="0"/>
              </a:rPr>
              <a:t>Insulation thickness : 125 </a:t>
            </a:r>
            <a:r>
              <a:rPr lang="el-GR" sz="1800" dirty="0">
                <a:ea typeface="Calibri" panose="020F0502020204030204" pitchFamily="34" charset="0"/>
              </a:rPr>
              <a:t>μ</a:t>
            </a:r>
            <a:r>
              <a:rPr lang="en-GB" sz="1800" dirty="0">
                <a:ea typeface="Calibri" panose="020F0502020204030204" pitchFamily="34" charset="0"/>
              </a:rPr>
              <a:t>m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80036F8-0393-61D4-74FF-47288E9A3BFA}"/>
              </a:ext>
            </a:extLst>
          </p:cNvPr>
          <p:cNvSpPr txBox="1">
            <a:spLocks/>
          </p:cNvSpPr>
          <p:nvPr/>
        </p:nvSpPr>
        <p:spPr>
          <a:xfrm>
            <a:off x="8712764" y="1300869"/>
            <a:ext cx="2835035" cy="985131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GB" sz="1800" dirty="0">
                <a:ea typeface="Calibri" panose="020F0502020204030204" pitchFamily="34" charset="0"/>
              </a:rPr>
              <a:t>Strand</a:t>
            </a:r>
          </a:p>
          <a:p>
            <a:r>
              <a:rPr lang="en-GB" sz="1800" dirty="0">
                <a:ea typeface="Calibri" panose="020F0502020204030204" pitchFamily="34" charset="0"/>
              </a:rPr>
              <a:t>Diameter: 0.7 mm</a:t>
            </a:r>
          </a:p>
          <a:p>
            <a:r>
              <a:rPr lang="en-GB" sz="1800" dirty="0">
                <a:ea typeface="Calibri" panose="020F0502020204030204" pitchFamily="34" charset="0"/>
              </a:rPr>
              <a:t>Cu/non-Cu ratio: 0.89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C89F2A-99E2-684D-0D8C-21E1EDC7E104}"/>
              </a:ext>
            </a:extLst>
          </p:cNvPr>
          <p:cNvSpPr txBox="1"/>
          <p:nvPr/>
        </p:nvSpPr>
        <p:spPr>
          <a:xfrm>
            <a:off x="9328375" y="950289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TQ (IR2TQ_V1)</a:t>
            </a:r>
          </a:p>
        </p:txBody>
      </p:sp>
    </p:spTree>
    <p:extLst>
      <p:ext uri="{BB962C8B-B14F-4D97-AF65-F5344CB8AC3E}">
        <p14:creationId xmlns:p14="http://schemas.microsoft.com/office/powerpoint/2010/main" val="3301200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8C4A5-0E93-D13B-83A5-2AD7E8939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Circuit and quench detection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DB8027-0997-8698-C7AA-8D1A2090A8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6E7D5-2616-A98E-3E04-DF1EE071BD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62D684-E83C-8BFF-5AA8-EE246FBCDC78}"/>
              </a:ext>
            </a:extLst>
          </p:cNvPr>
          <p:cNvSpPr txBox="1"/>
          <p:nvPr/>
        </p:nvSpPr>
        <p:spPr>
          <a:xfrm>
            <a:off x="5452917" y="2568080"/>
            <a:ext cx="6492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This is the most pessimistic case with crowbar and diode parameters.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A47580B-988A-7A03-0A19-4FB875EE1985}"/>
              </a:ext>
            </a:extLst>
          </p:cNvPr>
          <p:cNvSpPr txBox="1"/>
          <p:nvPr/>
        </p:nvSpPr>
        <p:spPr>
          <a:xfrm>
            <a:off x="1318967" y="4923578"/>
            <a:ext cx="10012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Time when quench protection is activated called trigger time (and power supply </a:t>
            </a:r>
            <a:r>
              <a:rPr lang="en-GB" i="1" dirty="0"/>
              <a:t>t</a:t>
            </a:r>
            <a:r>
              <a:rPr lang="en-GB" i="1" baseline="-25000" dirty="0"/>
              <a:t>off</a:t>
            </a:r>
            <a:r>
              <a:rPr lang="en-GB" dirty="0"/>
              <a:t>)</a:t>
            </a:r>
          </a:p>
          <a:p>
            <a:r>
              <a:rPr lang="en-GB" dirty="0"/>
              <a:t>This is a parameter that is changed in the simulations from </a:t>
            </a:r>
            <a:r>
              <a:rPr lang="en-GB" b="1" dirty="0"/>
              <a:t>10</a:t>
            </a:r>
            <a:r>
              <a:rPr lang="en-GB" dirty="0"/>
              <a:t> ms to </a:t>
            </a:r>
            <a:r>
              <a:rPr lang="en-GB" b="1" dirty="0"/>
              <a:t>40</a:t>
            </a:r>
            <a:r>
              <a:rPr lang="en-GB" dirty="0"/>
              <a:t> ms</a:t>
            </a:r>
          </a:p>
        </p:txBody>
      </p:sp>
      <p:grpSp>
        <p:nvGrpSpPr>
          <p:cNvPr id="14" name="Graphic 12">
            <a:extLst>
              <a:ext uri="{FF2B5EF4-FFF2-40B4-BE49-F238E27FC236}">
                <a16:creationId xmlns:a16="http://schemas.microsoft.com/office/drawing/2014/main" id="{F4EB275B-4A3B-CE8D-C966-A3BFC877EA95}"/>
              </a:ext>
            </a:extLst>
          </p:cNvPr>
          <p:cNvGrpSpPr/>
          <p:nvPr/>
        </p:nvGrpSpPr>
        <p:grpSpPr>
          <a:xfrm>
            <a:off x="2656077" y="1641817"/>
            <a:ext cx="2410023" cy="2216979"/>
            <a:chOff x="5562204" y="2841368"/>
            <a:chExt cx="2410023" cy="221697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CFB2AB0-668C-8E04-8A89-4D98595D0C3C}"/>
                </a:ext>
              </a:extLst>
            </p:cNvPr>
            <p:cNvSpPr txBox="1"/>
            <p:nvPr/>
          </p:nvSpPr>
          <p:spPr>
            <a:xfrm>
              <a:off x="7051466" y="4223911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20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0</a:t>
              </a:r>
              <a:r>
                <a:rPr lang="en-GB" sz="1200" spc="0" baseline="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V</a:t>
              </a: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542A9E0-76EF-3253-ED20-78C10B3CC26D}"/>
                </a:ext>
              </a:extLst>
            </p:cNvPr>
            <p:cNvSpPr/>
            <p:nvPr/>
          </p:nvSpPr>
          <p:spPr>
            <a:xfrm>
              <a:off x="7753037" y="2943983"/>
              <a:ext cx="219190" cy="1881240"/>
            </a:xfrm>
            <a:custGeom>
              <a:avLst/>
              <a:gdLst>
                <a:gd name="connsiteX0" fmla="*/ -1 w 219190"/>
                <a:gd name="connsiteY0" fmla="*/ -1 h 1881240"/>
                <a:gd name="connsiteX1" fmla="*/ -1 w 219190"/>
                <a:gd name="connsiteY1" fmla="*/ 156004 h 1881240"/>
                <a:gd name="connsiteX2" fmla="*/ 219189 w 219190"/>
                <a:gd name="connsiteY2" fmla="*/ 337697 h 1881240"/>
                <a:gd name="connsiteX3" fmla="*/ -1 w 219190"/>
                <a:gd name="connsiteY3" fmla="*/ 519388 h 1881240"/>
                <a:gd name="connsiteX4" fmla="*/ 219189 w 219190"/>
                <a:gd name="connsiteY4" fmla="*/ 701081 h 1881240"/>
                <a:gd name="connsiteX5" fmla="*/ -1 w 219190"/>
                <a:gd name="connsiteY5" fmla="*/ 882772 h 1881240"/>
                <a:gd name="connsiteX6" fmla="*/ 219189 w 219190"/>
                <a:gd name="connsiteY6" fmla="*/ 1064465 h 1881240"/>
                <a:gd name="connsiteX7" fmla="*/ -1 w 219190"/>
                <a:gd name="connsiteY7" fmla="*/ 1246156 h 1881240"/>
                <a:gd name="connsiteX8" fmla="*/ 219189 w 219190"/>
                <a:gd name="connsiteY8" fmla="*/ 1427849 h 1881240"/>
                <a:gd name="connsiteX9" fmla="*/ -1 w 219190"/>
                <a:gd name="connsiteY9" fmla="*/ 1609542 h 1881240"/>
                <a:gd name="connsiteX10" fmla="*/ 2197 w 219190"/>
                <a:gd name="connsiteY10" fmla="*/ 1881241 h 188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190" h="1881240">
                  <a:moveTo>
                    <a:pt x="-1" y="-1"/>
                  </a:moveTo>
                  <a:lnTo>
                    <a:pt x="-1" y="156004"/>
                  </a:lnTo>
                  <a:cubicBezTo>
                    <a:pt x="121037" y="156004"/>
                    <a:pt x="219189" y="237310"/>
                    <a:pt x="219189" y="337697"/>
                  </a:cubicBezTo>
                  <a:cubicBezTo>
                    <a:pt x="219189" y="438081"/>
                    <a:pt x="121037" y="519388"/>
                    <a:pt x="-1" y="519388"/>
                  </a:cubicBezTo>
                  <a:cubicBezTo>
                    <a:pt x="121037" y="519388"/>
                    <a:pt x="219189" y="600695"/>
                    <a:pt x="219189" y="701081"/>
                  </a:cubicBezTo>
                  <a:cubicBezTo>
                    <a:pt x="219189" y="801465"/>
                    <a:pt x="121037" y="882772"/>
                    <a:pt x="-1" y="882772"/>
                  </a:cubicBezTo>
                  <a:cubicBezTo>
                    <a:pt x="121037" y="882772"/>
                    <a:pt x="219189" y="964079"/>
                    <a:pt x="219189" y="1064465"/>
                  </a:cubicBezTo>
                  <a:cubicBezTo>
                    <a:pt x="219189" y="1164849"/>
                    <a:pt x="121037" y="1246156"/>
                    <a:pt x="-1" y="1246156"/>
                  </a:cubicBezTo>
                  <a:cubicBezTo>
                    <a:pt x="121037" y="1246156"/>
                    <a:pt x="219189" y="1327465"/>
                    <a:pt x="219189" y="1427849"/>
                  </a:cubicBezTo>
                  <a:cubicBezTo>
                    <a:pt x="219189" y="1528233"/>
                    <a:pt x="121037" y="1609542"/>
                    <a:pt x="-1" y="1609542"/>
                  </a:cubicBezTo>
                  <a:lnTo>
                    <a:pt x="2197" y="1881241"/>
                  </a:lnTo>
                </a:path>
              </a:pathLst>
            </a:custGeom>
            <a:noFill/>
            <a:ln w="35362" cap="rnd">
              <a:solidFill>
                <a:srgbClr val="000000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86D0838-7534-4464-811A-1625F611D285}"/>
                </a:ext>
              </a:extLst>
            </p:cNvPr>
            <p:cNvSpPr/>
            <p:nvPr/>
          </p:nvSpPr>
          <p:spPr>
            <a:xfrm>
              <a:off x="6014580" y="2943983"/>
              <a:ext cx="1738457" cy="2937"/>
            </a:xfrm>
            <a:custGeom>
              <a:avLst/>
              <a:gdLst>
                <a:gd name="connsiteX0" fmla="*/ -1 w 1738457"/>
                <a:gd name="connsiteY0" fmla="*/ 2937 h 2937"/>
                <a:gd name="connsiteX1" fmla="*/ 1738456 w 1738457"/>
                <a:gd name="connsiteY1" fmla="*/ -1 h 2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38457" h="2937">
                  <a:moveTo>
                    <a:pt x="-1" y="2937"/>
                  </a:moveTo>
                  <a:lnTo>
                    <a:pt x="1738456" y="-1"/>
                  </a:lnTo>
                </a:path>
              </a:pathLst>
            </a:custGeom>
            <a:noFill/>
            <a:ln w="17681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4849003-BC05-25AD-1C9A-DF99B149AA75}"/>
                </a:ext>
              </a:extLst>
            </p:cNvPr>
            <p:cNvSpPr/>
            <p:nvPr/>
          </p:nvSpPr>
          <p:spPr>
            <a:xfrm>
              <a:off x="6014135" y="4825224"/>
              <a:ext cx="1953820" cy="3775"/>
            </a:xfrm>
            <a:custGeom>
              <a:avLst/>
              <a:gdLst>
                <a:gd name="connsiteX0" fmla="*/ -1 w 1953820"/>
                <a:gd name="connsiteY0" fmla="*/ 3775 h 3775"/>
                <a:gd name="connsiteX1" fmla="*/ 1953820 w 1953820"/>
                <a:gd name="connsiteY1" fmla="*/ -1 h 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53820" h="3775">
                  <a:moveTo>
                    <a:pt x="-1" y="3775"/>
                  </a:moveTo>
                  <a:lnTo>
                    <a:pt x="1953820" y="-1"/>
                  </a:lnTo>
                </a:path>
              </a:pathLst>
            </a:custGeom>
            <a:noFill/>
            <a:ln w="17681" cap="rnd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A3CED31-783A-F811-9046-F532EFFEC52B}"/>
                </a:ext>
              </a:extLst>
            </p:cNvPr>
            <p:cNvSpPr/>
            <p:nvPr/>
          </p:nvSpPr>
          <p:spPr>
            <a:xfrm rot="10800000">
              <a:off x="5562204" y="3593159"/>
              <a:ext cx="903861" cy="903861"/>
            </a:xfrm>
            <a:custGeom>
              <a:avLst/>
              <a:gdLst>
                <a:gd name="connsiteX0" fmla="*/ 78 w 903861"/>
                <a:gd name="connsiteY0" fmla="*/ 137 h 903861"/>
                <a:gd name="connsiteX1" fmla="*/ 903939 w 903861"/>
                <a:gd name="connsiteY1" fmla="*/ 137 h 903861"/>
                <a:gd name="connsiteX2" fmla="*/ 903939 w 903861"/>
                <a:gd name="connsiteY2" fmla="*/ 903999 h 903861"/>
                <a:gd name="connsiteX3" fmla="*/ 78 w 903861"/>
                <a:gd name="connsiteY3" fmla="*/ 903999 h 903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861" h="903861">
                  <a:moveTo>
                    <a:pt x="78" y="137"/>
                  </a:moveTo>
                  <a:lnTo>
                    <a:pt x="903939" y="137"/>
                  </a:lnTo>
                  <a:lnTo>
                    <a:pt x="903939" y="903999"/>
                  </a:lnTo>
                  <a:lnTo>
                    <a:pt x="78" y="903999"/>
                  </a:lnTo>
                  <a:close/>
                </a:path>
              </a:pathLst>
            </a:custGeom>
            <a:noFill/>
            <a:ln w="15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21" name="Graphic 12">
              <a:extLst>
                <a:ext uri="{FF2B5EF4-FFF2-40B4-BE49-F238E27FC236}">
                  <a16:creationId xmlns:a16="http://schemas.microsoft.com/office/drawing/2014/main" id="{027D81F1-0387-D808-3F99-154891F9B48E}"/>
                </a:ext>
              </a:extLst>
            </p:cNvPr>
            <p:cNvGrpSpPr/>
            <p:nvPr/>
          </p:nvGrpSpPr>
          <p:grpSpPr>
            <a:xfrm>
              <a:off x="5632475" y="3983145"/>
              <a:ext cx="763322" cy="738256"/>
              <a:chOff x="5632475" y="3983145"/>
              <a:chExt cx="763322" cy="738256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92A55ABD-F7AB-3842-61AC-F8C9DA646D07}"/>
                  </a:ext>
                </a:extLst>
              </p:cNvPr>
              <p:cNvSpPr/>
              <p:nvPr/>
            </p:nvSpPr>
            <p:spPr>
              <a:xfrm>
                <a:off x="5632475" y="3983145"/>
                <a:ext cx="763322" cy="738256"/>
              </a:xfrm>
              <a:custGeom>
                <a:avLst/>
                <a:gdLst>
                  <a:gd name="connsiteX0" fmla="*/ 381645 w 763322"/>
                  <a:gd name="connsiteY0" fmla="*/ 738207 h 738256"/>
                  <a:gd name="connsiteX1" fmla="*/ -16 w 763322"/>
                  <a:gd name="connsiteY1" fmla="*/ 369071 h 738256"/>
                  <a:gd name="connsiteX2" fmla="*/ 381645 w 763322"/>
                  <a:gd name="connsiteY2" fmla="*/ -50 h 738256"/>
                  <a:gd name="connsiteX3" fmla="*/ 763306 w 763322"/>
                  <a:gd name="connsiteY3" fmla="*/ 369071 h 738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3322" h="738256">
                    <a:moveTo>
                      <a:pt x="381645" y="738207"/>
                    </a:moveTo>
                    <a:lnTo>
                      <a:pt x="-16" y="369071"/>
                    </a:lnTo>
                    <a:lnTo>
                      <a:pt x="381645" y="-50"/>
                    </a:lnTo>
                    <a:lnTo>
                      <a:pt x="763306" y="369071"/>
                    </a:lnTo>
                    <a:close/>
                  </a:path>
                </a:pathLst>
              </a:custGeom>
              <a:solidFill>
                <a:srgbClr val="FFFFFF"/>
              </a:solidFill>
              <a:ln w="17684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38A57C0-4A00-A276-F393-8D566DB96481}"/>
                  </a:ext>
                </a:extLst>
              </p:cNvPr>
              <p:cNvSpPr/>
              <p:nvPr/>
            </p:nvSpPr>
            <p:spPr>
              <a:xfrm>
                <a:off x="5950526" y="4106185"/>
                <a:ext cx="127220" cy="492176"/>
              </a:xfrm>
              <a:custGeom>
                <a:avLst/>
                <a:gdLst>
                  <a:gd name="connsiteX0" fmla="*/ 63594 w 127220"/>
                  <a:gd name="connsiteY0" fmla="*/ 492126 h 492176"/>
                  <a:gd name="connsiteX1" fmla="*/ 63594 w 127220"/>
                  <a:gd name="connsiteY1" fmla="*/ -50 h 492176"/>
                  <a:gd name="connsiteX2" fmla="*/ 127204 w 127220"/>
                  <a:gd name="connsiteY2" fmla="*/ 122990 h 492176"/>
                  <a:gd name="connsiteX3" fmla="*/ 63594 w 127220"/>
                  <a:gd name="connsiteY3" fmla="*/ -50 h 492176"/>
                  <a:gd name="connsiteX4" fmla="*/ -16 w 127220"/>
                  <a:gd name="connsiteY4" fmla="*/ 122990 h 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20" h="492176">
                    <a:moveTo>
                      <a:pt x="63594" y="492126"/>
                    </a:moveTo>
                    <a:lnTo>
                      <a:pt x="63594" y="-50"/>
                    </a:lnTo>
                    <a:moveTo>
                      <a:pt x="127204" y="122990"/>
                    </a:moveTo>
                    <a:lnTo>
                      <a:pt x="63594" y="-50"/>
                    </a:lnTo>
                    <a:lnTo>
                      <a:pt x="-16" y="122990"/>
                    </a:lnTo>
                  </a:path>
                </a:pathLst>
              </a:custGeom>
              <a:noFill/>
              <a:ln w="17684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4B2F370-C325-43DA-C194-27F8FEB3E557}"/>
                </a:ext>
              </a:extLst>
            </p:cNvPr>
            <p:cNvSpPr/>
            <p:nvPr/>
          </p:nvSpPr>
          <p:spPr>
            <a:xfrm>
              <a:off x="6783871" y="3593827"/>
              <a:ext cx="5018" cy="340369"/>
            </a:xfrm>
            <a:custGeom>
              <a:avLst/>
              <a:gdLst>
                <a:gd name="connsiteX0" fmla="*/ 5018 w 5018"/>
                <a:gd name="connsiteY0" fmla="*/ 340369 h 340369"/>
                <a:gd name="connsiteX1" fmla="*/ -1 w 5018"/>
                <a:gd name="connsiteY1" fmla="*/ -1 h 34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18" h="340369">
                  <a:moveTo>
                    <a:pt x="5018" y="340369"/>
                  </a:moveTo>
                  <a:lnTo>
                    <a:pt x="-1" y="-1"/>
                  </a:lnTo>
                </a:path>
              </a:pathLst>
            </a:custGeom>
            <a:noFill/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91CF029-841F-9BA6-4CF5-ED4AAAA5BB0D}"/>
                </a:ext>
              </a:extLst>
            </p:cNvPr>
            <p:cNvSpPr/>
            <p:nvPr/>
          </p:nvSpPr>
          <p:spPr>
            <a:xfrm>
              <a:off x="6740449" y="4638820"/>
              <a:ext cx="90386" cy="90386"/>
            </a:xfrm>
            <a:custGeom>
              <a:avLst/>
              <a:gdLst>
                <a:gd name="connsiteX0" fmla="*/ 90385 w 90386"/>
                <a:gd name="connsiteY0" fmla="*/ 45193 h 90386"/>
                <a:gd name="connsiteX1" fmla="*/ 45192 w 90386"/>
                <a:gd name="connsiteY1" fmla="*/ 90386 h 90386"/>
                <a:gd name="connsiteX2" fmla="*/ -1 w 90386"/>
                <a:gd name="connsiteY2" fmla="*/ 45193 h 90386"/>
                <a:gd name="connsiteX3" fmla="*/ 45192 w 90386"/>
                <a:gd name="connsiteY3" fmla="*/ -1 h 90386"/>
                <a:gd name="connsiteX4" fmla="*/ 90385 w 90386"/>
                <a:gd name="connsiteY4" fmla="*/ 45193 h 9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86" h="90386">
                  <a:moveTo>
                    <a:pt x="90385" y="45193"/>
                  </a:moveTo>
                  <a:cubicBezTo>
                    <a:pt x="90385" y="70152"/>
                    <a:pt x="70152" y="90386"/>
                    <a:pt x="45192" y="90386"/>
                  </a:cubicBezTo>
                  <a:cubicBezTo>
                    <a:pt x="20233" y="90386"/>
                    <a:pt x="-1" y="70152"/>
                    <a:pt x="-1" y="45193"/>
                  </a:cubicBezTo>
                  <a:cubicBezTo>
                    <a:pt x="-1" y="20233"/>
                    <a:pt x="20233" y="-1"/>
                    <a:pt x="45192" y="-1"/>
                  </a:cubicBezTo>
                  <a:cubicBezTo>
                    <a:pt x="70152" y="-1"/>
                    <a:pt x="90385" y="20233"/>
                    <a:pt x="90385" y="45193"/>
                  </a:cubicBezTo>
                  <a:close/>
                </a:path>
              </a:pathLst>
            </a:custGeom>
            <a:solidFill>
              <a:srgbClr val="000000"/>
            </a:solidFill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FFF113B-A10D-C99F-169E-B1ABBAE6B6DC}"/>
                </a:ext>
              </a:extLst>
            </p:cNvPr>
            <p:cNvSpPr/>
            <p:nvPr/>
          </p:nvSpPr>
          <p:spPr>
            <a:xfrm>
              <a:off x="6426377" y="4328032"/>
              <a:ext cx="301285" cy="301285"/>
            </a:xfrm>
            <a:custGeom>
              <a:avLst/>
              <a:gdLst>
                <a:gd name="connsiteX0" fmla="*/ -1 w 301285"/>
                <a:gd name="connsiteY0" fmla="*/ 0 h 301285"/>
                <a:gd name="connsiteX1" fmla="*/ 301285 w 301285"/>
                <a:gd name="connsiteY1" fmla="*/ 0 h 301285"/>
                <a:gd name="connsiteX2" fmla="*/ 301285 w 301285"/>
                <a:gd name="connsiteY2" fmla="*/ 301285 h 301285"/>
                <a:gd name="connsiteX3" fmla="*/ -1 w 301285"/>
                <a:gd name="connsiteY3" fmla="*/ 301285 h 301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285" h="301285">
                  <a:moveTo>
                    <a:pt x="-1" y="0"/>
                  </a:moveTo>
                  <a:lnTo>
                    <a:pt x="301285" y="0"/>
                  </a:lnTo>
                  <a:lnTo>
                    <a:pt x="301285" y="301285"/>
                  </a:lnTo>
                  <a:lnTo>
                    <a:pt x="-1" y="301285"/>
                  </a:lnTo>
                  <a:close/>
                </a:path>
              </a:pathLst>
            </a:custGeom>
            <a:noFill/>
            <a:ln w="15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707FB13-0D29-68C8-DDDB-B7C4BFB1718A}"/>
                </a:ext>
              </a:extLst>
            </p:cNvPr>
            <p:cNvSpPr/>
            <p:nvPr/>
          </p:nvSpPr>
          <p:spPr>
            <a:xfrm>
              <a:off x="7750130" y="4869665"/>
              <a:ext cx="1099" cy="74079"/>
            </a:xfrm>
            <a:custGeom>
              <a:avLst/>
              <a:gdLst>
                <a:gd name="connsiteX0" fmla="*/ -1 w 1099"/>
                <a:gd name="connsiteY0" fmla="*/ -1 h 74079"/>
                <a:gd name="connsiteX1" fmla="*/ 1098 w 1099"/>
                <a:gd name="connsiteY1" fmla="*/ 74079 h 7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9" h="74079">
                  <a:moveTo>
                    <a:pt x="-1" y="-1"/>
                  </a:moveTo>
                  <a:lnTo>
                    <a:pt x="1098" y="74079"/>
                  </a:lnTo>
                </a:path>
              </a:pathLst>
            </a:custGeom>
            <a:noFill/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90A9C2-DCAB-CD63-9473-F79D998219D5}"/>
                </a:ext>
              </a:extLst>
            </p:cNvPr>
            <p:cNvSpPr/>
            <p:nvPr/>
          </p:nvSpPr>
          <p:spPr>
            <a:xfrm>
              <a:off x="7707100" y="4779286"/>
              <a:ext cx="90386" cy="90386"/>
            </a:xfrm>
            <a:custGeom>
              <a:avLst/>
              <a:gdLst>
                <a:gd name="connsiteX0" fmla="*/ 90385 w 90386"/>
                <a:gd name="connsiteY0" fmla="*/ 45193 h 90386"/>
                <a:gd name="connsiteX1" fmla="*/ 45192 w 90386"/>
                <a:gd name="connsiteY1" fmla="*/ 90386 h 90386"/>
                <a:gd name="connsiteX2" fmla="*/ -1 w 90386"/>
                <a:gd name="connsiteY2" fmla="*/ 45193 h 90386"/>
                <a:gd name="connsiteX3" fmla="*/ 45192 w 90386"/>
                <a:gd name="connsiteY3" fmla="*/ 0 h 90386"/>
                <a:gd name="connsiteX4" fmla="*/ 90385 w 90386"/>
                <a:gd name="connsiteY4" fmla="*/ 45193 h 9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86" h="90386">
                  <a:moveTo>
                    <a:pt x="90385" y="45193"/>
                  </a:moveTo>
                  <a:cubicBezTo>
                    <a:pt x="90385" y="70152"/>
                    <a:pt x="70152" y="90386"/>
                    <a:pt x="45192" y="90386"/>
                  </a:cubicBezTo>
                  <a:cubicBezTo>
                    <a:pt x="20233" y="90386"/>
                    <a:pt x="-1" y="70152"/>
                    <a:pt x="-1" y="45193"/>
                  </a:cubicBezTo>
                  <a:cubicBezTo>
                    <a:pt x="-1" y="20233"/>
                    <a:pt x="20233" y="0"/>
                    <a:pt x="45192" y="0"/>
                  </a:cubicBezTo>
                  <a:cubicBezTo>
                    <a:pt x="70152" y="0"/>
                    <a:pt x="90385" y="20233"/>
                    <a:pt x="90385" y="45193"/>
                  </a:cubicBezTo>
                  <a:close/>
                </a:path>
              </a:pathLst>
            </a:custGeom>
            <a:solidFill>
              <a:srgbClr val="000000"/>
            </a:solidFill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755FD85-1255-BB09-D098-C4348CBDB380}"/>
                </a:ext>
              </a:extLst>
            </p:cNvPr>
            <p:cNvSpPr/>
            <p:nvPr/>
          </p:nvSpPr>
          <p:spPr>
            <a:xfrm>
              <a:off x="7655310" y="4941351"/>
              <a:ext cx="190739" cy="17726"/>
            </a:xfrm>
            <a:custGeom>
              <a:avLst/>
              <a:gdLst>
                <a:gd name="connsiteX0" fmla="*/ -1 w 190739"/>
                <a:gd name="connsiteY0" fmla="*/ -1 h 17726"/>
                <a:gd name="connsiteX1" fmla="*/ 190738 w 190739"/>
                <a:gd name="connsiteY1" fmla="*/ -1 h 17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739" h="17726">
                  <a:moveTo>
                    <a:pt x="-1" y="-1"/>
                  </a:moveTo>
                  <a:lnTo>
                    <a:pt x="190738" y="-1"/>
                  </a:lnTo>
                </a:path>
              </a:pathLst>
            </a:custGeom>
            <a:noFill/>
            <a:ln w="1007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FDDA908-A917-85AA-B435-65966A151BC2}"/>
                </a:ext>
              </a:extLst>
            </p:cNvPr>
            <p:cNvSpPr/>
            <p:nvPr/>
          </p:nvSpPr>
          <p:spPr>
            <a:xfrm>
              <a:off x="7702995" y="4990986"/>
              <a:ext cx="95369" cy="17726"/>
            </a:xfrm>
            <a:custGeom>
              <a:avLst/>
              <a:gdLst>
                <a:gd name="connsiteX0" fmla="*/ -1 w 95369"/>
                <a:gd name="connsiteY0" fmla="*/ -1 h 17726"/>
                <a:gd name="connsiteX1" fmla="*/ 95369 w 95369"/>
                <a:gd name="connsiteY1" fmla="*/ -1 h 17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369" h="17726">
                  <a:moveTo>
                    <a:pt x="-1" y="-1"/>
                  </a:moveTo>
                  <a:lnTo>
                    <a:pt x="95369" y="-1"/>
                  </a:lnTo>
                </a:path>
              </a:pathLst>
            </a:custGeom>
            <a:noFill/>
            <a:ln w="1007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A907BA-E331-E5AD-3E4F-E94AF5A36DED}"/>
                </a:ext>
              </a:extLst>
            </p:cNvPr>
            <p:cNvSpPr/>
            <p:nvPr/>
          </p:nvSpPr>
          <p:spPr>
            <a:xfrm>
              <a:off x="7726837" y="5040621"/>
              <a:ext cx="47684" cy="17726"/>
            </a:xfrm>
            <a:custGeom>
              <a:avLst/>
              <a:gdLst>
                <a:gd name="connsiteX0" fmla="*/ -1 w 47684"/>
                <a:gd name="connsiteY0" fmla="*/ -1 h 17726"/>
                <a:gd name="connsiteX1" fmla="*/ 47684 w 47684"/>
                <a:gd name="connsiteY1" fmla="*/ -1 h 17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84" h="17726">
                  <a:moveTo>
                    <a:pt x="-1" y="-1"/>
                  </a:moveTo>
                  <a:lnTo>
                    <a:pt x="47684" y="-1"/>
                  </a:lnTo>
                </a:path>
              </a:pathLst>
            </a:custGeom>
            <a:noFill/>
            <a:ln w="10073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F8E4210-FEDA-AC57-F676-0C5A844D24F9}"/>
                </a:ext>
              </a:extLst>
            </p:cNvPr>
            <p:cNvSpPr/>
            <p:nvPr/>
          </p:nvSpPr>
          <p:spPr>
            <a:xfrm>
              <a:off x="6014135" y="4721399"/>
              <a:ext cx="17726" cy="115117"/>
            </a:xfrm>
            <a:custGeom>
              <a:avLst/>
              <a:gdLst>
                <a:gd name="connsiteX0" fmla="*/ -1 w 17726"/>
                <a:gd name="connsiteY0" fmla="*/ 115117 h 115117"/>
                <a:gd name="connsiteX1" fmla="*/ -1 w 17726"/>
                <a:gd name="connsiteY1" fmla="*/ -1 h 115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26" h="115117">
                  <a:moveTo>
                    <a:pt x="-1" y="115117"/>
                  </a:moveTo>
                  <a:lnTo>
                    <a:pt x="-1" y="-1"/>
                  </a:lnTo>
                </a:path>
              </a:pathLst>
            </a:custGeom>
            <a:noFill/>
            <a:ln w="1510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5799643-A833-0430-2B55-9EB4CC35F7BA}"/>
                </a:ext>
              </a:extLst>
            </p:cNvPr>
            <p:cNvSpPr txBox="1"/>
            <p:nvPr/>
          </p:nvSpPr>
          <p:spPr>
            <a:xfrm>
              <a:off x="6864466" y="3267567"/>
              <a:ext cx="5293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200" spc="0" baseline="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0.0 Ω</a:t>
              </a: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392C18C-F09A-EE92-53FB-B4A0C8676D88}"/>
                </a:ext>
              </a:extLst>
            </p:cNvPr>
            <p:cNvSpPr/>
            <p:nvPr/>
          </p:nvSpPr>
          <p:spPr>
            <a:xfrm rot="5400000">
              <a:off x="6712355" y="3667028"/>
              <a:ext cx="301285" cy="448163"/>
            </a:xfrm>
            <a:custGeom>
              <a:avLst/>
              <a:gdLst>
                <a:gd name="connsiteX0" fmla="*/ 26 w 301285"/>
                <a:gd name="connsiteY0" fmla="*/ 147 h 448163"/>
                <a:gd name="connsiteX1" fmla="*/ 301312 w 301285"/>
                <a:gd name="connsiteY1" fmla="*/ 147 h 448163"/>
                <a:gd name="connsiteX2" fmla="*/ 301312 w 301285"/>
                <a:gd name="connsiteY2" fmla="*/ 448310 h 448163"/>
                <a:gd name="connsiteX3" fmla="*/ 26 w 301285"/>
                <a:gd name="connsiteY3" fmla="*/ 448310 h 448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285" h="448163">
                  <a:moveTo>
                    <a:pt x="26" y="147"/>
                  </a:moveTo>
                  <a:lnTo>
                    <a:pt x="301312" y="147"/>
                  </a:lnTo>
                  <a:lnTo>
                    <a:pt x="301312" y="448310"/>
                  </a:lnTo>
                  <a:lnTo>
                    <a:pt x="26" y="448310"/>
                  </a:lnTo>
                  <a:close/>
                </a:path>
              </a:pathLst>
            </a:custGeom>
            <a:noFill/>
            <a:ln w="15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96F51F3-7E6C-2C62-9711-5D46B233A6E7}"/>
                </a:ext>
              </a:extLst>
            </p:cNvPr>
            <p:cNvSpPr/>
            <p:nvPr/>
          </p:nvSpPr>
          <p:spPr>
            <a:xfrm>
              <a:off x="6531351" y="4171263"/>
              <a:ext cx="207295" cy="304737"/>
            </a:xfrm>
            <a:custGeom>
              <a:avLst/>
              <a:gdLst>
                <a:gd name="connsiteX0" fmla="*/ 207295 w 207295"/>
                <a:gd name="connsiteY0" fmla="*/ 91370 h 304737"/>
                <a:gd name="connsiteX1" fmla="*/ 103647 w 207295"/>
                <a:gd name="connsiteY1" fmla="*/ 213265 h 304737"/>
                <a:gd name="connsiteX2" fmla="*/ -1 w 207295"/>
                <a:gd name="connsiteY2" fmla="*/ 91370 h 304737"/>
                <a:gd name="connsiteX3" fmla="*/ 103647 w 207295"/>
                <a:gd name="connsiteY3" fmla="*/ -1 h 304737"/>
                <a:gd name="connsiteX4" fmla="*/ 103647 w 207295"/>
                <a:gd name="connsiteY4" fmla="*/ 91370 h 304737"/>
                <a:gd name="connsiteX5" fmla="*/ 207295 w 207295"/>
                <a:gd name="connsiteY5" fmla="*/ 213265 h 304737"/>
                <a:gd name="connsiteX6" fmla="*/ -1 w 207295"/>
                <a:gd name="connsiteY6" fmla="*/ 213265 h 304737"/>
                <a:gd name="connsiteX7" fmla="*/ 103647 w 207295"/>
                <a:gd name="connsiteY7" fmla="*/ 213265 h 304737"/>
                <a:gd name="connsiteX8" fmla="*/ 103647 w 207295"/>
                <a:gd name="connsiteY8" fmla="*/ 304737 h 30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7295" h="304737">
                  <a:moveTo>
                    <a:pt x="207295" y="91370"/>
                  </a:moveTo>
                  <a:lnTo>
                    <a:pt x="103647" y="213265"/>
                  </a:lnTo>
                  <a:lnTo>
                    <a:pt x="-1" y="91370"/>
                  </a:lnTo>
                  <a:close/>
                  <a:moveTo>
                    <a:pt x="103647" y="-1"/>
                  </a:moveTo>
                  <a:lnTo>
                    <a:pt x="103647" y="91370"/>
                  </a:lnTo>
                  <a:moveTo>
                    <a:pt x="207295" y="213265"/>
                  </a:moveTo>
                  <a:lnTo>
                    <a:pt x="-1" y="213265"/>
                  </a:lnTo>
                  <a:moveTo>
                    <a:pt x="103647" y="213265"/>
                  </a:moveTo>
                  <a:lnTo>
                    <a:pt x="103647" y="304737"/>
                  </a:lnTo>
                </a:path>
              </a:pathLst>
            </a:custGeom>
            <a:solidFill>
              <a:srgbClr val="000000"/>
            </a:solidFill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74AA7D9-519D-7381-EBAC-E77082D1D645}"/>
                </a:ext>
              </a:extLst>
            </p:cNvPr>
            <p:cNvSpPr/>
            <p:nvPr/>
          </p:nvSpPr>
          <p:spPr>
            <a:xfrm>
              <a:off x="6634999" y="3932598"/>
              <a:ext cx="17726" cy="753223"/>
            </a:xfrm>
            <a:custGeom>
              <a:avLst/>
              <a:gdLst>
                <a:gd name="connsiteX0" fmla="*/ -1 w 17726"/>
                <a:gd name="connsiteY0" fmla="*/ 753223 h 753223"/>
                <a:gd name="connsiteX1" fmla="*/ -1 w 17726"/>
                <a:gd name="connsiteY1" fmla="*/ -1 h 75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26" h="753223">
                  <a:moveTo>
                    <a:pt x="-1" y="753223"/>
                  </a:moveTo>
                  <a:lnTo>
                    <a:pt x="-1" y="-1"/>
                  </a:lnTo>
                </a:path>
              </a:pathLst>
            </a:custGeom>
            <a:noFill/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208374A-3B13-8DC6-5226-123D2F3E76FF}"/>
                </a:ext>
              </a:extLst>
            </p:cNvPr>
            <p:cNvSpPr/>
            <p:nvPr/>
          </p:nvSpPr>
          <p:spPr>
            <a:xfrm>
              <a:off x="6634999" y="4384528"/>
              <a:ext cx="150642" cy="150642"/>
            </a:xfrm>
            <a:custGeom>
              <a:avLst/>
              <a:gdLst>
                <a:gd name="connsiteX0" fmla="*/ 150642 w 150642"/>
                <a:gd name="connsiteY0" fmla="*/ 150642 h 150642"/>
                <a:gd name="connsiteX1" fmla="*/ -1 w 150642"/>
                <a:gd name="connsiteY1" fmla="*/ -1 h 150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50642" h="150642">
                  <a:moveTo>
                    <a:pt x="150642" y="150642"/>
                  </a:moveTo>
                  <a:lnTo>
                    <a:pt x="-1" y="-1"/>
                  </a:lnTo>
                </a:path>
              </a:pathLst>
            </a:custGeom>
            <a:noFill/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563790A6-9BBD-134F-3334-D4B7ED02C203}"/>
                </a:ext>
              </a:extLst>
            </p:cNvPr>
            <p:cNvSpPr/>
            <p:nvPr/>
          </p:nvSpPr>
          <p:spPr>
            <a:xfrm rot="-5400000">
              <a:off x="6936727" y="4081510"/>
              <a:ext cx="286221" cy="448163"/>
            </a:xfrm>
            <a:custGeom>
              <a:avLst/>
              <a:gdLst>
                <a:gd name="connsiteX0" fmla="*/ 182 w 286221"/>
                <a:gd name="connsiteY0" fmla="*/ -16 h 448163"/>
                <a:gd name="connsiteX1" fmla="*/ 286404 w 286221"/>
                <a:gd name="connsiteY1" fmla="*/ -16 h 448163"/>
                <a:gd name="connsiteX2" fmla="*/ 286404 w 286221"/>
                <a:gd name="connsiteY2" fmla="*/ 448148 h 448163"/>
                <a:gd name="connsiteX3" fmla="*/ 182 w 286221"/>
                <a:gd name="connsiteY3" fmla="*/ 448148 h 448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6221" h="448163">
                  <a:moveTo>
                    <a:pt x="182" y="-16"/>
                  </a:moveTo>
                  <a:lnTo>
                    <a:pt x="286404" y="-16"/>
                  </a:lnTo>
                  <a:lnTo>
                    <a:pt x="286404" y="448148"/>
                  </a:lnTo>
                  <a:lnTo>
                    <a:pt x="182" y="448148"/>
                  </a:lnTo>
                  <a:close/>
                </a:path>
              </a:pathLst>
            </a:custGeom>
            <a:noFill/>
            <a:ln w="150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53F9EC9-C6D6-248C-D88B-9772271725A1}"/>
                </a:ext>
              </a:extLst>
            </p:cNvPr>
            <p:cNvSpPr/>
            <p:nvPr/>
          </p:nvSpPr>
          <p:spPr>
            <a:xfrm>
              <a:off x="6830657" y="4146319"/>
              <a:ext cx="200412" cy="285697"/>
            </a:xfrm>
            <a:custGeom>
              <a:avLst/>
              <a:gdLst>
                <a:gd name="connsiteX0" fmla="*/ -1 w 200412"/>
                <a:gd name="connsiteY0" fmla="*/ 200036 h 285697"/>
                <a:gd name="connsiteX1" fmla="*/ 100204 w 200412"/>
                <a:gd name="connsiteY1" fmla="*/ 85758 h 285697"/>
                <a:gd name="connsiteX2" fmla="*/ 200411 w 200412"/>
                <a:gd name="connsiteY2" fmla="*/ 200036 h 285697"/>
                <a:gd name="connsiteX3" fmla="*/ 100204 w 200412"/>
                <a:gd name="connsiteY3" fmla="*/ 285697 h 285697"/>
                <a:gd name="connsiteX4" fmla="*/ 100204 w 200412"/>
                <a:gd name="connsiteY4" fmla="*/ 200036 h 285697"/>
                <a:gd name="connsiteX5" fmla="*/ -1 w 200412"/>
                <a:gd name="connsiteY5" fmla="*/ 85758 h 285697"/>
                <a:gd name="connsiteX6" fmla="*/ 200411 w 200412"/>
                <a:gd name="connsiteY6" fmla="*/ 85758 h 285697"/>
                <a:gd name="connsiteX7" fmla="*/ 100204 w 200412"/>
                <a:gd name="connsiteY7" fmla="*/ 85758 h 285697"/>
                <a:gd name="connsiteX8" fmla="*/ 100204 w 200412"/>
                <a:gd name="connsiteY8" fmla="*/ -1 h 285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412" h="285697">
                  <a:moveTo>
                    <a:pt x="-1" y="200036"/>
                  </a:moveTo>
                  <a:lnTo>
                    <a:pt x="100204" y="85758"/>
                  </a:lnTo>
                  <a:lnTo>
                    <a:pt x="200411" y="200036"/>
                  </a:lnTo>
                  <a:close/>
                  <a:moveTo>
                    <a:pt x="100204" y="285697"/>
                  </a:moveTo>
                  <a:lnTo>
                    <a:pt x="100204" y="200036"/>
                  </a:lnTo>
                  <a:moveTo>
                    <a:pt x="-1" y="85758"/>
                  </a:moveTo>
                  <a:lnTo>
                    <a:pt x="200411" y="85758"/>
                  </a:lnTo>
                  <a:moveTo>
                    <a:pt x="100204" y="85758"/>
                  </a:moveTo>
                  <a:lnTo>
                    <a:pt x="100204" y="-1"/>
                  </a:lnTo>
                </a:path>
              </a:pathLst>
            </a:custGeom>
            <a:solidFill>
              <a:srgbClr val="000000"/>
            </a:solidFill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3043033-363E-7732-310F-8223F5778ADA}"/>
                </a:ext>
              </a:extLst>
            </p:cNvPr>
            <p:cNvSpPr/>
            <p:nvPr/>
          </p:nvSpPr>
          <p:spPr>
            <a:xfrm>
              <a:off x="6930862" y="3930790"/>
              <a:ext cx="17726" cy="762636"/>
            </a:xfrm>
            <a:custGeom>
              <a:avLst/>
              <a:gdLst>
                <a:gd name="connsiteX0" fmla="*/ -1 w 17726"/>
                <a:gd name="connsiteY0" fmla="*/ -1 h 762636"/>
                <a:gd name="connsiteX1" fmla="*/ -1 w 17726"/>
                <a:gd name="connsiteY1" fmla="*/ 762636 h 762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726" h="762636">
                  <a:moveTo>
                    <a:pt x="-1" y="-1"/>
                  </a:moveTo>
                  <a:lnTo>
                    <a:pt x="-1" y="762636"/>
                  </a:lnTo>
                </a:path>
              </a:pathLst>
            </a:custGeom>
            <a:noFill/>
            <a:ln w="1511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07D906B-E26D-8FAA-EAC1-3715762EDE8E}"/>
                </a:ext>
              </a:extLst>
            </p:cNvPr>
            <p:cNvSpPr/>
            <p:nvPr/>
          </p:nvSpPr>
          <p:spPr>
            <a:xfrm>
              <a:off x="6787751" y="4081433"/>
              <a:ext cx="143110" cy="150644"/>
            </a:xfrm>
            <a:custGeom>
              <a:avLst/>
              <a:gdLst>
                <a:gd name="connsiteX0" fmla="*/ -1 w 143110"/>
                <a:gd name="connsiteY0" fmla="*/ -1 h 150644"/>
                <a:gd name="connsiteX1" fmla="*/ 143110 w 143110"/>
                <a:gd name="connsiteY1" fmla="*/ 150644 h 15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3110" h="150644">
                  <a:moveTo>
                    <a:pt x="-1" y="-1"/>
                  </a:moveTo>
                  <a:lnTo>
                    <a:pt x="143110" y="150644"/>
                  </a:lnTo>
                </a:path>
              </a:pathLst>
            </a:custGeom>
            <a:noFill/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2207D21-FF48-2D3C-BCA4-18986B3486AF}"/>
                </a:ext>
              </a:extLst>
            </p:cNvPr>
            <p:cNvSpPr/>
            <p:nvPr/>
          </p:nvSpPr>
          <p:spPr>
            <a:xfrm>
              <a:off x="6627520" y="3930790"/>
              <a:ext cx="310842" cy="17726"/>
            </a:xfrm>
            <a:custGeom>
              <a:avLst/>
              <a:gdLst>
                <a:gd name="connsiteX0" fmla="*/ -1 w 310842"/>
                <a:gd name="connsiteY0" fmla="*/ -1 h 17726"/>
                <a:gd name="connsiteX1" fmla="*/ 310842 w 310842"/>
                <a:gd name="connsiteY1" fmla="*/ -1 h 17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0842" h="17726">
                  <a:moveTo>
                    <a:pt x="-1" y="-1"/>
                  </a:moveTo>
                  <a:lnTo>
                    <a:pt x="310842" y="-1"/>
                  </a:lnTo>
                </a:path>
              </a:pathLst>
            </a:custGeom>
            <a:noFill/>
            <a:ln w="15262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5455F55-A0E6-845F-00FB-22B02AD8D1F1}"/>
                </a:ext>
              </a:extLst>
            </p:cNvPr>
            <p:cNvSpPr/>
            <p:nvPr/>
          </p:nvSpPr>
          <p:spPr>
            <a:xfrm>
              <a:off x="6627520" y="4685822"/>
              <a:ext cx="308764" cy="17726"/>
            </a:xfrm>
            <a:custGeom>
              <a:avLst/>
              <a:gdLst>
                <a:gd name="connsiteX0" fmla="*/ -1 w 308764"/>
                <a:gd name="connsiteY0" fmla="*/ -1 h 17726"/>
                <a:gd name="connsiteX1" fmla="*/ 308764 w 308764"/>
                <a:gd name="connsiteY1" fmla="*/ -1 h 17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8764" h="17726">
                  <a:moveTo>
                    <a:pt x="-1" y="-1"/>
                  </a:moveTo>
                  <a:lnTo>
                    <a:pt x="308764" y="-1"/>
                  </a:lnTo>
                </a:path>
              </a:pathLst>
            </a:custGeom>
            <a:noFill/>
            <a:ln w="1521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BB16AE6-CB5B-6682-0460-FCD2D28DC765}"/>
                </a:ext>
              </a:extLst>
            </p:cNvPr>
            <p:cNvSpPr/>
            <p:nvPr/>
          </p:nvSpPr>
          <p:spPr>
            <a:xfrm>
              <a:off x="6788329" y="2932579"/>
              <a:ext cx="2129" cy="291001"/>
            </a:xfrm>
            <a:custGeom>
              <a:avLst/>
              <a:gdLst>
                <a:gd name="connsiteX0" fmla="*/ -1 w 2129"/>
                <a:gd name="connsiteY0" fmla="*/ 291001 h 291001"/>
                <a:gd name="connsiteX1" fmla="*/ 2128 w 2129"/>
                <a:gd name="connsiteY1" fmla="*/ -1 h 291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29" h="291001">
                  <a:moveTo>
                    <a:pt x="-1" y="291001"/>
                  </a:moveTo>
                  <a:lnTo>
                    <a:pt x="2128" y="-1"/>
                  </a:lnTo>
                </a:path>
              </a:pathLst>
            </a:custGeom>
            <a:noFill/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56035B5-28C3-7176-2CA5-95BC5A0B4BE5}"/>
                </a:ext>
              </a:extLst>
            </p:cNvPr>
            <p:cNvSpPr/>
            <p:nvPr/>
          </p:nvSpPr>
          <p:spPr>
            <a:xfrm>
              <a:off x="6740449" y="3885597"/>
              <a:ext cx="90386" cy="90386"/>
            </a:xfrm>
            <a:custGeom>
              <a:avLst/>
              <a:gdLst>
                <a:gd name="connsiteX0" fmla="*/ 90385 w 90386"/>
                <a:gd name="connsiteY0" fmla="*/ 45193 h 90386"/>
                <a:gd name="connsiteX1" fmla="*/ 45192 w 90386"/>
                <a:gd name="connsiteY1" fmla="*/ 90386 h 90386"/>
                <a:gd name="connsiteX2" fmla="*/ -1 w 90386"/>
                <a:gd name="connsiteY2" fmla="*/ 45193 h 90386"/>
                <a:gd name="connsiteX3" fmla="*/ 45192 w 90386"/>
                <a:gd name="connsiteY3" fmla="*/ 0 h 90386"/>
                <a:gd name="connsiteX4" fmla="*/ 90385 w 90386"/>
                <a:gd name="connsiteY4" fmla="*/ 45193 h 9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86" h="90386">
                  <a:moveTo>
                    <a:pt x="90385" y="45193"/>
                  </a:moveTo>
                  <a:cubicBezTo>
                    <a:pt x="90385" y="70152"/>
                    <a:pt x="70152" y="90386"/>
                    <a:pt x="45192" y="90386"/>
                  </a:cubicBezTo>
                  <a:cubicBezTo>
                    <a:pt x="20233" y="90386"/>
                    <a:pt x="-1" y="70152"/>
                    <a:pt x="-1" y="45193"/>
                  </a:cubicBezTo>
                  <a:cubicBezTo>
                    <a:pt x="-1" y="20233"/>
                    <a:pt x="20233" y="0"/>
                    <a:pt x="45192" y="0"/>
                  </a:cubicBezTo>
                  <a:cubicBezTo>
                    <a:pt x="70152" y="0"/>
                    <a:pt x="90385" y="20233"/>
                    <a:pt x="90385" y="45193"/>
                  </a:cubicBezTo>
                  <a:close/>
                </a:path>
              </a:pathLst>
            </a:custGeom>
            <a:solidFill>
              <a:srgbClr val="000000"/>
            </a:solidFill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890531A-9122-5260-1C0C-570ADBF5F607}"/>
                </a:ext>
              </a:extLst>
            </p:cNvPr>
            <p:cNvSpPr/>
            <p:nvPr/>
          </p:nvSpPr>
          <p:spPr>
            <a:xfrm>
              <a:off x="6786475" y="4695855"/>
              <a:ext cx="1116" cy="135750"/>
            </a:xfrm>
            <a:custGeom>
              <a:avLst/>
              <a:gdLst>
                <a:gd name="connsiteX0" fmla="*/ 1116 w 1116"/>
                <a:gd name="connsiteY0" fmla="*/ 135750 h 135750"/>
                <a:gd name="connsiteX1" fmla="*/ -1 w 1116"/>
                <a:gd name="connsiteY1" fmla="*/ -1 h 13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16" h="135750">
                  <a:moveTo>
                    <a:pt x="1116" y="135750"/>
                  </a:moveTo>
                  <a:lnTo>
                    <a:pt x="-1" y="-1"/>
                  </a:lnTo>
                </a:path>
              </a:pathLst>
            </a:custGeom>
            <a:noFill/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8DF7818-32B3-B5FF-5654-28C605E4DBA2}"/>
                </a:ext>
              </a:extLst>
            </p:cNvPr>
            <p:cNvSpPr txBox="1"/>
            <p:nvPr/>
          </p:nvSpPr>
          <p:spPr>
            <a:xfrm>
              <a:off x="5577386" y="4745646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200" spc="0" baseline="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PC</a:t>
              </a: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44998E9-5A9B-043E-F902-9CBEBEC636A4}"/>
                </a:ext>
              </a:extLst>
            </p:cNvPr>
            <p:cNvSpPr/>
            <p:nvPr/>
          </p:nvSpPr>
          <p:spPr>
            <a:xfrm>
              <a:off x="6747243" y="2899806"/>
              <a:ext cx="90386" cy="90386"/>
            </a:xfrm>
            <a:custGeom>
              <a:avLst/>
              <a:gdLst>
                <a:gd name="connsiteX0" fmla="*/ 90385 w 90386"/>
                <a:gd name="connsiteY0" fmla="*/ 45193 h 90386"/>
                <a:gd name="connsiteX1" fmla="*/ 45192 w 90386"/>
                <a:gd name="connsiteY1" fmla="*/ 90386 h 90386"/>
                <a:gd name="connsiteX2" fmla="*/ -1 w 90386"/>
                <a:gd name="connsiteY2" fmla="*/ 45193 h 90386"/>
                <a:gd name="connsiteX3" fmla="*/ 45192 w 90386"/>
                <a:gd name="connsiteY3" fmla="*/ 0 h 90386"/>
                <a:gd name="connsiteX4" fmla="*/ 90385 w 90386"/>
                <a:gd name="connsiteY4" fmla="*/ 45193 h 9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86" h="90386">
                  <a:moveTo>
                    <a:pt x="90385" y="45193"/>
                  </a:moveTo>
                  <a:cubicBezTo>
                    <a:pt x="90385" y="70152"/>
                    <a:pt x="70152" y="90386"/>
                    <a:pt x="45192" y="90386"/>
                  </a:cubicBezTo>
                  <a:cubicBezTo>
                    <a:pt x="20233" y="90386"/>
                    <a:pt x="-1" y="70152"/>
                    <a:pt x="-1" y="45193"/>
                  </a:cubicBezTo>
                  <a:cubicBezTo>
                    <a:pt x="-1" y="20233"/>
                    <a:pt x="20233" y="0"/>
                    <a:pt x="45192" y="0"/>
                  </a:cubicBezTo>
                  <a:cubicBezTo>
                    <a:pt x="70152" y="0"/>
                    <a:pt x="90385" y="20233"/>
                    <a:pt x="90385" y="45193"/>
                  </a:cubicBezTo>
                  <a:close/>
                </a:path>
              </a:pathLst>
            </a:custGeom>
            <a:solidFill>
              <a:srgbClr val="000000"/>
            </a:solidFill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E67A6BE-FE14-A362-9323-250A90B03BBA}"/>
                </a:ext>
              </a:extLst>
            </p:cNvPr>
            <p:cNvSpPr/>
            <p:nvPr/>
          </p:nvSpPr>
          <p:spPr>
            <a:xfrm>
              <a:off x="5571972" y="2841368"/>
              <a:ext cx="1842757" cy="2139537"/>
            </a:xfrm>
            <a:custGeom>
              <a:avLst/>
              <a:gdLst>
                <a:gd name="connsiteX0" fmla="*/ -1 w 1842757"/>
                <a:gd name="connsiteY0" fmla="*/ 0 h 2139537"/>
                <a:gd name="connsiteX1" fmla="*/ 1842757 w 1842757"/>
                <a:gd name="connsiteY1" fmla="*/ 0 h 2139537"/>
                <a:gd name="connsiteX2" fmla="*/ 1842757 w 1842757"/>
                <a:gd name="connsiteY2" fmla="*/ 2139537 h 2139537"/>
                <a:gd name="connsiteX3" fmla="*/ -1 w 1842757"/>
                <a:gd name="connsiteY3" fmla="*/ 2139537 h 213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2757" h="2139537">
                  <a:moveTo>
                    <a:pt x="-1" y="0"/>
                  </a:moveTo>
                  <a:lnTo>
                    <a:pt x="1842757" y="0"/>
                  </a:lnTo>
                  <a:lnTo>
                    <a:pt x="1842757" y="2139537"/>
                  </a:lnTo>
                  <a:lnTo>
                    <a:pt x="-1" y="2139537"/>
                  </a:lnTo>
                  <a:close/>
                </a:path>
              </a:pathLst>
            </a:custGeom>
            <a:noFill/>
            <a:ln w="12707" cap="flat">
              <a:solidFill>
                <a:srgbClr val="000000"/>
              </a:solidFill>
              <a:custDash>
                <a:ds d="215603" sp="431206"/>
              </a:custDash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9DCA005-2F9C-E962-24DD-CA60388BEC95}"/>
                </a:ext>
              </a:extLst>
            </p:cNvPr>
            <p:cNvSpPr/>
            <p:nvPr/>
          </p:nvSpPr>
          <p:spPr>
            <a:xfrm>
              <a:off x="6739717" y="4782655"/>
              <a:ext cx="90386" cy="90386"/>
            </a:xfrm>
            <a:custGeom>
              <a:avLst/>
              <a:gdLst>
                <a:gd name="connsiteX0" fmla="*/ 90385 w 90386"/>
                <a:gd name="connsiteY0" fmla="*/ 45193 h 90386"/>
                <a:gd name="connsiteX1" fmla="*/ 45192 w 90386"/>
                <a:gd name="connsiteY1" fmla="*/ 90386 h 90386"/>
                <a:gd name="connsiteX2" fmla="*/ -1 w 90386"/>
                <a:gd name="connsiteY2" fmla="*/ 45193 h 90386"/>
                <a:gd name="connsiteX3" fmla="*/ 45192 w 90386"/>
                <a:gd name="connsiteY3" fmla="*/ 0 h 90386"/>
                <a:gd name="connsiteX4" fmla="*/ 90385 w 90386"/>
                <a:gd name="connsiteY4" fmla="*/ 45193 h 90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86" h="90386">
                  <a:moveTo>
                    <a:pt x="90385" y="45193"/>
                  </a:moveTo>
                  <a:cubicBezTo>
                    <a:pt x="90385" y="70152"/>
                    <a:pt x="70152" y="90386"/>
                    <a:pt x="45192" y="90386"/>
                  </a:cubicBezTo>
                  <a:cubicBezTo>
                    <a:pt x="20233" y="90386"/>
                    <a:pt x="-1" y="70152"/>
                    <a:pt x="-1" y="45193"/>
                  </a:cubicBezTo>
                  <a:cubicBezTo>
                    <a:pt x="-1" y="20233"/>
                    <a:pt x="20233" y="0"/>
                    <a:pt x="45192" y="0"/>
                  </a:cubicBezTo>
                  <a:cubicBezTo>
                    <a:pt x="70152" y="0"/>
                    <a:pt x="90385" y="20233"/>
                    <a:pt x="90385" y="45193"/>
                  </a:cubicBezTo>
                  <a:close/>
                </a:path>
              </a:pathLst>
            </a:custGeom>
            <a:solidFill>
              <a:srgbClr val="000000"/>
            </a:solidFill>
            <a:ln w="150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41931D7-6A2B-7230-192C-3B0D769DCA7F}"/>
                </a:ext>
              </a:extLst>
            </p:cNvPr>
            <p:cNvSpPr/>
            <p:nvPr/>
          </p:nvSpPr>
          <p:spPr>
            <a:xfrm rot="-5385176">
              <a:off x="6494542" y="3284507"/>
              <a:ext cx="578637" cy="172766"/>
            </a:xfrm>
            <a:custGeom>
              <a:avLst/>
              <a:gdLst>
                <a:gd name="connsiteX0" fmla="*/ 112 w 578637"/>
                <a:gd name="connsiteY0" fmla="*/ -52 h 172766"/>
                <a:gd name="connsiteX1" fmla="*/ 578750 w 578637"/>
                <a:gd name="connsiteY1" fmla="*/ -52 h 172766"/>
                <a:gd name="connsiteX2" fmla="*/ 578750 w 578637"/>
                <a:gd name="connsiteY2" fmla="*/ 172714 h 172766"/>
                <a:gd name="connsiteX3" fmla="*/ 112 w 578637"/>
                <a:gd name="connsiteY3" fmla="*/ 172714 h 17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637" h="172766">
                  <a:moveTo>
                    <a:pt x="112" y="-52"/>
                  </a:moveTo>
                  <a:lnTo>
                    <a:pt x="578750" y="-52"/>
                  </a:lnTo>
                  <a:lnTo>
                    <a:pt x="578750" y="172714"/>
                  </a:lnTo>
                  <a:lnTo>
                    <a:pt x="112" y="172714"/>
                  </a:lnTo>
                  <a:close/>
                </a:path>
              </a:pathLst>
            </a:custGeom>
            <a:solidFill>
              <a:srgbClr val="FFFFFF"/>
            </a:solidFill>
            <a:ln w="176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CD82C14-3F7C-51D0-CA35-0634CA211750}"/>
                </a:ext>
              </a:extLst>
            </p:cNvPr>
            <p:cNvSpPr txBox="1"/>
            <p:nvPr/>
          </p:nvSpPr>
          <p:spPr>
            <a:xfrm>
              <a:off x="5978979" y="3334222"/>
              <a:ext cx="3447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200" i="1" spc="0" baseline="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t</a:t>
              </a:r>
              <a:r>
                <a:rPr lang="en-GB" sz="1200" i="1" spc="0" baseline="-25000" dirty="0">
                  <a:ln/>
                  <a:solidFill>
                    <a:srgbClr val="000000"/>
                  </a:solidFill>
                  <a:latin typeface="Times New Roman"/>
                  <a:cs typeface="Times New Roman"/>
                  <a:sym typeface="Times New Roman"/>
                  <a:rtl val="0"/>
                </a:rPr>
                <a:t>off</a:t>
              </a:r>
            </a:p>
          </p:txBody>
        </p:sp>
        <p:grpSp>
          <p:nvGrpSpPr>
            <p:cNvPr id="55" name="Graphic 12">
              <a:extLst>
                <a:ext uri="{FF2B5EF4-FFF2-40B4-BE49-F238E27FC236}">
                  <a16:creationId xmlns:a16="http://schemas.microsoft.com/office/drawing/2014/main" id="{A2A0FD39-B953-593A-0E48-D16ABCBE7F0C}"/>
                </a:ext>
              </a:extLst>
            </p:cNvPr>
            <p:cNvGrpSpPr/>
            <p:nvPr/>
          </p:nvGrpSpPr>
          <p:grpSpPr>
            <a:xfrm>
              <a:off x="5891110" y="2946735"/>
              <a:ext cx="187764" cy="1035247"/>
              <a:chOff x="5891110" y="2946735"/>
              <a:chExt cx="187764" cy="1035247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C2EF8B95-6774-DD77-4483-C790A8024BB6}"/>
                  </a:ext>
                </a:extLst>
              </p:cNvPr>
              <p:cNvSpPr/>
              <p:nvPr/>
            </p:nvSpPr>
            <p:spPr>
              <a:xfrm rot="5405253">
                <a:off x="5467511" y="3371267"/>
                <a:ext cx="1034963" cy="186183"/>
              </a:xfrm>
              <a:custGeom>
                <a:avLst/>
                <a:gdLst>
                  <a:gd name="connsiteX0" fmla="*/ 775594 w 1034963"/>
                  <a:gd name="connsiteY0" fmla="*/ 60760 h 186183"/>
                  <a:gd name="connsiteX1" fmla="*/ 1035029 w 1034963"/>
                  <a:gd name="connsiteY1" fmla="*/ 63419 h 186183"/>
                  <a:gd name="connsiteX2" fmla="*/ 775011 w 1034963"/>
                  <a:gd name="connsiteY2" fmla="*/ -131 h 186183"/>
                  <a:gd name="connsiteX3" fmla="*/ 775011 w 1034963"/>
                  <a:gd name="connsiteY3" fmla="*/ 114064 h 186183"/>
                  <a:gd name="connsiteX4" fmla="*/ 65 w 1034963"/>
                  <a:gd name="connsiteY4" fmla="*/ 64163 h 186183"/>
                  <a:gd name="connsiteX5" fmla="*/ 183515 w 1034963"/>
                  <a:gd name="connsiteY5" fmla="*/ 64146 h 186183"/>
                  <a:gd name="connsiteX6" fmla="*/ 746244 w 1034963"/>
                  <a:gd name="connsiteY6" fmla="*/ 186052 h 186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4963" h="186183">
                    <a:moveTo>
                      <a:pt x="775594" y="60760"/>
                    </a:moveTo>
                    <a:lnTo>
                      <a:pt x="1035029" y="63419"/>
                    </a:lnTo>
                    <a:moveTo>
                      <a:pt x="775011" y="-131"/>
                    </a:moveTo>
                    <a:lnTo>
                      <a:pt x="775011" y="114064"/>
                    </a:lnTo>
                    <a:moveTo>
                      <a:pt x="65" y="64163"/>
                    </a:moveTo>
                    <a:lnTo>
                      <a:pt x="183515" y="64146"/>
                    </a:lnTo>
                    <a:lnTo>
                      <a:pt x="746244" y="186052"/>
                    </a:lnTo>
                  </a:path>
                </a:pathLst>
              </a:custGeom>
              <a:noFill/>
              <a:ln w="1768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5769B936-BD2A-5242-6D75-25B86A0349DB}"/>
                  </a:ext>
                </a:extLst>
              </p:cNvPr>
              <p:cNvSpPr/>
              <p:nvPr/>
            </p:nvSpPr>
            <p:spPr>
              <a:xfrm rot="5405253">
                <a:off x="5990882" y="3663553"/>
                <a:ext cx="55791" cy="55791"/>
              </a:xfrm>
              <a:custGeom>
                <a:avLst/>
                <a:gdLst>
                  <a:gd name="connsiteX0" fmla="*/ 55846 w 55791"/>
                  <a:gd name="connsiteY0" fmla="*/ 27779 h 55791"/>
                  <a:gd name="connsiteX1" fmla="*/ 27950 w 55791"/>
                  <a:gd name="connsiteY1" fmla="*/ 55675 h 55791"/>
                  <a:gd name="connsiteX2" fmla="*/ 54 w 55791"/>
                  <a:gd name="connsiteY2" fmla="*/ 27779 h 55791"/>
                  <a:gd name="connsiteX3" fmla="*/ 27950 w 55791"/>
                  <a:gd name="connsiteY3" fmla="*/ -116 h 55791"/>
                  <a:gd name="connsiteX4" fmla="*/ 55846 w 55791"/>
                  <a:gd name="connsiteY4" fmla="*/ 27779 h 55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91" h="55791">
                    <a:moveTo>
                      <a:pt x="55846" y="27779"/>
                    </a:moveTo>
                    <a:cubicBezTo>
                      <a:pt x="55846" y="43186"/>
                      <a:pt x="43356" y="55675"/>
                      <a:pt x="27950" y="55675"/>
                    </a:cubicBezTo>
                    <a:cubicBezTo>
                      <a:pt x="12543" y="55675"/>
                      <a:pt x="54" y="43186"/>
                      <a:pt x="54" y="27779"/>
                    </a:cubicBezTo>
                    <a:cubicBezTo>
                      <a:pt x="54" y="12373"/>
                      <a:pt x="12543" y="-116"/>
                      <a:pt x="27950" y="-116"/>
                    </a:cubicBezTo>
                    <a:cubicBezTo>
                      <a:pt x="43356" y="-116"/>
                      <a:pt x="55846" y="12373"/>
                      <a:pt x="55846" y="277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025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1520678-492F-C866-8EEA-20476E272071}"/>
                </a:ext>
              </a:extLst>
            </p:cNvPr>
            <p:cNvSpPr/>
            <p:nvPr/>
          </p:nvSpPr>
          <p:spPr>
            <a:xfrm>
              <a:off x="6232582" y="2945468"/>
              <a:ext cx="231425" cy="997"/>
            </a:xfrm>
            <a:custGeom>
              <a:avLst/>
              <a:gdLst>
                <a:gd name="connsiteX0" fmla="*/ -1 w 231425"/>
                <a:gd name="connsiteY0" fmla="*/ 997 h 997"/>
                <a:gd name="connsiteX1" fmla="*/ 231424 w 231425"/>
                <a:gd name="connsiteY1" fmla="*/ -1 h 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1425" h="997">
                  <a:moveTo>
                    <a:pt x="-1" y="997"/>
                  </a:moveTo>
                  <a:cubicBezTo>
                    <a:pt x="77158" y="664"/>
                    <a:pt x="154301" y="332"/>
                    <a:pt x="231424" y="-1"/>
                  </a:cubicBezTo>
                </a:path>
              </a:pathLst>
            </a:custGeom>
            <a:noFill/>
            <a:ln w="17716" cap="sq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C2E3DF1-130A-C1AB-40F5-505E9A951A4C}"/>
                </a:ext>
              </a:extLst>
            </p:cNvPr>
            <p:cNvSpPr txBox="1"/>
            <p:nvPr/>
          </p:nvSpPr>
          <p:spPr>
            <a:xfrm>
              <a:off x="6135814" y="2932189"/>
              <a:ext cx="184731" cy="221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endParaRPr lang="en-GB" sz="837" spc="0" baseline="0" dirty="0">
                <a:ln/>
                <a:solidFill>
                  <a:srgbClr val="000000"/>
                </a:solidFill>
                <a:latin typeface="Times New Roman"/>
                <a:cs typeface="Times New Roman"/>
                <a:sym typeface="Times New Roman"/>
                <a:rtl val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9387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902AE-8D50-88E3-0FDF-9FBCD58DC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Quench heaters and insulation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F68F4-333D-B2C5-452A-FE77E98EB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957" y="1109730"/>
            <a:ext cx="5197956" cy="355341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GB" sz="2000" dirty="0"/>
              <a:t>Polyimide film: 50 μm *</a:t>
            </a:r>
          </a:p>
          <a:p>
            <a:pPr>
              <a:buFont typeface="+mj-lt"/>
              <a:buAutoNum type="arabicPeriod"/>
            </a:pPr>
            <a:r>
              <a:rPr lang="en-GB" sz="2000" dirty="0"/>
              <a:t>SS (304L) foil: 25 μm</a:t>
            </a:r>
          </a:p>
          <a:p>
            <a:pPr>
              <a:buFont typeface="+mj-lt"/>
              <a:buAutoNum type="arabicPeriod"/>
            </a:pPr>
            <a:r>
              <a:rPr lang="en-GB" sz="2000" dirty="0"/>
              <a:t>Cu layer: 10 μm</a:t>
            </a:r>
          </a:p>
          <a:p>
            <a:pPr>
              <a:buFont typeface="+mj-lt"/>
              <a:buAutoNum type="arabicPeriod"/>
            </a:pPr>
            <a:r>
              <a:rPr lang="en-GB" sz="2000" dirty="0"/>
              <a:t>Length of SS patch: 50 mm</a:t>
            </a:r>
          </a:p>
          <a:p>
            <a:pPr>
              <a:buFont typeface="+mj-lt"/>
              <a:buAutoNum type="arabicPeriod"/>
            </a:pPr>
            <a:r>
              <a:rPr lang="en-GB" sz="2000" dirty="0"/>
              <a:t>Ground insulation: 0.5 mm Polyimide</a:t>
            </a:r>
          </a:p>
          <a:p>
            <a:pPr>
              <a:buFont typeface="+mj-lt"/>
              <a:buAutoNum type="arabicPeriod"/>
            </a:pPr>
            <a:r>
              <a:rPr lang="en-GB" sz="2000" dirty="0"/>
              <a:t>Heater current peak: 150 A</a:t>
            </a:r>
          </a:p>
          <a:p>
            <a:pPr>
              <a:buFont typeface="+mj-lt"/>
              <a:buAutoNum type="arabicPeriod"/>
            </a:pPr>
            <a:r>
              <a:rPr lang="en-GB" sz="2000" dirty="0"/>
              <a:t>Heater power supply: ±450 V, 7 mF</a:t>
            </a:r>
          </a:p>
          <a:p>
            <a:pPr>
              <a:buFont typeface="+mj-lt"/>
              <a:buAutoNum type="arabicPeriod"/>
            </a:pPr>
            <a:r>
              <a:rPr lang="en-GB" sz="2000" dirty="0"/>
              <a:t>Additional insulation – variable</a:t>
            </a:r>
          </a:p>
          <a:p>
            <a:pPr>
              <a:buFont typeface="+mj-lt"/>
              <a:buAutoNum type="arabicPeriod"/>
            </a:pPr>
            <a:r>
              <a:rPr lang="en-GB" sz="2000" dirty="0"/>
              <a:t>Epoxy adhesive: 15 μm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2A927C-5C04-7CC8-C645-3A730B49E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F54424-2FFA-97DA-898E-FB604F2BFB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EBE72621-5747-0EB2-8661-19C0376209CD}"/>
              </a:ext>
            </a:extLst>
          </p:cNvPr>
          <p:cNvSpPr/>
          <p:nvPr/>
        </p:nvSpPr>
        <p:spPr>
          <a:xfrm>
            <a:off x="5920298" y="1121656"/>
            <a:ext cx="248920" cy="1751777"/>
          </a:xfrm>
          <a:prstGeom prst="rightBrace">
            <a:avLst/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E653DA-BB2B-7BD1-2995-3364CAA2BECC}"/>
              </a:ext>
            </a:extLst>
          </p:cNvPr>
          <p:cNvSpPr txBox="1"/>
          <p:nvPr/>
        </p:nvSpPr>
        <p:spPr>
          <a:xfrm>
            <a:off x="6294387" y="1812093"/>
            <a:ext cx="21002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Identical to MBH QH 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52B696E2-E8B8-79FE-F8E4-0E9521DA4804}"/>
              </a:ext>
            </a:extLst>
          </p:cNvPr>
          <p:cNvSpPr/>
          <p:nvPr/>
        </p:nvSpPr>
        <p:spPr>
          <a:xfrm>
            <a:off x="5907422" y="2906120"/>
            <a:ext cx="193042" cy="735313"/>
          </a:xfrm>
          <a:prstGeom prst="rightBrace">
            <a:avLst/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444C83-8A82-3957-1D70-49BD7508C12F}"/>
              </a:ext>
            </a:extLst>
          </p:cNvPr>
          <p:cNvSpPr txBox="1"/>
          <p:nvPr/>
        </p:nvSpPr>
        <p:spPr>
          <a:xfrm>
            <a:off x="6163743" y="3673082"/>
            <a:ext cx="2361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Details on the next slide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20A24C71-0792-1F2E-9872-74EF589685F9}"/>
              </a:ext>
            </a:extLst>
          </p:cNvPr>
          <p:cNvSpPr/>
          <p:nvPr/>
        </p:nvSpPr>
        <p:spPr>
          <a:xfrm>
            <a:off x="5907422" y="3696917"/>
            <a:ext cx="265211" cy="293027"/>
          </a:xfrm>
          <a:prstGeom prst="rightBrace">
            <a:avLst/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D92ECF-9EEF-4543-65B5-CDEFA5CC9E4C}"/>
              </a:ext>
            </a:extLst>
          </p:cNvPr>
          <p:cNvSpPr txBox="1"/>
          <p:nvPr/>
        </p:nvSpPr>
        <p:spPr>
          <a:xfrm>
            <a:off x="6180185" y="3110915"/>
            <a:ext cx="3001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Identical to MBH QH powering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A487CAA-448B-CB55-DF01-E196A6784B52}"/>
              </a:ext>
            </a:extLst>
          </p:cNvPr>
          <p:cNvSpPr/>
          <p:nvPr/>
        </p:nvSpPr>
        <p:spPr>
          <a:xfrm>
            <a:off x="1925320" y="4797949"/>
            <a:ext cx="1330960" cy="106680"/>
          </a:xfrm>
          <a:prstGeom prst="rect">
            <a:avLst/>
          </a:prstGeom>
          <a:solidFill>
            <a:srgbClr val="CC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E74EB30-A042-37CB-CBCF-EB7B11C0628D}"/>
              </a:ext>
            </a:extLst>
          </p:cNvPr>
          <p:cNvSpPr/>
          <p:nvPr/>
        </p:nvSpPr>
        <p:spPr>
          <a:xfrm>
            <a:off x="1925320" y="4927489"/>
            <a:ext cx="1330960" cy="106680"/>
          </a:xfrm>
          <a:prstGeom prst="rect">
            <a:avLst/>
          </a:prstGeom>
          <a:solidFill>
            <a:srgbClr val="F09E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2B995C-0762-BAE7-81CF-639D83E4E38E}"/>
              </a:ext>
            </a:extLst>
          </p:cNvPr>
          <p:cNvSpPr/>
          <p:nvPr/>
        </p:nvSpPr>
        <p:spPr>
          <a:xfrm>
            <a:off x="1925320" y="5057029"/>
            <a:ext cx="1330960" cy="1066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12228A-33E9-1882-221D-17334038A683}"/>
              </a:ext>
            </a:extLst>
          </p:cNvPr>
          <p:cNvSpPr/>
          <p:nvPr/>
        </p:nvSpPr>
        <p:spPr>
          <a:xfrm>
            <a:off x="1925320" y="5186569"/>
            <a:ext cx="1330960" cy="106680"/>
          </a:xfrm>
          <a:prstGeom prst="rect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4705F5B-85C0-F399-C2CC-8D2D7115E340}"/>
              </a:ext>
            </a:extLst>
          </p:cNvPr>
          <p:cNvSpPr/>
          <p:nvPr/>
        </p:nvSpPr>
        <p:spPr>
          <a:xfrm>
            <a:off x="1925320" y="5316109"/>
            <a:ext cx="1330960" cy="106680"/>
          </a:xfrm>
          <a:prstGeom prst="rect">
            <a:avLst/>
          </a:prstGeom>
          <a:solidFill>
            <a:srgbClr val="CC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C4CCE61-3114-83E8-4868-3D274375E6AE}"/>
              </a:ext>
            </a:extLst>
          </p:cNvPr>
          <p:cNvCxnSpPr>
            <a:cxnSpLocks/>
          </p:cNvCxnSpPr>
          <p:nvPr/>
        </p:nvCxnSpPr>
        <p:spPr>
          <a:xfrm flipH="1">
            <a:off x="3363697" y="4683276"/>
            <a:ext cx="350275" cy="139666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5EB8984-1071-9801-29E4-D6DC2F3C584C}"/>
              </a:ext>
            </a:extLst>
          </p:cNvPr>
          <p:cNvSpPr txBox="1"/>
          <p:nvPr/>
        </p:nvSpPr>
        <p:spPr>
          <a:xfrm>
            <a:off x="3726426" y="4494646"/>
            <a:ext cx="12731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GND insulation</a:t>
            </a:r>
          </a:p>
          <a:p>
            <a:r>
              <a:rPr lang="en-GB" sz="1200" dirty="0"/>
              <a:t>Cu layer</a:t>
            </a:r>
          </a:p>
          <a:p>
            <a:r>
              <a:rPr lang="en-GB" sz="1200" dirty="0"/>
              <a:t>SS layer</a:t>
            </a:r>
          </a:p>
          <a:p>
            <a:r>
              <a:rPr lang="en-GB" sz="1200" dirty="0"/>
              <a:t>Adhesive</a:t>
            </a:r>
          </a:p>
          <a:p>
            <a:r>
              <a:rPr lang="en-GB" sz="1200" dirty="0"/>
              <a:t>Kapton</a:t>
            </a:r>
          </a:p>
          <a:p>
            <a:r>
              <a:rPr lang="en-GB" sz="1200" dirty="0"/>
              <a:t>Additional </a:t>
            </a:r>
            <a:r>
              <a:rPr lang="en-GB" sz="1200" dirty="0" err="1"/>
              <a:t>insul</a:t>
            </a:r>
            <a:r>
              <a:rPr lang="en-GB" sz="1200" dirty="0"/>
              <a:t>.</a:t>
            </a:r>
          </a:p>
          <a:p>
            <a:r>
              <a:rPr lang="en-GB" sz="1200" dirty="0"/>
              <a:t>Cable insulation</a:t>
            </a:r>
          </a:p>
          <a:p>
            <a:r>
              <a:rPr lang="en-GB" sz="1200" dirty="0"/>
              <a:t>Cable bare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7412FEF-5E92-5613-A88C-9177E008D47B}"/>
              </a:ext>
            </a:extLst>
          </p:cNvPr>
          <p:cNvSpPr/>
          <p:nvPr/>
        </p:nvSpPr>
        <p:spPr>
          <a:xfrm>
            <a:off x="1925320" y="5578381"/>
            <a:ext cx="1330960" cy="10668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A9CE53F-8837-DC1B-D61F-1D571DDE879E}"/>
              </a:ext>
            </a:extLst>
          </p:cNvPr>
          <p:cNvCxnSpPr>
            <a:cxnSpLocks/>
          </p:cNvCxnSpPr>
          <p:nvPr/>
        </p:nvCxnSpPr>
        <p:spPr>
          <a:xfrm flipH="1">
            <a:off x="3352800" y="4869131"/>
            <a:ext cx="342529" cy="92946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D798210-6A64-C434-6B8A-953D07C331BA}"/>
              </a:ext>
            </a:extLst>
          </p:cNvPr>
          <p:cNvCxnSpPr>
            <a:cxnSpLocks/>
          </p:cNvCxnSpPr>
          <p:nvPr/>
        </p:nvCxnSpPr>
        <p:spPr>
          <a:xfrm flipH="1">
            <a:off x="3352800" y="5032402"/>
            <a:ext cx="361172" cy="74493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F025A56-4C34-584B-CA02-435C13D51387}"/>
              </a:ext>
            </a:extLst>
          </p:cNvPr>
          <p:cNvCxnSpPr>
            <a:cxnSpLocks/>
          </p:cNvCxnSpPr>
          <p:nvPr/>
        </p:nvCxnSpPr>
        <p:spPr>
          <a:xfrm flipH="1">
            <a:off x="3340346" y="5198474"/>
            <a:ext cx="366319" cy="2821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CC0758F-8E17-7BC9-5A6A-D51F567EC57F}"/>
              </a:ext>
            </a:extLst>
          </p:cNvPr>
          <p:cNvCxnSpPr>
            <a:cxnSpLocks/>
          </p:cNvCxnSpPr>
          <p:nvPr/>
        </p:nvCxnSpPr>
        <p:spPr>
          <a:xfrm flipH="1" flipV="1">
            <a:off x="3363697" y="5366845"/>
            <a:ext cx="331632" cy="1702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EC726D4-2E20-4888-B0C2-C36BD12C4BD2}"/>
              </a:ext>
            </a:extLst>
          </p:cNvPr>
          <p:cNvCxnSpPr>
            <a:cxnSpLocks/>
          </p:cNvCxnSpPr>
          <p:nvPr/>
        </p:nvCxnSpPr>
        <p:spPr>
          <a:xfrm flipH="1" flipV="1">
            <a:off x="3340346" y="5646249"/>
            <a:ext cx="373626" cy="7143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FCB2088-48D3-854D-9723-359A6466D20A}"/>
              </a:ext>
            </a:extLst>
          </p:cNvPr>
          <p:cNvSpPr txBox="1"/>
          <p:nvPr/>
        </p:nvSpPr>
        <p:spPr>
          <a:xfrm>
            <a:off x="-19422" y="5136787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Cross-section:</a:t>
            </a:r>
          </a:p>
          <a:p>
            <a:r>
              <a:rPr lang="en-GB" dirty="0"/>
              <a:t>(not to scale)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A36AFB8-D228-DD9C-DCB1-450929658D93}"/>
              </a:ext>
            </a:extLst>
          </p:cNvPr>
          <p:cNvSpPr txBox="1"/>
          <p:nvPr/>
        </p:nvSpPr>
        <p:spPr>
          <a:xfrm>
            <a:off x="6146160" y="4010740"/>
            <a:ext cx="40735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Not included, as in all the models I know of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E67A012-BD00-27C8-E64C-3EB47E365821}"/>
              </a:ext>
            </a:extLst>
          </p:cNvPr>
          <p:cNvCxnSpPr>
            <a:cxnSpLocks/>
          </p:cNvCxnSpPr>
          <p:nvPr/>
        </p:nvCxnSpPr>
        <p:spPr>
          <a:xfrm flipH="1" flipV="1">
            <a:off x="3352800" y="5503688"/>
            <a:ext cx="361172" cy="3107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D03D482-74CE-1FBC-3FFA-E3524F10A6BE}"/>
              </a:ext>
            </a:extLst>
          </p:cNvPr>
          <p:cNvSpPr/>
          <p:nvPr/>
        </p:nvSpPr>
        <p:spPr>
          <a:xfrm>
            <a:off x="1925320" y="5443863"/>
            <a:ext cx="1330960" cy="10668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740D26-03FD-66DF-0B5B-1CED0A4B1718}"/>
              </a:ext>
            </a:extLst>
          </p:cNvPr>
          <p:cNvSpPr/>
          <p:nvPr/>
        </p:nvSpPr>
        <p:spPr>
          <a:xfrm>
            <a:off x="1921643" y="5717688"/>
            <a:ext cx="1330960" cy="239410"/>
          </a:xfrm>
          <a:prstGeom prst="rect">
            <a:avLst/>
          </a:prstGeom>
          <a:solidFill>
            <a:srgbClr val="F09E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2B7DB87-16EE-3A5C-C817-C17BE2CAA1FD}"/>
              </a:ext>
            </a:extLst>
          </p:cNvPr>
          <p:cNvCxnSpPr>
            <a:cxnSpLocks/>
          </p:cNvCxnSpPr>
          <p:nvPr/>
        </p:nvCxnSpPr>
        <p:spPr>
          <a:xfrm flipH="1" flipV="1">
            <a:off x="3334119" y="5827334"/>
            <a:ext cx="372546" cy="6943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ight Brace 47">
            <a:extLst>
              <a:ext uri="{FF2B5EF4-FFF2-40B4-BE49-F238E27FC236}">
                <a16:creationId xmlns:a16="http://schemas.microsoft.com/office/drawing/2014/main" id="{882CCAD7-ACAA-FF47-B344-0561F2DEE2C7}"/>
              </a:ext>
            </a:extLst>
          </p:cNvPr>
          <p:cNvSpPr/>
          <p:nvPr/>
        </p:nvSpPr>
        <p:spPr>
          <a:xfrm>
            <a:off x="5904007" y="4023482"/>
            <a:ext cx="265211" cy="293027"/>
          </a:xfrm>
          <a:prstGeom prst="rightBrace">
            <a:avLst/>
          </a:prstGeom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8AAE49-74F8-1B45-728B-55E93EF1C30C}"/>
              </a:ext>
            </a:extLst>
          </p:cNvPr>
          <p:cNvSpPr txBox="1"/>
          <p:nvPr/>
        </p:nvSpPr>
        <p:spPr>
          <a:xfrm>
            <a:off x="6617268" y="5387824"/>
            <a:ext cx="5501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* Some of the original TQ and HQ magnets used 25 μm Kapton insulation QH. Here, a more common today 50 μm is used instead.</a:t>
            </a:r>
          </a:p>
        </p:txBody>
      </p:sp>
    </p:spTree>
    <p:extLst>
      <p:ext uri="{BB962C8B-B14F-4D97-AF65-F5344CB8AC3E}">
        <p14:creationId xmlns:p14="http://schemas.microsoft.com/office/powerpoint/2010/main" val="1825138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3499A-AE88-E7E6-4634-3D26A3679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426" y="5572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Additional insulation – QH application method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ED0F46-CCE6-C8D0-DE2B-B6CED5A41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WP4.5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51F198-DD36-C976-23B9-82FF5ABC18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01D939F-CCE0-C12B-7D55-6B93C8054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591426"/>
              </p:ext>
            </p:extLst>
          </p:nvPr>
        </p:nvGraphicFramePr>
        <p:xfrm>
          <a:off x="1298002" y="1246338"/>
          <a:ext cx="9886554" cy="287595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613216">
                  <a:extLst>
                    <a:ext uri="{9D8B030D-6E8A-4147-A177-3AD203B41FA5}">
                      <a16:colId xmlns:a16="http://schemas.microsoft.com/office/drawing/2014/main" val="4275877407"/>
                    </a:ext>
                  </a:extLst>
                </a:gridCol>
                <a:gridCol w="1875104">
                  <a:extLst>
                    <a:ext uri="{9D8B030D-6E8A-4147-A177-3AD203B41FA5}">
                      <a16:colId xmlns:a16="http://schemas.microsoft.com/office/drawing/2014/main" val="2286309854"/>
                    </a:ext>
                  </a:extLst>
                </a:gridCol>
                <a:gridCol w="1150847">
                  <a:extLst>
                    <a:ext uri="{9D8B030D-6E8A-4147-A177-3AD203B41FA5}">
                      <a16:colId xmlns:a16="http://schemas.microsoft.com/office/drawing/2014/main" val="3206198880"/>
                    </a:ext>
                  </a:extLst>
                </a:gridCol>
                <a:gridCol w="5247387">
                  <a:extLst>
                    <a:ext uri="{9D8B030D-6E8A-4147-A177-3AD203B41FA5}">
                      <a16:colId xmlns:a16="http://schemas.microsoft.com/office/drawing/2014/main" val="336504262"/>
                    </a:ext>
                  </a:extLst>
                </a:gridCol>
              </a:tblGrid>
              <a:tr h="475148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effectLst/>
                        </a:rPr>
                        <a:t>Approach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effectLst/>
                        </a:rPr>
                        <a:t>name 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Additional insulation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GB" sz="1600" dirty="0">
                          <a:effectLst/>
                        </a:rPr>
                        <a:t>Description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6729287"/>
                  </a:ext>
                </a:extLst>
              </a:tr>
              <a:tr h="47514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effectLst/>
                        </a:rPr>
                        <a:t>Thickness (μm)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effectLst/>
                        </a:rPr>
                        <a:t>Material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23524"/>
                  </a:ext>
                </a:extLst>
              </a:tr>
              <a:tr h="4751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>
                          <a:effectLst/>
                        </a:rPr>
                        <a:t>Impregnated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>
                          <a:effectLst/>
                        </a:rPr>
                        <a:t>0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>
                          <a:effectLst/>
                        </a:rPr>
                        <a:t>N/A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GB" sz="1600" dirty="0">
                          <a:effectLst/>
                        </a:rPr>
                        <a:t>QH placed directly on the coil was impregnated with the coil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82781806"/>
                  </a:ext>
                </a:extLst>
              </a:tr>
              <a:tr h="4751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>
                          <a:effectLst/>
                        </a:rPr>
                        <a:t>Miniswap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>
                          <a:effectLst/>
                        </a:rPr>
                        <a:t>50 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>
                          <a:effectLst/>
                        </a:rPr>
                        <a:t>G10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GB" sz="1600" dirty="0">
                          <a:effectLst/>
                        </a:rPr>
                        <a:t>50 μm E-Glass cloth layer placed between QH and the coil QH impregnated with the coil []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8662941"/>
                  </a:ext>
                </a:extLst>
              </a:tr>
              <a:tr h="9502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>
                          <a:effectLst/>
                        </a:rPr>
                        <a:t>Glued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>
                          <a:effectLst/>
                        </a:rPr>
                        <a:t>100 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GB" sz="1600" dirty="0">
                          <a:effectLst/>
                        </a:rPr>
                        <a:t>G10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GB" sz="1600" dirty="0">
                          <a:effectLst/>
                        </a:rPr>
                        <a:t>QH glued to the coil after it had been impregnated. The thickness corresponds to additional coil insulation and glue layer (G10 used for both).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5639784"/>
                  </a:ext>
                </a:extLst>
              </a:tr>
            </a:tbl>
          </a:graphicData>
        </a:graphic>
      </p:graphicFrame>
      <p:sp>
        <p:nvSpPr>
          <p:cNvPr id="12" name="Rectangle 4">
            <a:extLst>
              <a:ext uri="{FF2B5EF4-FFF2-40B4-BE49-F238E27FC236}">
                <a16:creationId xmlns:a16="http://schemas.microsoft.com/office/drawing/2014/main" id="{6677409B-D541-55EB-B62D-28C3FFA28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2925" y="2515285"/>
            <a:ext cx="1136013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D7ABDFC-6401-2016-4BA9-204359EB2A49}"/>
              </a:ext>
            </a:extLst>
          </p:cNvPr>
          <p:cNvSpPr/>
          <p:nvPr/>
        </p:nvSpPr>
        <p:spPr>
          <a:xfrm>
            <a:off x="4503482" y="4575502"/>
            <a:ext cx="1330960" cy="106680"/>
          </a:xfrm>
          <a:prstGeom prst="rect">
            <a:avLst/>
          </a:prstGeom>
          <a:solidFill>
            <a:srgbClr val="CC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3C0BCB-9DF0-9F20-95EE-9DE2312091FC}"/>
              </a:ext>
            </a:extLst>
          </p:cNvPr>
          <p:cNvSpPr/>
          <p:nvPr/>
        </p:nvSpPr>
        <p:spPr>
          <a:xfrm>
            <a:off x="4503482" y="4705042"/>
            <a:ext cx="1330960" cy="106680"/>
          </a:xfrm>
          <a:prstGeom prst="rect">
            <a:avLst/>
          </a:prstGeom>
          <a:solidFill>
            <a:srgbClr val="F09E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25F085C-20CC-B66E-9F44-2858DEBDBAF6}"/>
              </a:ext>
            </a:extLst>
          </p:cNvPr>
          <p:cNvSpPr/>
          <p:nvPr/>
        </p:nvSpPr>
        <p:spPr>
          <a:xfrm>
            <a:off x="4503482" y="4834582"/>
            <a:ext cx="1330960" cy="1066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595AFC-A3AB-5CE9-136D-B905B537A016}"/>
              </a:ext>
            </a:extLst>
          </p:cNvPr>
          <p:cNvSpPr/>
          <p:nvPr/>
        </p:nvSpPr>
        <p:spPr>
          <a:xfrm>
            <a:off x="4503482" y="4964122"/>
            <a:ext cx="1330960" cy="106680"/>
          </a:xfrm>
          <a:prstGeom prst="rect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B97F52-603C-86A5-527C-065DC3D756BA}"/>
              </a:ext>
            </a:extLst>
          </p:cNvPr>
          <p:cNvSpPr/>
          <p:nvPr/>
        </p:nvSpPr>
        <p:spPr>
          <a:xfrm>
            <a:off x="4503482" y="5093662"/>
            <a:ext cx="1330960" cy="106680"/>
          </a:xfrm>
          <a:prstGeom prst="rect">
            <a:avLst/>
          </a:prstGeom>
          <a:solidFill>
            <a:srgbClr val="CC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2B38D2-F86C-F935-3077-C9FBD03AEBB2}"/>
              </a:ext>
            </a:extLst>
          </p:cNvPr>
          <p:cNvCxnSpPr>
            <a:cxnSpLocks/>
          </p:cNvCxnSpPr>
          <p:nvPr/>
        </p:nvCxnSpPr>
        <p:spPr>
          <a:xfrm flipH="1">
            <a:off x="5941859" y="4460829"/>
            <a:ext cx="350275" cy="139666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EDEFEA9-94C2-4F21-6667-BA83AEE1364A}"/>
              </a:ext>
            </a:extLst>
          </p:cNvPr>
          <p:cNvSpPr txBox="1"/>
          <p:nvPr/>
        </p:nvSpPr>
        <p:spPr>
          <a:xfrm>
            <a:off x="6304588" y="4272199"/>
            <a:ext cx="15456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GND insulation</a:t>
            </a:r>
          </a:p>
          <a:p>
            <a:r>
              <a:rPr lang="en-GB" sz="1200" dirty="0"/>
              <a:t>Cu layer</a:t>
            </a:r>
          </a:p>
          <a:p>
            <a:r>
              <a:rPr lang="en-GB" sz="1200" dirty="0"/>
              <a:t>SS layer</a:t>
            </a:r>
          </a:p>
          <a:p>
            <a:r>
              <a:rPr lang="en-GB" sz="1200" dirty="0"/>
              <a:t>Adhesive</a:t>
            </a:r>
          </a:p>
          <a:p>
            <a:r>
              <a:rPr lang="en-GB" sz="1200" dirty="0"/>
              <a:t>Kapton</a:t>
            </a:r>
          </a:p>
          <a:p>
            <a:r>
              <a:rPr lang="en-GB" sz="1200" dirty="0">
                <a:solidFill>
                  <a:srgbClr val="FF0000"/>
                </a:solidFill>
              </a:rPr>
              <a:t>Additional insulation</a:t>
            </a:r>
          </a:p>
          <a:p>
            <a:r>
              <a:rPr lang="en-GB" sz="1200" dirty="0"/>
              <a:t>Cable insulation</a:t>
            </a:r>
          </a:p>
          <a:p>
            <a:r>
              <a:rPr lang="en-GB" sz="1200" dirty="0"/>
              <a:t>Cable bare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DE9159-CCEC-1302-CA95-0CBE1020F7C0}"/>
              </a:ext>
            </a:extLst>
          </p:cNvPr>
          <p:cNvSpPr/>
          <p:nvPr/>
        </p:nvSpPr>
        <p:spPr>
          <a:xfrm>
            <a:off x="4503482" y="5355934"/>
            <a:ext cx="1330960" cy="10668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7ACC4A2-FBC1-6038-45E6-0A2B3ADC971B}"/>
              </a:ext>
            </a:extLst>
          </p:cNvPr>
          <p:cNvCxnSpPr>
            <a:cxnSpLocks/>
          </p:cNvCxnSpPr>
          <p:nvPr/>
        </p:nvCxnSpPr>
        <p:spPr>
          <a:xfrm flipH="1">
            <a:off x="5930962" y="4646684"/>
            <a:ext cx="342529" cy="92946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ED2AB94-F29B-9135-C649-F33D14D4A9F3}"/>
              </a:ext>
            </a:extLst>
          </p:cNvPr>
          <p:cNvCxnSpPr>
            <a:cxnSpLocks/>
          </p:cNvCxnSpPr>
          <p:nvPr/>
        </p:nvCxnSpPr>
        <p:spPr>
          <a:xfrm flipH="1">
            <a:off x="5930962" y="4809955"/>
            <a:ext cx="361172" cy="74493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55D232F-39B3-90EE-C968-BF46A00688A3}"/>
              </a:ext>
            </a:extLst>
          </p:cNvPr>
          <p:cNvCxnSpPr>
            <a:cxnSpLocks/>
          </p:cNvCxnSpPr>
          <p:nvPr/>
        </p:nvCxnSpPr>
        <p:spPr>
          <a:xfrm flipH="1">
            <a:off x="5918508" y="4976027"/>
            <a:ext cx="366319" cy="28215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8836645-2719-43EF-D002-E658A8767869}"/>
              </a:ext>
            </a:extLst>
          </p:cNvPr>
          <p:cNvCxnSpPr>
            <a:cxnSpLocks/>
          </p:cNvCxnSpPr>
          <p:nvPr/>
        </p:nvCxnSpPr>
        <p:spPr>
          <a:xfrm flipH="1" flipV="1">
            <a:off x="5941859" y="5144398"/>
            <a:ext cx="331632" cy="17021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53B126-82DC-6BA2-618C-F370BF100B3A}"/>
              </a:ext>
            </a:extLst>
          </p:cNvPr>
          <p:cNvCxnSpPr>
            <a:cxnSpLocks/>
          </p:cNvCxnSpPr>
          <p:nvPr/>
        </p:nvCxnSpPr>
        <p:spPr>
          <a:xfrm flipH="1" flipV="1">
            <a:off x="5918508" y="5423802"/>
            <a:ext cx="373626" cy="7143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A6ECCEB-9EB7-D723-0567-6676019094A8}"/>
              </a:ext>
            </a:extLst>
          </p:cNvPr>
          <p:cNvSpPr txBox="1"/>
          <p:nvPr/>
        </p:nvSpPr>
        <p:spPr>
          <a:xfrm>
            <a:off x="2558740" y="4914340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Cross-section:</a:t>
            </a:r>
          </a:p>
          <a:p>
            <a:r>
              <a:rPr lang="en-GB" dirty="0"/>
              <a:t>(not to scale)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8709B8E-71F0-F2AC-E079-B8F43F34EEC6}"/>
              </a:ext>
            </a:extLst>
          </p:cNvPr>
          <p:cNvCxnSpPr>
            <a:cxnSpLocks/>
          </p:cNvCxnSpPr>
          <p:nvPr/>
        </p:nvCxnSpPr>
        <p:spPr>
          <a:xfrm flipH="1" flipV="1">
            <a:off x="5930962" y="5281241"/>
            <a:ext cx="361172" cy="31079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C02C9E52-7EAF-4028-1290-CD26677262F5}"/>
              </a:ext>
            </a:extLst>
          </p:cNvPr>
          <p:cNvSpPr/>
          <p:nvPr/>
        </p:nvSpPr>
        <p:spPr>
          <a:xfrm>
            <a:off x="4503482" y="5221416"/>
            <a:ext cx="1330960" cy="10668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476AFC4-7C74-097D-A402-5D072CB9BE05}"/>
              </a:ext>
            </a:extLst>
          </p:cNvPr>
          <p:cNvSpPr/>
          <p:nvPr/>
        </p:nvSpPr>
        <p:spPr>
          <a:xfrm>
            <a:off x="4499805" y="5495241"/>
            <a:ext cx="1330960" cy="239410"/>
          </a:xfrm>
          <a:prstGeom prst="rect">
            <a:avLst/>
          </a:prstGeom>
          <a:solidFill>
            <a:srgbClr val="F09E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8B9DDC8-ADCC-CB2C-91AF-61DCA90C5ABD}"/>
              </a:ext>
            </a:extLst>
          </p:cNvPr>
          <p:cNvCxnSpPr>
            <a:cxnSpLocks/>
          </p:cNvCxnSpPr>
          <p:nvPr/>
        </p:nvCxnSpPr>
        <p:spPr>
          <a:xfrm flipH="1" flipV="1">
            <a:off x="5912281" y="5604887"/>
            <a:ext cx="372546" cy="6943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060413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67616</TotalTime>
  <Words>1824</Words>
  <Application>Microsoft Office PowerPoint</Application>
  <PresentationFormat>Widescreen</PresentationFormat>
  <Paragraphs>426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Arial</vt:lpstr>
      <vt:lpstr>Calibri</vt:lpstr>
      <vt:lpstr>Roboto</vt:lpstr>
      <vt:lpstr>Times New Roman</vt:lpstr>
      <vt:lpstr>HFM(4-3)</vt:lpstr>
      <vt:lpstr>HQ and TQ magnets Quench Protection Study  HFM Protection Studies WP4.5-T5-D1</vt:lpstr>
      <vt:lpstr>Outline</vt:lpstr>
      <vt:lpstr>Scope</vt:lpstr>
      <vt:lpstr>HQ magnet</vt:lpstr>
      <vt:lpstr>TQ magnet</vt:lpstr>
      <vt:lpstr>Conductors</vt:lpstr>
      <vt:lpstr>Circuit and quench detection</vt:lpstr>
      <vt:lpstr>Quench heaters and insulation design</vt:lpstr>
      <vt:lpstr>Additional insulation – QH application method</vt:lpstr>
      <vt:lpstr>Quench heaters placement - HQ</vt:lpstr>
      <vt:lpstr>Quench heaters placement - TQ</vt:lpstr>
      <vt:lpstr>Quench heaters adjustment (not optimization)</vt:lpstr>
      <vt:lpstr>E-CLIQ – very preliminary estimate – QH like</vt:lpstr>
      <vt:lpstr>CLIQ unit and connections</vt:lpstr>
      <vt:lpstr>ESC coils design</vt:lpstr>
      <vt:lpstr>ESC units and connections</vt:lpstr>
      <vt:lpstr>Protection cases studied</vt:lpstr>
      <vt:lpstr>HQ –current vs time for trigger time of 2 ms</vt:lpstr>
      <vt:lpstr>TQ –current vs time for trigger time of 2 ms</vt:lpstr>
      <vt:lpstr>Results – top level summary as a conclusion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Mariusz Wozniak</cp:lastModifiedBy>
  <cp:revision>1137</cp:revision>
  <cp:lastPrinted>2022-04-29T08:24:36Z</cp:lastPrinted>
  <dcterms:created xsi:type="dcterms:W3CDTF">2012-11-30T11:04:26Z</dcterms:created>
  <dcterms:modified xsi:type="dcterms:W3CDTF">2025-04-24T09:04:04Z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