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70" r:id="rId3"/>
    <p:sldId id="274" r:id="rId4"/>
    <p:sldId id="273" r:id="rId5"/>
    <p:sldId id="275" r:id="rId6"/>
    <p:sldId id="278" r:id="rId7"/>
    <p:sldId id="276" r:id="rId8"/>
    <p:sldId id="281" r:id="rId9"/>
    <p:sldId id="267" r:id="rId10"/>
    <p:sldId id="277" r:id="rId11"/>
    <p:sldId id="280" r:id="rId12"/>
    <p:sldId id="271" r:id="rId13"/>
    <p:sldId id="279" r:id="rId14"/>
    <p:sldId id="264" r:id="rId15"/>
    <p:sldId id="263" r:id="rId16"/>
    <p:sldId id="266" r:id="rId17"/>
    <p:sldId id="262" r:id="rId18"/>
    <p:sldId id="256" r:id="rId19"/>
    <p:sldId id="265" r:id="rId20"/>
    <p:sldId id="261" r:id="rId21"/>
    <p:sldId id="268" r:id="rId22"/>
    <p:sldId id="258" r:id="rId23"/>
    <p:sldId id="259" r:id="rId24"/>
    <p:sldId id="260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114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8774C7-D52D-4F76-9406-8479670C0E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8313EFD-6CFD-4439-B928-B9A937595B2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B696D2-D9B0-4729-B9AB-AFF5EE49D7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555F4-3BBF-4384-AA75-FF5CA9F094B9}" type="datetimeFigureOut">
              <a:rPr lang="en-GB" smtClean="0"/>
              <a:t>09/04/2025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E6E5AE-4B7E-4D17-BEF8-E9786AA493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71D019-217A-44ED-81E0-CE93C69AA9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CFACF-3C2E-4CEE-AEAB-967D830CD7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85750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F4BAEB-7DED-468B-9F94-446497BF93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608DACD-6ED3-4493-95C3-1352CCD934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A4E283-1A65-4B81-B519-37B92C8EE8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555F4-3BBF-4384-AA75-FF5CA9F094B9}" type="datetimeFigureOut">
              <a:rPr lang="en-GB" smtClean="0"/>
              <a:t>09/04/2025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9CBFA3-84F4-4C6A-95AE-63B4CD3E5A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EC011B-0749-4DF3-BC29-3E38B991CD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CFACF-3C2E-4CEE-AEAB-967D830CD7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84680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7DC6BAF-114F-4958-B5E7-D85D42EAD1E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7EF69AB-E651-44AB-A12D-6C3A4F8100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F5AAAE-3FEA-4B2A-A8BF-AFEB6C6135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555F4-3BBF-4384-AA75-FF5CA9F094B9}" type="datetimeFigureOut">
              <a:rPr lang="en-GB" smtClean="0"/>
              <a:t>09/04/2025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AA4482-37A8-4024-A1B0-CFBFE06883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FDF549-4B98-4C60-A301-E4D562A0F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CFACF-3C2E-4CEE-AEAB-967D830CD7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9248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39C1A5-E951-4244-AFA1-C5740E5728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ECE3A3-D807-4DEB-8C63-CA2069A84B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3D7B78-7615-466E-8965-8F0AC1F544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555F4-3BBF-4384-AA75-FF5CA9F094B9}" type="datetimeFigureOut">
              <a:rPr lang="en-GB" smtClean="0"/>
              <a:t>09/04/2025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8AE22C-4C06-4BBE-8CC3-ECF276C356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4AD5A9-A6F6-40D7-B0C2-06323F71B5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CFACF-3C2E-4CEE-AEAB-967D830CD7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2877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6688E3-8284-4EAA-9F1B-0F7AF3D689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529E5A-41DE-4A22-A2E0-4C4A85D26A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60164C-E686-4EBB-94EC-6DCD74889C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555F4-3BBF-4384-AA75-FF5CA9F094B9}" type="datetimeFigureOut">
              <a:rPr lang="en-GB" smtClean="0"/>
              <a:t>09/04/2025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381B1C-1BCB-40AD-A768-3A314D1D58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F5EA36-305A-4632-BA83-76A816163D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CFACF-3C2E-4CEE-AEAB-967D830CD7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0819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8E6861-11BB-467B-B4A2-D8E0BB0B2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702766-34F6-43B6-B482-029AA4E8E8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C34467-ED17-41EC-8CEA-C7A2FDD01B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BA7290-6D90-4045-92E8-4F448C4724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555F4-3BBF-4384-AA75-FF5CA9F094B9}" type="datetimeFigureOut">
              <a:rPr lang="en-GB" smtClean="0"/>
              <a:t>09/04/2025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D66FCD-7810-4AE4-B476-7CEEA6B148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CAABEC-2797-477B-8DB6-DC1DA966C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CFACF-3C2E-4CEE-AEAB-967D830CD7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1427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31D3B9-EE01-4434-8447-8F96C2FF45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9E4BE3-0FB6-4559-BBA6-2DEE77C6AC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0C4DEB7-E7D3-4A8F-8459-70133B10B8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71D8B3E-7017-4F6B-88A9-C8A3DAE146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D18C4A9-B8E0-4CDC-8785-9F902D111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D794EA4-3DED-4837-AC09-81E417CBE3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555F4-3BBF-4384-AA75-FF5CA9F094B9}" type="datetimeFigureOut">
              <a:rPr lang="en-GB" smtClean="0"/>
              <a:t>09/04/2025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B07D91B-E064-4BC8-AADC-42FF52E320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5D01F8F-6C43-4264-B369-9712823B78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CFACF-3C2E-4CEE-AEAB-967D830CD7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976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1D9734-DB3D-4CFB-A47B-9E440D915E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3079211-864F-4CEF-B98A-05B527A17B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555F4-3BBF-4384-AA75-FF5CA9F094B9}" type="datetimeFigureOut">
              <a:rPr lang="en-GB" smtClean="0"/>
              <a:t>09/04/2025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9E225E-46C8-4CF5-9C06-8F204DF860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F9E3AA-8E54-46C8-855A-E2CB73032C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CFACF-3C2E-4CEE-AEAB-967D830CD7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59248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62BE6D0-C017-4D5E-AD64-46E3511547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555F4-3BBF-4384-AA75-FF5CA9F094B9}" type="datetimeFigureOut">
              <a:rPr lang="en-GB" smtClean="0"/>
              <a:t>09/04/2025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21E770B-2B58-47D0-8B12-9C4E0DEDA4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168DD9-CFFB-4B3E-93B0-8DAAB22662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CFACF-3C2E-4CEE-AEAB-967D830CD7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711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21B653-7C55-4C6B-B99F-86F70E980E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0A2F01-6340-42CA-A70D-73487BD4B6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6E33E4-8AF6-4CCE-95FD-FC77286A06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33AE34-5140-4400-B081-560EFFCA77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555F4-3BBF-4384-AA75-FF5CA9F094B9}" type="datetimeFigureOut">
              <a:rPr lang="en-GB" smtClean="0"/>
              <a:t>09/04/2025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E89EDE-FFD3-489C-9F36-96B13543CE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1D239B-3556-499A-8B40-9B663F0158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CFACF-3C2E-4CEE-AEAB-967D830CD7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10815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6B7DD1-1E42-40C4-B5CA-61CD76E9F0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3A54831-3C87-4C8E-B823-145BDF07F2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A760F4E-6B41-4CF3-B0B1-ECF0F1979E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16CF7C-FB93-4530-A204-DEB21411EA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555F4-3BBF-4384-AA75-FF5CA9F094B9}" type="datetimeFigureOut">
              <a:rPr lang="en-GB" smtClean="0"/>
              <a:t>09/04/2025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AB6D53-4773-4A26-8CF8-8C760DC2FE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0F0C96-8401-4FE7-A625-016D80E1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CFACF-3C2E-4CEE-AEAB-967D830CD7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4982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751AFB2-1552-4BD0-89CD-077F1AFC3A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7CF6D5-B74B-4739-B4AD-94F0FAC686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8C5F5F-AE88-4CEF-8F16-82457B1EF78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0555F4-3BBF-4384-AA75-FF5CA9F094B9}" type="datetimeFigureOut">
              <a:rPr lang="en-GB" smtClean="0"/>
              <a:t>09/04/2025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09708B-79E8-4AB9-8561-0C0CC06099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9A9C90-FFB9-4D7A-8302-2B2E30120E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DCFACF-3C2E-4CEE-AEAB-967D830CD7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5007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9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4.png"/><Relationship Id="rId4" Type="http://schemas.openxmlformats.org/officeDocument/2006/relationships/image" Target="../media/image4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22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12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70241CEA-01F2-4416-B753-ED4942BFBD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0754" y="1107560"/>
            <a:ext cx="9155628" cy="537082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D917B0A-FF34-4D3A-8D1F-FEDC06A69273}"/>
              </a:ext>
            </a:extLst>
          </p:cNvPr>
          <p:cNvSpPr txBox="1"/>
          <p:nvPr/>
        </p:nvSpPr>
        <p:spPr>
          <a:xfrm>
            <a:off x="213756" y="225631"/>
            <a:ext cx="5599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00B0F0"/>
                </a:solidFill>
              </a:rPr>
              <a:t>2023/03/22 – Intégration new Beamstopper FT</a:t>
            </a:r>
            <a:r>
              <a:rPr lang="fr-FR" b="1" dirty="0">
                <a:solidFill>
                  <a:srgbClr val="FF0000"/>
                </a:solidFill>
              </a:rPr>
              <a:t>N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BCCC0DC-73F3-4378-8E6D-0E4D0562B626}"/>
              </a:ext>
            </a:extLst>
          </p:cNvPr>
          <p:cNvSpPr txBox="1"/>
          <p:nvPr/>
        </p:nvSpPr>
        <p:spPr>
          <a:xfrm>
            <a:off x="6952129" y="537882"/>
            <a:ext cx="2280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Intégration actuelle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155728F-7289-40A7-A104-EB37802545F6}"/>
              </a:ext>
            </a:extLst>
          </p:cNvPr>
          <p:cNvSpPr txBox="1"/>
          <p:nvPr/>
        </p:nvSpPr>
        <p:spPr>
          <a:xfrm>
            <a:off x="848285" y="799783"/>
            <a:ext cx="12864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ST0828481_04</a:t>
            </a:r>
            <a:endParaRPr lang="en-GB" sz="14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E5CA19B-6BF1-48CB-B678-A4DE69B95CEC}"/>
              </a:ext>
            </a:extLst>
          </p:cNvPr>
          <p:cNvSpPr txBox="1"/>
          <p:nvPr/>
        </p:nvSpPr>
        <p:spPr>
          <a:xfrm>
            <a:off x="4205079" y="5750440"/>
            <a:ext cx="24686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bg1"/>
                </a:solidFill>
              </a:rPr>
              <a:t>2x Beamstopper à remplacer </a:t>
            </a:r>
            <a:br>
              <a:rPr lang="fr-FR" sz="1400" dirty="0">
                <a:solidFill>
                  <a:schemeClr val="bg1"/>
                </a:solidFill>
              </a:rPr>
            </a:br>
            <a:r>
              <a:rPr lang="fr-FR" sz="1400" dirty="0">
                <a:solidFill>
                  <a:schemeClr val="bg1"/>
                </a:solidFill>
              </a:rPr>
              <a:t>ST0719184 </a:t>
            </a:r>
            <a:endParaRPr lang="en-GB" sz="1400" dirty="0">
              <a:solidFill>
                <a:schemeClr val="bg1"/>
              </a:solidFill>
            </a:endParaRP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FE0A04BE-223E-46BE-9E36-ADF309BD5712}"/>
              </a:ext>
            </a:extLst>
          </p:cNvPr>
          <p:cNvCxnSpPr>
            <a:cxnSpLocks/>
          </p:cNvCxnSpPr>
          <p:nvPr/>
        </p:nvCxnSpPr>
        <p:spPr>
          <a:xfrm flipH="1">
            <a:off x="7918508" y="5771526"/>
            <a:ext cx="900348" cy="96199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5B6053D6-ACAF-4471-A40E-B65B0926FA56}"/>
              </a:ext>
            </a:extLst>
          </p:cNvPr>
          <p:cNvSpPr txBox="1"/>
          <p:nvPr/>
        </p:nvSpPr>
        <p:spPr>
          <a:xfrm>
            <a:off x="8028511" y="5511848"/>
            <a:ext cx="7366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bg1"/>
                </a:solidFill>
              </a:rPr>
              <a:t>BEAM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CD4AC4A-6A9F-4E2E-9B41-809B652FDA79}"/>
              </a:ext>
            </a:extLst>
          </p:cNvPr>
          <p:cNvSpPr txBox="1"/>
          <p:nvPr/>
        </p:nvSpPr>
        <p:spPr>
          <a:xfrm>
            <a:off x="950754" y="2957941"/>
            <a:ext cx="1183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bg1"/>
                </a:solidFill>
              </a:rPr>
              <a:t>QDE430 section 718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15A375C-6535-43CC-AEEF-B231708B0C5A}"/>
              </a:ext>
            </a:extLst>
          </p:cNvPr>
          <p:cNvSpPr txBox="1"/>
          <p:nvPr/>
        </p:nvSpPr>
        <p:spPr>
          <a:xfrm>
            <a:off x="7413968" y="2588609"/>
            <a:ext cx="122908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VPI423</a:t>
            </a:r>
            <a:br>
              <a:rPr lang="en-GB" sz="1400" dirty="0">
                <a:solidFill>
                  <a:schemeClr val="bg1"/>
                </a:solidFill>
              </a:rPr>
            </a:br>
            <a:r>
              <a:rPr lang="en-GB" sz="1400" dirty="0">
                <a:solidFill>
                  <a:schemeClr val="bg1"/>
                </a:solidFill>
              </a:rPr>
              <a:t>Section 713</a:t>
            </a:r>
            <a:br>
              <a:rPr lang="en-GB" sz="1400" dirty="0">
                <a:solidFill>
                  <a:schemeClr val="bg1"/>
                </a:solidFill>
              </a:rPr>
            </a:br>
            <a:r>
              <a:rPr lang="en-GB" sz="1400" dirty="0">
                <a:solidFill>
                  <a:schemeClr val="bg1"/>
                </a:solidFill>
              </a:rPr>
              <a:t>Long 941mm</a:t>
            </a:r>
          </a:p>
        </p:txBody>
      </p:sp>
    </p:spTree>
    <p:extLst>
      <p:ext uri="{BB962C8B-B14F-4D97-AF65-F5344CB8AC3E}">
        <p14:creationId xmlns:p14="http://schemas.microsoft.com/office/powerpoint/2010/main" val="30316285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D917B0A-FF34-4D3A-8D1F-FEDC06A69273}"/>
              </a:ext>
            </a:extLst>
          </p:cNvPr>
          <p:cNvSpPr txBox="1"/>
          <p:nvPr/>
        </p:nvSpPr>
        <p:spPr>
          <a:xfrm>
            <a:off x="213756" y="225631"/>
            <a:ext cx="5599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00B0F0"/>
                </a:solidFill>
              </a:rPr>
              <a:t>2023/03/22 – Intégration new Beamstopper FT</a:t>
            </a:r>
            <a:r>
              <a:rPr lang="fr-FR" b="1" dirty="0">
                <a:solidFill>
                  <a:srgbClr val="FF0000"/>
                </a:solidFill>
              </a:rPr>
              <a:t>A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B6596D8-D76E-4FAE-9A8A-379E5302563F}"/>
              </a:ext>
            </a:extLst>
          </p:cNvPr>
          <p:cNvSpPr txBox="1"/>
          <p:nvPr/>
        </p:nvSpPr>
        <p:spPr>
          <a:xfrm>
            <a:off x="8050597" y="122079"/>
            <a:ext cx="19699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Intégration future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F8E3260-97FD-4A6B-AD52-E959A3F28D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690" y="1432756"/>
            <a:ext cx="11376561" cy="4198413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85021A27-8B2D-43ED-A21B-0BDA5DAAD448}"/>
              </a:ext>
            </a:extLst>
          </p:cNvPr>
          <p:cNvSpPr txBox="1"/>
          <p:nvPr/>
        </p:nvSpPr>
        <p:spPr>
          <a:xfrm>
            <a:off x="1829783" y="2122821"/>
            <a:ext cx="42832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/>
              <a:t>Mur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17458403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D31A92-C83F-FFA0-E033-278DE8A5B6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 – next points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D0E9F0-3390-C5BE-62E6-F66CFA684A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FTN : </a:t>
            </a:r>
          </a:p>
          <a:p>
            <a:pPr lvl="1"/>
            <a:r>
              <a:rPr lang="en-US" dirty="0" err="1"/>
              <a:t>Visée</a:t>
            </a:r>
            <a:r>
              <a:rPr lang="en-US" dirty="0"/>
              <a:t> </a:t>
            </a:r>
            <a:r>
              <a:rPr lang="en-US" dirty="0" err="1"/>
              <a:t>geometre</a:t>
            </a:r>
            <a:r>
              <a:rPr lang="en-US" dirty="0"/>
              <a:t> dans blindage.</a:t>
            </a:r>
          </a:p>
          <a:p>
            <a:pPr lvl="1"/>
            <a:r>
              <a:rPr lang="en-US" dirty="0"/>
              <a:t>Etude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demontage</a:t>
            </a:r>
            <a:r>
              <a:rPr lang="en-US" dirty="0"/>
              <a:t> du blindage necessaire.</a:t>
            </a:r>
          </a:p>
          <a:p>
            <a:pPr lvl="1"/>
            <a:r>
              <a:rPr lang="en-US" dirty="0"/>
              <a:t>Genie Civil pour </a:t>
            </a:r>
            <a:r>
              <a:rPr lang="en-US" dirty="0" err="1"/>
              <a:t>creuser</a:t>
            </a:r>
            <a:r>
              <a:rPr lang="en-US" dirty="0"/>
              <a:t> le bloc de blindage.</a:t>
            </a:r>
          </a:p>
          <a:p>
            <a:r>
              <a:rPr lang="en-US" dirty="0"/>
              <a:t>FTA :</a:t>
            </a:r>
          </a:p>
          <a:p>
            <a:pPr lvl="1"/>
            <a:r>
              <a:rPr lang="en-US" dirty="0"/>
              <a:t>Blindage encore necessaire ? Si non a </a:t>
            </a:r>
            <a:r>
              <a:rPr lang="en-US" dirty="0" err="1"/>
              <a:t>retirer</a:t>
            </a:r>
            <a:r>
              <a:rPr lang="en-US" dirty="0"/>
              <a:t> pour simplification de la structure. (sur la gauche du </a:t>
            </a:r>
            <a:r>
              <a:rPr lang="en-US" dirty="0" err="1"/>
              <a:t>faisceau</a:t>
            </a:r>
            <a:r>
              <a:rPr lang="en-US" dirty="0"/>
              <a:t>)</a:t>
            </a:r>
          </a:p>
          <a:p>
            <a:r>
              <a:rPr lang="en-US" dirty="0"/>
              <a:t>Planning : Pour LS3 -&gt; ECR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cours</a:t>
            </a:r>
            <a:r>
              <a:rPr lang="en-US" dirty="0"/>
              <a:t> sur 2025</a:t>
            </a:r>
          </a:p>
        </p:txBody>
      </p:sp>
    </p:spTree>
    <p:extLst>
      <p:ext uri="{BB962C8B-B14F-4D97-AF65-F5344CB8AC3E}">
        <p14:creationId xmlns:p14="http://schemas.microsoft.com/office/powerpoint/2010/main" val="25715478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9A92B-713A-4134-B8A8-8602AE7484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/>
          <a:lstStyle/>
          <a:p>
            <a:pPr algn="ctr"/>
            <a:r>
              <a:rPr lang="fr-FR" b="1" dirty="0"/>
              <a:t>OLD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935606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D917B0A-FF34-4D3A-8D1F-FEDC06A69273}"/>
              </a:ext>
            </a:extLst>
          </p:cNvPr>
          <p:cNvSpPr txBox="1"/>
          <p:nvPr/>
        </p:nvSpPr>
        <p:spPr>
          <a:xfrm>
            <a:off x="213756" y="225631"/>
            <a:ext cx="5599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00B0F0"/>
                </a:solidFill>
              </a:rPr>
              <a:t>2023/03/22 – Intégration new </a:t>
            </a:r>
            <a:r>
              <a:rPr lang="fr-FR" b="1" dirty="0" err="1">
                <a:solidFill>
                  <a:srgbClr val="00B0F0"/>
                </a:solidFill>
              </a:rPr>
              <a:t>Beamstopper</a:t>
            </a:r>
            <a:r>
              <a:rPr lang="fr-FR" b="1" dirty="0">
                <a:solidFill>
                  <a:srgbClr val="00B0F0"/>
                </a:solidFill>
              </a:rPr>
              <a:t> BTY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B6596D8-D76E-4FAE-9A8A-379E5302563F}"/>
              </a:ext>
            </a:extLst>
          </p:cNvPr>
          <p:cNvSpPr txBox="1"/>
          <p:nvPr/>
        </p:nvSpPr>
        <p:spPr>
          <a:xfrm>
            <a:off x="8050597" y="122079"/>
            <a:ext cx="19699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Intégration future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46B6425-BAD7-E013-5908-F7C5478DD8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3494" y="977412"/>
            <a:ext cx="6281990" cy="501796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3CC67A7-01BB-F694-DA89-C98EAD14DF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598" y="1756609"/>
            <a:ext cx="5293778" cy="454192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7BAE370-AD4C-5F47-C40F-7003AE283878}"/>
              </a:ext>
            </a:extLst>
          </p:cNvPr>
          <p:cNvSpPr txBox="1"/>
          <p:nvPr/>
        </p:nvSpPr>
        <p:spPr>
          <a:xfrm>
            <a:off x="7363326" y="6008489"/>
            <a:ext cx="3235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BEAMSTOPPER = PS_TBSHA0002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B30C26D-25C8-534A-5232-817BFBC71223}"/>
              </a:ext>
            </a:extLst>
          </p:cNvPr>
          <p:cNvSpPr txBox="1"/>
          <p:nvPr/>
        </p:nvSpPr>
        <p:spPr>
          <a:xfrm>
            <a:off x="1057274" y="6300353"/>
            <a:ext cx="31838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BTY </a:t>
            </a:r>
            <a:r>
              <a:rPr lang="en-GB" dirty="0" err="1"/>
              <a:t>Intégration</a:t>
            </a:r>
            <a:r>
              <a:rPr lang="en-GB" dirty="0"/>
              <a:t> =ST1571111_01</a:t>
            </a:r>
          </a:p>
        </p:txBody>
      </p:sp>
    </p:spTree>
    <p:extLst>
      <p:ext uri="{BB962C8B-B14F-4D97-AF65-F5344CB8AC3E}">
        <p14:creationId xmlns:p14="http://schemas.microsoft.com/office/powerpoint/2010/main" val="15197820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>
            <a:extLst>
              <a:ext uri="{FF2B5EF4-FFF2-40B4-BE49-F238E27FC236}">
                <a16:creationId xmlns:a16="http://schemas.microsoft.com/office/drawing/2014/main" id="{90E34CE9-3D9D-4448-BF71-3F1050DA3AE7}"/>
              </a:ext>
            </a:extLst>
          </p:cNvPr>
          <p:cNvSpPr txBox="1"/>
          <p:nvPr/>
        </p:nvSpPr>
        <p:spPr>
          <a:xfrm>
            <a:off x="213756" y="225631"/>
            <a:ext cx="5599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00B0F0"/>
                </a:solidFill>
              </a:rPr>
              <a:t>2021/11/09 – Intégration new Beamstopper FT</a:t>
            </a:r>
            <a:r>
              <a:rPr lang="fr-FR" b="1" dirty="0">
                <a:solidFill>
                  <a:srgbClr val="FF0000"/>
                </a:solidFill>
              </a:rPr>
              <a:t>N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E7CB62E-31C1-4268-84A0-356D488F61D5}"/>
              </a:ext>
            </a:extLst>
          </p:cNvPr>
          <p:cNvSpPr txBox="1"/>
          <p:nvPr/>
        </p:nvSpPr>
        <p:spPr>
          <a:xfrm>
            <a:off x="8050597" y="122079"/>
            <a:ext cx="19699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Intégration future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653964E-94DF-46BA-B53A-D0110060BB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12" y="706659"/>
            <a:ext cx="6714361" cy="278802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0E8444A-CDB8-4427-99EF-93A7A34064CF}"/>
              </a:ext>
            </a:extLst>
          </p:cNvPr>
          <p:cNvSpPr txBox="1"/>
          <p:nvPr/>
        </p:nvSpPr>
        <p:spPr>
          <a:xfrm>
            <a:off x="5735812" y="456463"/>
            <a:ext cx="12864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ST1501215_01</a:t>
            </a:r>
            <a:endParaRPr lang="en-GB" sz="1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016B49A-4E95-42F6-9680-A3034DE5AEB3}"/>
              </a:ext>
            </a:extLst>
          </p:cNvPr>
          <p:cNvSpPr txBox="1"/>
          <p:nvPr/>
        </p:nvSpPr>
        <p:spPr>
          <a:xfrm>
            <a:off x="0" y="1077878"/>
            <a:ext cx="118396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solidFill>
                  <a:schemeClr val="bg1"/>
                </a:solidFill>
              </a:rPr>
              <a:t>QDE430</a:t>
            </a:r>
          </a:p>
          <a:p>
            <a:r>
              <a:rPr lang="fr-FR" sz="1100" dirty="0">
                <a:solidFill>
                  <a:schemeClr val="bg1"/>
                </a:solidFill>
              </a:rPr>
              <a:t>section 718</a:t>
            </a:r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2AA4FCA-D460-49A9-B8F2-45BBDF4E776E}"/>
              </a:ext>
            </a:extLst>
          </p:cNvPr>
          <p:cNvSpPr txBox="1"/>
          <p:nvPr/>
        </p:nvSpPr>
        <p:spPr>
          <a:xfrm>
            <a:off x="5182574" y="1769834"/>
            <a:ext cx="1260793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>
                <a:solidFill>
                  <a:srgbClr val="00B050"/>
                </a:solidFill>
              </a:rPr>
              <a:t>NEW</a:t>
            </a:r>
            <a:r>
              <a:rPr lang="en-GB" sz="1050" dirty="0">
                <a:solidFill>
                  <a:schemeClr val="bg1"/>
                </a:solidFill>
              </a:rPr>
              <a:t> VPI423</a:t>
            </a:r>
            <a:br>
              <a:rPr lang="en-GB" sz="1050" dirty="0">
                <a:solidFill>
                  <a:schemeClr val="bg1"/>
                </a:solidFill>
              </a:rPr>
            </a:br>
            <a:r>
              <a:rPr lang="en-GB" sz="1050" dirty="0">
                <a:solidFill>
                  <a:schemeClr val="bg1"/>
                </a:solidFill>
              </a:rPr>
              <a:t>Section 713</a:t>
            </a:r>
            <a:br>
              <a:rPr lang="en-GB" sz="1050" dirty="0">
                <a:solidFill>
                  <a:schemeClr val="bg1"/>
                </a:solidFill>
              </a:rPr>
            </a:br>
            <a:r>
              <a:rPr lang="en-GB" sz="1050" dirty="0">
                <a:solidFill>
                  <a:schemeClr val="bg1"/>
                </a:solidFill>
              </a:rPr>
              <a:t>(ST1509144_01)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0657CBA-9202-4B15-BD99-939B80EF51B3}"/>
              </a:ext>
            </a:extLst>
          </p:cNvPr>
          <p:cNvSpPr txBox="1"/>
          <p:nvPr/>
        </p:nvSpPr>
        <p:spPr>
          <a:xfrm rot="21345950">
            <a:off x="2211850" y="2204469"/>
            <a:ext cx="28213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solidFill>
                  <a:schemeClr val="bg1"/>
                </a:solidFill>
              </a:rPr>
              <a:t>3x new Beamstoppers – ST1023874</a:t>
            </a:r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516BFF7-3EC2-4574-A5AD-12BA92949B70}"/>
              </a:ext>
            </a:extLst>
          </p:cNvPr>
          <p:cNvSpPr txBox="1"/>
          <p:nvPr/>
        </p:nvSpPr>
        <p:spPr>
          <a:xfrm>
            <a:off x="1656207" y="4718680"/>
            <a:ext cx="1504062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100" dirty="0"/>
              <a:t>1x new </a:t>
            </a:r>
          </a:p>
          <a:p>
            <a:r>
              <a:rPr lang="fr-FR" sz="1100" dirty="0"/>
              <a:t>Beamstopper </a:t>
            </a:r>
            <a:r>
              <a:rPr lang="en-GB" sz="1100" dirty="0"/>
              <a:t>ST1511705_01</a:t>
            </a:r>
            <a:br>
              <a:rPr lang="en-GB" sz="1100" dirty="0"/>
            </a:br>
            <a:r>
              <a:rPr lang="en-GB" sz="1100" dirty="0"/>
              <a:t>avec bride CF 195 (upstream)</a:t>
            </a:r>
            <a:br>
              <a:rPr lang="en-GB" sz="1100" dirty="0"/>
            </a:br>
            <a:r>
              <a:rPr lang="en-GB" sz="1100" dirty="0"/>
              <a:t>et bride CF206</a:t>
            </a:r>
            <a:br>
              <a:rPr lang="en-GB" sz="1100" dirty="0"/>
            </a:br>
            <a:r>
              <a:rPr lang="en-GB" sz="1100" dirty="0"/>
              <a:t>(downstream)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FE6AFAAE-58B7-440A-9A5E-F9A88389D8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2093" y="2734998"/>
            <a:ext cx="8524940" cy="3805777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972C5F16-4578-40F2-8907-9D40A6A51A82}"/>
              </a:ext>
            </a:extLst>
          </p:cNvPr>
          <p:cNvSpPr txBox="1"/>
          <p:nvPr/>
        </p:nvSpPr>
        <p:spPr>
          <a:xfrm>
            <a:off x="9540032" y="5406080"/>
            <a:ext cx="11850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solidFill>
                  <a:srgbClr val="00B050"/>
                </a:solidFill>
              </a:rPr>
              <a:t>NEW</a:t>
            </a:r>
            <a:r>
              <a:rPr lang="en-GB" sz="1000" dirty="0"/>
              <a:t> VPI423</a:t>
            </a:r>
            <a:br>
              <a:rPr lang="en-GB" sz="1000" dirty="0"/>
            </a:br>
            <a:r>
              <a:rPr lang="en-GB" sz="1000" dirty="0"/>
              <a:t>Section 713</a:t>
            </a:r>
            <a:br>
              <a:rPr lang="en-GB" sz="1000" dirty="0"/>
            </a:br>
            <a:r>
              <a:rPr lang="en-GB" sz="1000" dirty="0"/>
              <a:t>(ST1509144_01)</a:t>
            </a:r>
            <a:br>
              <a:rPr lang="en-GB" sz="1000" dirty="0"/>
            </a:br>
            <a:r>
              <a:rPr lang="en-GB" sz="1000" dirty="0"/>
              <a:t>Longueur 877mm</a:t>
            </a:r>
          </a:p>
        </p:txBody>
      </p:sp>
      <p:sp>
        <p:nvSpPr>
          <p:cNvPr id="26" name="Explosion: 8 Points 25">
            <a:extLst>
              <a:ext uri="{FF2B5EF4-FFF2-40B4-BE49-F238E27FC236}">
                <a16:creationId xmlns:a16="http://schemas.microsoft.com/office/drawing/2014/main" id="{38F7E6F5-25D6-4BD3-8D7C-700FF787CD1D}"/>
              </a:ext>
            </a:extLst>
          </p:cNvPr>
          <p:cNvSpPr/>
          <p:nvPr/>
        </p:nvSpPr>
        <p:spPr>
          <a:xfrm>
            <a:off x="4498496" y="1194787"/>
            <a:ext cx="352572" cy="236190"/>
          </a:xfrm>
          <a:prstGeom prst="irregularSeal1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55324392-B653-4BFC-A189-A57E1BA724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44298" y="722243"/>
            <a:ext cx="3145103" cy="1818428"/>
          </a:xfrm>
          <a:prstGeom prst="rect">
            <a:avLst/>
          </a:prstGeom>
        </p:spPr>
      </p:pic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1F956EB6-64DA-4CF8-AFA3-1782BEB6EF31}"/>
              </a:ext>
            </a:extLst>
          </p:cNvPr>
          <p:cNvCxnSpPr>
            <a:cxnSpLocks/>
          </p:cNvCxnSpPr>
          <p:nvPr/>
        </p:nvCxnSpPr>
        <p:spPr>
          <a:xfrm rot="10800000">
            <a:off x="4851068" y="1250984"/>
            <a:ext cx="3562600" cy="187158"/>
          </a:xfrm>
          <a:prstGeom prst="bentConnector3">
            <a:avLst>
              <a:gd name="adj1" fmla="val 50000"/>
            </a:avLst>
          </a:prstGeom>
          <a:ln w="1905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9797EB58-B761-4473-B9C8-21ABC4B8348D}"/>
              </a:ext>
            </a:extLst>
          </p:cNvPr>
          <p:cNvCxnSpPr>
            <a:cxnSpLocks/>
            <a:stCxn id="11" idx="0"/>
          </p:cNvCxnSpPr>
          <p:nvPr/>
        </p:nvCxnSpPr>
        <p:spPr>
          <a:xfrm flipH="1" flipV="1">
            <a:off x="1380519" y="2346915"/>
            <a:ext cx="1027719" cy="2371765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5146A56A-B52B-4208-A197-1BC6733DB050}"/>
              </a:ext>
            </a:extLst>
          </p:cNvPr>
          <p:cNvCxnSpPr>
            <a:cxnSpLocks/>
            <a:stCxn id="11" idx="0"/>
          </p:cNvCxnSpPr>
          <p:nvPr/>
        </p:nvCxnSpPr>
        <p:spPr>
          <a:xfrm flipV="1">
            <a:off x="2408238" y="3811982"/>
            <a:ext cx="1525530" cy="906698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8" name="Picture 47">
            <a:extLst>
              <a:ext uri="{FF2B5EF4-FFF2-40B4-BE49-F238E27FC236}">
                <a16:creationId xmlns:a16="http://schemas.microsoft.com/office/drawing/2014/main" id="{DF57138E-22F1-438F-8FDC-548786EDF1F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5882" y="3573682"/>
            <a:ext cx="933278" cy="2127082"/>
          </a:xfrm>
          <a:prstGeom prst="rect">
            <a:avLst/>
          </a:prstGeom>
        </p:spPr>
      </p:pic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81F287EF-6A4C-48F8-A98A-7C5D455D0AFE}"/>
              </a:ext>
            </a:extLst>
          </p:cNvPr>
          <p:cNvCxnSpPr>
            <a:cxnSpLocks/>
            <a:stCxn id="48" idx="0"/>
          </p:cNvCxnSpPr>
          <p:nvPr/>
        </p:nvCxnSpPr>
        <p:spPr>
          <a:xfrm flipH="1" flipV="1">
            <a:off x="800839" y="2185060"/>
            <a:ext cx="11682" cy="1388622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CC7143A5-5A24-40BE-8D11-61A00371AAF8}"/>
              </a:ext>
            </a:extLst>
          </p:cNvPr>
          <p:cNvSpPr txBox="1"/>
          <p:nvPr/>
        </p:nvSpPr>
        <p:spPr>
          <a:xfrm>
            <a:off x="305034" y="5732135"/>
            <a:ext cx="1014973" cy="2746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brides CF206</a:t>
            </a:r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24E64360-9675-405A-B671-30C399EB3FD9}"/>
              </a:ext>
            </a:extLst>
          </p:cNvPr>
          <p:cNvSpPr/>
          <p:nvPr/>
        </p:nvSpPr>
        <p:spPr>
          <a:xfrm>
            <a:off x="11129956" y="6161534"/>
            <a:ext cx="233910" cy="179163"/>
          </a:xfrm>
          <a:custGeom>
            <a:avLst/>
            <a:gdLst>
              <a:gd name="connsiteX0" fmla="*/ 0 w 233910"/>
              <a:gd name="connsiteY0" fmla="*/ 101973 h 179163"/>
              <a:gd name="connsiteX1" fmla="*/ 71252 w 233910"/>
              <a:gd name="connsiteY1" fmla="*/ 167288 h 179163"/>
              <a:gd name="connsiteX2" fmla="*/ 83128 w 233910"/>
              <a:gd name="connsiteY2" fmla="*/ 179163 h 179163"/>
              <a:gd name="connsiteX3" fmla="*/ 106878 w 233910"/>
              <a:gd name="connsiteY3" fmla="*/ 149475 h 179163"/>
              <a:gd name="connsiteX4" fmla="*/ 154380 w 233910"/>
              <a:gd name="connsiteY4" fmla="*/ 101973 h 179163"/>
              <a:gd name="connsiteX5" fmla="*/ 160317 w 233910"/>
              <a:gd name="connsiteY5" fmla="*/ 84160 h 179163"/>
              <a:gd name="connsiteX6" fmla="*/ 172193 w 233910"/>
              <a:gd name="connsiteY6" fmla="*/ 72285 h 179163"/>
              <a:gd name="connsiteX7" fmla="*/ 184068 w 233910"/>
              <a:gd name="connsiteY7" fmla="*/ 54472 h 179163"/>
              <a:gd name="connsiteX8" fmla="*/ 213756 w 233910"/>
              <a:gd name="connsiteY8" fmla="*/ 24784 h 179163"/>
              <a:gd name="connsiteX9" fmla="*/ 231569 w 233910"/>
              <a:gd name="connsiteY9" fmla="*/ 1033 h 1791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3910" h="179163">
                <a:moveTo>
                  <a:pt x="0" y="101973"/>
                </a:moveTo>
                <a:cubicBezTo>
                  <a:pt x="44993" y="137967"/>
                  <a:pt x="20722" y="116758"/>
                  <a:pt x="71252" y="167288"/>
                </a:cubicBezTo>
                <a:lnTo>
                  <a:pt x="83128" y="179163"/>
                </a:lnTo>
                <a:cubicBezTo>
                  <a:pt x="91045" y="169267"/>
                  <a:pt x="98282" y="158787"/>
                  <a:pt x="106878" y="149475"/>
                </a:cubicBezTo>
                <a:cubicBezTo>
                  <a:pt x="122066" y="133021"/>
                  <a:pt x="154380" y="101973"/>
                  <a:pt x="154380" y="101973"/>
                </a:cubicBezTo>
                <a:cubicBezTo>
                  <a:pt x="156359" y="96035"/>
                  <a:pt x="157097" y="89527"/>
                  <a:pt x="160317" y="84160"/>
                </a:cubicBezTo>
                <a:cubicBezTo>
                  <a:pt x="163197" y="79360"/>
                  <a:pt x="168696" y="76656"/>
                  <a:pt x="172193" y="72285"/>
                </a:cubicBezTo>
                <a:cubicBezTo>
                  <a:pt x="176651" y="66713"/>
                  <a:pt x="179369" y="59843"/>
                  <a:pt x="184068" y="54472"/>
                </a:cubicBezTo>
                <a:cubicBezTo>
                  <a:pt x="193284" y="43940"/>
                  <a:pt x="204540" y="35316"/>
                  <a:pt x="213756" y="24784"/>
                </a:cubicBezTo>
                <a:cubicBezTo>
                  <a:pt x="260794" y="-28972"/>
                  <a:pt x="207404" y="25202"/>
                  <a:pt x="231569" y="1033"/>
                </a:cubicBezTo>
              </a:path>
            </a:pathLst>
          </a:cu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D46A485-5CEB-49F6-8570-74F7829A0C0F}"/>
              </a:ext>
            </a:extLst>
          </p:cNvPr>
          <p:cNvSpPr txBox="1"/>
          <p:nvPr/>
        </p:nvSpPr>
        <p:spPr>
          <a:xfrm>
            <a:off x="9399325" y="6519196"/>
            <a:ext cx="19645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Position des pieds identique</a:t>
            </a:r>
            <a:endParaRPr lang="en-GB" sz="1200" dirty="0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DBE7EDFB-99D8-43FA-83EA-D6BC168447DC}"/>
              </a:ext>
            </a:extLst>
          </p:cNvPr>
          <p:cNvSpPr/>
          <p:nvPr/>
        </p:nvSpPr>
        <p:spPr>
          <a:xfrm>
            <a:off x="10515411" y="6161202"/>
            <a:ext cx="233910" cy="179163"/>
          </a:xfrm>
          <a:custGeom>
            <a:avLst/>
            <a:gdLst>
              <a:gd name="connsiteX0" fmla="*/ 0 w 233910"/>
              <a:gd name="connsiteY0" fmla="*/ 101973 h 179163"/>
              <a:gd name="connsiteX1" fmla="*/ 71252 w 233910"/>
              <a:gd name="connsiteY1" fmla="*/ 167288 h 179163"/>
              <a:gd name="connsiteX2" fmla="*/ 83128 w 233910"/>
              <a:gd name="connsiteY2" fmla="*/ 179163 h 179163"/>
              <a:gd name="connsiteX3" fmla="*/ 106878 w 233910"/>
              <a:gd name="connsiteY3" fmla="*/ 149475 h 179163"/>
              <a:gd name="connsiteX4" fmla="*/ 154380 w 233910"/>
              <a:gd name="connsiteY4" fmla="*/ 101973 h 179163"/>
              <a:gd name="connsiteX5" fmla="*/ 160317 w 233910"/>
              <a:gd name="connsiteY5" fmla="*/ 84160 h 179163"/>
              <a:gd name="connsiteX6" fmla="*/ 172193 w 233910"/>
              <a:gd name="connsiteY6" fmla="*/ 72285 h 179163"/>
              <a:gd name="connsiteX7" fmla="*/ 184068 w 233910"/>
              <a:gd name="connsiteY7" fmla="*/ 54472 h 179163"/>
              <a:gd name="connsiteX8" fmla="*/ 213756 w 233910"/>
              <a:gd name="connsiteY8" fmla="*/ 24784 h 179163"/>
              <a:gd name="connsiteX9" fmla="*/ 231569 w 233910"/>
              <a:gd name="connsiteY9" fmla="*/ 1033 h 1791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3910" h="179163">
                <a:moveTo>
                  <a:pt x="0" y="101973"/>
                </a:moveTo>
                <a:cubicBezTo>
                  <a:pt x="44993" y="137967"/>
                  <a:pt x="20722" y="116758"/>
                  <a:pt x="71252" y="167288"/>
                </a:cubicBezTo>
                <a:lnTo>
                  <a:pt x="83128" y="179163"/>
                </a:lnTo>
                <a:cubicBezTo>
                  <a:pt x="91045" y="169267"/>
                  <a:pt x="98282" y="158787"/>
                  <a:pt x="106878" y="149475"/>
                </a:cubicBezTo>
                <a:cubicBezTo>
                  <a:pt x="122066" y="133021"/>
                  <a:pt x="154380" y="101973"/>
                  <a:pt x="154380" y="101973"/>
                </a:cubicBezTo>
                <a:cubicBezTo>
                  <a:pt x="156359" y="96035"/>
                  <a:pt x="157097" y="89527"/>
                  <a:pt x="160317" y="84160"/>
                </a:cubicBezTo>
                <a:cubicBezTo>
                  <a:pt x="163197" y="79360"/>
                  <a:pt x="168696" y="76656"/>
                  <a:pt x="172193" y="72285"/>
                </a:cubicBezTo>
                <a:cubicBezTo>
                  <a:pt x="176651" y="66713"/>
                  <a:pt x="179369" y="59843"/>
                  <a:pt x="184068" y="54472"/>
                </a:cubicBezTo>
                <a:cubicBezTo>
                  <a:pt x="193284" y="43940"/>
                  <a:pt x="204540" y="35316"/>
                  <a:pt x="213756" y="24784"/>
                </a:cubicBezTo>
                <a:cubicBezTo>
                  <a:pt x="260794" y="-28972"/>
                  <a:pt x="207404" y="25202"/>
                  <a:pt x="231569" y="1033"/>
                </a:cubicBezTo>
              </a:path>
            </a:pathLst>
          </a:cu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A4B5F259-6373-411C-9AA4-3267F8A45EC7}"/>
              </a:ext>
            </a:extLst>
          </p:cNvPr>
          <p:cNvSpPr/>
          <p:nvPr/>
        </p:nvSpPr>
        <p:spPr>
          <a:xfrm>
            <a:off x="9399325" y="6161036"/>
            <a:ext cx="233910" cy="179163"/>
          </a:xfrm>
          <a:custGeom>
            <a:avLst/>
            <a:gdLst>
              <a:gd name="connsiteX0" fmla="*/ 0 w 233910"/>
              <a:gd name="connsiteY0" fmla="*/ 101973 h 179163"/>
              <a:gd name="connsiteX1" fmla="*/ 71252 w 233910"/>
              <a:gd name="connsiteY1" fmla="*/ 167288 h 179163"/>
              <a:gd name="connsiteX2" fmla="*/ 83128 w 233910"/>
              <a:gd name="connsiteY2" fmla="*/ 179163 h 179163"/>
              <a:gd name="connsiteX3" fmla="*/ 106878 w 233910"/>
              <a:gd name="connsiteY3" fmla="*/ 149475 h 179163"/>
              <a:gd name="connsiteX4" fmla="*/ 154380 w 233910"/>
              <a:gd name="connsiteY4" fmla="*/ 101973 h 179163"/>
              <a:gd name="connsiteX5" fmla="*/ 160317 w 233910"/>
              <a:gd name="connsiteY5" fmla="*/ 84160 h 179163"/>
              <a:gd name="connsiteX6" fmla="*/ 172193 w 233910"/>
              <a:gd name="connsiteY6" fmla="*/ 72285 h 179163"/>
              <a:gd name="connsiteX7" fmla="*/ 184068 w 233910"/>
              <a:gd name="connsiteY7" fmla="*/ 54472 h 179163"/>
              <a:gd name="connsiteX8" fmla="*/ 213756 w 233910"/>
              <a:gd name="connsiteY8" fmla="*/ 24784 h 179163"/>
              <a:gd name="connsiteX9" fmla="*/ 231569 w 233910"/>
              <a:gd name="connsiteY9" fmla="*/ 1033 h 1791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3910" h="179163">
                <a:moveTo>
                  <a:pt x="0" y="101973"/>
                </a:moveTo>
                <a:cubicBezTo>
                  <a:pt x="44993" y="137967"/>
                  <a:pt x="20722" y="116758"/>
                  <a:pt x="71252" y="167288"/>
                </a:cubicBezTo>
                <a:lnTo>
                  <a:pt x="83128" y="179163"/>
                </a:lnTo>
                <a:cubicBezTo>
                  <a:pt x="91045" y="169267"/>
                  <a:pt x="98282" y="158787"/>
                  <a:pt x="106878" y="149475"/>
                </a:cubicBezTo>
                <a:cubicBezTo>
                  <a:pt x="122066" y="133021"/>
                  <a:pt x="154380" y="101973"/>
                  <a:pt x="154380" y="101973"/>
                </a:cubicBezTo>
                <a:cubicBezTo>
                  <a:pt x="156359" y="96035"/>
                  <a:pt x="157097" y="89527"/>
                  <a:pt x="160317" y="84160"/>
                </a:cubicBezTo>
                <a:cubicBezTo>
                  <a:pt x="163197" y="79360"/>
                  <a:pt x="168696" y="76656"/>
                  <a:pt x="172193" y="72285"/>
                </a:cubicBezTo>
                <a:cubicBezTo>
                  <a:pt x="176651" y="66713"/>
                  <a:pt x="179369" y="59843"/>
                  <a:pt x="184068" y="54472"/>
                </a:cubicBezTo>
                <a:cubicBezTo>
                  <a:pt x="193284" y="43940"/>
                  <a:pt x="204540" y="35316"/>
                  <a:pt x="213756" y="24784"/>
                </a:cubicBezTo>
                <a:cubicBezTo>
                  <a:pt x="260794" y="-28972"/>
                  <a:pt x="207404" y="25202"/>
                  <a:pt x="231569" y="1033"/>
                </a:cubicBezTo>
              </a:path>
            </a:pathLst>
          </a:cu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E1BBF32-6C29-4279-B4B4-98D9122A8B4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749320" y="290313"/>
            <a:ext cx="864747" cy="2138087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93D5FED0-D2F7-4CB7-A246-B133B352A340}"/>
              </a:ext>
            </a:extLst>
          </p:cNvPr>
          <p:cNvSpPr txBox="1"/>
          <p:nvPr/>
        </p:nvSpPr>
        <p:spPr>
          <a:xfrm>
            <a:off x="10674206" y="2380658"/>
            <a:ext cx="118507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brides CF 195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2BEC9BEB-0FD8-401A-80BE-F8E8ACA89BAF}"/>
              </a:ext>
            </a:extLst>
          </p:cNvPr>
          <p:cNvCxnSpPr>
            <a:cxnSpLocks/>
          </p:cNvCxnSpPr>
          <p:nvPr/>
        </p:nvCxnSpPr>
        <p:spPr>
          <a:xfrm flipV="1">
            <a:off x="9221047" y="2297875"/>
            <a:ext cx="1504062" cy="1454728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FCB78828-4501-4453-82E8-978FCFA75AB9}"/>
              </a:ext>
            </a:extLst>
          </p:cNvPr>
          <p:cNvCxnSpPr>
            <a:cxnSpLocks/>
          </p:cNvCxnSpPr>
          <p:nvPr/>
        </p:nvCxnSpPr>
        <p:spPr>
          <a:xfrm flipH="1">
            <a:off x="1208180" y="1470603"/>
            <a:ext cx="806090" cy="86314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180812E8-FD8B-47C1-8608-0703AC0F8E20}"/>
              </a:ext>
            </a:extLst>
          </p:cNvPr>
          <p:cNvSpPr txBox="1"/>
          <p:nvPr/>
        </p:nvSpPr>
        <p:spPr>
          <a:xfrm rot="21345950">
            <a:off x="1343193" y="1293532"/>
            <a:ext cx="56934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solidFill>
                  <a:schemeClr val="bg1"/>
                </a:solidFill>
              </a:rPr>
              <a:t>Beam</a:t>
            </a:r>
            <a:endParaRPr lang="en-GB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7233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>
            <a:extLst>
              <a:ext uri="{FF2B5EF4-FFF2-40B4-BE49-F238E27FC236}">
                <a16:creationId xmlns:a16="http://schemas.microsoft.com/office/drawing/2014/main" id="{90E34CE9-3D9D-4448-BF71-3F1050DA3AE7}"/>
              </a:ext>
            </a:extLst>
          </p:cNvPr>
          <p:cNvSpPr txBox="1"/>
          <p:nvPr/>
        </p:nvSpPr>
        <p:spPr>
          <a:xfrm>
            <a:off x="213756" y="225631"/>
            <a:ext cx="5599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00B0F0"/>
                </a:solidFill>
              </a:rPr>
              <a:t>2021/11/09 – Intégration new Beamstopper FT</a:t>
            </a:r>
            <a:r>
              <a:rPr lang="fr-FR" b="1" dirty="0">
                <a:solidFill>
                  <a:srgbClr val="FF0000"/>
                </a:solidFill>
              </a:rPr>
              <a:t>N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E7CB62E-31C1-4268-84A0-356D488F61D5}"/>
              </a:ext>
            </a:extLst>
          </p:cNvPr>
          <p:cNvSpPr txBox="1"/>
          <p:nvPr/>
        </p:nvSpPr>
        <p:spPr>
          <a:xfrm>
            <a:off x="8050597" y="122079"/>
            <a:ext cx="19699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Intégration future</a:t>
            </a:r>
            <a:endParaRPr lang="en-GB" dirty="0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F6CAB96-828A-43C5-845F-CC516DDA63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48" y="1786923"/>
            <a:ext cx="5018133" cy="3479781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54DFFF91-290C-4D5B-833C-417140BE5E70}"/>
              </a:ext>
            </a:extLst>
          </p:cNvPr>
          <p:cNvSpPr txBox="1"/>
          <p:nvPr/>
        </p:nvSpPr>
        <p:spPr>
          <a:xfrm>
            <a:off x="1333990" y="4910976"/>
            <a:ext cx="29670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00B050"/>
                </a:solidFill>
              </a:rPr>
              <a:t>NEW</a:t>
            </a:r>
            <a:r>
              <a:rPr lang="en-GB" sz="1200" dirty="0">
                <a:solidFill>
                  <a:schemeClr val="bg1"/>
                </a:solidFill>
              </a:rPr>
              <a:t> VPI423 Section 713 (ST1509144_01)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D983C06-EF6A-4B16-BB06-61E43496B0B0}"/>
              </a:ext>
            </a:extLst>
          </p:cNvPr>
          <p:cNvSpPr txBox="1"/>
          <p:nvPr/>
        </p:nvSpPr>
        <p:spPr>
          <a:xfrm>
            <a:off x="1333471" y="1853424"/>
            <a:ext cx="29670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</a:rPr>
              <a:t>OLD</a:t>
            </a:r>
            <a:r>
              <a:rPr lang="en-GB" sz="1200" dirty="0">
                <a:solidFill>
                  <a:schemeClr val="bg1"/>
                </a:solidFill>
              </a:rPr>
              <a:t> VPI423 Section 713 (ST0719407_01)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1FD14290-09C9-47B1-BAFF-1E614354776C}"/>
              </a:ext>
            </a:extLst>
          </p:cNvPr>
          <p:cNvCxnSpPr>
            <a:cxnSpLocks/>
          </p:cNvCxnSpPr>
          <p:nvPr/>
        </p:nvCxnSpPr>
        <p:spPr>
          <a:xfrm>
            <a:off x="4781441" y="2130423"/>
            <a:ext cx="15939" cy="2981903"/>
          </a:xfrm>
          <a:prstGeom prst="line">
            <a:avLst/>
          </a:prstGeom>
          <a:ln w="19050"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ADC2F15E-DACB-4B80-8716-E96501994A10}"/>
              </a:ext>
            </a:extLst>
          </p:cNvPr>
          <p:cNvSpPr txBox="1"/>
          <p:nvPr/>
        </p:nvSpPr>
        <p:spPr>
          <a:xfrm>
            <a:off x="1958554" y="2454981"/>
            <a:ext cx="7051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</a:rPr>
              <a:t>941mm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778CFDD-C499-4737-81A7-FC75DBD1422A}"/>
              </a:ext>
            </a:extLst>
          </p:cNvPr>
          <p:cNvSpPr txBox="1"/>
          <p:nvPr/>
        </p:nvSpPr>
        <p:spPr>
          <a:xfrm>
            <a:off x="1958554" y="4079921"/>
            <a:ext cx="7051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</a:rPr>
              <a:t>877mm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35" name="Arrow: Left-Right 34">
            <a:extLst>
              <a:ext uri="{FF2B5EF4-FFF2-40B4-BE49-F238E27FC236}">
                <a16:creationId xmlns:a16="http://schemas.microsoft.com/office/drawing/2014/main" id="{F03A8DC5-D0A2-4CD0-BC24-10157B20BF1E}"/>
              </a:ext>
            </a:extLst>
          </p:cNvPr>
          <p:cNvSpPr/>
          <p:nvPr/>
        </p:nvSpPr>
        <p:spPr>
          <a:xfrm>
            <a:off x="1902582" y="2709391"/>
            <a:ext cx="817067" cy="9500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Arrow: Left-Right 35">
            <a:extLst>
              <a:ext uri="{FF2B5EF4-FFF2-40B4-BE49-F238E27FC236}">
                <a16:creationId xmlns:a16="http://schemas.microsoft.com/office/drawing/2014/main" id="{C5750848-8B7D-4357-A820-83255547F808}"/>
              </a:ext>
            </a:extLst>
          </p:cNvPr>
          <p:cNvSpPr/>
          <p:nvPr/>
        </p:nvSpPr>
        <p:spPr>
          <a:xfrm>
            <a:off x="1902581" y="4309419"/>
            <a:ext cx="817067" cy="9500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CFA2DC9-8C30-47C0-8265-4623585432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1103" y="1566914"/>
            <a:ext cx="6370630" cy="450137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2DD1096-AFCE-44E3-B030-2011EDE7A05A}"/>
              </a:ext>
            </a:extLst>
          </p:cNvPr>
          <p:cNvSpPr txBox="1"/>
          <p:nvPr/>
        </p:nvSpPr>
        <p:spPr>
          <a:xfrm>
            <a:off x="6936674" y="6173850"/>
            <a:ext cx="320815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00B050"/>
                </a:solidFill>
              </a:rPr>
              <a:t>NEW </a:t>
            </a:r>
            <a:r>
              <a:rPr lang="en-GB" sz="1200" dirty="0"/>
              <a:t>VACUUM CHAMBER ASSY - ST1509145_02</a:t>
            </a:r>
          </a:p>
        </p:txBody>
      </p:sp>
    </p:spTree>
    <p:extLst>
      <p:ext uri="{BB962C8B-B14F-4D97-AF65-F5344CB8AC3E}">
        <p14:creationId xmlns:p14="http://schemas.microsoft.com/office/powerpoint/2010/main" val="24396761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F54939CC-8BF2-4B03-ABD6-6949DE90DA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9727" y="2143584"/>
            <a:ext cx="1968759" cy="332296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151B700-D286-4857-8FE7-C7E9456965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5755" y="843109"/>
            <a:ext cx="6127412" cy="442120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826C860-58A7-4608-9131-6433695968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4873" y="2446842"/>
            <a:ext cx="1482970" cy="353272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D917B0A-FF34-4D3A-8D1F-FEDC06A69273}"/>
              </a:ext>
            </a:extLst>
          </p:cNvPr>
          <p:cNvSpPr txBox="1"/>
          <p:nvPr/>
        </p:nvSpPr>
        <p:spPr>
          <a:xfrm>
            <a:off x="213756" y="225631"/>
            <a:ext cx="5599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00B0F0"/>
                </a:solidFill>
              </a:rPr>
              <a:t>2021/11/09 – Intégration new Beamstopper FT</a:t>
            </a:r>
            <a:r>
              <a:rPr lang="fr-FR" b="1" dirty="0">
                <a:solidFill>
                  <a:srgbClr val="FF0000"/>
                </a:solidFill>
              </a:rPr>
              <a:t>A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F7C06CA8-918D-4F26-95DF-179FFF2C4846}"/>
              </a:ext>
            </a:extLst>
          </p:cNvPr>
          <p:cNvSpPr/>
          <p:nvPr/>
        </p:nvSpPr>
        <p:spPr>
          <a:xfrm>
            <a:off x="2310045" y="2449926"/>
            <a:ext cx="385947" cy="44532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624CA78-F932-4579-8EBA-9781B8CFE2F8}"/>
              </a:ext>
            </a:extLst>
          </p:cNvPr>
          <p:cNvSpPr txBox="1"/>
          <p:nvPr/>
        </p:nvSpPr>
        <p:spPr>
          <a:xfrm>
            <a:off x="4236622" y="4733184"/>
            <a:ext cx="33345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>
                <a:solidFill>
                  <a:schemeClr val="bg1"/>
                </a:solidFill>
              </a:rPr>
              <a:t>2 types de cales H40mm</a:t>
            </a:r>
            <a:br>
              <a:rPr lang="fr-FR" sz="1000" dirty="0">
                <a:solidFill>
                  <a:schemeClr val="bg1"/>
                </a:solidFill>
              </a:rPr>
            </a:br>
            <a:r>
              <a:rPr lang="fr-FR" sz="1000" dirty="0">
                <a:solidFill>
                  <a:schemeClr val="bg1"/>
                </a:solidFill>
              </a:rPr>
              <a:t>(configurations: pas de cales / H40mm / H80mm / H120mm)</a:t>
            </a:r>
            <a:endParaRPr lang="en-GB" sz="1000" dirty="0">
              <a:solidFill>
                <a:schemeClr val="bg1"/>
              </a:solidFill>
            </a:endParaRP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9485D9FB-BDCA-4AC3-A369-2B887D1AD0EE}"/>
              </a:ext>
            </a:extLst>
          </p:cNvPr>
          <p:cNvCxnSpPr>
            <a:cxnSpLocks/>
          </p:cNvCxnSpPr>
          <p:nvPr/>
        </p:nvCxnSpPr>
        <p:spPr>
          <a:xfrm flipH="1" flipV="1">
            <a:off x="5243182" y="4474240"/>
            <a:ext cx="660724" cy="325234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18F09CCD-7447-4456-B238-D480785C0FA3}"/>
              </a:ext>
            </a:extLst>
          </p:cNvPr>
          <p:cNvCxnSpPr>
            <a:cxnSpLocks/>
          </p:cNvCxnSpPr>
          <p:nvPr/>
        </p:nvCxnSpPr>
        <p:spPr>
          <a:xfrm flipV="1">
            <a:off x="5903906" y="4381995"/>
            <a:ext cx="0" cy="417479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727C0225-42D4-4AAA-81D5-38590C78AC94}"/>
              </a:ext>
            </a:extLst>
          </p:cNvPr>
          <p:cNvSpPr txBox="1"/>
          <p:nvPr/>
        </p:nvSpPr>
        <p:spPr>
          <a:xfrm>
            <a:off x="263538" y="6025254"/>
            <a:ext cx="1425639" cy="52322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dirty="0"/>
              <a:t>Design OK</a:t>
            </a:r>
            <a:br>
              <a:rPr lang="fr-FR" sz="1400" dirty="0"/>
            </a:br>
            <a:r>
              <a:rPr lang="fr-FR" sz="1400" dirty="0"/>
              <a:t>avec jeu de 4mm</a:t>
            </a:r>
            <a:endParaRPr lang="en-GB" sz="1400" dirty="0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A290DCE0-703E-4164-B6AA-7EA3974FC4F1}"/>
              </a:ext>
            </a:extLst>
          </p:cNvPr>
          <p:cNvCxnSpPr>
            <a:cxnSpLocks/>
            <a:endCxn id="9" idx="3"/>
          </p:cNvCxnSpPr>
          <p:nvPr/>
        </p:nvCxnSpPr>
        <p:spPr>
          <a:xfrm flipV="1">
            <a:off x="1153042" y="2830035"/>
            <a:ext cx="1213524" cy="1195702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B73B567F-7AAF-464E-ACBB-868611957652}"/>
              </a:ext>
            </a:extLst>
          </p:cNvPr>
          <p:cNvSpPr txBox="1"/>
          <p:nvPr/>
        </p:nvSpPr>
        <p:spPr>
          <a:xfrm>
            <a:off x="2015755" y="632872"/>
            <a:ext cx="12654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ST1500864_01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E3E8EE9-D447-4099-9094-C403AF20AF3E}"/>
              </a:ext>
            </a:extLst>
          </p:cNvPr>
          <p:cNvSpPr txBox="1"/>
          <p:nvPr/>
        </p:nvSpPr>
        <p:spPr>
          <a:xfrm>
            <a:off x="2695992" y="982984"/>
            <a:ext cx="266873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solidFill>
                  <a:schemeClr val="bg1"/>
                </a:solidFill>
              </a:rPr>
              <a:t>4x new Beamstoppers – ST0988335_01</a:t>
            </a:r>
            <a:br>
              <a:rPr lang="fr-FR" sz="1100" dirty="0">
                <a:solidFill>
                  <a:schemeClr val="bg1"/>
                </a:solidFill>
              </a:rPr>
            </a:br>
            <a:r>
              <a:rPr lang="fr-FR" sz="1100" dirty="0">
                <a:solidFill>
                  <a:schemeClr val="bg1"/>
                </a:solidFill>
              </a:rPr>
              <a:t>(jeu = 4mm entre brides)</a:t>
            </a:r>
            <a:endParaRPr lang="en-GB" sz="1100" dirty="0">
              <a:solidFill>
                <a:schemeClr val="bg1"/>
              </a:solidFill>
            </a:endParaRP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4D775AB8-A601-467E-AB39-AE9D99FE9000}"/>
              </a:ext>
            </a:extLst>
          </p:cNvPr>
          <p:cNvCxnSpPr>
            <a:cxnSpLocks/>
          </p:cNvCxnSpPr>
          <p:nvPr/>
        </p:nvCxnSpPr>
        <p:spPr>
          <a:xfrm flipH="1" flipV="1">
            <a:off x="6135685" y="2094374"/>
            <a:ext cx="3499008" cy="1038397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C71B6C1E-9716-4E2E-915C-DA80DBEDCBC3}"/>
              </a:ext>
            </a:extLst>
          </p:cNvPr>
          <p:cNvSpPr txBox="1"/>
          <p:nvPr/>
        </p:nvSpPr>
        <p:spPr>
          <a:xfrm>
            <a:off x="9438688" y="6025254"/>
            <a:ext cx="1872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rgbClr val="FF0000"/>
                </a:solidFill>
              </a:rPr>
              <a:t>Collision de 20mm</a:t>
            </a:r>
            <a:br>
              <a:rPr lang="fr-FR" sz="1200" dirty="0"/>
            </a:br>
            <a:r>
              <a:rPr lang="fr-FR" sz="1200" dirty="0"/>
              <a:t>(chambre PS-C-1000-43 = </a:t>
            </a:r>
            <a:br>
              <a:rPr lang="fr-FR" sz="1200" dirty="0"/>
            </a:br>
            <a:r>
              <a:rPr lang="fr-FR" sz="1200" dirty="0"/>
              <a:t>longueur libre = 3d actuel)</a:t>
            </a:r>
            <a:endParaRPr lang="en-GB" sz="1200" dirty="0"/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08C895EA-8919-4575-B950-1B06621F189A}"/>
              </a:ext>
            </a:extLst>
          </p:cNvPr>
          <p:cNvCxnSpPr>
            <a:cxnSpLocks/>
            <a:stCxn id="55" idx="0"/>
          </p:cNvCxnSpPr>
          <p:nvPr/>
        </p:nvCxnSpPr>
        <p:spPr>
          <a:xfrm flipH="1" flipV="1">
            <a:off x="10307782" y="4799474"/>
            <a:ext cx="67186" cy="1225780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1E4EEF73-E0CD-4AE6-9C14-9911832E7A29}"/>
              </a:ext>
            </a:extLst>
          </p:cNvPr>
          <p:cNvSpPr txBox="1"/>
          <p:nvPr/>
        </p:nvSpPr>
        <p:spPr>
          <a:xfrm>
            <a:off x="8284763" y="1150504"/>
            <a:ext cx="1103343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200" dirty="0"/>
              <a:t>MSG 9027 </a:t>
            </a:r>
          </a:p>
          <a:p>
            <a:r>
              <a:rPr lang="en-GB" sz="1200" dirty="0"/>
              <a:t>PS-C-4787-66</a:t>
            </a:r>
          </a:p>
        </p:txBody>
      </p:sp>
      <p:sp>
        <p:nvSpPr>
          <p:cNvPr id="63" name="Explosion: 8 Points 62">
            <a:extLst>
              <a:ext uri="{FF2B5EF4-FFF2-40B4-BE49-F238E27FC236}">
                <a16:creationId xmlns:a16="http://schemas.microsoft.com/office/drawing/2014/main" id="{6E1B9E6F-29B8-4C43-B44A-1F81E89C3D55}"/>
              </a:ext>
            </a:extLst>
          </p:cNvPr>
          <p:cNvSpPr/>
          <p:nvPr/>
        </p:nvSpPr>
        <p:spPr>
          <a:xfrm>
            <a:off x="5765059" y="1778033"/>
            <a:ext cx="330941" cy="383484"/>
          </a:xfrm>
          <a:prstGeom prst="irregularSeal1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9BF58C05-DA35-41CB-B00D-93887CACCA99}"/>
              </a:ext>
            </a:extLst>
          </p:cNvPr>
          <p:cNvSpPr txBox="1"/>
          <p:nvPr/>
        </p:nvSpPr>
        <p:spPr>
          <a:xfrm rot="21111931">
            <a:off x="2172355" y="1588892"/>
            <a:ext cx="117852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>
                <a:solidFill>
                  <a:schemeClr val="bg1"/>
                </a:solidFill>
              </a:rPr>
              <a:t>778mm (bride/bride)</a:t>
            </a:r>
            <a:endParaRPr lang="en-GB" sz="900" dirty="0">
              <a:solidFill>
                <a:schemeClr val="bg1"/>
              </a:solidFill>
            </a:endParaRPr>
          </a:p>
        </p:txBody>
      </p: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0DC3DDD6-EC6C-4134-BB43-E21E6A78135D}"/>
              </a:ext>
            </a:extLst>
          </p:cNvPr>
          <p:cNvCxnSpPr>
            <a:cxnSpLocks/>
          </p:cNvCxnSpPr>
          <p:nvPr/>
        </p:nvCxnSpPr>
        <p:spPr>
          <a:xfrm flipV="1">
            <a:off x="2361647" y="1803078"/>
            <a:ext cx="919583" cy="146969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07FC563C-EBBA-4066-A3E8-9525F8EE572B}"/>
              </a:ext>
            </a:extLst>
          </p:cNvPr>
          <p:cNvCxnSpPr>
            <a:cxnSpLocks/>
          </p:cNvCxnSpPr>
          <p:nvPr/>
        </p:nvCxnSpPr>
        <p:spPr>
          <a:xfrm flipV="1">
            <a:off x="7638330" y="1425039"/>
            <a:ext cx="646433" cy="199660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B9CC7D66-6EBB-471D-9577-592AC1765744}"/>
              </a:ext>
            </a:extLst>
          </p:cNvPr>
          <p:cNvCxnSpPr>
            <a:cxnSpLocks/>
          </p:cNvCxnSpPr>
          <p:nvPr/>
        </p:nvCxnSpPr>
        <p:spPr>
          <a:xfrm flipH="1">
            <a:off x="3013363" y="5586154"/>
            <a:ext cx="835340" cy="158751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8D9FABCD-1E40-4DFA-B95F-482945D422C8}"/>
              </a:ext>
            </a:extLst>
          </p:cNvPr>
          <p:cNvSpPr txBox="1"/>
          <p:nvPr/>
        </p:nvSpPr>
        <p:spPr>
          <a:xfrm>
            <a:off x="2926227" y="5377273"/>
            <a:ext cx="7366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BEAM</a:t>
            </a:r>
            <a:endParaRPr lang="en-GB" sz="14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B6596D8-D76E-4FAE-9A8A-379E5302563F}"/>
              </a:ext>
            </a:extLst>
          </p:cNvPr>
          <p:cNvSpPr txBox="1"/>
          <p:nvPr/>
        </p:nvSpPr>
        <p:spPr>
          <a:xfrm>
            <a:off x="8050597" y="122079"/>
            <a:ext cx="19699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Intégration future</a:t>
            </a:r>
            <a:endParaRPr lang="en-GB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2DDDB3A-90CB-4AAF-A76E-EEF63595725F}"/>
              </a:ext>
            </a:extLst>
          </p:cNvPr>
          <p:cNvSpPr txBox="1"/>
          <p:nvPr/>
        </p:nvSpPr>
        <p:spPr>
          <a:xfrm>
            <a:off x="5786830" y="964282"/>
            <a:ext cx="95891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>
                <a:solidFill>
                  <a:schemeClr val="bg1"/>
                </a:solidFill>
              </a:rPr>
              <a:t>Chambre</a:t>
            </a:r>
          </a:p>
          <a:p>
            <a:r>
              <a:rPr lang="fr-FR" sz="1100" dirty="0">
                <a:solidFill>
                  <a:schemeClr val="bg1"/>
                </a:solidFill>
              </a:rPr>
              <a:t>PS-C-1000-43</a:t>
            </a:r>
            <a:endParaRPr lang="en-GB" sz="1100" dirty="0">
              <a:solidFill>
                <a:schemeClr val="bg1"/>
              </a:solidFill>
            </a:endParaRP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84FFA1DD-6F45-4F4A-9842-1CF7A9003E6B}"/>
              </a:ext>
            </a:extLst>
          </p:cNvPr>
          <p:cNvCxnSpPr>
            <a:cxnSpLocks/>
          </p:cNvCxnSpPr>
          <p:nvPr/>
        </p:nvCxnSpPr>
        <p:spPr>
          <a:xfrm flipH="1" flipV="1">
            <a:off x="6323610" y="1413871"/>
            <a:ext cx="162886" cy="451949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91087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9A92B-713A-4134-B8A8-8602AE7484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/>
          <a:lstStyle/>
          <a:p>
            <a:pPr algn="ctr"/>
            <a:r>
              <a:rPr lang="fr-FR" b="1" dirty="0"/>
              <a:t>OLD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7281611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D917B0A-FF34-4D3A-8D1F-FEDC06A69273}"/>
              </a:ext>
            </a:extLst>
          </p:cNvPr>
          <p:cNvSpPr txBox="1"/>
          <p:nvPr/>
        </p:nvSpPr>
        <p:spPr>
          <a:xfrm>
            <a:off x="213756" y="225631"/>
            <a:ext cx="5599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00B0F0"/>
                </a:solidFill>
              </a:rPr>
              <a:t>2021/10/25 – Intégration new Beamstopper FT</a:t>
            </a:r>
            <a:r>
              <a:rPr lang="fr-FR" b="1" dirty="0">
                <a:solidFill>
                  <a:srgbClr val="FF0000"/>
                </a:solidFill>
              </a:rPr>
              <a:t>N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BCCC0DC-73F3-4378-8E6D-0E4D0562B626}"/>
              </a:ext>
            </a:extLst>
          </p:cNvPr>
          <p:cNvSpPr txBox="1"/>
          <p:nvPr/>
        </p:nvSpPr>
        <p:spPr>
          <a:xfrm>
            <a:off x="8050597" y="122079"/>
            <a:ext cx="19699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Intégration future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7417448-4914-4FFE-B287-FE2BD80DF7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72" y="2551799"/>
            <a:ext cx="9252832" cy="4245365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39927F7-82A4-49A4-99D6-42D71B158A29}"/>
              </a:ext>
            </a:extLst>
          </p:cNvPr>
          <p:cNvCxnSpPr>
            <a:cxnSpLocks/>
          </p:cNvCxnSpPr>
          <p:nvPr/>
        </p:nvCxnSpPr>
        <p:spPr>
          <a:xfrm>
            <a:off x="1378040" y="2701636"/>
            <a:ext cx="31877" cy="409552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D88896E0-39A4-44DB-BEED-78FECA9CA03E}"/>
              </a:ext>
            </a:extLst>
          </p:cNvPr>
          <p:cNvSpPr txBox="1"/>
          <p:nvPr/>
        </p:nvSpPr>
        <p:spPr>
          <a:xfrm>
            <a:off x="61172" y="2837458"/>
            <a:ext cx="11839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/>
                </a:solidFill>
              </a:rPr>
              <a:t>QDE430 section 718</a:t>
            </a:r>
            <a:endParaRPr lang="en-GB" sz="1200" dirty="0">
              <a:solidFill>
                <a:schemeClr val="bg1"/>
              </a:solidFill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CD063A61-526A-48FA-B0EA-6311A15B534E}"/>
              </a:ext>
            </a:extLst>
          </p:cNvPr>
          <p:cNvCxnSpPr>
            <a:cxnSpLocks/>
          </p:cNvCxnSpPr>
          <p:nvPr/>
        </p:nvCxnSpPr>
        <p:spPr>
          <a:xfrm flipH="1">
            <a:off x="8351196" y="2683569"/>
            <a:ext cx="47502" cy="409552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515A375C-6535-43CC-AEEF-B231708B0C5A}"/>
              </a:ext>
            </a:extLst>
          </p:cNvPr>
          <p:cNvSpPr txBox="1"/>
          <p:nvPr/>
        </p:nvSpPr>
        <p:spPr>
          <a:xfrm>
            <a:off x="7180380" y="3100334"/>
            <a:ext cx="12607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</a:rPr>
              <a:t>NEW</a:t>
            </a:r>
            <a:r>
              <a:rPr lang="en-GB" sz="1200" dirty="0">
                <a:solidFill>
                  <a:schemeClr val="bg1"/>
                </a:solidFill>
              </a:rPr>
              <a:t> VPI423</a:t>
            </a:r>
            <a:br>
              <a:rPr lang="en-GB" sz="1200" dirty="0">
                <a:solidFill>
                  <a:schemeClr val="bg1"/>
                </a:solidFill>
              </a:rPr>
            </a:br>
            <a:r>
              <a:rPr lang="en-GB" sz="1200" dirty="0">
                <a:solidFill>
                  <a:schemeClr val="bg1"/>
                </a:solidFill>
              </a:rPr>
              <a:t>Section 713</a:t>
            </a:r>
            <a:br>
              <a:rPr lang="en-GB" sz="1200" dirty="0">
                <a:solidFill>
                  <a:schemeClr val="bg1"/>
                </a:solidFill>
              </a:rPr>
            </a:br>
            <a:r>
              <a:rPr lang="en-GB" sz="1200" dirty="0">
                <a:solidFill>
                  <a:schemeClr val="bg1"/>
                </a:solidFill>
              </a:rPr>
              <a:t>(ST1509144_01)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C316D0A-6085-4DC6-9CFB-E48259414348}"/>
              </a:ext>
            </a:extLst>
          </p:cNvPr>
          <p:cNvSpPr txBox="1"/>
          <p:nvPr/>
        </p:nvSpPr>
        <p:spPr>
          <a:xfrm>
            <a:off x="3226838" y="2683569"/>
            <a:ext cx="28213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bg1"/>
                </a:solidFill>
              </a:rPr>
              <a:t>4x new Beamstoppers – ST1023874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12" name="Arrow: Left-Right 11">
            <a:extLst>
              <a:ext uri="{FF2B5EF4-FFF2-40B4-BE49-F238E27FC236}">
                <a16:creationId xmlns:a16="http://schemas.microsoft.com/office/drawing/2014/main" id="{B3E02E47-5765-4E22-9F0C-2BDBBA0C3162}"/>
              </a:ext>
            </a:extLst>
          </p:cNvPr>
          <p:cNvSpPr/>
          <p:nvPr/>
        </p:nvSpPr>
        <p:spPr>
          <a:xfrm>
            <a:off x="1454325" y="6626431"/>
            <a:ext cx="6896872" cy="112816"/>
          </a:xfrm>
          <a:prstGeom prst="left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4DAB03F-3144-476E-9FAA-43410D2A9BFE}"/>
              </a:ext>
            </a:extLst>
          </p:cNvPr>
          <p:cNvSpPr txBox="1"/>
          <p:nvPr/>
        </p:nvSpPr>
        <p:spPr>
          <a:xfrm>
            <a:off x="4327533" y="6390026"/>
            <a:ext cx="18427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/>
                </a:solidFill>
              </a:rPr>
              <a:t>4015mm (flange to flange)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A594C474-892B-4073-8C61-8735970409B5}"/>
              </a:ext>
            </a:extLst>
          </p:cNvPr>
          <p:cNvSpPr/>
          <p:nvPr/>
        </p:nvSpPr>
        <p:spPr>
          <a:xfrm>
            <a:off x="1333633" y="3746665"/>
            <a:ext cx="393446" cy="57455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155728F-7289-40A7-A104-EB37802545F6}"/>
              </a:ext>
            </a:extLst>
          </p:cNvPr>
          <p:cNvSpPr txBox="1"/>
          <p:nvPr/>
        </p:nvSpPr>
        <p:spPr>
          <a:xfrm>
            <a:off x="9293206" y="6513136"/>
            <a:ext cx="12864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ST1501215_01</a:t>
            </a:r>
            <a:endParaRPr lang="en-GB" sz="1400" dirty="0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CD7AE031-4284-4676-8154-D11E5584DE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4520" y="1098984"/>
            <a:ext cx="1128936" cy="1580886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19987019-63C8-48B7-9348-A2C8AB441387}"/>
              </a:ext>
            </a:extLst>
          </p:cNvPr>
          <p:cNvSpPr txBox="1"/>
          <p:nvPr/>
        </p:nvSpPr>
        <p:spPr>
          <a:xfrm>
            <a:off x="2933745" y="1622283"/>
            <a:ext cx="599164" cy="307777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dirty="0"/>
              <a:t>Ø195</a:t>
            </a:r>
            <a:endParaRPr lang="en-GB" sz="1400" dirty="0"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E3BF4E5A-7B11-4944-8A42-F51AA43A2BE8}"/>
              </a:ext>
            </a:extLst>
          </p:cNvPr>
          <p:cNvCxnSpPr>
            <a:cxnSpLocks/>
            <a:stCxn id="32" idx="1"/>
          </p:cNvCxnSpPr>
          <p:nvPr/>
        </p:nvCxnSpPr>
        <p:spPr>
          <a:xfrm flipH="1" flipV="1">
            <a:off x="2345377" y="1598318"/>
            <a:ext cx="588368" cy="177854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42CCC8A1-86BA-4DD4-8A53-8747BF1E764F}"/>
              </a:ext>
            </a:extLst>
          </p:cNvPr>
          <p:cNvSpPr txBox="1"/>
          <p:nvPr/>
        </p:nvSpPr>
        <p:spPr>
          <a:xfrm>
            <a:off x="358636" y="1622283"/>
            <a:ext cx="614441" cy="307777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dirty="0"/>
              <a:t>Ø206</a:t>
            </a:r>
            <a:endParaRPr lang="en-GB" sz="1400" dirty="0"/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87412CFE-52D6-45F0-82CB-932B6E696462}"/>
              </a:ext>
            </a:extLst>
          </p:cNvPr>
          <p:cNvCxnSpPr>
            <a:cxnSpLocks/>
            <a:stCxn id="34" idx="3"/>
          </p:cNvCxnSpPr>
          <p:nvPr/>
        </p:nvCxnSpPr>
        <p:spPr>
          <a:xfrm flipV="1">
            <a:off x="973077" y="1582434"/>
            <a:ext cx="808222" cy="193738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D3645974-C977-47DB-B581-9E4DF49B4102}"/>
              </a:ext>
            </a:extLst>
          </p:cNvPr>
          <p:cNvSpPr txBox="1"/>
          <p:nvPr/>
        </p:nvSpPr>
        <p:spPr>
          <a:xfrm>
            <a:off x="1428192" y="823565"/>
            <a:ext cx="14441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Bellow reduction</a:t>
            </a:r>
            <a:endParaRPr lang="en-GB" sz="14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DE4243C-C476-4709-8DA2-4B07D0679708}"/>
              </a:ext>
            </a:extLst>
          </p:cNvPr>
          <p:cNvSpPr txBox="1"/>
          <p:nvPr/>
        </p:nvSpPr>
        <p:spPr>
          <a:xfrm>
            <a:off x="1715881" y="1105466"/>
            <a:ext cx="7062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/>
                </a:solidFill>
              </a:rPr>
              <a:t>121mm</a:t>
            </a:r>
            <a:endParaRPr lang="en-GB" sz="1200" dirty="0">
              <a:solidFill>
                <a:schemeClr val="bg1"/>
              </a:solidFill>
            </a:endParaRP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276AA420-70ED-4221-A22C-D0E4D0747979}"/>
              </a:ext>
            </a:extLst>
          </p:cNvPr>
          <p:cNvCxnSpPr/>
          <p:nvPr/>
        </p:nvCxnSpPr>
        <p:spPr>
          <a:xfrm>
            <a:off x="1781299" y="1382465"/>
            <a:ext cx="564078" cy="0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" name="Picture 43">
            <a:extLst>
              <a:ext uri="{FF2B5EF4-FFF2-40B4-BE49-F238E27FC236}">
                <a16:creationId xmlns:a16="http://schemas.microsoft.com/office/drawing/2014/main" id="{E7637372-442D-4FB2-BE8F-4D198B2A35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46211" y="1238902"/>
            <a:ext cx="2787153" cy="3595666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E33233D6-AD60-4E5C-919D-A8C237216903}"/>
              </a:ext>
            </a:extLst>
          </p:cNvPr>
          <p:cNvSpPr txBox="1"/>
          <p:nvPr/>
        </p:nvSpPr>
        <p:spPr>
          <a:xfrm>
            <a:off x="9751503" y="1477348"/>
            <a:ext cx="13765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/>
                </a:solidFill>
              </a:rPr>
              <a:t>753mm</a:t>
            </a:r>
            <a:br>
              <a:rPr lang="fr-FR" sz="1200" dirty="0">
                <a:solidFill>
                  <a:schemeClr val="bg1"/>
                </a:solidFill>
              </a:rPr>
            </a:br>
            <a:r>
              <a:rPr lang="fr-FR" sz="1200" dirty="0">
                <a:solidFill>
                  <a:schemeClr val="bg1"/>
                </a:solidFill>
              </a:rPr>
              <a:t>(before 941mm)</a:t>
            </a:r>
            <a:endParaRPr lang="en-GB" sz="1200" dirty="0">
              <a:solidFill>
                <a:schemeClr val="bg1"/>
              </a:solidFill>
            </a:endParaRP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FA1B07FA-F7B1-4017-BF70-9B18E2F0ACBA}"/>
              </a:ext>
            </a:extLst>
          </p:cNvPr>
          <p:cNvCxnSpPr>
            <a:cxnSpLocks/>
          </p:cNvCxnSpPr>
          <p:nvPr/>
        </p:nvCxnSpPr>
        <p:spPr>
          <a:xfrm>
            <a:off x="9667485" y="1930060"/>
            <a:ext cx="1376567" cy="0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Arrow: Right 48">
            <a:extLst>
              <a:ext uri="{FF2B5EF4-FFF2-40B4-BE49-F238E27FC236}">
                <a16:creationId xmlns:a16="http://schemas.microsoft.com/office/drawing/2014/main" id="{A3764F8D-E7E8-4A11-9F4A-E2248083FEA1}"/>
              </a:ext>
            </a:extLst>
          </p:cNvPr>
          <p:cNvSpPr/>
          <p:nvPr/>
        </p:nvSpPr>
        <p:spPr>
          <a:xfrm>
            <a:off x="9783889" y="4321215"/>
            <a:ext cx="233911" cy="179163"/>
          </a:xfrm>
          <a:prstGeom prst="rightArrow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31D4F2DA-962F-4819-ACC5-C9025AE32FC0}"/>
              </a:ext>
            </a:extLst>
          </p:cNvPr>
          <p:cNvSpPr/>
          <p:nvPr/>
        </p:nvSpPr>
        <p:spPr>
          <a:xfrm>
            <a:off x="11357641" y="4467988"/>
            <a:ext cx="233910" cy="179163"/>
          </a:xfrm>
          <a:custGeom>
            <a:avLst/>
            <a:gdLst>
              <a:gd name="connsiteX0" fmla="*/ 0 w 233910"/>
              <a:gd name="connsiteY0" fmla="*/ 101973 h 179163"/>
              <a:gd name="connsiteX1" fmla="*/ 71252 w 233910"/>
              <a:gd name="connsiteY1" fmla="*/ 167288 h 179163"/>
              <a:gd name="connsiteX2" fmla="*/ 83128 w 233910"/>
              <a:gd name="connsiteY2" fmla="*/ 179163 h 179163"/>
              <a:gd name="connsiteX3" fmla="*/ 106878 w 233910"/>
              <a:gd name="connsiteY3" fmla="*/ 149475 h 179163"/>
              <a:gd name="connsiteX4" fmla="*/ 154380 w 233910"/>
              <a:gd name="connsiteY4" fmla="*/ 101973 h 179163"/>
              <a:gd name="connsiteX5" fmla="*/ 160317 w 233910"/>
              <a:gd name="connsiteY5" fmla="*/ 84160 h 179163"/>
              <a:gd name="connsiteX6" fmla="*/ 172193 w 233910"/>
              <a:gd name="connsiteY6" fmla="*/ 72285 h 179163"/>
              <a:gd name="connsiteX7" fmla="*/ 184068 w 233910"/>
              <a:gd name="connsiteY7" fmla="*/ 54472 h 179163"/>
              <a:gd name="connsiteX8" fmla="*/ 213756 w 233910"/>
              <a:gd name="connsiteY8" fmla="*/ 24784 h 179163"/>
              <a:gd name="connsiteX9" fmla="*/ 231569 w 233910"/>
              <a:gd name="connsiteY9" fmla="*/ 1033 h 1791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3910" h="179163">
                <a:moveTo>
                  <a:pt x="0" y="101973"/>
                </a:moveTo>
                <a:cubicBezTo>
                  <a:pt x="44993" y="137967"/>
                  <a:pt x="20722" y="116758"/>
                  <a:pt x="71252" y="167288"/>
                </a:cubicBezTo>
                <a:lnTo>
                  <a:pt x="83128" y="179163"/>
                </a:lnTo>
                <a:cubicBezTo>
                  <a:pt x="91045" y="169267"/>
                  <a:pt x="98282" y="158787"/>
                  <a:pt x="106878" y="149475"/>
                </a:cubicBezTo>
                <a:cubicBezTo>
                  <a:pt x="122066" y="133021"/>
                  <a:pt x="154380" y="101973"/>
                  <a:pt x="154380" y="101973"/>
                </a:cubicBezTo>
                <a:cubicBezTo>
                  <a:pt x="156359" y="96035"/>
                  <a:pt x="157097" y="89527"/>
                  <a:pt x="160317" y="84160"/>
                </a:cubicBezTo>
                <a:cubicBezTo>
                  <a:pt x="163197" y="79360"/>
                  <a:pt x="168696" y="76656"/>
                  <a:pt x="172193" y="72285"/>
                </a:cubicBezTo>
                <a:cubicBezTo>
                  <a:pt x="176651" y="66713"/>
                  <a:pt x="179369" y="59843"/>
                  <a:pt x="184068" y="54472"/>
                </a:cubicBezTo>
                <a:cubicBezTo>
                  <a:pt x="193284" y="43940"/>
                  <a:pt x="204540" y="35316"/>
                  <a:pt x="213756" y="24784"/>
                </a:cubicBezTo>
                <a:cubicBezTo>
                  <a:pt x="260794" y="-28972"/>
                  <a:pt x="207404" y="25202"/>
                  <a:pt x="231569" y="1033"/>
                </a:cubicBezTo>
              </a:path>
            </a:pathLst>
          </a:cu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1EC01329-7190-4A46-BC95-BC4939E14DBA}"/>
              </a:ext>
            </a:extLst>
          </p:cNvPr>
          <p:cNvSpPr txBox="1"/>
          <p:nvPr/>
        </p:nvSpPr>
        <p:spPr>
          <a:xfrm>
            <a:off x="9619278" y="4535981"/>
            <a:ext cx="7395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/>
                </a:solidFill>
              </a:rPr>
              <a:t>-40mm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502F1577-15FB-48B3-A976-79AD82C50C47}"/>
              </a:ext>
            </a:extLst>
          </p:cNvPr>
          <p:cNvSpPr txBox="1"/>
          <p:nvPr/>
        </p:nvSpPr>
        <p:spPr>
          <a:xfrm>
            <a:off x="11468371" y="4557569"/>
            <a:ext cx="4553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/>
                </a:solidFill>
              </a:rPr>
              <a:t>OK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7961F285-D5AC-4864-8DD9-423885A9B1EA}"/>
              </a:ext>
            </a:extLst>
          </p:cNvPr>
          <p:cNvSpPr/>
          <p:nvPr/>
        </p:nvSpPr>
        <p:spPr>
          <a:xfrm>
            <a:off x="10717946" y="4467988"/>
            <a:ext cx="233910" cy="179163"/>
          </a:xfrm>
          <a:custGeom>
            <a:avLst/>
            <a:gdLst>
              <a:gd name="connsiteX0" fmla="*/ 0 w 233910"/>
              <a:gd name="connsiteY0" fmla="*/ 101973 h 179163"/>
              <a:gd name="connsiteX1" fmla="*/ 71252 w 233910"/>
              <a:gd name="connsiteY1" fmla="*/ 167288 h 179163"/>
              <a:gd name="connsiteX2" fmla="*/ 83128 w 233910"/>
              <a:gd name="connsiteY2" fmla="*/ 179163 h 179163"/>
              <a:gd name="connsiteX3" fmla="*/ 106878 w 233910"/>
              <a:gd name="connsiteY3" fmla="*/ 149475 h 179163"/>
              <a:gd name="connsiteX4" fmla="*/ 154380 w 233910"/>
              <a:gd name="connsiteY4" fmla="*/ 101973 h 179163"/>
              <a:gd name="connsiteX5" fmla="*/ 160317 w 233910"/>
              <a:gd name="connsiteY5" fmla="*/ 84160 h 179163"/>
              <a:gd name="connsiteX6" fmla="*/ 172193 w 233910"/>
              <a:gd name="connsiteY6" fmla="*/ 72285 h 179163"/>
              <a:gd name="connsiteX7" fmla="*/ 184068 w 233910"/>
              <a:gd name="connsiteY7" fmla="*/ 54472 h 179163"/>
              <a:gd name="connsiteX8" fmla="*/ 213756 w 233910"/>
              <a:gd name="connsiteY8" fmla="*/ 24784 h 179163"/>
              <a:gd name="connsiteX9" fmla="*/ 231569 w 233910"/>
              <a:gd name="connsiteY9" fmla="*/ 1033 h 1791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3910" h="179163">
                <a:moveTo>
                  <a:pt x="0" y="101973"/>
                </a:moveTo>
                <a:cubicBezTo>
                  <a:pt x="44993" y="137967"/>
                  <a:pt x="20722" y="116758"/>
                  <a:pt x="71252" y="167288"/>
                </a:cubicBezTo>
                <a:lnTo>
                  <a:pt x="83128" y="179163"/>
                </a:lnTo>
                <a:cubicBezTo>
                  <a:pt x="91045" y="169267"/>
                  <a:pt x="98282" y="158787"/>
                  <a:pt x="106878" y="149475"/>
                </a:cubicBezTo>
                <a:cubicBezTo>
                  <a:pt x="122066" y="133021"/>
                  <a:pt x="154380" y="101973"/>
                  <a:pt x="154380" y="101973"/>
                </a:cubicBezTo>
                <a:cubicBezTo>
                  <a:pt x="156359" y="96035"/>
                  <a:pt x="157097" y="89527"/>
                  <a:pt x="160317" y="84160"/>
                </a:cubicBezTo>
                <a:cubicBezTo>
                  <a:pt x="163197" y="79360"/>
                  <a:pt x="168696" y="76656"/>
                  <a:pt x="172193" y="72285"/>
                </a:cubicBezTo>
                <a:cubicBezTo>
                  <a:pt x="176651" y="66713"/>
                  <a:pt x="179369" y="59843"/>
                  <a:pt x="184068" y="54472"/>
                </a:cubicBezTo>
                <a:cubicBezTo>
                  <a:pt x="193284" y="43940"/>
                  <a:pt x="204540" y="35316"/>
                  <a:pt x="213756" y="24784"/>
                </a:cubicBezTo>
                <a:cubicBezTo>
                  <a:pt x="260794" y="-28972"/>
                  <a:pt x="207404" y="25202"/>
                  <a:pt x="231569" y="1033"/>
                </a:cubicBezTo>
              </a:path>
            </a:pathLst>
          </a:cu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959C395-C680-4CE0-BEC2-254D0A976774}"/>
              </a:ext>
            </a:extLst>
          </p:cNvPr>
          <p:cNvSpPr txBox="1"/>
          <p:nvPr/>
        </p:nvSpPr>
        <p:spPr>
          <a:xfrm>
            <a:off x="10828676" y="4557569"/>
            <a:ext cx="4553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/>
                </a:solidFill>
              </a:rPr>
              <a:t>OK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00877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9A92B-713A-4134-B8A8-8602AE7484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/>
          <a:lstStyle/>
          <a:p>
            <a:pPr algn="ctr"/>
            <a:r>
              <a:rPr lang="fr-FR" b="1" dirty="0"/>
              <a:t>OLD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637584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D917B0A-FF34-4D3A-8D1F-FEDC06A69273}"/>
              </a:ext>
            </a:extLst>
          </p:cNvPr>
          <p:cNvSpPr txBox="1"/>
          <p:nvPr/>
        </p:nvSpPr>
        <p:spPr>
          <a:xfrm>
            <a:off x="213756" y="225631"/>
            <a:ext cx="5599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00B0F0"/>
                </a:solidFill>
              </a:rPr>
              <a:t>2023/03/22 – Intégration new Beamstopper FT</a:t>
            </a:r>
            <a:r>
              <a:rPr lang="fr-FR" b="1" dirty="0">
                <a:solidFill>
                  <a:srgbClr val="FF0000"/>
                </a:solidFill>
              </a:rPr>
              <a:t>N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BCCC0DC-73F3-4378-8E6D-0E4D0562B626}"/>
              </a:ext>
            </a:extLst>
          </p:cNvPr>
          <p:cNvSpPr txBox="1"/>
          <p:nvPr/>
        </p:nvSpPr>
        <p:spPr>
          <a:xfrm>
            <a:off x="7296513" y="1572388"/>
            <a:ext cx="21740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Intégration actuelle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155728F-7289-40A7-A104-EB37802545F6}"/>
              </a:ext>
            </a:extLst>
          </p:cNvPr>
          <p:cNvSpPr txBox="1"/>
          <p:nvPr/>
        </p:nvSpPr>
        <p:spPr>
          <a:xfrm>
            <a:off x="307535" y="1633943"/>
            <a:ext cx="12864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ST0828481_04</a:t>
            </a:r>
            <a:endParaRPr lang="en-GB" sz="1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1F8F693-F790-497D-AAD8-3181F9E1A0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607" y="1979229"/>
            <a:ext cx="11002727" cy="3683922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FE5CA19B-6BF1-48CB-B678-A4DE69B95CEC}"/>
              </a:ext>
            </a:extLst>
          </p:cNvPr>
          <p:cNvSpPr txBox="1"/>
          <p:nvPr/>
        </p:nvSpPr>
        <p:spPr>
          <a:xfrm>
            <a:off x="3959879" y="5008232"/>
            <a:ext cx="24686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bg1"/>
                </a:solidFill>
              </a:rPr>
              <a:t>2x Beamstopper à remplacer </a:t>
            </a:r>
            <a:br>
              <a:rPr lang="fr-FR" sz="1400" dirty="0">
                <a:solidFill>
                  <a:schemeClr val="bg1"/>
                </a:solidFill>
              </a:rPr>
            </a:br>
            <a:r>
              <a:rPr lang="fr-FR" sz="1400" dirty="0">
                <a:solidFill>
                  <a:schemeClr val="bg1"/>
                </a:solidFill>
              </a:rPr>
              <a:t>ST0719184 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CD4AC4A-6A9F-4E2E-9B41-809B652FDA79}"/>
              </a:ext>
            </a:extLst>
          </p:cNvPr>
          <p:cNvSpPr txBox="1"/>
          <p:nvPr/>
        </p:nvSpPr>
        <p:spPr>
          <a:xfrm>
            <a:off x="358769" y="4962447"/>
            <a:ext cx="1183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bg1"/>
                </a:solidFill>
              </a:rPr>
              <a:t>QDE430 section 718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15A375C-6535-43CC-AEEF-B231708B0C5A}"/>
              </a:ext>
            </a:extLst>
          </p:cNvPr>
          <p:cNvSpPr txBox="1"/>
          <p:nvPr/>
        </p:nvSpPr>
        <p:spPr>
          <a:xfrm>
            <a:off x="8173989" y="3667301"/>
            <a:ext cx="122908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VPI423</a:t>
            </a:r>
            <a:br>
              <a:rPr lang="en-GB" sz="1400" dirty="0">
                <a:solidFill>
                  <a:schemeClr val="bg1"/>
                </a:solidFill>
              </a:rPr>
            </a:br>
            <a:r>
              <a:rPr lang="en-GB" sz="1400" dirty="0">
                <a:solidFill>
                  <a:schemeClr val="bg1"/>
                </a:solidFill>
              </a:rPr>
              <a:t>Section 713</a:t>
            </a:r>
            <a:br>
              <a:rPr lang="en-GB" sz="1400" dirty="0">
                <a:solidFill>
                  <a:schemeClr val="bg1"/>
                </a:solidFill>
              </a:rPr>
            </a:br>
            <a:r>
              <a:rPr lang="en-GB" sz="1400" dirty="0">
                <a:solidFill>
                  <a:schemeClr val="bg1"/>
                </a:solidFill>
              </a:rPr>
              <a:t>Long 941mm</a:t>
            </a:r>
          </a:p>
        </p:txBody>
      </p:sp>
    </p:spTree>
    <p:extLst>
      <p:ext uri="{BB962C8B-B14F-4D97-AF65-F5344CB8AC3E}">
        <p14:creationId xmlns:p14="http://schemas.microsoft.com/office/powerpoint/2010/main" val="36101548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70241CEA-01F2-4416-B753-ED4942BFBD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0754" y="1107560"/>
            <a:ext cx="9155628" cy="537082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D917B0A-FF34-4D3A-8D1F-FEDC06A69273}"/>
              </a:ext>
            </a:extLst>
          </p:cNvPr>
          <p:cNvSpPr txBox="1"/>
          <p:nvPr/>
        </p:nvSpPr>
        <p:spPr>
          <a:xfrm>
            <a:off x="213756" y="225631"/>
            <a:ext cx="5599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00B0F0"/>
                </a:solidFill>
              </a:rPr>
              <a:t>2021/10/14 – Intégration new Beamstopper FT</a:t>
            </a:r>
            <a:r>
              <a:rPr lang="fr-FR" b="1" dirty="0">
                <a:solidFill>
                  <a:srgbClr val="FF0000"/>
                </a:solidFill>
              </a:rPr>
              <a:t>N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BCCC0DC-73F3-4378-8E6D-0E4D0562B626}"/>
              </a:ext>
            </a:extLst>
          </p:cNvPr>
          <p:cNvSpPr txBox="1"/>
          <p:nvPr/>
        </p:nvSpPr>
        <p:spPr>
          <a:xfrm>
            <a:off x="6952129" y="537882"/>
            <a:ext cx="20196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Intégration actuelle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155728F-7289-40A7-A104-EB37802545F6}"/>
              </a:ext>
            </a:extLst>
          </p:cNvPr>
          <p:cNvSpPr txBox="1"/>
          <p:nvPr/>
        </p:nvSpPr>
        <p:spPr>
          <a:xfrm>
            <a:off x="848285" y="799783"/>
            <a:ext cx="12864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ST0828481_04</a:t>
            </a:r>
            <a:endParaRPr lang="en-GB" sz="14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E5CA19B-6BF1-48CB-B678-A4DE69B95CEC}"/>
              </a:ext>
            </a:extLst>
          </p:cNvPr>
          <p:cNvSpPr txBox="1"/>
          <p:nvPr/>
        </p:nvSpPr>
        <p:spPr>
          <a:xfrm>
            <a:off x="4205079" y="5750440"/>
            <a:ext cx="24686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bg1"/>
                </a:solidFill>
              </a:rPr>
              <a:t>2x Beamstopper à remplacer </a:t>
            </a:r>
            <a:br>
              <a:rPr lang="fr-FR" sz="1400" dirty="0">
                <a:solidFill>
                  <a:schemeClr val="bg1"/>
                </a:solidFill>
              </a:rPr>
            </a:br>
            <a:r>
              <a:rPr lang="fr-FR" sz="1400" dirty="0">
                <a:solidFill>
                  <a:schemeClr val="bg1"/>
                </a:solidFill>
              </a:rPr>
              <a:t>ST0719184 </a:t>
            </a:r>
            <a:endParaRPr lang="en-GB" sz="1400" dirty="0">
              <a:solidFill>
                <a:schemeClr val="bg1"/>
              </a:solidFill>
            </a:endParaRP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FE0A04BE-223E-46BE-9E36-ADF309BD5712}"/>
              </a:ext>
            </a:extLst>
          </p:cNvPr>
          <p:cNvCxnSpPr>
            <a:cxnSpLocks/>
          </p:cNvCxnSpPr>
          <p:nvPr/>
        </p:nvCxnSpPr>
        <p:spPr>
          <a:xfrm flipH="1">
            <a:off x="5217868" y="3773090"/>
            <a:ext cx="900348" cy="96199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5B6053D6-ACAF-4471-A40E-B65B0926FA56}"/>
              </a:ext>
            </a:extLst>
          </p:cNvPr>
          <p:cNvSpPr txBox="1"/>
          <p:nvPr/>
        </p:nvSpPr>
        <p:spPr>
          <a:xfrm>
            <a:off x="6305403" y="3513413"/>
            <a:ext cx="7366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bg1"/>
                </a:solidFill>
              </a:rPr>
              <a:t>BEAM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CD4AC4A-6A9F-4E2E-9B41-809B652FDA79}"/>
              </a:ext>
            </a:extLst>
          </p:cNvPr>
          <p:cNvSpPr txBox="1"/>
          <p:nvPr/>
        </p:nvSpPr>
        <p:spPr>
          <a:xfrm>
            <a:off x="950754" y="2957941"/>
            <a:ext cx="1183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bg1"/>
                </a:solidFill>
              </a:rPr>
              <a:t>QDE430 section 718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15A375C-6535-43CC-AEEF-B231708B0C5A}"/>
              </a:ext>
            </a:extLst>
          </p:cNvPr>
          <p:cNvSpPr txBox="1"/>
          <p:nvPr/>
        </p:nvSpPr>
        <p:spPr>
          <a:xfrm>
            <a:off x="7413968" y="2588609"/>
            <a:ext cx="122908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VPI423</a:t>
            </a:r>
            <a:br>
              <a:rPr lang="en-GB" sz="1400" dirty="0">
                <a:solidFill>
                  <a:schemeClr val="bg1"/>
                </a:solidFill>
              </a:rPr>
            </a:br>
            <a:r>
              <a:rPr lang="en-GB" sz="1400" dirty="0">
                <a:solidFill>
                  <a:schemeClr val="bg1"/>
                </a:solidFill>
              </a:rPr>
              <a:t>Section 713</a:t>
            </a:r>
            <a:br>
              <a:rPr lang="en-GB" sz="1400" dirty="0">
                <a:solidFill>
                  <a:schemeClr val="bg1"/>
                </a:solidFill>
              </a:rPr>
            </a:br>
            <a:r>
              <a:rPr lang="en-GB" sz="1400" dirty="0">
                <a:solidFill>
                  <a:schemeClr val="bg1"/>
                </a:solidFill>
              </a:rPr>
              <a:t>Long 941mm</a:t>
            </a:r>
          </a:p>
        </p:txBody>
      </p:sp>
    </p:spTree>
    <p:extLst>
      <p:ext uri="{BB962C8B-B14F-4D97-AF65-F5344CB8AC3E}">
        <p14:creationId xmlns:p14="http://schemas.microsoft.com/office/powerpoint/2010/main" val="18802855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D917B0A-FF34-4D3A-8D1F-FEDC06A69273}"/>
              </a:ext>
            </a:extLst>
          </p:cNvPr>
          <p:cNvSpPr txBox="1"/>
          <p:nvPr/>
        </p:nvSpPr>
        <p:spPr>
          <a:xfrm>
            <a:off x="213756" y="225631"/>
            <a:ext cx="5599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00B0F0"/>
                </a:solidFill>
              </a:rPr>
              <a:t>2021/10/14 – Intégration new Beamstopper FT</a:t>
            </a:r>
            <a:r>
              <a:rPr lang="fr-FR" b="1" dirty="0">
                <a:solidFill>
                  <a:srgbClr val="FF0000"/>
                </a:solidFill>
              </a:rPr>
              <a:t>N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BCCC0DC-73F3-4378-8E6D-0E4D0562B626}"/>
              </a:ext>
            </a:extLst>
          </p:cNvPr>
          <p:cNvSpPr txBox="1"/>
          <p:nvPr/>
        </p:nvSpPr>
        <p:spPr>
          <a:xfrm>
            <a:off x="7296513" y="1572388"/>
            <a:ext cx="21065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Intégration actuelle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155728F-7289-40A7-A104-EB37802545F6}"/>
              </a:ext>
            </a:extLst>
          </p:cNvPr>
          <p:cNvSpPr txBox="1"/>
          <p:nvPr/>
        </p:nvSpPr>
        <p:spPr>
          <a:xfrm>
            <a:off x="307535" y="1633943"/>
            <a:ext cx="12864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ST0828481_04</a:t>
            </a:r>
            <a:endParaRPr lang="en-GB" sz="1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1F8F693-F790-497D-AAD8-3181F9E1A0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607" y="1979229"/>
            <a:ext cx="11002727" cy="3683922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FE5CA19B-6BF1-48CB-B678-A4DE69B95CEC}"/>
              </a:ext>
            </a:extLst>
          </p:cNvPr>
          <p:cNvSpPr txBox="1"/>
          <p:nvPr/>
        </p:nvSpPr>
        <p:spPr>
          <a:xfrm>
            <a:off x="3959879" y="5008232"/>
            <a:ext cx="24686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bg1"/>
                </a:solidFill>
              </a:rPr>
              <a:t>2x Beamstopper à remplacer </a:t>
            </a:r>
            <a:br>
              <a:rPr lang="fr-FR" sz="1400" dirty="0">
                <a:solidFill>
                  <a:schemeClr val="bg1"/>
                </a:solidFill>
              </a:rPr>
            </a:br>
            <a:r>
              <a:rPr lang="fr-FR" sz="1400" dirty="0">
                <a:solidFill>
                  <a:schemeClr val="bg1"/>
                </a:solidFill>
              </a:rPr>
              <a:t>ST0719184 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CD4AC4A-6A9F-4E2E-9B41-809B652FDA79}"/>
              </a:ext>
            </a:extLst>
          </p:cNvPr>
          <p:cNvSpPr txBox="1"/>
          <p:nvPr/>
        </p:nvSpPr>
        <p:spPr>
          <a:xfrm>
            <a:off x="358769" y="4962447"/>
            <a:ext cx="1183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bg1"/>
                </a:solidFill>
              </a:rPr>
              <a:t>QDE430 section 718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15A375C-6535-43CC-AEEF-B231708B0C5A}"/>
              </a:ext>
            </a:extLst>
          </p:cNvPr>
          <p:cNvSpPr txBox="1"/>
          <p:nvPr/>
        </p:nvSpPr>
        <p:spPr>
          <a:xfrm>
            <a:off x="8173989" y="3667301"/>
            <a:ext cx="122908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VPI423</a:t>
            </a:r>
            <a:br>
              <a:rPr lang="en-GB" sz="1400" dirty="0">
                <a:solidFill>
                  <a:schemeClr val="bg1"/>
                </a:solidFill>
              </a:rPr>
            </a:br>
            <a:r>
              <a:rPr lang="en-GB" sz="1400" dirty="0">
                <a:solidFill>
                  <a:schemeClr val="bg1"/>
                </a:solidFill>
              </a:rPr>
              <a:t>Section 713</a:t>
            </a:r>
            <a:br>
              <a:rPr lang="en-GB" sz="1400" dirty="0">
                <a:solidFill>
                  <a:schemeClr val="bg1"/>
                </a:solidFill>
              </a:rPr>
            </a:br>
            <a:r>
              <a:rPr lang="en-GB" sz="1400" dirty="0">
                <a:solidFill>
                  <a:schemeClr val="bg1"/>
                </a:solidFill>
              </a:rPr>
              <a:t>Long 941mm</a:t>
            </a:r>
          </a:p>
        </p:txBody>
      </p:sp>
    </p:spTree>
    <p:extLst>
      <p:ext uri="{BB962C8B-B14F-4D97-AF65-F5344CB8AC3E}">
        <p14:creationId xmlns:p14="http://schemas.microsoft.com/office/powerpoint/2010/main" val="3444640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D917B0A-FF34-4D3A-8D1F-FEDC06A69273}"/>
              </a:ext>
            </a:extLst>
          </p:cNvPr>
          <p:cNvSpPr txBox="1"/>
          <p:nvPr/>
        </p:nvSpPr>
        <p:spPr>
          <a:xfrm>
            <a:off x="213756" y="225631"/>
            <a:ext cx="5599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00B0F0"/>
                </a:solidFill>
              </a:rPr>
              <a:t>2021/10/14 – Intégration new beamstopper FT</a:t>
            </a:r>
            <a:r>
              <a:rPr lang="fr-FR" b="1" dirty="0">
                <a:solidFill>
                  <a:srgbClr val="FF0000"/>
                </a:solidFill>
              </a:rPr>
              <a:t>N</a:t>
            </a:r>
            <a:endParaRPr lang="en-GB" b="1" dirty="0">
              <a:solidFill>
                <a:srgbClr val="FF0000"/>
              </a:solidFill>
            </a:endParaRPr>
          </a:p>
        </p:txBody>
      </p:sp>
      <p:pic>
        <p:nvPicPr>
          <p:cNvPr id="4" name="Picture 3" descr="A picture containing text, electronics&#10;&#10;Description automatically generated">
            <a:extLst>
              <a:ext uri="{FF2B5EF4-FFF2-40B4-BE49-F238E27FC236}">
                <a16:creationId xmlns:a16="http://schemas.microsoft.com/office/drawing/2014/main" id="{8233CA2B-3545-406D-8051-85C5F97E85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9264" y="859297"/>
            <a:ext cx="7496300" cy="335164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05BE2DB-98F5-43F2-89AC-0C92EC1A95BC}"/>
              </a:ext>
            </a:extLst>
          </p:cNvPr>
          <p:cNvSpPr txBox="1"/>
          <p:nvPr/>
        </p:nvSpPr>
        <p:spPr>
          <a:xfrm>
            <a:off x="6233597" y="904071"/>
            <a:ext cx="28213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bg1"/>
                </a:solidFill>
              </a:rPr>
              <a:t>4x new Beamstoppers – ST1023874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7" name="Explosion: 8 Points 6">
            <a:extLst>
              <a:ext uri="{FF2B5EF4-FFF2-40B4-BE49-F238E27FC236}">
                <a16:creationId xmlns:a16="http://schemas.microsoft.com/office/drawing/2014/main" id="{EE15DC19-BA42-40BF-B8A2-676271AD9303}"/>
              </a:ext>
            </a:extLst>
          </p:cNvPr>
          <p:cNvSpPr/>
          <p:nvPr/>
        </p:nvSpPr>
        <p:spPr>
          <a:xfrm>
            <a:off x="3883230" y="1585356"/>
            <a:ext cx="391886" cy="480951"/>
          </a:xfrm>
          <a:prstGeom prst="irregularSeal1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Explosion: 8 Points 7">
            <a:extLst>
              <a:ext uri="{FF2B5EF4-FFF2-40B4-BE49-F238E27FC236}">
                <a16:creationId xmlns:a16="http://schemas.microsoft.com/office/drawing/2014/main" id="{AAEE67AB-7C9E-43CB-87E2-F3A798525463}"/>
              </a:ext>
            </a:extLst>
          </p:cNvPr>
          <p:cNvSpPr/>
          <p:nvPr/>
        </p:nvSpPr>
        <p:spPr>
          <a:xfrm>
            <a:off x="8387936" y="1904010"/>
            <a:ext cx="391886" cy="480951"/>
          </a:xfrm>
          <a:prstGeom prst="irregularSeal1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0043C7D-1710-405D-99E8-01FF292EBD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1806" y="2384961"/>
            <a:ext cx="1339079" cy="4131201"/>
          </a:xfrm>
          <a:prstGeom prst="rect">
            <a:avLst/>
          </a:prstGeom>
          <a:solidFill>
            <a:srgbClr val="FF0000"/>
          </a:solidFill>
          <a:ln w="28575">
            <a:solidFill>
              <a:srgbClr val="FF0000"/>
            </a:solidFill>
          </a:ln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173DE4C-A506-4691-9F8C-A1BDC95CAEF6}"/>
              </a:ext>
            </a:extLst>
          </p:cNvPr>
          <p:cNvCxnSpPr>
            <a:cxnSpLocks/>
          </p:cNvCxnSpPr>
          <p:nvPr/>
        </p:nvCxnSpPr>
        <p:spPr>
          <a:xfrm flipV="1">
            <a:off x="2428504" y="2066308"/>
            <a:ext cx="1525979" cy="2220684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340EC63F-70E5-4502-807B-511E645700DB}"/>
              </a:ext>
            </a:extLst>
          </p:cNvPr>
          <p:cNvSpPr txBox="1"/>
          <p:nvPr/>
        </p:nvSpPr>
        <p:spPr>
          <a:xfrm>
            <a:off x="2878943" y="6430956"/>
            <a:ext cx="698636" cy="36933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/>
              <a:t>Ø195</a:t>
            </a:r>
            <a:endParaRPr lang="en-GB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2BA7BEE0-F894-4365-AD4B-BDC6982FC8A7}"/>
              </a:ext>
            </a:extLst>
          </p:cNvPr>
          <p:cNvCxnSpPr>
            <a:cxnSpLocks/>
            <a:stCxn id="17" idx="1"/>
          </p:cNvCxnSpPr>
          <p:nvPr/>
        </p:nvCxnSpPr>
        <p:spPr>
          <a:xfrm flipH="1" flipV="1">
            <a:off x="2155371" y="5937661"/>
            <a:ext cx="723572" cy="677961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095359F6-15F4-4547-AE74-2872E6E3BF3E}"/>
              </a:ext>
            </a:extLst>
          </p:cNvPr>
          <p:cNvSpPr txBox="1"/>
          <p:nvPr/>
        </p:nvSpPr>
        <p:spPr>
          <a:xfrm>
            <a:off x="332508" y="5937661"/>
            <a:ext cx="716449" cy="36933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/>
              <a:t>Ø206</a:t>
            </a:r>
            <a:endParaRPr lang="en-GB" dirty="0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58E1BD6A-C4CE-42C5-9740-8E1CAEA5DA28}"/>
              </a:ext>
            </a:extLst>
          </p:cNvPr>
          <p:cNvCxnSpPr>
            <a:cxnSpLocks/>
            <a:stCxn id="22" idx="3"/>
          </p:cNvCxnSpPr>
          <p:nvPr/>
        </p:nvCxnSpPr>
        <p:spPr>
          <a:xfrm flipV="1">
            <a:off x="1048957" y="5911933"/>
            <a:ext cx="815442" cy="210394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Picture 26">
            <a:extLst>
              <a:ext uri="{FF2B5EF4-FFF2-40B4-BE49-F238E27FC236}">
                <a16:creationId xmlns:a16="http://schemas.microsoft.com/office/drawing/2014/main" id="{01C02EC0-829C-4F2D-AB57-7F8006B8A9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37519" y="2865069"/>
            <a:ext cx="3481383" cy="3820739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0C1C8725-0097-48D8-B734-90F913742DB5}"/>
              </a:ext>
            </a:extLst>
          </p:cNvPr>
          <p:cNvCxnSpPr>
            <a:cxnSpLocks/>
          </p:cNvCxnSpPr>
          <p:nvPr/>
        </p:nvCxnSpPr>
        <p:spPr>
          <a:xfrm flipH="1" flipV="1">
            <a:off x="8622410" y="2425594"/>
            <a:ext cx="990665" cy="2208724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A33E0E72-7DF1-45F9-B65C-CAC119420AA8}"/>
              </a:ext>
            </a:extLst>
          </p:cNvPr>
          <p:cNvSpPr txBox="1"/>
          <p:nvPr/>
        </p:nvSpPr>
        <p:spPr>
          <a:xfrm>
            <a:off x="9334004" y="4661066"/>
            <a:ext cx="558142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100" dirty="0"/>
              <a:t>57mm</a:t>
            </a:r>
            <a:endParaRPr lang="en-GB" sz="11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FD8DA9E-8263-4683-8B08-7D27CD2784DE}"/>
              </a:ext>
            </a:extLst>
          </p:cNvPr>
          <p:cNvSpPr txBox="1"/>
          <p:nvPr/>
        </p:nvSpPr>
        <p:spPr>
          <a:xfrm>
            <a:off x="332864" y="3919072"/>
            <a:ext cx="1183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QDE430 section 718</a:t>
            </a:r>
            <a:endParaRPr lang="en-GB" sz="140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F5DE87D-11A3-45CC-B98C-1F2F02D1AF12}"/>
              </a:ext>
            </a:extLst>
          </p:cNvPr>
          <p:cNvSpPr txBox="1"/>
          <p:nvPr/>
        </p:nvSpPr>
        <p:spPr>
          <a:xfrm>
            <a:off x="3975405" y="4661066"/>
            <a:ext cx="4010819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u="sng" dirty="0">
                <a:solidFill>
                  <a:srgbClr val="FF0000"/>
                </a:solidFill>
              </a:rPr>
              <a:t>Actions:</a:t>
            </a:r>
          </a:p>
          <a:p>
            <a:endParaRPr lang="fr-FR" sz="1200" dirty="0"/>
          </a:p>
          <a:p>
            <a:pPr marL="171450" indent="-171450">
              <a:buFontTx/>
              <a:buChar char="-"/>
            </a:pPr>
            <a:r>
              <a:rPr lang="fr-FR" sz="1200" dirty="0"/>
              <a:t>Changement bride chambre du QDE430 ou beamstopper ou ajout ‘’</a:t>
            </a:r>
            <a:r>
              <a:rPr lang="fr-FR" sz="1200" dirty="0" err="1"/>
              <a:t>soufflet+réduction</a:t>
            </a:r>
            <a:r>
              <a:rPr lang="fr-FR" sz="1200" dirty="0"/>
              <a:t> Ø206-&gt;Ø195’’ ?</a:t>
            </a:r>
            <a:br>
              <a:rPr lang="fr-FR" sz="1200" dirty="0"/>
            </a:br>
            <a:endParaRPr lang="fr-FR" sz="1200" dirty="0"/>
          </a:p>
          <a:p>
            <a:pPr marL="171450" indent="-171450">
              <a:buFontTx/>
              <a:buChar char="-"/>
            </a:pPr>
            <a:r>
              <a:rPr lang="fr-FR" sz="1200" dirty="0"/>
              <a:t>Réduction longueur chambre</a:t>
            </a:r>
            <a:endParaRPr lang="en-GB" sz="1200" dirty="0"/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ED9679F6-4690-4FE1-8782-74FAE2C9B863}"/>
              </a:ext>
            </a:extLst>
          </p:cNvPr>
          <p:cNvCxnSpPr>
            <a:cxnSpLocks/>
            <a:endCxn id="37" idx="1"/>
          </p:cNvCxnSpPr>
          <p:nvPr/>
        </p:nvCxnSpPr>
        <p:spPr>
          <a:xfrm flipV="1">
            <a:off x="2802646" y="5292008"/>
            <a:ext cx="1172759" cy="132684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9D0D3059-FA79-43CE-B282-05E884852EF5}"/>
              </a:ext>
            </a:extLst>
          </p:cNvPr>
          <p:cNvCxnSpPr>
            <a:cxnSpLocks/>
          </p:cNvCxnSpPr>
          <p:nvPr/>
        </p:nvCxnSpPr>
        <p:spPr>
          <a:xfrm flipV="1">
            <a:off x="6096000" y="5424690"/>
            <a:ext cx="4069278" cy="346718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1BEF72CF-F913-4114-BD9D-92CB2D86C5D7}"/>
              </a:ext>
            </a:extLst>
          </p:cNvPr>
          <p:cNvSpPr txBox="1"/>
          <p:nvPr/>
        </p:nvSpPr>
        <p:spPr>
          <a:xfrm>
            <a:off x="10408722" y="4406611"/>
            <a:ext cx="10588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VPI423</a:t>
            </a:r>
            <a:br>
              <a:rPr lang="en-GB" dirty="0">
                <a:solidFill>
                  <a:schemeClr val="bg1"/>
                </a:solidFill>
              </a:rPr>
            </a:br>
            <a:r>
              <a:rPr lang="en-GB" dirty="0">
                <a:solidFill>
                  <a:schemeClr val="bg1"/>
                </a:solidFill>
              </a:rPr>
              <a:t>Section 713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18263ECB-235F-43BE-8E3D-BD199B874E4A}"/>
              </a:ext>
            </a:extLst>
          </p:cNvPr>
          <p:cNvSpPr txBox="1"/>
          <p:nvPr/>
        </p:nvSpPr>
        <p:spPr>
          <a:xfrm>
            <a:off x="1689264" y="627237"/>
            <a:ext cx="11133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ST1501215_01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45DB0B60-6ACA-475E-A20A-327C1256E063}"/>
              </a:ext>
            </a:extLst>
          </p:cNvPr>
          <p:cNvSpPr txBox="1"/>
          <p:nvPr/>
        </p:nvSpPr>
        <p:spPr>
          <a:xfrm>
            <a:off x="4132907" y="627237"/>
            <a:ext cx="15055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rgbClr val="00B050"/>
                </a:solidFill>
              </a:rPr>
              <a:t>778mm (bride/bride)</a:t>
            </a:r>
            <a:endParaRPr lang="en-GB" sz="1200" dirty="0">
              <a:solidFill>
                <a:srgbClr val="00B050"/>
              </a:solidFill>
            </a:endParaRPr>
          </a:p>
        </p:txBody>
      </p: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E8FE5E6C-C393-4FEF-8353-C300DA57E84B}"/>
              </a:ext>
            </a:extLst>
          </p:cNvPr>
          <p:cNvCxnSpPr>
            <a:cxnSpLocks/>
          </p:cNvCxnSpPr>
          <p:nvPr/>
        </p:nvCxnSpPr>
        <p:spPr>
          <a:xfrm>
            <a:off x="4132907" y="979772"/>
            <a:ext cx="1062548" cy="65314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9BBCA9A6-CF32-4FC9-B1A0-22F66DAA6272}"/>
              </a:ext>
            </a:extLst>
          </p:cNvPr>
          <p:cNvSpPr txBox="1"/>
          <p:nvPr/>
        </p:nvSpPr>
        <p:spPr>
          <a:xfrm>
            <a:off x="8050597" y="122079"/>
            <a:ext cx="19699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Intégration future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50415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D917B0A-FF34-4D3A-8D1F-FEDC06A69273}"/>
              </a:ext>
            </a:extLst>
          </p:cNvPr>
          <p:cNvSpPr txBox="1"/>
          <p:nvPr/>
        </p:nvSpPr>
        <p:spPr>
          <a:xfrm>
            <a:off x="213756" y="225631"/>
            <a:ext cx="5599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00B0F0"/>
                </a:solidFill>
              </a:rPr>
              <a:t>2021/10/14 – Intégration new Beamstopper FT</a:t>
            </a:r>
            <a:r>
              <a:rPr lang="fr-FR" b="1" dirty="0">
                <a:solidFill>
                  <a:srgbClr val="FF0000"/>
                </a:solidFill>
              </a:rPr>
              <a:t>A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155728F-7289-40A7-A104-EB37802545F6}"/>
              </a:ext>
            </a:extLst>
          </p:cNvPr>
          <p:cNvSpPr txBox="1"/>
          <p:nvPr/>
        </p:nvSpPr>
        <p:spPr>
          <a:xfrm>
            <a:off x="2717923" y="905905"/>
            <a:ext cx="11348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ST0666635_01</a:t>
            </a:r>
            <a:endParaRPr lang="en-GB" sz="12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CD4AC4A-6A9F-4E2E-9B41-809B652FDA79}"/>
              </a:ext>
            </a:extLst>
          </p:cNvPr>
          <p:cNvSpPr txBox="1"/>
          <p:nvPr/>
        </p:nvSpPr>
        <p:spPr>
          <a:xfrm>
            <a:off x="4487095" y="2370113"/>
            <a:ext cx="1183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bg1"/>
                </a:solidFill>
              </a:rPr>
              <a:t>QDE430 section 718</a:t>
            </a:r>
            <a:endParaRPr lang="en-GB" sz="1400" dirty="0">
              <a:solidFill>
                <a:schemeClr val="bg1"/>
              </a:solidFill>
            </a:endParaRPr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E1E8C5A1-16BB-47DF-BEE9-1221923183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9730" y="1196439"/>
            <a:ext cx="7924347" cy="5278582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187A52C-3AA6-42EB-A6F2-059AC20A6194}"/>
              </a:ext>
            </a:extLst>
          </p:cNvPr>
          <p:cNvCxnSpPr>
            <a:cxnSpLocks/>
          </p:cNvCxnSpPr>
          <p:nvPr/>
        </p:nvCxnSpPr>
        <p:spPr>
          <a:xfrm flipH="1">
            <a:off x="6644244" y="2643254"/>
            <a:ext cx="837211" cy="94008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0E4EAE4F-3526-4DBD-9F47-7E5388D7DF1A}"/>
              </a:ext>
            </a:extLst>
          </p:cNvPr>
          <p:cNvSpPr txBox="1"/>
          <p:nvPr/>
        </p:nvSpPr>
        <p:spPr>
          <a:xfrm>
            <a:off x="6598147" y="2389348"/>
            <a:ext cx="7366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bg1"/>
                </a:solidFill>
              </a:rPr>
              <a:t>BEAM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C7C7C21-AD83-4B7A-A218-EA0BABF1A232}"/>
              </a:ext>
            </a:extLst>
          </p:cNvPr>
          <p:cNvSpPr txBox="1"/>
          <p:nvPr/>
        </p:nvSpPr>
        <p:spPr>
          <a:xfrm>
            <a:off x="5409916" y="1291968"/>
            <a:ext cx="24686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bg1"/>
                </a:solidFill>
              </a:rPr>
              <a:t>2x Beamstopper à remplacer </a:t>
            </a:r>
            <a:br>
              <a:rPr lang="fr-FR" sz="1400" dirty="0">
                <a:solidFill>
                  <a:schemeClr val="bg1"/>
                </a:solidFill>
              </a:rPr>
            </a:br>
            <a:r>
              <a:rPr lang="fr-FR" sz="1400" dirty="0">
                <a:solidFill>
                  <a:schemeClr val="bg1"/>
                </a:solidFill>
              </a:rPr>
              <a:t>ST0757362_01 </a:t>
            </a:r>
            <a:endParaRPr lang="en-GB" sz="1400" dirty="0">
              <a:solidFill>
                <a:schemeClr val="bg1"/>
              </a:solidFill>
            </a:endParaRP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37DB6473-2FC7-446C-9D96-929385150217}"/>
              </a:ext>
            </a:extLst>
          </p:cNvPr>
          <p:cNvCxnSpPr>
            <a:cxnSpLocks/>
          </p:cNvCxnSpPr>
          <p:nvPr/>
        </p:nvCxnSpPr>
        <p:spPr>
          <a:xfrm flipH="1">
            <a:off x="4910447" y="1625798"/>
            <a:ext cx="499469" cy="604516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CF1144AC-2BDF-429F-A0DB-8F6C24E807A4}"/>
              </a:ext>
            </a:extLst>
          </p:cNvPr>
          <p:cNvSpPr txBox="1"/>
          <p:nvPr/>
        </p:nvSpPr>
        <p:spPr>
          <a:xfrm>
            <a:off x="9781554" y="2893333"/>
            <a:ext cx="14923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MSG 9027 </a:t>
            </a:r>
          </a:p>
          <a:p>
            <a:r>
              <a:rPr lang="en-GB" sz="1400" dirty="0"/>
              <a:t>PS-C-4787-66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1FA111C4-C3FD-405F-B1F1-1532A962A051}"/>
              </a:ext>
            </a:extLst>
          </p:cNvPr>
          <p:cNvCxnSpPr>
            <a:cxnSpLocks/>
            <a:endCxn id="23" idx="1"/>
          </p:cNvCxnSpPr>
          <p:nvPr/>
        </p:nvCxnSpPr>
        <p:spPr>
          <a:xfrm>
            <a:off x="8647457" y="2823336"/>
            <a:ext cx="1134097" cy="331607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D8FF35D3-1DB0-45DC-B918-E491853F3DA4}"/>
              </a:ext>
            </a:extLst>
          </p:cNvPr>
          <p:cNvSpPr txBox="1"/>
          <p:nvPr/>
        </p:nvSpPr>
        <p:spPr>
          <a:xfrm>
            <a:off x="57406" y="4304368"/>
            <a:ext cx="12904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FTA.QDN9020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255AA4B1-8B60-432F-A895-96ACE9B3E2FF}"/>
              </a:ext>
            </a:extLst>
          </p:cNvPr>
          <p:cNvCxnSpPr>
            <a:cxnSpLocks/>
            <a:endCxn id="28" idx="0"/>
          </p:cNvCxnSpPr>
          <p:nvPr/>
        </p:nvCxnSpPr>
        <p:spPr>
          <a:xfrm flipH="1">
            <a:off x="702628" y="3835730"/>
            <a:ext cx="1173674" cy="468638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6A4EEA02-D6B2-4295-B79F-202487996312}"/>
              </a:ext>
            </a:extLst>
          </p:cNvPr>
          <p:cNvCxnSpPr>
            <a:cxnSpLocks/>
          </p:cNvCxnSpPr>
          <p:nvPr/>
        </p:nvCxnSpPr>
        <p:spPr>
          <a:xfrm flipH="1">
            <a:off x="5151636" y="1625798"/>
            <a:ext cx="258281" cy="1527101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A128F3B4-A41F-4200-88C0-27EA9B35D46F}"/>
              </a:ext>
            </a:extLst>
          </p:cNvPr>
          <p:cNvSpPr txBox="1"/>
          <p:nvPr/>
        </p:nvSpPr>
        <p:spPr>
          <a:xfrm>
            <a:off x="9741733" y="1044404"/>
            <a:ext cx="2092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Intégration actuelle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92BB7CC-7B44-4D1A-8DA6-BA29E05EF040}"/>
              </a:ext>
            </a:extLst>
          </p:cNvPr>
          <p:cNvSpPr txBox="1"/>
          <p:nvPr/>
        </p:nvSpPr>
        <p:spPr>
          <a:xfrm>
            <a:off x="6644244" y="3637656"/>
            <a:ext cx="11673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chemeClr val="bg1"/>
                </a:solidFill>
              </a:rPr>
              <a:t>Chambre</a:t>
            </a:r>
          </a:p>
          <a:p>
            <a:r>
              <a:rPr lang="fr-FR" sz="1400" dirty="0">
                <a:solidFill>
                  <a:schemeClr val="bg1"/>
                </a:solidFill>
              </a:rPr>
              <a:t>PS-C-1000-43</a:t>
            </a:r>
            <a:endParaRPr lang="en-GB" sz="1400" dirty="0">
              <a:solidFill>
                <a:schemeClr val="bg1"/>
              </a:solidFill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563D320-222B-4D0A-A47F-EC58DFA8C83D}"/>
              </a:ext>
            </a:extLst>
          </p:cNvPr>
          <p:cNvCxnSpPr>
            <a:cxnSpLocks/>
          </p:cNvCxnSpPr>
          <p:nvPr/>
        </p:nvCxnSpPr>
        <p:spPr>
          <a:xfrm>
            <a:off x="7179310" y="2989139"/>
            <a:ext cx="48587" cy="648517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60782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Picture 56" descr="A picture containing text, table, worktable, computer&#10;&#10;Description automatically generated">
            <a:extLst>
              <a:ext uri="{FF2B5EF4-FFF2-40B4-BE49-F238E27FC236}">
                <a16:creationId xmlns:a16="http://schemas.microsoft.com/office/drawing/2014/main" id="{7AB640F3-C5D9-42D1-89BB-D1E395F8AF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3569" y="2079139"/>
            <a:ext cx="2538902" cy="4373611"/>
          </a:xfrm>
          <a:prstGeom prst="rect">
            <a:avLst/>
          </a:prstGeom>
          <a:ln w="19050">
            <a:solidFill>
              <a:srgbClr val="FF0000"/>
            </a:solidFill>
          </a:ln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99A2E117-1055-4343-8B48-546235D9A4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5755" y="601087"/>
            <a:ext cx="6750784" cy="444108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D917B0A-FF34-4D3A-8D1F-FEDC06A69273}"/>
              </a:ext>
            </a:extLst>
          </p:cNvPr>
          <p:cNvSpPr txBox="1"/>
          <p:nvPr/>
        </p:nvSpPr>
        <p:spPr>
          <a:xfrm>
            <a:off x="213756" y="225631"/>
            <a:ext cx="5599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00B0F0"/>
                </a:solidFill>
              </a:rPr>
              <a:t>2021/10/14 – Intégration new Beamstopper FT</a:t>
            </a:r>
            <a:r>
              <a:rPr lang="fr-FR" b="1" dirty="0">
                <a:solidFill>
                  <a:srgbClr val="FF0000"/>
                </a:solidFill>
              </a:rPr>
              <a:t>A</a:t>
            </a:r>
            <a:endParaRPr lang="en-GB" b="1" dirty="0">
              <a:solidFill>
                <a:srgbClr val="FF0000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28A9C14-6BA8-4F0F-A686-C2FBB8DCC60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12" y="3011350"/>
            <a:ext cx="1835300" cy="2970854"/>
          </a:xfrm>
          <a:prstGeom prst="rect">
            <a:avLst/>
          </a:prstGeom>
          <a:ln w="19050">
            <a:solidFill>
              <a:srgbClr val="FF0000"/>
            </a:solidFill>
          </a:ln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F7C06CA8-918D-4F26-95DF-179FFF2C4846}"/>
              </a:ext>
            </a:extLst>
          </p:cNvPr>
          <p:cNvSpPr/>
          <p:nvPr/>
        </p:nvSpPr>
        <p:spPr>
          <a:xfrm>
            <a:off x="2588444" y="2308809"/>
            <a:ext cx="385947" cy="44532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624CA78-F932-4579-8EBA-9781B8CFE2F8}"/>
              </a:ext>
            </a:extLst>
          </p:cNvPr>
          <p:cNvSpPr txBox="1"/>
          <p:nvPr/>
        </p:nvSpPr>
        <p:spPr>
          <a:xfrm>
            <a:off x="3856207" y="4696483"/>
            <a:ext cx="33345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>
                <a:solidFill>
                  <a:schemeClr val="bg1"/>
                </a:solidFill>
              </a:rPr>
              <a:t>2 types de cales H40mm</a:t>
            </a:r>
            <a:br>
              <a:rPr lang="fr-FR" sz="1000" dirty="0">
                <a:solidFill>
                  <a:schemeClr val="bg1"/>
                </a:solidFill>
              </a:rPr>
            </a:br>
            <a:r>
              <a:rPr lang="fr-FR" sz="1000" dirty="0">
                <a:solidFill>
                  <a:schemeClr val="bg1"/>
                </a:solidFill>
              </a:rPr>
              <a:t>(configurations: pas de cales / H40mm / H80mm / H120mm)</a:t>
            </a:r>
            <a:endParaRPr lang="en-GB" sz="1000" dirty="0">
              <a:solidFill>
                <a:schemeClr val="bg1"/>
              </a:solidFill>
            </a:endParaRP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9485D9FB-BDCA-4AC3-A369-2B887D1AD0EE}"/>
              </a:ext>
            </a:extLst>
          </p:cNvPr>
          <p:cNvCxnSpPr>
            <a:cxnSpLocks/>
          </p:cNvCxnSpPr>
          <p:nvPr/>
        </p:nvCxnSpPr>
        <p:spPr>
          <a:xfrm flipH="1" flipV="1">
            <a:off x="4892852" y="4519898"/>
            <a:ext cx="660724" cy="325234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18F09CCD-7447-4456-B238-D480785C0FA3}"/>
              </a:ext>
            </a:extLst>
          </p:cNvPr>
          <p:cNvCxnSpPr>
            <a:cxnSpLocks/>
          </p:cNvCxnSpPr>
          <p:nvPr/>
        </p:nvCxnSpPr>
        <p:spPr>
          <a:xfrm flipV="1">
            <a:off x="5553576" y="4519898"/>
            <a:ext cx="0" cy="325234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727C0225-42D4-4AAA-81D5-38590C78AC94}"/>
              </a:ext>
            </a:extLst>
          </p:cNvPr>
          <p:cNvSpPr txBox="1"/>
          <p:nvPr/>
        </p:nvSpPr>
        <p:spPr>
          <a:xfrm>
            <a:off x="462538" y="6043422"/>
            <a:ext cx="974377" cy="307777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dirty="0"/>
              <a:t>Design OK</a:t>
            </a:r>
            <a:endParaRPr lang="en-GB" sz="1400" dirty="0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A290DCE0-703E-4164-B6AA-7EA3974FC4F1}"/>
              </a:ext>
            </a:extLst>
          </p:cNvPr>
          <p:cNvCxnSpPr>
            <a:cxnSpLocks/>
          </p:cNvCxnSpPr>
          <p:nvPr/>
        </p:nvCxnSpPr>
        <p:spPr>
          <a:xfrm flipV="1">
            <a:off x="1252404" y="2754135"/>
            <a:ext cx="1424075" cy="1511810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B73B567F-7AAF-464E-ACBB-868611957652}"/>
              </a:ext>
            </a:extLst>
          </p:cNvPr>
          <p:cNvSpPr txBox="1"/>
          <p:nvPr/>
        </p:nvSpPr>
        <p:spPr>
          <a:xfrm>
            <a:off x="2015755" y="632872"/>
            <a:ext cx="12654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ST1500864_01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E3E8EE9-D447-4099-9094-C403AF20AF3E}"/>
              </a:ext>
            </a:extLst>
          </p:cNvPr>
          <p:cNvSpPr txBox="1"/>
          <p:nvPr/>
        </p:nvSpPr>
        <p:spPr>
          <a:xfrm>
            <a:off x="4331768" y="1022561"/>
            <a:ext cx="26687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/>
                </a:solidFill>
              </a:rPr>
              <a:t>4x new Beamstoppers – ST0988335_01</a:t>
            </a:r>
            <a:endParaRPr lang="en-GB" sz="1200" dirty="0">
              <a:solidFill>
                <a:schemeClr val="bg1"/>
              </a:solidFill>
            </a:endParaRP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4D775AB8-A601-467E-AB39-AE9D99FE9000}"/>
              </a:ext>
            </a:extLst>
          </p:cNvPr>
          <p:cNvCxnSpPr>
            <a:cxnSpLocks/>
          </p:cNvCxnSpPr>
          <p:nvPr/>
        </p:nvCxnSpPr>
        <p:spPr>
          <a:xfrm flipH="1" flipV="1">
            <a:off x="6670413" y="2072732"/>
            <a:ext cx="3744247" cy="1656120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C71B6C1E-9716-4E2E-915C-DA80DBEDCBC3}"/>
              </a:ext>
            </a:extLst>
          </p:cNvPr>
          <p:cNvSpPr txBox="1"/>
          <p:nvPr/>
        </p:nvSpPr>
        <p:spPr>
          <a:xfrm>
            <a:off x="5853398" y="5583320"/>
            <a:ext cx="2373613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u="sng" dirty="0">
                <a:solidFill>
                  <a:srgbClr val="FF0000"/>
                </a:solidFill>
              </a:rPr>
              <a:t>Actions:</a:t>
            </a:r>
          </a:p>
          <a:p>
            <a:endParaRPr lang="fr-FR" sz="1200" dirty="0"/>
          </a:p>
          <a:p>
            <a:pPr marL="171450" indent="-171450">
              <a:buFontTx/>
              <a:buChar char="-"/>
            </a:pPr>
            <a:r>
              <a:rPr lang="fr-FR" sz="1200" dirty="0"/>
              <a:t>Collision qui peut être corrigée par le soufflet coté </a:t>
            </a:r>
            <a:r>
              <a:rPr lang="fr-FR" sz="1200" dirty="0" err="1"/>
              <a:t>downstream</a:t>
            </a:r>
            <a:br>
              <a:rPr lang="fr-FR" sz="1200" dirty="0"/>
            </a:br>
            <a:r>
              <a:rPr lang="fr-FR" sz="1200" dirty="0"/>
              <a:t>(chambre PS-C-1000-43 = longueur libre dans le 3d actuel)</a:t>
            </a:r>
            <a:endParaRPr lang="en-GB" sz="1200" dirty="0"/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08C895EA-8919-4575-B950-1B06621F189A}"/>
              </a:ext>
            </a:extLst>
          </p:cNvPr>
          <p:cNvCxnSpPr>
            <a:cxnSpLocks/>
          </p:cNvCxnSpPr>
          <p:nvPr/>
        </p:nvCxnSpPr>
        <p:spPr>
          <a:xfrm flipV="1">
            <a:off x="8128660" y="5143914"/>
            <a:ext cx="1905989" cy="899508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1E4EEF73-E0CD-4AE6-9C14-9911832E7A29}"/>
              </a:ext>
            </a:extLst>
          </p:cNvPr>
          <p:cNvSpPr txBox="1"/>
          <p:nvPr/>
        </p:nvSpPr>
        <p:spPr>
          <a:xfrm>
            <a:off x="8931306" y="1329319"/>
            <a:ext cx="1103343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200" dirty="0"/>
              <a:t>MSG 9027 </a:t>
            </a:r>
          </a:p>
          <a:p>
            <a:r>
              <a:rPr lang="en-GB" sz="1200" dirty="0"/>
              <a:t>PS-C-4787-66</a:t>
            </a:r>
          </a:p>
        </p:txBody>
      </p:sp>
      <p:sp>
        <p:nvSpPr>
          <p:cNvPr id="63" name="Explosion: 8 Points 62">
            <a:extLst>
              <a:ext uri="{FF2B5EF4-FFF2-40B4-BE49-F238E27FC236}">
                <a16:creationId xmlns:a16="http://schemas.microsoft.com/office/drawing/2014/main" id="{6E1B9E6F-29B8-4C43-B44A-1F81E89C3D55}"/>
              </a:ext>
            </a:extLst>
          </p:cNvPr>
          <p:cNvSpPr/>
          <p:nvPr/>
        </p:nvSpPr>
        <p:spPr>
          <a:xfrm>
            <a:off x="6333383" y="1705682"/>
            <a:ext cx="330941" cy="383484"/>
          </a:xfrm>
          <a:prstGeom prst="irregularSeal1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5" name="Picture 64">
            <a:extLst>
              <a:ext uri="{FF2B5EF4-FFF2-40B4-BE49-F238E27FC236}">
                <a16:creationId xmlns:a16="http://schemas.microsoft.com/office/drawing/2014/main" id="{0970725E-BFB4-47F1-8E2C-BC21A71869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19031" y="5463643"/>
            <a:ext cx="1147104" cy="1205290"/>
          </a:xfrm>
          <a:prstGeom prst="rect">
            <a:avLst/>
          </a:prstGeom>
        </p:spPr>
      </p:pic>
      <p:sp>
        <p:nvSpPr>
          <p:cNvPr id="66" name="TextBox 65">
            <a:extLst>
              <a:ext uri="{FF2B5EF4-FFF2-40B4-BE49-F238E27FC236}">
                <a16:creationId xmlns:a16="http://schemas.microsoft.com/office/drawing/2014/main" id="{9BF58C05-DA35-41CB-B00D-93887CACCA99}"/>
              </a:ext>
            </a:extLst>
          </p:cNvPr>
          <p:cNvSpPr txBox="1"/>
          <p:nvPr/>
        </p:nvSpPr>
        <p:spPr>
          <a:xfrm>
            <a:off x="2310045" y="1347729"/>
            <a:ext cx="15055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chemeClr val="bg1"/>
                </a:solidFill>
              </a:rPr>
              <a:t>778mm (bride/bride)</a:t>
            </a:r>
            <a:endParaRPr lang="en-GB" sz="1200" dirty="0">
              <a:solidFill>
                <a:schemeClr val="bg1"/>
              </a:solidFill>
            </a:endParaRPr>
          </a:p>
        </p:txBody>
      </p: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0DC3DDD6-EC6C-4134-BB43-E21E6A78135D}"/>
              </a:ext>
            </a:extLst>
          </p:cNvPr>
          <p:cNvCxnSpPr>
            <a:cxnSpLocks/>
          </p:cNvCxnSpPr>
          <p:nvPr/>
        </p:nvCxnSpPr>
        <p:spPr>
          <a:xfrm flipV="1">
            <a:off x="2676479" y="1674422"/>
            <a:ext cx="874243" cy="116562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07FC563C-EBBA-4066-A3E8-9525F8EE572B}"/>
              </a:ext>
            </a:extLst>
          </p:cNvPr>
          <p:cNvCxnSpPr>
            <a:cxnSpLocks/>
            <a:endCxn id="62" idx="1"/>
          </p:cNvCxnSpPr>
          <p:nvPr/>
        </p:nvCxnSpPr>
        <p:spPr>
          <a:xfrm flipV="1">
            <a:off x="8376417" y="1560152"/>
            <a:ext cx="554889" cy="129096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DE60A819-3E2E-4B45-BEE1-FD07200404D8}"/>
              </a:ext>
            </a:extLst>
          </p:cNvPr>
          <p:cNvSpPr txBox="1"/>
          <p:nvPr/>
        </p:nvSpPr>
        <p:spPr>
          <a:xfrm>
            <a:off x="8050597" y="122079"/>
            <a:ext cx="19699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Intégration future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85286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9F6D636D-079E-4ACB-9E76-D42C8EA50E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06760" y="1190440"/>
            <a:ext cx="3223610" cy="163195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D917B0A-FF34-4D3A-8D1F-FEDC06A69273}"/>
              </a:ext>
            </a:extLst>
          </p:cNvPr>
          <p:cNvSpPr txBox="1"/>
          <p:nvPr/>
        </p:nvSpPr>
        <p:spPr>
          <a:xfrm>
            <a:off x="213756" y="225631"/>
            <a:ext cx="5599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00B0F0"/>
                </a:solidFill>
              </a:rPr>
              <a:t>2023/03/22 – Intégration new Beamstopper FT</a:t>
            </a:r>
            <a:r>
              <a:rPr lang="fr-FR" b="1" dirty="0">
                <a:solidFill>
                  <a:srgbClr val="FF0000"/>
                </a:solidFill>
              </a:rPr>
              <a:t>N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BCCC0DC-73F3-4378-8E6D-0E4D0562B626}"/>
              </a:ext>
            </a:extLst>
          </p:cNvPr>
          <p:cNvSpPr txBox="1"/>
          <p:nvPr/>
        </p:nvSpPr>
        <p:spPr>
          <a:xfrm>
            <a:off x="8050597" y="122079"/>
            <a:ext cx="19699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Intégration future</a:t>
            </a:r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88896E0-39A4-44DB-BEED-78FECA9CA03E}"/>
              </a:ext>
            </a:extLst>
          </p:cNvPr>
          <p:cNvSpPr txBox="1"/>
          <p:nvPr/>
        </p:nvSpPr>
        <p:spPr>
          <a:xfrm>
            <a:off x="-73593" y="2852154"/>
            <a:ext cx="96181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dirty="0">
                <a:solidFill>
                  <a:schemeClr val="bg1"/>
                </a:solidFill>
              </a:rPr>
              <a:t>QDE430 </a:t>
            </a:r>
          </a:p>
          <a:p>
            <a:r>
              <a:rPr lang="fr-FR" sz="1050" dirty="0">
                <a:solidFill>
                  <a:schemeClr val="bg1"/>
                </a:solidFill>
              </a:rPr>
              <a:t>section 718</a:t>
            </a:r>
            <a:endParaRPr lang="en-GB" sz="1050" dirty="0">
              <a:solidFill>
                <a:schemeClr val="bg1"/>
              </a:solidFill>
            </a:endParaRPr>
          </a:p>
        </p:txBody>
      </p:sp>
      <p:sp>
        <p:nvSpPr>
          <p:cNvPr id="12" name="Arrow: Left-Right 11">
            <a:extLst>
              <a:ext uri="{FF2B5EF4-FFF2-40B4-BE49-F238E27FC236}">
                <a16:creationId xmlns:a16="http://schemas.microsoft.com/office/drawing/2014/main" id="{B3E02E47-5765-4E22-9F0C-2BDBBA0C3162}"/>
              </a:ext>
            </a:extLst>
          </p:cNvPr>
          <p:cNvSpPr/>
          <p:nvPr/>
        </p:nvSpPr>
        <p:spPr>
          <a:xfrm>
            <a:off x="898350" y="6703621"/>
            <a:ext cx="7003499" cy="79568"/>
          </a:xfrm>
          <a:prstGeom prst="left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4DAB03F-3144-476E-9FAA-43410D2A9BFE}"/>
              </a:ext>
            </a:extLst>
          </p:cNvPr>
          <p:cNvSpPr txBox="1"/>
          <p:nvPr/>
        </p:nvSpPr>
        <p:spPr>
          <a:xfrm>
            <a:off x="3719907" y="6484393"/>
            <a:ext cx="18427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solidFill>
                  <a:schemeClr val="bg1"/>
                </a:solidFill>
              </a:rPr>
              <a:t>4045mm (flange to flange)</a:t>
            </a:r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155728F-7289-40A7-A104-EB37802545F6}"/>
              </a:ext>
            </a:extLst>
          </p:cNvPr>
          <p:cNvSpPr txBox="1"/>
          <p:nvPr/>
        </p:nvSpPr>
        <p:spPr>
          <a:xfrm>
            <a:off x="213756" y="2822393"/>
            <a:ext cx="22300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/>
              <a:t>Intégration = ST1516802_01</a:t>
            </a:r>
            <a:endParaRPr lang="en-GB" sz="11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66B7E3A-D6DF-4CDD-840F-0F446341A7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756" y="3062812"/>
            <a:ext cx="8455037" cy="3045829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D6696F47-A33C-4887-8138-41A34448DFD2}"/>
              </a:ext>
            </a:extLst>
          </p:cNvPr>
          <p:cNvSpPr txBox="1"/>
          <p:nvPr/>
        </p:nvSpPr>
        <p:spPr>
          <a:xfrm>
            <a:off x="260051" y="4010934"/>
            <a:ext cx="96181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dirty="0">
                <a:solidFill>
                  <a:schemeClr val="bg1"/>
                </a:solidFill>
              </a:rPr>
              <a:t>QDE430 </a:t>
            </a:r>
          </a:p>
          <a:p>
            <a:r>
              <a:rPr lang="fr-FR" sz="1050" dirty="0">
                <a:solidFill>
                  <a:schemeClr val="bg1"/>
                </a:solidFill>
              </a:rPr>
              <a:t>section 718</a:t>
            </a:r>
            <a:endParaRPr lang="en-GB" sz="1050" dirty="0">
              <a:solidFill>
                <a:schemeClr val="bg1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29AC51E-4151-49B5-B5B9-709EE5BE21BF}"/>
              </a:ext>
            </a:extLst>
          </p:cNvPr>
          <p:cNvSpPr txBox="1"/>
          <p:nvPr/>
        </p:nvSpPr>
        <p:spPr>
          <a:xfrm rot="21245101">
            <a:off x="2724895" y="5018385"/>
            <a:ext cx="23118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solidFill>
                  <a:schemeClr val="bg1"/>
                </a:solidFill>
              </a:rPr>
              <a:t>4x new </a:t>
            </a:r>
            <a:r>
              <a:rPr lang="fr-FR" sz="1200" dirty="0" err="1">
                <a:solidFill>
                  <a:schemeClr val="bg1"/>
                </a:solidFill>
              </a:rPr>
              <a:t>Beamstoppers</a:t>
            </a:r>
            <a:endParaRPr lang="fr-FR" sz="1200" dirty="0">
              <a:solidFill>
                <a:schemeClr val="bg1"/>
              </a:solidFill>
            </a:endParaRPr>
          </a:p>
          <a:p>
            <a:r>
              <a:rPr lang="fr-FR" sz="1200" dirty="0">
                <a:solidFill>
                  <a:schemeClr val="bg1"/>
                </a:solidFill>
              </a:rPr>
              <a:t>ST1023874_01 - PS_TBSHA0002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292F938-EFAA-4A03-8313-8116098B8773}"/>
              </a:ext>
            </a:extLst>
          </p:cNvPr>
          <p:cNvSpPr txBox="1"/>
          <p:nvPr/>
        </p:nvSpPr>
        <p:spPr>
          <a:xfrm>
            <a:off x="6057538" y="4676064"/>
            <a:ext cx="12607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00B050"/>
                </a:solidFill>
              </a:rPr>
              <a:t>NEW</a:t>
            </a:r>
            <a:r>
              <a:rPr lang="en-GB" sz="1200" dirty="0">
                <a:solidFill>
                  <a:schemeClr val="bg1"/>
                </a:solidFill>
              </a:rPr>
              <a:t> VPI423</a:t>
            </a:r>
            <a:br>
              <a:rPr lang="en-GB" sz="1200" dirty="0">
                <a:solidFill>
                  <a:schemeClr val="bg1"/>
                </a:solidFill>
              </a:rPr>
            </a:br>
            <a:r>
              <a:rPr lang="en-GB" sz="1200" dirty="0">
                <a:solidFill>
                  <a:schemeClr val="bg1"/>
                </a:solidFill>
              </a:rPr>
              <a:t>Section 713</a:t>
            </a:r>
            <a:br>
              <a:rPr lang="en-GB" sz="1200" dirty="0">
                <a:solidFill>
                  <a:schemeClr val="bg1"/>
                </a:solidFill>
              </a:rPr>
            </a:br>
            <a:r>
              <a:rPr lang="en-GB" sz="1200" dirty="0">
                <a:solidFill>
                  <a:schemeClr val="bg1"/>
                </a:solidFill>
              </a:rPr>
              <a:t>(ST1509144_01)</a:t>
            </a:r>
          </a:p>
        </p:txBody>
      </p:sp>
      <p:sp>
        <p:nvSpPr>
          <p:cNvPr id="47" name="Explosion: 8 Points 46">
            <a:extLst>
              <a:ext uri="{FF2B5EF4-FFF2-40B4-BE49-F238E27FC236}">
                <a16:creationId xmlns:a16="http://schemas.microsoft.com/office/drawing/2014/main" id="{61AB7A55-C49C-4869-8F67-570340AA7CDE}"/>
              </a:ext>
            </a:extLst>
          </p:cNvPr>
          <p:cNvSpPr/>
          <p:nvPr/>
        </p:nvSpPr>
        <p:spPr>
          <a:xfrm>
            <a:off x="5347965" y="3904354"/>
            <a:ext cx="546263" cy="351590"/>
          </a:xfrm>
          <a:prstGeom prst="irregularSeal1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2E8AFAC4-107C-407B-A2DD-C5ED6781C2EC}"/>
              </a:ext>
            </a:extLst>
          </p:cNvPr>
          <p:cNvCxnSpPr>
            <a:cxnSpLocks/>
          </p:cNvCxnSpPr>
          <p:nvPr/>
        </p:nvCxnSpPr>
        <p:spPr>
          <a:xfrm flipV="1">
            <a:off x="5949538" y="2006416"/>
            <a:ext cx="3657600" cy="2004518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B4A540FB-68C5-4DF8-9A21-3AD212B4F9D5}"/>
              </a:ext>
            </a:extLst>
          </p:cNvPr>
          <p:cNvCxnSpPr>
            <a:cxnSpLocks/>
          </p:cNvCxnSpPr>
          <p:nvPr/>
        </p:nvCxnSpPr>
        <p:spPr>
          <a:xfrm flipH="1">
            <a:off x="4910809" y="5688497"/>
            <a:ext cx="900348" cy="96199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D9DDDA64-E80D-4CCD-899D-B9315EA0731B}"/>
              </a:ext>
            </a:extLst>
          </p:cNvPr>
          <p:cNvSpPr txBox="1"/>
          <p:nvPr/>
        </p:nvSpPr>
        <p:spPr>
          <a:xfrm>
            <a:off x="5020812" y="5428819"/>
            <a:ext cx="7366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bg1"/>
                </a:solidFill>
              </a:rPr>
              <a:t>BEAM</a:t>
            </a:r>
            <a:endParaRPr lang="en-GB" sz="1400" dirty="0">
              <a:solidFill>
                <a:schemeClr val="bg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AB3549D7-C369-4CC2-9F6F-6E232C8AC4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68933" y="3003000"/>
            <a:ext cx="2540128" cy="3651662"/>
          </a:xfrm>
          <a:prstGeom prst="rect">
            <a:avLst/>
          </a:prstGeom>
        </p:spPr>
      </p:pic>
      <p:sp>
        <p:nvSpPr>
          <p:cNvPr id="53" name="TextBox 52">
            <a:extLst>
              <a:ext uri="{FF2B5EF4-FFF2-40B4-BE49-F238E27FC236}">
                <a16:creationId xmlns:a16="http://schemas.microsoft.com/office/drawing/2014/main" id="{A475E8FD-4670-4202-9FBA-12FBFEEC154C}"/>
              </a:ext>
            </a:extLst>
          </p:cNvPr>
          <p:cNvSpPr txBox="1"/>
          <p:nvPr/>
        </p:nvSpPr>
        <p:spPr>
          <a:xfrm>
            <a:off x="1221870" y="5531560"/>
            <a:ext cx="1162557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dirty="0">
                <a:solidFill>
                  <a:schemeClr val="bg1"/>
                </a:solidFill>
              </a:rPr>
              <a:t>Bellow reduction</a:t>
            </a:r>
            <a:br>
              <a:rPr lang="fr-FR" sz="1050" dirty="0">
                <a:solidFill>
                  <a:schemeClr val="bg1"/>
                </a:solidFill>
              </a:rPr>
            </a:br>
            <a:r>
              <a:rPr lang="fr-FR" sz="1050" dirty="0">
                <a:solidFill>
                  <a:schemeClr val="bg1"/>
                </a:solidFill>
              </a:rPr>
              <a:t>CF 206 -&gt; CF195</a:t>
            </a:r>
            <a:br>
              <a:rPr lang="fr-FR" sz="1050" dirty="0">
                <a:solidFill>
                  <a:schemeClr val="bg1"/>
                </a:solidFill>
              </a:rPr>
            </a:br>
            <a:r>
              <a:rPr lang="fr-FR" sz="1050" dirty="0">
                <a:solidFill>
                  <a:schemeClr val="bg1"/>
                </a:solidFill>
              </a:rPr>
              <a:t>ST1509193_01</a:t>
            </a:r>
            <a:endParaRPr lang="en-GB" sz="1050" dirty="0">
              <a:solidFill>
                <a:schemeClr val="bg1"/>
              </a:solidFill>
            </a:endParaRPr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D2313202-AB83-4456-A035-06F29746C170}"/>
              </a:ext>
            </a:extLst>
          </p:cNvPr>
          <p:cNvCxnSpPr>
            <a:cxnSpLocks/>
          </p:cNvCxnSpPr>
          <p:nvPr/>
        </p:nvCxnSpPr>
        <p:spPr>
          <a:xfrm flipH="1" flipV="1">
            <a:off x="1650670" y="4926601"/>
            <a:ext cx="152478" cy="604959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04777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00A2362E-9A09-4B3E-8BE0-491225C885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658002"/>
            <a:ext cx="8417423" cy="416237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D917B0A-FF34-4D3A-8D1F-FEDC06A69273}"/>
              </a:ext>
            </a:extLst>
          </p:cNvPr>
          <p:cNvSpPr txBox="1"/>
          <p:nvPr/>
        </p:nvSpPr>
        <p:spPr>
          <a:xfrm>
            <a:off x="213756" y="225631"/>
            <a:ext cx="5599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00B0F0"/>
                </a:solidFill>
              </a:rPr>
              <a:t>2023/03/22 – Intégration new Beamstopper FT</a:t>
            </a:r>
            <a:r>
              <a:rPr lang="fr-FR" b="1" dirty="0">
                <a:solidFill>
                  <a:srgbClr val="FF0000"/>
                </a:solidFill>
              </a:rPr>
              <a:t>N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BCCC0DC-73F3-4378-8E6D-0E4D0562B626}"/>
              </a:ext>
            </a:extLst>
          </p:cNvPr>
          <p:cNvSpPr txBox="1"/>
          <p:nvPr/>
        </p:nvSpPr>
        <p:spPr>
          <a:xfrm>
            <a:off x="8050597" y="122079"/>
            <a:ext cx="19699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Intégration future</a:t>
            </a:r>
            <a:endParaRPr lang="en-GB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39927F7-82A4-49A4-99D6-42D71B158A29}"/>
              </a:ext>
            </a:extLst>
          </p:cNvPr>
          <p:cNvCxnSpPr>
            <a:cxnSpLocks/>
          </p:cNvCxnSpPr>
          <p:nvPr/>
        </p:nvCxnSpPr>
        <p:spPr>
          <a:xfrm>
            <a:off x="844473" y="2702513"/>
            <a:ext cx="31877" cy="4095528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D88896E0-39A4-44DB-BEED-78FECA9CA03E}"/>
              </a:ext>
            </a:extLst>
          </p:cNvPr>
          <p:cNvSpPr txBox="1"/>
          <p:nvPr/>
        </p:nvSpPr>
        <p:spPr>
          <a:xfrm>
            <a:off x="-73593" y="2852154"/>
            <a:ext cx="96181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dirty="0">
                <a:solidFill>
                  <a:schemeClr val="bg1"/>
                </a:solidFill>
              </a:rPr>
              <a:t>QDE430 </a:t>
            </a:r>
          </a:p>
          <a:p>
            <a:r>
              <a:rPr lang="fr-FR" sz="1050" dirty="0">
                <a:solidFill>
                  <a:schemeClr val="bg1"/>
                </a:solidFill>
              </a:rPr>
              <a:t>section 718</a:t>
            </a:r>
            <a:endParaRPr lang="en-GB" sz="1050" dirty="0">
              <a:solidFill>
                <a:schemeClr val="bg1"/>
              </a:solidFill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CD063A61-526A-48FA-B0EA-6311A15B534E}"/>
              </a:ext>
            </a:extLst>
          </p:cNvPr>
          <p:cNvCxnSpPr>
            <a:cxnSpLocks/>
          </p:cNvCxnSpPr>
          <p:nvPr/>
        </p:nvCxnSpPr>
        <p:spPr>
          <a:xfrm flipH="1">
            <a:off x="7915879" y="2672093"/>
            <a:ext cx="47502" cy="4095528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515A375C-6535-43CC-AEEF-B231708B0C5A}"/>
              </a:ext>
            </a:extLst>
          </p:cNvPr>
          <p:cNvSpPr txBox="1"/>
          <p:nvPr/>
        </p:nvSpPr>
        <p:spPr>
          <a:xfrm>
            <a:off x="6716618" y="3036735"/>
            <a:ext cx="12607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00B050"/>
                </a:solidFill>
              </a:rPr>
              <a:t>NEW</a:t>
            </a:r>
            <a:r>
              <a:rPr lang="en-GB" sz="1200" dirty="0">
                <a:solidFill>
                  <a:schemeClr val="bg1"/>
                </a:solidFill>
              </a:rPr>
              <a:t> VPI423</a:t>
            </a:r>
            <a:br>
              <a:rPr lang="en-GB" sz="1200" dirty="0">
                <a:solidFill>
                  <a:schemeClr val="bg1"/>
                </a:solidFill>
              </a:rPr>
            </a:br>
            <a:r>
              <a:rPr lang="en-GB" sz="1200" dirty="0">
                <a:solidFill>
                  <a:schemeClr val="bg1"/>
                </a:solidFill>
              </a:rPr>
              <a:t>Section 713</a:t>
            </a:r>
            <a:br>
              <a:rPr lang="en-GB" sz="1200" dirty="0">
                <a:solidFill>
                  <a:schemeClr val="bg1"/>
                </a:solidFill>
              </a:rPr>
            </a:br>
            <a:r>
              <a:rPr lang="en-GB" sz="1200" dirty="0">
                <a:solidFill>
                  <a:schemeClr val="bg1"/>
                </a:solidFill>
              </a:rPr>
              <a:t>(ST1509144_01)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C316D0A-6085-4DC6-9CFB-E48259414348}"/>
              </a:ext>
            </a:extLst>
          </p:cNvPr>
          <p:cNvSpPr txBox="1"/>
          <p:nvPr/>
        </p:nvSpPr>
        <p:spPr>
          <a:xfrm>
            <a:off x="3065559" y="2380790"/>
            <a:ext cx="39264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4x new Beamstoppers – ST1023874_01 - PS_TBSHA0002</a:t>
            </a:r>
            <a:endParaRPr lang="en-GB" sz="1200" dirty="0"/>
          </a:p>
        </p:txBody>
      </p:sp>
      <p:sp>
        <p:nvSpPr>
          <p:cNvPr id="12" name="Arrow: Left-Right 11">
            <a:extLst>
              <a:ext uri="{FF2B5EF4-FFF2-40B4-BE49-F238E27FC236}">
                <a16:creationId xmlns:a16="http://schemas.microsoft.com/office/drawing/2014/main" id="{B3E02E47-5765-4E22-9F0C-2BDBBA0C3162}"/>
              </a:ext>
            </a:extLst>
          </p:cNvPr>
          <p:cNvSpPr/>
          <p:nvPr/>
        </p:nvSpPr>
        <p:spPr>
          <a:xfrm>
            <a:off x="898350" y="6703621"/>
            <a:ext cx="7003499" cy="79568"/>
          </a:xfrm>
          <a:prstGeom prst="left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4DAB03F-3144-476E-9FAA-43410D2A9BFE}"/>
              </a:ext>
            </a:extLst>
          </p:cNvPr>
          <p:cNvSpPr txBox="1"/>
          <p:nvPr/>
        </p:nvSpPr>
        <p:spPr>
          <a:xfrm>
            <a:off x="3719907" y="6484393"/>
            <a:ext cx="18427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solidFill>
                  <a:schemeClr val="bg1"/>
                </a:solidFill>
              </a:rPr>
              <a:t>4045mm (flange to flange)</a:t>
            </a:r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A594C474-892B-4073-8C61-8735970409B5}"/>
              </a:ext>
            </a:extLst>
          </p:cNvPr>
          <p:cNvSpPr/>
          <p:nvPr/>
        </p:nvSpPr>
        <p:spPr>
          <a:xfrm>
            <a:off x="785985" y="3893437"/>
            <a:ext cx="393446" cy="57455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155728F-7289-40A7-A104-EB37802545F6}"/>
              </a:ext>
            </a:extLst>
          </p:cNvPr>
          <p:cNvSpPr txBox="1"/>
          <p:nvPr/>
        </p:nvSpPr>
        <p:spPr>
          <a:xfrm>
            <a:off x="8406181" y="6536431"/>
            <a:ext cx="20953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/>
              <a:t>Intégration = ST1516802_01</a:t>
            </a:r>
            <a:endParaRPr lang="en-GB" sz="1100" dirty="0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CD7AE031-4284-4676-8154-D11E5584DE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9640" y="977917"/>
            <a:ext cx="1128936" cy="1580886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19987019-63C8-48B7-9348-A2C8AB441387}"/>
              </a:ext>
            </a:extLst>
          </p:cNvPr>
          <p:cNvSpPr txBox="1"/>
          <p:nvPr/>
        </p:nvSpPr>
        <p:spPr>
          <a:xfrm>
            <a:off x="2788865" y="1501216"/>
            <a:ext cx="599164" cy="307777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dirty="0"/>
              <a:t>Ø195</a:t>
            </a:r>
            <a:endParaRPr lang="en-GB" sz="1400" dirty="0"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E3BF4E5A-7B11-4944-8A42-F51AA43A2BE8}"/>
              </a:ext>
            </a:extLst>
          </p:cNvPr>
          <p:cNvCxnSpPr>
            <a:cxnSpLocks/>
            <a:stCxn id="32" idx="1"/>
          </p:cNvCxnSpPr>
          <p:nvPr/>
        </p:nvCxnSpPr>
        <p:spPr>
          <a:xfrm flipH="1" flipV="1">
            <a:off x="2277214" y="1501003"/>
            <a:ext cx="511651" cy="154102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42CCC8A1-86BA-4DD4-8A53-8747BF1E764F}"/>
              </a:ext>
            </a:extLst>
          </p:cNvPr>
          <p:cNvSpPr txBox="1"/>
          <p:nvPr/>
        </p:nvSpPr>
        <p:spPr>
          <a:xfrm>
            <a:off x="213756" y="1501216"/>
            <a:ext cx="614441" cy="307777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dirty="0"/>
              <a:t>Ø206</a:t>
            </a:r>
            <a:endParaRPr lang="en-GB" sz="1400" dirty="0"/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87412CFE-52D6-45F0-82CB-932B6E696462}"/>
              </a:ext>
            </a:extLst>
          </p:cNvPr>
          <p:cNvCxnSpPr>
            <a:cxnSpLocks/>
            <a:stCxn id="34" idx="3"/>
          </p:cNvCxnSpPr>
          <p:nvPr/>
        </p:nvCxnSpPr>
        <p:spPr>
          <a:xfrm flipV="1">
            <a:off x="828197" y="1450263"/>
            <a:ext cx="702468" cy="204842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D3645974-C977-47DB-B581-9E4DF49B4102}"/>
              </a:ext>
            </a:extLst>
          </p:cNvPr>
          <p:cNvSpPr txBox="1"/>
          <p:nvPr/>
        </p:nvSpPr>
        <p:spPr>
          <a:xfrm>
            <a:off x="785985" y="702657"/>
            <a:ext cx="25604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Bellow </a:t>
            </a:r>
            <a:r>
              <a:rPr lang="fr-FR" sz="1400" dirty="0" err="1"/>
              <a:t>reduction</a:t>
            </a:r>
            <a:r>
              <a:rPr lang="fr-FR" sz="1400" dirty="0"/>
              <a:t> ST1509193_01</a:t>
            </a:r>
            <a:endParaRPr lang="en-GB" sz="14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DE4243C-C476-4709-8DA2-4B07D0679708}"/>
              </a:ext>
            </a:extLst>
          </p:cNvPr>
          <p:cNvSpPr txBox="1"/>
          <p:nvPr/>
        </p:nvSpPr>
        <p:spPr>
          <a:xfrm>
            <a:off x="1571001" y="984399"/>
            <a:ext cx="7062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/>
                </a:solidFill>
              </a:rPr>
              <a:t>121mm</a:t>
            </a:r>
            <a:endParaRPr lang="en-GB" sz="1200" dirty="0">
              <a:solidFill>
                <a:schemeClr val="bg1"/>
              </a:solidFill>
            </a:endParaRP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276AA420-70ED-4221-A22C-D0E4D0747979}"/>
              </a:ext>
            </a:extLst>
          </p:cNvPr>
          <p:cNvCxnSpPr/>
          <p:nvPr/>
        </p:nvCxnSpPr>
        <p:spPr>
          <a:xfrm>
            <a:off x="1636419" y="1261398"/>
            <a:ext cx="564078" cy="0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" name="Picture 43">
            <a:extLst>
              <a:ext uri="{FF2B5EF4-FFF2-40B4-BE49-F238E27FC236}">
                <a16:creationId xmlns:a16="http://schemas.microsoft.com/office/drawing/2014/main" id="{E7637372-442D-4FB2-BE8F-4D198B2A35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46211" y="1238902"/>
            <a:ext cx="2787153" cy="3595666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E33233D6-AD60-4E5C-919D-A8C237216903}"/>
              </a:ext>
            </a:extLst>
          </p:cNvPr>
          <p:cNvSpPr txBox="1"/>
          <p:nvPr/>
        </p:nvSpPr>
        <p:spPr>
          <a:xfrm>
            <a:off x="9751503" y="1423604"/>
            <a:ext cx="13765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/>
                </a:solidFill>
              </a:rPr>
              <a:t>782mm</a:t>
            </a:r>
            <a:br>
              <a:rPr lang="fr-FR" sz="1200" dirty="0">
                <a:solidFill>
                  <a:schemeClr val="bg1"/>
                </a:solidFill>
              </a:rPr>
            </a:br>
            <a:r>
              <a:rPr lang="fr-FR" sz="1200" dirty="0">
                <a:solidFill>
                  <a:schemeClr val="bg1"/>
                </a:solidFill>
              </a:rPr>
              <a:t>(before 941mm)</a:t>
            </a:r>
            <a:endParaRPr lang="en-GB" sz="1200" dirty="0">
              <a:solidFill>
                <a:schemeClr val="bg1"/>
              </a:solidFill>
            </a:endParaRP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FA1B07FA-F7B1-4017-BF70-9B18E2F0ACBA}"/>
              </a:ext>
            </a:extLst>
          </p:cNvPr>
          <p:cNvCxnSpPr>
            <a:cxnSpLocks/>
          </p:cNvCxnSpPr>
          <p:nvPr/>
        </p:nvCxnSpPr>
        <p:spPr>
          <a:xfrm>
            <a:off x="9667485" y="1930060"/>
            <a:ext cx="1376567" cy="0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31D4F2DA-962F-4819-ACC5-C9025AE32FC0}"/>
              </a:ext>
            </a:extLst>
          </p:cNvPr>
          <p:cNvSpPr/>
          <p:nvPr/>
        </p:nvSpPr>
        <p:spPr>
          <a:xfrm>
            <a:off x="11368416" y="4513451"/>
            <a:ext cx="233910" cy="179163"/>
          </a:xfrm>
          <a:custGeom>
            <a:avLst/>
            <a:gdLst>
              <a:gd name="connsiteX0" fmla="*/ 0 w 233910"/>
              <a:gd name="connsiteY0" fmla="*/ 101973 h 179163"/>
              <a:gd name="connsiteX1" fmla="*/ 71252 w 233910"/>
              <a:gd name="connsiteY1" fmla="*/ 167288 h 179163"/>
              <a:gd name="connsiteX2" fmla="*/ 83128 w 233910"/>
              <a:gd name="connsiteY2" fmla="*/ 179163 h 179163"/>
              <a:gd name="connsiteX3" fmla="*/ 106878 w 233910"/>
              <a:gd name="connsiteY3" fmla="*/ 149475 h 179163"/>
              <a:gd name="connsiteX4" fmla="*/ 154380 w 233910"/>
              <a:gd name="connsiteY4" fmla="*/ 101973 h 179163"/>
              <a:gd name="connsiteX5" fmla="*/ 160317 w 233910"/>
              <a:gd name="connsiteY5" fmla="*/ 84160 h 179163"/>
              <a:gd name="connsiteX6" fmla="*/ 172193 w 233910"/>
              <a:gd name="connsiteY6" fmla="*/ 72285 h 179163"/>
              <a:gd name="connsiteX7" fmla="*/ 184068 w 233910"/>
              <a:gd name="connsiteY7" fmla="*/ 54472 h 179163"/>
              <a:gd name="connsiteX8" fmla="*/ 213756 w 233910"/>
              <a:gd name="connsiteY8" fmla="*/ 24784 h 179163"/>
              <a:gd name="connsiteX9" fmla="*/ 231569 w 233910"/>
              <a:gd name="connsiteY9" fmla="*/ 1033 h 1791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3910" h="179163">
                <a:moveTo>
                  <a:pt x="0" y="101973"/>
                </a:moveTo>
                <a:cubicBezTo>
                  <a:pt x="44993" y="137967"/>
                  <a:pt x="20722" y="116758"/>
                  <a:pt x="71252" y="167288"/>
                </a:cubicBezTo>
                <a:lnTo>
                  <a:pt x="83128" y="179163"/>
                </a:lnTo>
                <a:cubicBezTo>
                  <a:pt x="91045" y="169267"/>
                  <a:pt x="98282" y="158787"/>
                  <a:pt x="106878" y="149475"/>
                </a:cubicBezTo>
                <a:cubicBezTo>
                  <a:pt x="122066" y="133021"/>
                  <a:pt x="154380" y="101973"/>
                  <a:pt x="154380" y="101973"/>
                </a:cubicBezTo>
                <a:cubicBezTo>
                  <a:pt x="156359" y="96035"/>
                  <a:pt x="157097" y="89527"/>
                  <a:pt x="160317" y="84160"/>
                </a:cubicBezTo>
                <a:cubicBezTo>
                  <a:pt x="163197" y="79360"/>
                  <a:pt x="168696" y="76656"/>
                  <a:pt x="172193" y="72285"/>
                </a:cubicBezTo>
                <a:cubicBezTo>
                  <a:pt x="176651" y="66713"/>
                  <a:pt x="179369" y="59843"/>
                  <a:pt x="184068" y="54472"/>
                </a:cubicBezTo>
                <a:cubicBezTo>
                  <a:pt x="193284" y="43940"/>
                  <a:pt x="204540" y="35316"/>
                  <a:pt x="213756" y="24784"/>
                </a:cubicBezTo>
                <a:cubicBezTo>
                  <a:pt x="260794" y="-28972"/>
                  <a:pt x="207404" y="25202"/>
                  <a:pt x="231569" y="1033"/>
                </a:cubicBezTo>
              </a:path>
            </a:pathLst>
          </a:cu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502F1577-15FB-48B3-A976-79AD82C50C47}"/>
              </a:ext>
            </a:extLst>
          </p:cNvPr>
          <p:cNvSpPr txBox="1"/>
          <p:nvPr/>
        </p:nvSpPr>
        <p:spPr>
          <a:xfrm>
            <a:off x="11479146" y="4603032"/>
            <a:ext cx="4553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/>
                </a:solidFill>
              </a:rPr>
              <a:t>OK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7961F285-D5AC-4864-8DD9-423885A9B1EA}"/>
              </a:ext>
            </a:extLst>
          </p:cNvPr>
          <p:cNvSpPr/>
          <p:nvPr/>
        </p:nvSpPr>
        <p:spPr>
          <a:xfrm>
            <a:off x="10728721" y="4513451"/>
            <a:ext cx="233910" cy="179163"/>
          </a:xfrm>
          <a:custGeom>
            <a:avLst/>
            <a:gdLst>
              <a:gd name="connsiteX0" fmla="*/ 0 w 233910"/>
              <a:gd name="connsiteY0" fmla="*/ 101973 h 179163"/>
              <a:gd name="connsiteX1" fmla="*/ 71252 w 233910"/>
              <a:gd name="connsiteY1" fmla="*/ 167288 h 179163"/>
              <a:gd name="connsiteX2" fmla="*/ 83128 w 233910"/>
              <a:gd name="connsiteY2" fmla="*/ 179163 h 179163"/>
              <a:gd name="connsiteX3" fmla="*/ 106878 w 233910"/>
              <a:gd name="connsiteY3" fmla="*/ 149475 h 179163"/>
              <a:gd name="connsiteX4" fmla="*/ 154380 w 233910"/>
              <a:gd name="connsiteY4" fmla="*/ 101973 h 179163"/>
              <a:gd name="connsiteX5" fmla="*/ 160317 w 233910"/>
              <a:gd name="connsiteY5" fmla="*/ 84160 h 179163"/>
              <a:gd name="connsiteX6" fmla="*/ 172193 w 233910"/>
              <a:gd name="connsiteY6" fmla="*/ 72285 h 179163"/>
              <a:gd name="connsiteX7" fmla="*/ 184068 w 233910"/>
              <a:gd name="connsiteY7" fmla="*/ 54472 h 179163"/>
              <a:gd name="connsiteX8" fmla="*/ 213756 w 233910"/>
              <a:gd name="connsiteY8" fmla="*/ 24784 h 179163"/>
              <a:gd name="connsiteX9" fmla="*/ 231569 w 233910"/>
              <a:gd name="connsiteY9" fmla="*/ 1033 h 1791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3910" h="179163">
                <a:moveTo>
                  <a:pt x="0" y="101973"/>
                </a:moveTo>
                <a:cubicBezTo>
                  <a:pt x="44993" y="137967"/>
                  <a:pt x="20722" y="116758"/>
                  <a:pt x="71252" y="167288"/>
                </a:cubicBezTo>
                <a:lnTo>
                  <a:pt x="83128" y="179163"/>
                </a:lnTo>
                <a:cubicBezTo>
                  <a:pt x="91045" y="169267"/>
                  <a:pt x="98282" y="158787"/>
                  <a:pt x="106878" y="149475"/>
                </a:cubicBezTo>
                <a:cubicBezTo>
                  <a:pt x="122066" y="133021"/>
                  <a:pt x="154380" y="101973"/>
                  <a:pt x="154380" y="101973"/>
                </a:cubicBezTo>
                <a:cubicBezTo>
                  <a:pt x="156359" y="96035"/>
                  <a:pt x="157097" y="89527"/>
                  <a:pt x="160317" y="84160"/>
                </a:cubicBezTo>
                <a:cubicBezTo>
                  <a:pt x="163197" y="79360"/>
                  <a:pt x="168696" y="76656"/>
                  <a:pt x="172193" y="72285"/>
                </a:cubicBezTo>
                <a:cubicBezTo>
                  <a:pt x="176651" y="66713"/>
                  <a:pt x="179369" y="59843"/>
                  <a:pt x="184068" y="54472"/>
                </a:cubicBezTo>
                <a:cubicBezTo>
                  <a:pt x="193284" y="43940"/>
                  <a:pt x="204540" y="35316"/>
                  <a:pt x="213756" y="24784"/>
                </a:cubicBezTo>
                <a:cubicBezTo>
                  <a:pt x="260794" y="-28972"/>
                  <a:pt x="207404" y="25202"/>
                  <a:pt x="231569" y="1033"/>
                </a:cubicBezTo>
              </a:path>
            </a:pathLst>
          </a:cu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959C395-C680-4CE0-BEC2-254D0A976774}"/>
              </a:ext>
            </a:extLst>
          </p:cNvPr>
          <p:cNvSpPr txBox="1"/>
          <p:nvPr/>
        </p:nvSpPr>
        <p:spPr>
          <a:xfrm>
            <a:off x="10839451" y="4603032"/>
            <a:ext cx="4553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/>
                </a:solidFill>
              </a:rPr>
              <a:t>OK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C4E16F9A-DF03-4A7F-9759-058870BF685F}"/>
              </a:ext>
            </a:extLst>
          </p:cNvPr>
          <p:cNvSpPr/>
          <p:nvPr/>
        </p:nvSpPr>
        <p:spPr>
          <a:xfrm>
            <a:off x="9682177" y="4512779"/>
            <a:ext cx="233910" cy="179163"/>
          </a:xfrm>
          <a:custGeom>
            <a:avLst/>
            <a:gdLst>
              <a:gd name="connsiteX0" fmla="*/ 0 w 233910"/>
              <a:gd name="connsiteY0" fmla="*/ 101973 h 179163"/>
              <a:gd name="connsiteX1" fmla="*/ 71252 w 233910"/>
              <a:gd name="connsiteY1" fmla="*/ 167288 h 179163"/>
              <a:gd name="connsiteX2" fmla="*/ 83128 w 233910"/>
              <a:gd name="connsiteY2" fmla="*/ 179163 h 179163"/>
              <a:gd name="connsiteX3" fmla="*/ 106878 w 233910"/>
              <a:gd name="connsiteY3" fmla="*/ 149475 h 179163"/>
              <a:gd name="connsiteX4" fmla="*/ 154380 w 233910"/>
              <a:gd name="connsiteY4" fmla="*/ 101973 h 179163"/>
              <a:gd name="connsiteX5" fmla="*/ 160317 w 233910"/>
              <a:gd name="connsiteY5" fmla="*/ 84160 h 179163"/>
              <a:gd name="connsiteX6" fmla="*/ 172193 w 233910"/>
              <a:gd name="connsiteY6" fmla="*/ 72285 h 179163"/>
              <a:gd name="connsiteX7" fmla="*/ 184068 w 233910"/>
              <a:gd name="connsiteY7" fmla="*/ 54472 h 179163"/>
              <a:gd name="connsiteX8" fmla="*/ 213756 w 233910"/>
              <a:gd name="connsiteY8" fmla="*/ 24784 h 179163"/>
              <a:gd name="connsiteX9" fmla="*/ 231569 w 233910"/>
              <a:gd name="connsiteY9" fmla="*/ 1033 h 1791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3910" h="179163">
                <a:moveTo>
                  <a:pt x="0" y="101973"/>
                </a:moveTo>
                <a:cubicBezTo>
                  <a:pt x="44993" y="137967"/>
                  <a:pt x="20722" y="116758"/>
                  <a:pt x="71252" y="167288"/>
                </a:cubicBezTo>
                <a:lnTo>
                  <a:pt x="83128" y="179163"/>
                </a:lnTo>
                <a:cubicBezTo>
                  <a:pt x="91045" y="169267"/>
                  <a:pt x="98282" y="158787"/>
                  <a:pt x="106878" y="149475"/>
                </a:cubicBezTo>
                <a:cubicBezTo>
                  <a:pt x="122066" y="133021"/>
                  <a:pt x="154380" y="101973"/>
                  <a:pt x="154380" y="101973"/>
                </a:cubicBezTo>
                <a:cubicBezTo>
                  <a:pt x="156359" y="96035"/>
                  <a:pt x="157097" y="89527"/>
                  <a:pt x="160317" y="84160"/>
                </a:cubicBezTo>
                <a:cubicBezTo>
                  <a:pt x="163197" y="79360"/>
                  <a:pt x="168696" y="76656"/>
                  <a:pt x="172193" y="72285"/>
                </a:cubicBezTo>
                <a:cubicBezTo>
                  <a:pt x="176651" y="66713"/>
                  <a:pt x="179369" y="59843"/>
                  <a:pt x="184068" y="54472"/>
                </a:cubicBezTo>
                <a:cubicBezTo>
                  <a:pt x="193284" y="43940"/>
                  <a:pt x="204540" y="35316"/>
                  <a:pt x="213756" y="24784"/>
                </a:cubicBezTo>
                <a:cubicBezTo>
                  <a:pt x="260794" y="-28972"/>
                  <a:pt x="207404" y="25202"/>
                  <a:pt x="231569" y="1033"/>
                </a:cubicBezTo>
              </a:path>
            </a:pathLst>
          </a:cu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E437FE4-52D2-4535-8659-76B23E95DE2F}"/>
              </a:ext>
            </a:extLst>
          </p:cNvPr>
          <p:cNvSpPr txBox="1"/>
          <p:nvPr/>
        </p:nvSpPr>
        <p:spPr>
          <a:xfrm>
            <a:off x="9792907" y="4602360"/>
            <a:ext cx="4553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/>
                </a:solidFill>
              </a:rPr>
              <a:t>OK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312C6FF-E49B-8B1F-78C9-79F5EED8C36C}"/>
              </a:ext>
            </a:extLst>
          </p:cNvPr>
          <p:cNvSpPr txBox="1"/>
          <p:nvPr/>
        </p:nvSpPr>
        <p:spPr>
          <a:xfrm>
            <a:off x="9453850" y="4877805"/>
            <a:ext cx="20953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/>
              <a:t>Support position </a:t>
            </a:r>
            <a:r>
              <a:rPr lang="fr-FR" sz="1100" dirty="0" err="1"/>
              <a:t>unchanged</a:t>
            </a:r>
            <a:r>
              <a:rPr lang="fr-FR" sz="1100" dirty="0"/>
              <a:t> 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10876582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DF6CAB96-828A-43C5-845F-CC516DDA63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48" y="1786923"/>
            <a:ext cx="5018133" cy="3479781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54DFFF91-290C-4D5B-833C-417140BE5E70}"/>
              </a:ext>
            </a:extLst>
          </p:cNvPr>
          <p:cNvSpPr txBox="1"/>
          <p:nvPr/>
        </p:nvSpPr>
        <p:spPr>
          <a:xfrm>
            <a:off x="1333990" y="4910976"/>
            <a:ext cx="29670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00B050"/>
                </a:solidFill>
              </a:rPr>
              <a:t>NEW</a:t>
            </a:r>
            <a:r>
              <a:rPr lang="en-GB" sz="1200" dirty="0">
                <a:solidFill>
                  <a:schemeClr val="bg1"/>
                </a:solidFill>
              </a:rPr>
              <a:t> VPI423 Section 713 (ST1509144_01)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D983C06-EF6A-4B16-BB06-61E43496B0B0}"/>
              </a:ext>
            </a:extLst>
          </p:cNvPr>
          <p:cNvSpPr txBox="1"/>
          <p:nvPr/>
        </p:nvSpPr>
        <p:spPr>
          <a:xfrm>
            <a:off x="1333471" y="1836412"/>
            <a:ext cx="3376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</a:rPr>
              <a:t>OLD</a:t>
            </a:r>
            <a:r>
              <a:rPr lang="en-GB" sz="1200" dirty="0">
                <a:solidFill>
                  <a:schemeClr val="bg1"/>
                </a:solidFill>
              </a:rPr>
              <a:t> VPI423 Section 713 (ST151660_01 released)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1FD14290-09C9-47B1-BAFF-1E614354776C}"/>
              </a:ext>
            </a:extLst>
          </p:cNvPr>
          <p:cNvCxnSpPr>
            <a:cxnSpLocks/>
          </p:cNvCxnSpPr>
          <p:nvPr/>
        </p:nvCxnSpPr>
        <p:spPr>
          <a:xfrm>
            <a:off x="4781441" y="2130423"/>
            <a:ext cx="15939" cy="2981903"/>
          </a:xfrm>
          <a:prstGeom prst="line">
            <a:avLst/>
          </a:prstGeom>
          <a:ln w="19050"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ADC2F15E-DACB-4B80-8716-E96501994A10}"/>
              </a:ext>
            </a:extLst>
          </p:cNvPr>
          <p:cNvSpPr txBox="1"/>
          <p:nvPr/>
        </p:nvSpPr>
        <p:spPr>
          <a:xfrm>
            <a:off x="1958554" y="2454981"/>
            <a:ext cx="7051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</a:rPr>
              <a:t>941mm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778CFDD-C499-4737-81A7-FC75DBD1422A}"/>
              </a:ext>
            </a:extLst>
          </p:cNvPr>
          <p:cNvSpPr txBox="1"/>
          <p:nvPr/>
        </p:nvSpPr>
        <p:spPr>
          <a:xfrm>
            <a:off x="1958554" y="4079921"/>
            <a:ext cx="7051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</a:rPr>
              <a:t>782mm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35" name="Arrow: Left-Right 34">
            <a:extLst>
              <a:ext uri="{FF2B5EF4-FFF2-40B4-BE49-F238E27FC236}">
                <a16:creationId xmlns:a16="http://schemas.microsoft.com/office/drawing/2014/main" id="{F03A8DC5-D0A2-4CD0-BC24-10157B20BF1E}"/>
              </a:ext>
            </a:extLst>
          </p:cNvPr>
          <p:cNvSpPr/>
          <p:nvPr/>
        </p:nvSpPr>
        <p:spPr>
          <a:xfrm>
            <a:off x="1902582" y="2709391"/>
            <a:ext cx="817067" cy="9500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Arrow: Left-Right 35">
            <a:extLst>
              <a:ext uri="{FF2B5EF4-FFF2-40B4-BE49-F238E27FC236}">
                <a16:creationId xmlns:a16="http://schemas.microsoft.com/office/drawing/2014/main" id="{C5750848-8B7D-4357-A820-83255547F808}"/>
              </a:ext>
            </a:extLst>
          </p:cNvPr>
          <p:cNvSpPr/>
          <p:nvPr/>
        </p:nvSpPr>
        <p:spPr>
          <a:xfrm>
            <a:off x="1902581" y="4309419"/>
            <a:ext cx="817067" cy="9500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DD1096-AFCE-44E3-B030-2011EDE7A05A}"/>
              </a:ext>
            </a:extLst>
          </p:cNvPr>
          <p:cNvSpPr txBox="1"/>
          <p:nvPr/>
        </p:nvSpPr>
        <p:spPr>
          <a:xfrm>
            <a:off x="6936674" y="6173850"/>
            <a:ext cx="320815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00B050"/>
                </a:solidFill>
              </a:rPr>
              <a:t>NEW </a:t>
            </a:r>
            <a:r>
              <a:rPr lang="en-GB" sz="1200" dirty="0"/>
              <a:t>VACUUM CHAMBER ASSY - ST1509145_02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C0E78C3-9018-4B73-AA39-2FA6CE7DF495}"/>
              </a:ext>
            </a:extLst>
          </p:cNvPr>
          <p:cNvSpPr txBox="1"/>
          <p:nvPr/>
        </p:nvSpPr>
        <p:spPr>
          <a:xfrm>
            <a:off x="720331" y="3460330"/>
            <a:ext cx="636888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100" dirty="0"/>
              <a:t>159mm</a:t>
            </a:r>
            <a:endParaRPr lang="en-GB" sz="11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83F2ECF-49EB-4157-BFCB-84A5DFE61957}"/>
              </a:ext>
            </a:extLst>
          </p:cNvPr>
          <p:cNvSpPr txBox="1"/>
          <p:nvPr/>
        </p:nvSpPr>
        <p:spPr>
          <a:xfrm>
            <a:off x="213756" y="225631"/>
            <a:ext cx="5599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00B0F0"/>
                </a:solidFill>
              </a:rPr>
              <a:t>2023/03/22 – Intégration new Beamstopper FT</a:t>
            </a:r>
            <a:r>
              <a:rPr lang="fr-FR" b="1" dirty="0">
                <a:solidFill>
                  <a:srgbClr val="FF0000"/>
                </a:solidFill>
              </a:rPr>
              <a:t>N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502FBFE-C619-41DB-A771-5ACEC4BBDE8D}"/>
              </a:ext>
            </a:extLst>
          </p:cNvPr>
          <p:cNvSpPr txBox="1"/>
          <p:nvPr/>
        </p:nvSpPr>
        <p:spPr>
          <a:xfrm>
            <a:off x="8050597" y="122079"/>
            <a:ext cx="19699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Intégration future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95F9CAB-AC7F-C54A-7151-AC701D7CBA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6447" y="1561762"/>
            <a:ext cx="6257298" cy="4438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71351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FE0CEB71-E5E3-6CB8-1677-1F1696867572}"/>
              </a:ext>
            </a:extLst>
          </p:cNvPr>
          <p:cNvSpPr txBox="1"/>
          <p:nvPr/>
        </p:nvSpPr>
        <p:spPr>
          <a:xfrm>
            <a:off x="7213568" y="5573071"/>
            <a:ext cx="1658471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rgbClr val="FF0000"/>
                </a:solidFill>
              </a:rPr>
              <a:t>Capots démontables</a:t>
            </a:r>
            <a:endParaRPr lang="en-GB" sz="1400" dirty="0">
              <a:solidFill>
                <a:srgbClr val="FF0000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C6A64F5-1F54-4EBF-BED5-378C6A0CC4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41" y="1254422"/>
            <a:ext cx="3539612" cy="285182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D61D6D7-5029-4C0A-BF29-3207B8783AD0}"/>
              </a:ext>
            </a:extLst>
          </p:cNvPr>
          <p:cNvSpPr txBox="1"/>
          <p:nvPr/>
        </p:nvSpPr>
        <p:spPr>
          <a:xfrm>
            <a:off x="213756" y="225631"/>
            <a:ext cx="5599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00B0F0"/>
                </a:solidFill>
              </a:rPr>
              <a:t>2023/03/22 – Intégration new Beamstopper FT</a:t>
            </a:r>
            <a:r>
              <a:rPr lang="fr-FR" b="1" dirty="0">
                <a:solidFill>
                  <a:srgbClr val="FF0000"/>
                </a:solidFill>
              </a:rPr>
              <a:t>A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17BC751-4BF2-42D4-AE6A-934AB1B64856}"/>
              </a:ext>
            </a:extLst>
          </p:cNvPr>
          <p:cNvSpPr txBox="1"/>
          <p:nvPr/>
        </p:nvSpPr>
        <p:spPr>
          <a:xfrm>
            <a:off x="4124817" y="6050125"/>
            <a:ext cx="2304236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rgbClr val="FF0000"/>
                </a:solidFill>
              </a:rPr>
              <a:t>Démontage et transport des beamstoppers actuels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C621D87-3406-4C90-935F-7E6912A1C722}"/>
              </a:ext>
            </a:extLst>
          </p:cNvPr>
          <p:cNvSpPr txBox="1"/>
          <p:nvPr/>
        </p:nvSpPr>
        <p:spPr>
          <a:xfrm>
            <a:off x="7298253" y="215214"/>
            <a:ext cx="2196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Intégration actuelle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BF887A9-3F67-4BFB-B623-BB2ED26F56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41" y="4222543"/>
            <a:ext cx="3716998" cy="2089192"/>
          </a:xfrm>
          <a:prstGeom prst="rect">
            <a:avLst/>
          </a:prstGeom>
        </p:spPr>
      </p:pic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AD30A881-6794-4677-9AD7-1E9FC9D80278}"/>
              </a:ext>
            </a:extLst>
          </p:cNvPr>
          <p:cNvCxnSpPr>
            <a:cxnSpLocks/>
          </p:cNvCxnSpPr>
          <p:nvPr/>
        </p:nvCxnSpPr>
        <p:spPr>
          <a:xfrm flipV="1">
            <a:off x="2454585" y="2861953"/>
            <a:ext cx="0" cy="769710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973D83E1-B939-4ACC-B08C-DB741BCD8D81}"/>
              </a:ext>
            </a:extLst>
          </p:cNvPr>
          <p:cNvCxnSpPr>
            <a:cxnSpLocks/>
          </p:cNvCxnSpPr>
          <p:nvPr/>
        </p:nvCxnSpPr>
        <p:spPr>
          <a:xfrm>
            <a:off x="769409" y="5470157"/>
            <a:ext cx="2139275" cy="487233"/>
          </a:xfrm>
          <a:prstGeom prst="curvedConnector3">
            <a:avLst>
              <a:gd name="adj1" fmla="val 318"/>
            </a:avLst>
          </a:prstGeom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29">
            <a:extLst>
              <a:ext uri="{FF2B5EF4-FFF2-40B4-BE49-F238E27FC236}">
                <a16:creationId xmlns:a16="http://schemas.microsoft.com/office/drawing/2014/main" id="{F5B04F2E-024E-4A89-BC54-AA5525D3FB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78415" y="2578079"/>
            <a:ext cx="2907673" cy="3379311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CA3AC333-6285-4F14-965D-A1F288AE0B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67681" y="1116280"/>
            <a:ext cx="3228360" cy="3063834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B4B96432-9F5A-429C-A98F-B3F667948CB0}"/>
              </a:ext>
            </a:extLst>
          </p:cNvPr>
          <p:cNvSpPr txBox="1"/>
          <p:nvPr/>
        </p:nvSpPr>
        <p:spPr>
          <a:xfrm>
            <a:off x="9691249" y="2953634"/>
            <a:ext cx="42832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/>
              <a:t>Mur</a:t>
            </a:r>
            <a:endParaRPr lang="en-GB" sz="110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2849437-7CC3-4A5F-8DF9-773ED7D6AD21}"/>
              </a:ext>
            </a:extLst>
          </p:cNvPr>
          <p:cNvSpPr txBox="1"/>
          <p:nvPr/>
        </p:nvSpPr>
        <p:spPr>
          <a:xfrm>
            <a:off x="8301720" y="729904"/>
            <a:ext cx="1079433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200" dirty="0"/>
              <a:t>Poteaux</a:t>
            </a:r>
            <a:endParaRPr lang="en-GB" sz="1200" dirty="0"/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788D7B5F-C1CE-4296-83B6-36AFDF78E68A}"/>
              </a:ext>
            </a:extLst>
          </p:cNvPr>
          <p:cNvCxnSpPr>
            <a:cxnSpLocks/>
          </p:cNvCxnSpPr>
          <p:nvPr/>
        </p:nvCxnSpPr>
        <p:spPr>
          <a:xfrm flipH="1" flipV="1">
            <a:off x="8716489" y="1006903"/>
            <a:ext cx="974760" cy="1041591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6EF71482-E6CD-4604-8497-9BA93789945D}"/>
              </a:ext>
            </a:extLst>
          </p:cNvPr>
          <p:cNvCxnSpPr>
            <a:cxnSpLocks/>
          </p:cNvCxnSpPr>
          <p:nvPr/>
        </p:nvCxnSpPr>
        <p:spPr>
          <a:xfrm flipV="1">
            <a:off x="7897380" y="1006903"/>
            <a:ext cx="819109" cy="1318591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Picture 41">
            <a:extLst>
              <a:ext uri="{FF2B5EF4-FFF2-40B4-BE49-F238E27FC236}">
                <a16:creationId xmlns:a16="http://schemas.microsoft.com/office/drawing/2014/main" id="{09A2010D-62E5-43FA-BF1E-9234424259F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03869" y="3891432"/>
            <a:ext cx="2761630" cy="2966568"/>
          </a:xfrm>
          <a:prstGeom prst="rect">
            <a:avLst/>
          </a:prstGeom>
        </p:spPr>
      </p:pic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BD331B37-5224-46EA-A715-671045D768F4}"/>
              </a:ext>
            </a:extLst>
          </p:cNvPr>
          <p:cNvCxnSpPr>
            <a:cxnSpLocks/>
            <a:stCxn id="10" idx="1"/>
          </p:cNvCxnSpPr>
          <p:nvPr/>
        </p:nvCxnSpPr>
        <p:spPr>
          <a:xfrm flipH="1" flipV="1">
            <a:off x="6149788" y="5056094"/>
            <a:ext cx="1063780" cy="778587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03501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43">
            <a:extLst>
              <a:ext uri="{FF2B5EF4-FFF2-40B4-BE49-F238E27FC236}">
                <a16:creationId xmlns:a16="http://schemas.microsoft.com/office/drawing/2014/main" id="{67C77E3B-182C-4B93-AD74-74C0171DA6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56776" y="3166037"/>
            <a:ext cx="1180153" cy="298664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881D203-5A9B-42B1-B785-05350FA83E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3972" y="1457579"/>
            <a:ext cx="7215394" cy="441115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D917B0A-FF34-4D3A-8D1F-FEDC06A69273}"/>
              </a:ext>
            </a:extLst>
          </p:cNvPr>
          <p:cNvSpPr txBox="1"/>
          <p:nvPr/>
        </p:nvSpPr>
        <p:spPr>
          <a:xfrm>
            <a:off x="213756" y="225631"/>
            <a:ext cx="5599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00B0F0"/>
                </a:solidFill>
              </a:rPr>
              <a:t>2023/03/22 – Intégration new Beamstopper FT</a:t>
            </a:r>
            <a:r>
              <a:rPr lang="fr-FR" b="1" dirty="0">
                <a:solidFill>
                  <a:srgbClr val="FF0000"/>
                </a:solidFill>
              </a:rPr>
              <a:t>A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F7C06CA8-918D-4F26-95DF-179FFF2C4846}"/>
              </a:ext>
            </a:extLst>
          </p:cNvPr>
          <p:cNvSpPr/>
          <p:nvPr/>
        </p:nvSpPr>
        <p:spPr>
          <a:xfrm>
            <a:off x="2697329" y="2472721"/>
            <a:ext cx="385947" cy="44532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624CA78-F932-4579-8EBA-9781B8CFE2F8}"/>
              </a:ext>
            </a:extLst>
          </p:cNvPr>
          <p:cNvSpPr txBox="1"/>
          <p:nvPr/>
        </p:nvSpPr>
        <p:spPr>
          <a:xfrm>
            <a:off x="3657275" y="5270759"/>
            <a:ext cx="333456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>
                <a:solidFill>
                  <a:schemeClr val="bg1"/>
                </a:solidFill>
              </a:rPr>
              <a:t>2 types de cales H40mm</a:t>
            </a:r>
            <a:br>
              <a:rPr lang="fr-FR" sz="1000" dirty="0">
                <a:solidFill>
                  <a:schemeClr val="bg1"/>
                </a:solidFill>
              </a:rPr>
            </a:br>
            <a:r>
              <a:rPr lang="fr-FR" sz="1000" dirty="0">
                <a:solidFill>
                  <a:schemeClr val="bg1"/>
                </a:solidFill>
              </a:rPr>
              <a:t>(Position: 1=pas de cales / Pos.2 = H40mm</a:t>
            </a:r>
            <a:br>
              <a:rPr lang="fr-FR" sz="1000" dirty="0">
                <a:solidFill>
                  <a:schemeClr val="bg1"/>
                </a:solidFill>
              </a:rPr>
            </a:br>
            <a:r>
              <a:rPr lang="fr-FR" sz="1000" dirty="0">
                <a:solidFill>
                  <a:schemeClr val="bg1"/>
                </a:solidFill>
              </a:rPr>
              <a:t>Pos.3 = H80mm / Pos.4 = H120mm)</a:t>
            </a:r>
            <a:endParaRPr lang="en-GB" sz="1000" dirty="0">
              <a:solidFill>
                <a:schemeClr val="bg1"/>
              </a:solidFill>
            </a:endParaRP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9485D9FB-BDCA-4AC3-A369-2B887D1AD0EE}"/>
              </a:ext>
            </a:extLst>
          </p:cNvPr>
          <p:cNvCxnSpPr>
            <a:cxnSpLocks/>
          </p:cNvCxnSpPr>
          <p:nvPr/>
        </p:nvCxnSpPr>
        <p:spPr>
          <a:xfrm flipH="1" flipV="1">
            <a:off x="5005450" y="5147954"/>
            <a:ext cx="228344" cy="208444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18F09CCD-7447-4456-B238-D480785C0FA3}"/>
              </a:ext>
            </a:extLst>
          </p:cNvPr>
          <p:cNvCxnSpPr>
            <a:cxnSpLocks/>
          </p:cNvCxnSpPr>
          <p:nvPr/>
        </p:nvCxnSpPr>
        <p:spPr>
          <a:xfrm flipV="1">
            <a:off x="5233794" y="5117438"/>
            <a:ext cx="433075" cy="23896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727C0225-42D4-4AAA-81D5-38590C78AC94}"/>
              </a:ext>
            </a:extLst>
          </p:cNvPr>
          <p:cNvSpPr txBox="1"/>
          <p:nvPr/>
        </p:nvSpPr>
        <p:spPr>
          <a:xfrm>
            <a:off x="240211" y="2341554"/>
            <a:ext cx="1261038" cy="461665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FR" sz="1200" dirty="0"/>
              <a:t>Design OK</a:t>
            </a:r>
            <a:br>
              <a:rPr lang="fr-FR" sz="1200" dirty="0"/>
            </a:br>
            <a:r>
              <a:rPr lang="fr-FR" sz="1200" dirty="0"/>
              <a:t>avec jeu de 4mm</a:t>
            </a:r>
            <a:endParaRPr lang="en-GB" sz="1200" dirty="0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A290DCE0-703E-4164-B6AA-7EA3974FC4F1}"/>
              </a:ext>
            </a:extLst>
          </p:cNvPr>
          <p:cNvCxnSpPr>
            <a:cxnSpLocks/>
            <a:endCxn id="9" idx="3"/>
          </p:cNvCxnSpPr>
          <p:nvPr/>
        </p:nvCxnSpPr>
        <p:spPr>
          <a:xfrm flipV="1">
            <a:off x="1540326" y="2852830"/>
            <a:ext cx="1213524" cy="1195702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EE3E8EE9-D447-4099-9094-C403AF20AF3E}"/>
              </a:ext>
            </a:extLst>
          </p:cNvPr>
          <p:cNvSpPr txBox="1"/>
          <p:nvPr/>
        </p:nvSpPr>
        <p:spPr>
          <a:xfrm>
            <a:off x="3065949" y="6093759"/>
            <a:ext cx="344242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/>
              <a:t>4x new </a:t>
            </a:r>
            <a:r>
              <a:rPr lang="fr-FR" sz="1100" dirty="0" err="1"/>
              <a:t>Beamstoppers</a:t>
            </a:r>
            <a:r>
              <a:rPr lang="fr-FR" sz="1100" dirty="0"/>
              <a:t> (jeu = 4mm entre brides)</a:t>
            </a:r>
            <a:br>
              <a:rPr lang="fr-FR" sz="1100" dirty="0"/>
            </a:br>
            <a:r>
              <a:rPr lang="fr-FR" sz="1100" dirty="0"/>
              <a:t>Position 1 = </a:t>
            </a:r>
            <a:r>
              <a:rPr lang="fr-FR" sz="1100" dirty="0" err="1"/>
              <a:t>Beamstopper</a:t>
            </a:r>
            <a:r>
              <a:rPr lang="fr-FR" sz="1100" dirty="0"/>
              <a:t> = = PS_TBSHA0189</a:t>
            </a:r>
          </a:p>
          <a:p>
            <a:r>
              <a:rPr lang="fr-FR" sz="1100" dirty="0"/>
              <a:t>Position 2/3/4 = </a:t>
            </a:r>
            <a:r>
              <a:rPr lang="fr-FR" sz="1100" dirty="0" err="1"/>
              <a:t>Beamstopper</a:t>
            </a:r>
            <a:r>
              <a:rPr lang="fr-FR" sz="1100" dirty="0"/>
              <a:t> </a:t>
            </a:r>
            <a:r>
              <a:rPr lang="fr-FR" sz="1100" dirty="0" err="1"/>
              <a:t>Released</a:t>
            </a:r>
            <a:r>
              <a:rPr lang="fr-FR" sz="1100" dirty="0"/>
              <a:t> = PS_TBSHA0011</a:t>
            </a:r>
            <a:endParaRPr lang="en-GB" sz="1100" dirty="0"/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4D775AB8-A601-467E-AB39-AE9D99FE9000}"/>
              </a:ext>
            </a:extLst>
          </p:cNvPr>
          <p:cNvCxnSpPr>
            <a:cxnSpLocks/>
          </p:cNvCxnSpPr>
          <p:nvPr/>
        </p:nvCxnSpPr>
        <p:spPr>
          <a:xfrm flipH="1" flipV="1">
            <a:off x="6917377" y="2854558"/>
            <a:ext cx="2704712" cy="2112189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C71B6C1E-9716-4E2E-915C-DA80DBEDCBC3}"/>
              </a:ext>
            </a:extLst>
          </p:cNvPr>
          <p:cNvSpPr txBox="1"/>
          <p:nvPr/>
        </p:nvSpPr>
        <p:spPr>
          <a:xfrm>
            <a:off x="9846852" y="6152680"/>
            <a:ext cx="1872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rgbClr val="FF0000"/>
                </a:solidFill>
              </a:rPr>
              <a:t>Collision de 4mm</a:t>
            </a:r>
            <a:br>
              <a:rPr lang="fr-FR" sz="1200" dirty="0"/>
            </a:br>
            <a:r>
              <a:rPr lang="fr-FR" sz="1200" dirty="0"/>
              <a:t>(chambre PS-C-1000-43 = </a:t>
            </a:r>
            <a:br>
              <a:rPr lang="fr-FR" sz="1200" dirty="0"/>
            </a:br>
            <a:r>
              <a:rPr lang="fr-FR" sz="1200" dirty="0"/>
              <a:t>longueur libre = 3d actuel)</a:t>
            </a:r>
            <a:endParaRPr lang="en-GB" sz="1200" dirty="0"/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08C895EA-8919-4575-B950-1B06621F189A}"/>
              </a:ext>
            </a:extLst>
          </p:cNvPr>
          <p:cNvCxnSpPr>
            <a:cxnSpLocks/>
            <a:stCxn id="55" idx="0"/>
          </p:cNvCxnSpPr>
          <p:nvPr/>
        </p:nvCxnSpPr>
        <p:spPr>
          <a:xfrm flipH="1" flipV="1">
            <a:off x="10020592" y="5875562"/>
            <a:ext cx="762540" cy="277118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1E4EEF73-E0CD-4AE6-9C14-9911832E7A29}"/>
              </a:ext>
            </a:extLst>
          </p:cNvPr>
          <p:cNvSpPr txBox="1"/>
          <p:nvPr/>
        </p:nvSpPr>
        <p:spPr>
          <a:xfrm>
            <a:off x="8965870" y="842513"/>
            <a:ext cx="1103343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200" dirty="0"/>
              <a:t>MSG 9027 </a:t>
            </a:r>
          </a:p>
          <a:p>
            <a:r>
              <a:rPr lang="en-GB" sz="1200" dirty="0"/>
              <a:t>PS-C-4787-66</a:t>
            </a:r>
          </a:p>
        </p:txBody>
      </p:sp>
      <p:sp>
        <p:nvSpPr>
          <p:cNvPr id="63" name="Explosion: 8 Points 62">
            <a:extLst>
              <a:ext uri="{FF2B5EF4-FFF2-40B4-BE49-F238E27FC236}">
                <a16:creationId xmlns:a16="http://schemas.microsoft.com/office/drawing/2014/main" id="{6E1B9E6F-29B8-4C43-B44A-1F81E89C3D55}"/>
              </a:ext>
            </a:extLst>
          </p:cNvPr>
          <p:cNvSpPr/>
          <p:nvPr/>
        </p:nvSpPr>
        <p:spPr>
          <a:xfrm>
            <a:off x="6508377" y="2328963"/>
            <a:ext cx="452001" cy="517606"/>
          </a:xfrm>
          <a:prstGeom prst="irregularSeal1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9BF58C05-DA35-41CB-B00D-93887CACCA99}"/>
              </a:ext>
            </a:extLst>
          </p:cNvPr>
          <p:cNvSpPr txBox="1"/>
          <p:nvPr/>
        </p:nvSpPr>
        <p:spPr>
          <a:xfrm>
            <a:off x="2961894" y="1797197"/>
            <a:ext cx="955711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700" dirty="0">
                <a:solidFill>
                  <a:schemeClr val="bg1"/>
                </a:solidFill>
              </a:rPr>
              <a:t>778mm (bride/bride)</a:t>
            </a:r>
            <a:endParaRPr lang="en-GB" sz="700" dirty="0">
              <a:solidFill>
                <a:schemeClr val="bg1"/>
              </a:solidFill>
            </a:endParaRPr>
          </a:p>
        </p:txBody>
      </p: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0DC3DDD6-EC6C-4134-BB43-E21E6A78135D}"/>
              </a:ext>
            </a:extLst>
          </p:cNvPr>
          <p:cNvCxnSpPr>
            <a:cxnSpLocks/>
          </p:cNvCxnSpPr>
          <p:nvPr/>
        </p:nvCxnSpPr>
        <p:spPr>
          <a:xfrm flipV="1">
            <a:off x="2890302" y="1993364"/>
            <a:ext cx="926793" cy="30486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07FC563C-EBBA-4066-A3E8-9525F8EE572B}"/>
              </a:ext>
            </a:extLst>
          </p:cNvPr>
          <p:cNvCxnSpPr>
            <a:cxnSpLocks/>
          </p:cNvCxnSpPr>
          <p:nvPr/>
        </p:nvCxnSpPr>
        <p:spPr>
          <a:xfrm flipV="1">
            <a:off x="8639299" y="1186496"/>
            <a:ext cx="326571" cy="1449826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B9CC7D66-6EBB-471D-9577-592AC1765744}"/>
              </a:ext>
            </a:extLst>
          </p:cNvPr>
          <p:cNvCxnSpPr>
            <a:cxnSpLocks/>
          </p:cNvCxnSpPr>
          <p:nvPr/>
        </p:nvCxnSpPr>
        <p:spPr>
          <a:xfrm flipH="1">
            <a:off x="2047530" y="5622966"/>
            <a:ext cx="925665" cy="77214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8D9FABCD-1E40-4DFA-B95F-482945D422C8}"/>
              </a:ext>
            </a:extLst>
          </p:cNvPr>
          <p:cNvSpPr txBox="1"/>
          <p:nvPr/>
        </p:nvSpPr>
        <p:spPr>
          <a:xfrm>
            <a:off x="2041382" y="5429848"/>
            <a:ext cx="7366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solidFill>
                  <a:schemeClr val="bg1"/>
                </a:solidFill>
              </a:rPr>
              <a:t>BEAM</a:t>
            </a:r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B6596D8-D76E-4FAE-9A8A-379E5302563F}"/>
              </a:ext>
            </a:extLst>
          </p:cNvPr>
          <p:cNvSpPr txBox="1"/>
          <p:nvPr/>
        </p:nvSpPr>
        <p:spPr>
          <a:xfrm>
            <a:off x="8050597" y="122079"/>
            <a:ext cx="19699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Intégration future</a:t>
            </a:r>
            <a:endParaRPr lang="en-GB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2DDDB3A-90CB-4AAF-A76E-EEF63595725F}"/>
              </a:ext>
            </a:extLst>
          </p:cNvPr>
          <p:cNvSpPr txBox="1"/>
          <p:nvPr/>
        </p:nvSpPr>
        <p:spPr>
          <a:xfrm>
            <a:off x="7108366" y="1012478"/>
            <a:ext cx="95891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/>
              <a:t>Chambre</a:t>
            </a:r>
          </a:p>
          <a:p>
            <a:r>
              <a:rPr lang="fr-FR" sz="1100" dirty="0"/>
              <a:t>PS-C-1000-43</a:t>
            </a:r>
            <a:endParaRPr lang="en-GB" sz="1100" dirty="0"/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84FFA1DD-6F45-4F4A-9842-1CF7A9003E6B}"/>
              </a:ext>
            </a:extLst>
          </p:cNvPr>
          <p:cNvCxnSpPr>
            <a:cxnSpLocks/>
          </p:cNvCxnSpPr>
          <p:nvPr/>
        </p:nvCxnSpPr>
        <p:spPr>
          <a:xfrm flipH="1" flipV="1">
            <a:off x="7523018" y="1448106"/>
            <a:ext cx="129614" cy="1088407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20A81F81-1186-44B5-9F87-801E006D78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934" y="2846569"/>
            <a:ext cx="1375579" cy="2509829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039036E4-1FE6-4746-8668-15724BFD6F0D}"/>
              </a:ext>
            </a:extLst>
          </p:cNvPr>
          <p:cNvSpPr txBox="1"/>
          <p:nvPr/>
        </p:nvSpPr>
        <p:spPr>
          <a:xfrm>
            <a:off x="31568" y="5575479"/>
            <a:ext cx="1872561" cy="6001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100" dirty="0"/>
              <a:t>Bellow         rigid flange</a:t>
            </a:r>
            <a:br>
              <a:rPr lang="en-GB" sz="1100" dirty="0"/>
            </a:br>
            <a:r>
              <a:rPr lang="en-GB" sz="1100" dirty="0"/>
              <a:t>                   (BS F16 type A)</a:t>
            </a:r>
            <a:br>
              <a:rPr lang="en-GB" sz="1100" dirty="0"/>
            </a:br>
            <a:r>
              <a:rPr lang="en-GB" sz="1100" dirty="0"/>
              <a:t>                   PS_TBSHA0081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E74FF736-0E6F-4432-BFDF-EE16A55FC45D}"/>
              </a:ext>
            </a:extLst>
          </p:cNvPr>
          <p:cNvCxnSpPr>
            <a:cxnSpLocks/>
          </p:cNvCxnSpPr>
          <p:nvPr/>
        </p:nvCxnSpPr>
        <p:spPr>
          <a:xfrm flipH="1">
            <a:off x="298565" y="4590734"/>
            <a:ext cx="173576" cy="982041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80069723-F258-46A0-A570-4E50AD450F52}"/>
              </a:ext>
            </a:extLst>
          </p:cNvPr>
          <p:cNvCxnSpPr>
            <a:cxnSpLocks/>
          </p:cNvCxnSpPr>
          <p:nvPr/>
        </p:nvCxnSpPr>
        <p:spPr>
          <a:xfrm flipH="1">
            <a:off x="1200100" y="4799474"/>
            <a:ext cx="141135" cy="773301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6944D819-BB29-4F10-A4BC-29AF39C96E43}"/>
              </a:ext>
            </a:extLst>
          </p:cNvPr>
          <p:cNvSpPr txBox="1"/>
          <p:nvPr/>
        </p:nvSpPr>
        <p:spPr>
          <a:xfrm>
            <a:off x="671043" y="1304178"/>
            <a:ext cx="1079433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200" dirty="0"/>
              <a:t>FTA.QDN9020</a:t>
            </a:r>
            <a:endParaRPr lang="en-GB" sz="1200" dirty="0"/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A1870837-1DFB-4EEA-81B3-C26092D062AA}"/>
              </a:ext>
            </a:extLst>
          </p:cNvPr>
          <p:cNvCxnSpPr>
            <a:cxnSpLocks/>
          </p:cNvCxnSpPr>
          <p:nvPr/>
        </p:nvCxnSpPr>
        <p:spPr>
          <a:xfrm flipH="1" flipV="1">
            <a:off x="1455629" y="1638796"/>
            <a:ext cx="735316" cy="1096715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FEB77291-F33D-3B5C-B91E-D399E54B6324}"/>
              </a:ext>
            </a:extLst>
          </p:cNvPr>
          <p:cNvSpPr txBox="1"/>
          <p:nvPr/>
        </p:nvSpPr>
        <p:spPr>
          <a:xfrm>
            <a:off x="7247767" y="5845522"/>
            <a:ext cx="20953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/>
              <a:t>Intégration = ST1516802_01</a:t>
            </a:r>
            <a:endParaRPr lang="en-GB" sz="11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5ECAF9C-EF2C-DA0D-D630-B9B11BBA061D}"/>
              </a:ext>
            </a:extLst>
          </p:cNvPr>
          <p:cNvSpPr txBox="1"/>
          <p:nvPr/>
        </p:nvSpPr>
        <p:spPr>
          <a:xfrm>
            <a:off x="3256484" y="4526374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chemeClr val="bg1"/>
                </a:solidFill>
              </a:rPr>
              <a:t>1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C484698-D2D2-A0FC-E1B5-BFA1027DFD17}"/>
              </a:ext>
            </a:extLst>
          </p:cNvPr>
          <p:cNvSpPr txBox="1"/>
          <p:nvPr/>
        </p:nvSpPr>
        <p:spPr>
          <a:xfrm>
            <a:off x="4232960" y="4490733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942F4DE-8F5E-926F-4909-859892614D66}"/>
              </a:ext>
            </a:extLst>
          </p:cNvPr>
          <p:cNvSpPr txBox="1"/>
          <p:nvPr/>
        </p:nvSpPr>
        <p:spPr>
          <a:xfrm>
            <a:off x="6176826" y="4436845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chemeClr val="bg1"/>
                </a:solidFill>
              </a:rPr>
              <a:t>4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C5F93CF-3BB0-809A-B583-AD7A3F068238}"/>
              </a:ext>
            </a:extLst>
          </p:cNvPr>
          <p:cNvSpPr txBox="1"/>
          <p:nvPr/>
        </p:nvSpPr>
        <p:spPr>
          <a:xfrm>
            <a:off x="5233794" y="4461499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chemeClr val="bg1"/>
                </a:solidFill>
              </a:rPr>
              <a:t>3</a:t>
            </a:r>
            <a:endParaRPr lang="en-GB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35881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AF1E35-8D0A-332E-33E9-DDA424CC64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0CA92A1-26C6-E544-3ED5-D46C037CA9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45802" y="3793245"/>
            <a:ext cx="1925726" cy="293104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9EA1D4B-8B59-5628-1F77-E04A1B2FF0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41" y="1254422"/>
            <a:ext cx="3539612" cy="285182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9EDD670-2BE1-50C2-DB04-E2F2C915F8D1}"/>
              </a:ext>
            </a:extLst>
          </p:cNvPr>
          <p:cNvSpPr txBox="1"/>
          <p:nvPr/>
        </p:nvSpPr>
        <p:spPr>
          <a:xfrm>
            <a:off x="213756" y="225631"/>
            <a:ext cx="5599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00B0F0"/>
                </a:solidFill>
              </a:rPr>
              <a:t>2023/03/22 – Intégration new Beamstopper FT</a:t>
            </a:r>
            <a:r>
              <a:rPr lang="fr-FR" b="1" dirty="0">
                <a:solidFill>
                  <a:srgbClr val="FF0000"/>
                </a:solidFill>
              </a:rPr>
              <a:t>A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F34D00F-AB0A-3EA0-B563-BFCBC01E47E0}"/>
              </a:ext>
            </a:extLst>
          </p:cNvPr>
          <p:cNvSpPr txBox="1"/>
          <p:nvPr/>
        </p:nvSpPr>
        <p:spPr>
          <a:xfrm>
            <a:off x="527579" y="933517"/>
            <a:ext cx="20553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Intégration actuelle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26843B6-2D83-1A7A-B287-7708A66914BE}"/>
              </a:ext>
            </a:extLst>
          </p:cNvPr>
          <p:cNvSpPr txBox="1"/>
          <p:nvPr/>
        </p:nvSpPr>
        <p:spPr>
          <a:xfrm>
            <a:off x="287436" y="4159910"/>
            <a:ext cx="3280442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rgbClr val="FF0000"/>
                </a:solidFill>
              </a:rPr>
              <a:t>Accès difficile pour démontage et installation des nouveaux Beamstoppers</a:t>
            </a:r>
            <a:endParaRPr lang="en-GB" sz="1200" dirty="0">
              <a:solidFill>
                <a:srgbClr val="FF0000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702D889-375E-F39B-FBB6-BBFE49A5D1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00058" y="822110"/>
            <a:ext cx="3476847" cy="375093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F3A4E16-172D-C3C1-743E-233BA6096164}"/>
              </a:ext>
            </a:extLst>
          </p:cNvPr>
          <p:cNvSpPr txBox="1"/>
          <p:nvPr/>
        </p:nvSpPr>
        <p:spPr>
          <a:xfrm>
            <a:off x="7298253" y="215214"/>
            <a:ext cx="19699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Intégration future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CD06230-342C-5F2C-DEF3-E9FD6039477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684547"/>
            <a:ext cx="3716998" cy="2089192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A948F64-60F5-48F1-2E5C-99C8788EB4E4}"/>
              </a:ext>
            </a:extLst>
          </p:cNvPr>
          <p:cNvCxnSpPr/>
          <p:nvPr/>
        </p:nvCxnSpPr>
        <p:spPr>
          <a:xfrm>
            <a:off x="3829792" y="822110"/>
            <a:ext cx="0" cy="5925787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9DFA6E63-951C-0860-9748-8F27D0118D2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21181" y="111485"/>
            <a:ext cx="2706038" cy="372456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FA28406-37E8-2984-C9A4-601013A46EF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60686" y="3574578"/>
            <a:ext cx="2558678" cy="317071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E020BFF-C6BE-A184-50A2-CC5805766612}"/>
              </a:ext>
            </a:extLst>
          </p:cNvPr>
          <p:cNvSpPr txBox="1"/>
          <p:nvPr/>
        </p:nvSpPr>
        <p:spPr>
          <a:xfrm>
            <a:off x="4091707" y="5411091"/>
            <a:ext cx="295876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rgbClr val="FF0000"/>
                </a:solidFill>
              </a:rPr>
              <a:t>Transport et déplacement difficile,</a:t>
            </a:r>
          </a:p>
          <a:p>
            <a:r>
              <a:rPr lang="fr-FR" sz="1200" dirty="0">
                <a:solidFill>
                  <a:srgbClr val="FF0000"/>
                </a:solidFill>
              </a:rPr>
              <a:t>- Modification du châssis vert (découpe, étayage d’équipement,..)</a:t>
            </a:r>
            <a:endParaRPr lang="en-GB" sz="1200" dirty="0">
              <a:solidFill>
                <a:srgbClr val="FF0000"/>
              </a:solidFill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0A815B9-9047-7038-097E-A98B39852956}"/>
              </a:ext>
            </a:extLst>
          </p:cNvPr>
          <p:cNvCxnSpPr>
            <a:cxnSpLocks/>
          </p:cNvCxnSpPr>
          <p:nvPr/>
        </p:nvCxnSpPr>
        <p:spPr>
          <a:xfrm flipV="1">
            <a:off x="9267299" y="3848413"/>
            <a:ext cx="0" cy="2771355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4504AA0E-4557-32AE-C6E0-036F63EEE9F8}"/>
              </a:ext>
            </a:extLst>
          </p:cNvPr>
          <p:cNvSpPr txBox="1"/>
          <p:nvPr/>
        </p:nvSpPr>
        <p:spPr>
          <a:xfrm>
            <a:off x="8949036" y="3470080"/>
            <a:ext cx="636525" cy="323165"/>
          </a:xfrm>
          <a:prstGeom prst="rect">
            <a:avLst/>
          </a:prstGeom>
          <a:solidFill>
            <a:schemeClr val="bg1"/>
          </a:solidFill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FR" sz="900" dirty="0"/>
              <a:t>1545mm</a:t>
            </a:r>
            <a:br>
              <a:rPr lang="fr-FR" sz="1000" dirty="0"/>
            </a:br>
            <a:r>
              <a:rPr lang="fr-FR" sz="600" dirty="0"/>
              <a:t>beamstopper</a:t>
            </a:r>
            <a:endParaRPr lang="en-GB" sz="600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2778B27-5581-6FC4-E3D8-FEB94A71125F}"/>
              </a:ext>
            </a:extLst>
          </p:cNvPr>
          <p:cNvCxnSpPr>
            <a:cxnSpLocks/>
          </p:cNvCxnSpPr>
          <p:nvPr/>
        </p:nvCxnSpPr>
        <p:spPr>
          <a:xfrm flipV="1">
            <a:off x="5923538" y="2695698"/>
            <a:ext cx="0" cy="1639310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12017A4E-E574-42D2-9736-37354B0E43FF}"/>
              </a:ext>
            </a:extLst>
          </p:cNvPr>
          <p:cNvSpPr txBox="1"/>
          <p:nvPr/>
        </p:nvSpPr>
        <p:spPr>
          <a:xfrm>
            <a:off x="5475575" y="4342071"/>
            <a:ext cx="679082" cy="246221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000" dirty="0"/>
              <a:t>1340mm</a:t>
            </a:r>
            <a:endParaRPr lang="en-GB" sz="10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617A4E2-C782-EF69-3043-227288207096}"/>
              </a:ext>
            </a:extLst>
          </p:cNvPr>
          <p:cNvSpPr txBox="1"/>
          <p:nvPr/>
        </p:nvSpPr>
        <p:spPr>
          <a:xfrm>
            <a:off x="6472918" y="4326682"/>
            <a:ext cx="679082" cy="26161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050" dirty="0"/>
              <a:t>1560mm</a:t>
            </a:r>
            <a:endParaRPr lang="en-GB" sz="1050" dirty="0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EA1F9332-EE3D-6885-FA2F-55C8D136BDEB}"/>
              </a:ext>
            </a:extLst>
          </p:cNvPr>
          <p:cNvCxnSpPr>
            <a:cxnSpLocks/>
          </p:cNvCxnSpPr>
          <p:nvPr/>
        </p:nvCxnSpPr>
        <p:spPr>
          <a:xfrm flipV="1">
            <a:off x="6668955" y="2398816"/>
            <a:ext cx="0" cy="1936192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F37C0B2E-3506-7086-B1E8-68140599430E}"/>
              </a:ext>
            </a:extLst>
          </p:cNvPr>
          <p:cNvCxnSpPr>
            <a:cxnSpLocks/>
          </p:cNvCxnSpPr>
          <p:nvPr/>
        </p:nvCxnSpPr>
        <p:spPr>
          <a:xfrm flipV="1">
            <a:off x="2454585" y="2861953"/>
            <a:ext cx="0" cy="769710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349272BF-FF15-8121-46D9-41A93B81007B}"/>
              </a:ext>
            </a:extLst>
          </p:cNvPr>
          <p:cNvCxnSpPr>
            <a:cxnSpLocks/>
          </p:cNvCxnSpPr>
          <p:nvPr/>
        </p:nvCxnSpPr>
        <p:spPr>
          <a:xfrm>
            <a:off x="785425" y="5824502"/>
            <a:ext cx="2139275" cy="487233"/>
          </a:xfrm>
          <a:prstGeom prst="curvedConnector3">
            <a:avLst>
              <a:gd name="adj1" fmla="val 318"/>
            </a:avLst>
          </a:prstGeom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C93878A7-38C6-706F-CDD6-99EE8B3C82DE}"/>
              </a:ext>
            </a:extLst>
          </p:cNvPr>
          <p:cNvSpPr txBox="1"/>
          <p:nvPr/>
        </p:nvSpPr>
        <p:spPr>
          <a:xfrm>
            <a:off x="10175955" y="5029057"/>
            <a:ext cx="625911" cy="261610"/>
          </a:xfrm>
          <a:prstGeom prst="rect">
            <a:avLst/>
          </a:prstGeom>
          <a:solidFill>
            <a:schemeClr val="bg1"/>
          </a:solidFill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FR" sz="1050" dirty="0">
                <a:solidFill>
                  <a:srgbClr val="FF0000"/>
                </a:solidFill>
              </a:rPr>
              <a:t>collision</a:t>
            </a:r>
            <a:endParaRPr lang="en-GB" sz="1050" dirty="0">
              <a:solidFill>
                <a:srgbClr val="FF0000"/>
              </a:solidFill>
            </a:endParaRP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8C7CFD87-1DC7-5B1D-78EC-E7228016C3F0}"/>
              </a:ext>
            </a:extLst>
          </p:cNvPr>
          <p:cNvCxnSpPr>
            <a:cxnSpLocks/>
          </p:cNvCxnSpPr>
          <p:nvPr/>
        </p:nvCxnSpPr>
        <p:spPr>
          <a:xfrm flipV="1">
            <a:off x="6322592" y="2499756"/>
            <a:ext cx="0" cy="1833530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A2C2974C-3B6A-4601-D6B9-8D804B6BEBE7}"/>
              </a:ext>
            </a:extLst>
          </p:cNvPr>
          <p:cNvSpPr txBox="1"/>
          <p:nvPr/>
        </p:nvSpPr>
        <p:spPr>
          <a:xfrm>
            <a:off x="6025013" y="4621575"/>
            <a:ext cx="679082" cy="246221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000" dirty="0"/>
              <a:t>1476mm</a:t>
            </a:r>
            <a:endParaRPr lang="en-GB" sz="10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07854F2-CEE5-543D-2D56-6AC634CA9E17}"/>
              </a:ext>
            </a:extLst>
          </p:cNvPr>
          <p:cNvSpPr txBox="1"/>
          <p:nvPr/>
        </p:nvSpPr>
        <p:spPr>
          <a:xfrm>
            <a:off x="8840926" y="1194946"/>
            <a:ext cx="960509" cy="577081"/>
          </a:xfrm>
          <a:prstGeom prst="rect">
            <a:avLst/>
          </a:prstGeom>
          <a:solidFill>
            <a:schemeClr val="bg1"/>
          </a:solidFill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FR" sz="1050" dirty="0">
                <a:solidFill>
                  <a:srgbClr val="FF0000"/>
                </a:solidFill>
              </a:rPr>
              <a:t>Déplacement des blocs de blindage</a:t>
            </a:r>
          </a:p>
        </p:txBody>
      </p:sp>
    </p:spTree>
    <p:extLst>
      <p:ext uri="{BB962C8B-B14F-4D97-AF65-F5344CB8AC3E}">
        <p14:creationId xmlns:p14="http://schemas.microsoft.com/office/powerpoint/2010/main" val="40195753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D61D6D7-5029-4C0A-BF29-3207B8783AD0}"/>
              </a:ext>
            </a:extLst>
          </p:cNvPr>
          <p:cNvSpPr txBox="1"/>
          <p:nvPr/>
        </p:nvSpPr>
        <p:spPr>
          <a:xfrm>
            <a:off x="177439" y="149330"/>
            <a:ext cx="5599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00B0F0"/>
                </a:solidFill>
              </a:rPr>
              <a:t>2023/03/22 – Intégration new Beamstopper FT</a:t>
            </a:r>
            <a:r>
              <a:rPr lang="fr-FR" b="1" dirty="0">
                <a:solidFill>
                  <a:srgbClr val="FF0000"/>
                </a:solidFill>
              </a:rPr>
              <a:t>A</a:t>
            </a:r>
            <a:endParaRPr lang="en-GB" b="1" dirty="0">
              <a:solidFill>
                <a:srgbClr val="FF0000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35313FB-3148-47D3-9D49-9B9D9B0BCD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711" y="1365969"/>
            <a:ext cx="3476847" cy="375093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C621D87-3406-4C90-935F-7E6912A1C722}"/>
              </a:ext>
            </a:extLst>
          </p:cNvPr>
          <p:cNvSpPr txBox="1"/>
          <p:nvPr/>
        </p:nvSpPr>
        <p:spPr>
          <a:xfrm>
            <a:off x="7903058" y="5479808"/>
            <a:ext cx="37831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Modification de la jambe de force pour passage </a:t>
            </a:r>
            <a:r>
              <a:rPr lang="fr-FR" dirty="0" err="1"/>
              <a:t>beam</a:t>
            </a:r>
            <a:r>
              <a:rPr lang="fr-FR" dirty="0"/>
              <a:t> stopper avec démontage support de mires</a:t>
            </a:r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C4D3F5BB-044C-4CDF-BE77-6BA74316DEE5}"/>
              </a:ext>
            </a:extLst>
          </p:cNvPr>
          <p:cNvCxnSpPr/>
          <p:nvPr/>
        </p:nvCxnSpPr>
        <p:spPr>
          <a:xfrm>
            <a:off x="7262827" y="873256"/>
            <a:ext cx="0" cy="5925787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8C441E46-945E-45EB-A3E0-1518FD1730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4232" y="1953745"/>
            <a:ext cx="2558678" cy="317071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CF046FE-49D7-4922-9E24-873E923B70A4}"/>
              </a:ext>
            </a:extLst>
          </p:cNvPr>
          <p:cNvSpPr txBox="1"/>
          <p:nvPr/>
        </p:nvSpPr>
        <p:spPr>
          <a:xfrm>
            <a:off x="871032" y="5427904"/>
            <a:ext cx="295876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rgbClr val="FF0000"/>
                </a:solidFill>
              </a:rPr>
              <a:t>Transport et déplacement difficile,</a:t>
            </a:r>
          </a:p>
          <a:p>
            <a:r>
              <a:rPr lang="fr-FR" sz="1200" dirty="0">
                <a:solidFill>
                  <a:srgbClr val="FF0000"/>
                </a:solidFill>
              </a:rPr>
              <a:t>- Modification du châssis vert (découpe, étayage d’équipement,..)</a:t>
            </a:r>
            <a:endParaRPr lang="en-GB" sz="1200" dirty="0">
              <a:solidFill>
                <a:srgbClr val="FF0000"/>
              </a:solidFill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5A850EC-E772-488F-88F3-17C55623CE48}"/>
              </a:ext>
            </a:extLst>
          </p:cNvPr>
          <p:cNvCxnSpPr>
            <a:cxnSpLocks/>
          </p:cNvCxnSpPr>
          <p:nvPr/>
        </p:nvCxnSpPr>
        <p:spPr>
          <a:xfrm flipV="1">
            <a:off x="6240845" y="2227580"/>
            <a:ext cx="0" cy="2771355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EA58FA07-F9C6-4BA3-BF11-E1C490069F22}"/>
              </a:ext>
            </a:extLst>
          </p:cNvPr>
          <p:cNvSpPr txBox="1"/>
          <p:nvPr/>
        </p:nvSpPr>
        <p:spPr>
          <a:xfrm>
            <a:off x="5922582" y="1849247"/>
            <a:ext cx="636525" cy="323165"/>
          </a:xfrm>
          <a:prstGeom prst="rect">
            <a:avLst/>
          </a:prstGeom>
          <a:solidFill>
            <a:schemeClr val="bg1"/>
          </a:solidFill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FR" sz="900" dirty="0"/>
              <a:t>1545mm</a:t>
            </a:r>
            <a:br>
              <a:rPr lang="fr-FR" sz="1000" dirty="0"/>
            </a:br>
            <a:r>
              <a:rPr lang="fr-FR" sz="600" dirty="0"/>
              <a:t>beamstopper</a:t>
            </a:r>
            <a:endParaRPr lang="en-GB" sz="600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0CCCFC86-F7FF-43B1-A404-D09997D9E199}"/>
              </a:ext>
            </a:extLst>
          </p:cNvPr>
          <p:cNvCxnSpPr>
            <a:cxnSpLocks/>
          </p:cNvCxnSpPr>
          <p:nvPr/>
        </p:nvCxnSpPr>
        <p:spPr>
          <a:xfrm flipV="1">
            <a:off x="2208191" y="3239557"/>
            <a:ext cx="0" cy="1639310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AB769516-3DEF-4543-8D30-16BF93DB6C68}"/>
              </a:ext>
            </a:extLst>
          </p:cNvPr>
          <p:cNvSpPr txBox="1"/>
          <p:nvPr/>
        </p:nvSpPr>
        <p:spPr>
          <a:xfrm>
            <a:off x="1721766" y="4878235"/>
            <a:ext cx="679082" cy="246221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000" dirty="0"/>
              <a:t>1340mm</a:t>
            </a:r>
            <a:endParaRPr lang="en-GB" sz="10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0170761-9E85-42DB-952D-968B0403A199}"/>
              </a:ext>
            </a:extLst>
          </p:cNvPr>
          <p:cNvSpPr txBox="1"/>
          <p:nvPr/>
        </p:nvSpPr>
        <p:spPr>
          <a:xfrm>
            <a:off x="2816003" y="4867428"/>
            <a:ext cx="679082" cy="26161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050" dirty="0"/>
              <a:t>1560mm</a:t>
            </a:r>
            <a:endParaRPr lang="en-GB" sz="1050" dirty="0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87E70AEF-391A-4BD6-8C0E-9DAC1096A241}"/>
              </a:ext>
            </a:extLst>
          </p:cNvPr>
          <p:cNvCxnSpPr>
            <a:cxnSpLocks/>
          </p:cNvCxnSpPr>
          <p:nvPr/>
        </p:nvCxnSpPr>
        <p:spPr>
          <a:xfrm flipV="1">
            <a:off x="2953608" y="2942675"/>
            <a:ext cx="0" cy="1936192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E343A2CF-1F3A-426E-894F-91C618876594}"/>
              </a:ext>
            </a:extLst>
          </p:cNvPr>
          <p:cNvCxnSpPr>
            <a:cxnSpLocks/>
          </p:cNvCxnSpPr>
          <p:nvPr/>
        </p:nvCxnSpPr>
        <p:spPr>
          <a:xfrm flipV="1">
            <a:off x="2607245" y="3043615"/>
            <a:ext cx="0" cy="1833530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B7C49EAD-3F48-480D-9D1C-F7AB355A77A6}"/>
              </a:ext>
            </a:extLst>
          </p:cNvPr>
          <p:cNvSpPr txBox="1"/>
          <p:nvPr/>
        </p:nvSpPr>
        <p:spPr>
          <a:xfrm>
            <a:off x="2263243" y="4847881"/>
            <a:ext cx="679082" cy="246221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sz="1000" dirty="0"/>
              <a:t>1476mm</a:t>
            </a:r>
            <a:endParaRPr lang="en-GB" sz="1000" dirty="0"/>
          </a:p>
        </p:txBody>
      </p:sp>
      <p:pic>
        <p:nvPicPr>
          <p:cNvPr id="21" name="Picture 20" descr="A drawing of a machine&#10;&#10;AI-generated content may be incorrect.">
            <a:extLst>
              <a:ext uri="{FF2B5EF4-FFF2-40B4-BE49-F238E27FC236}">
                <a16:creationId xmlns:a16="http://schemas.microsoft.com/office/drawing/2014/main" id="{4324B195-F47C-0D41-B2E9-B46BBD9420F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8451" y="1539779"/>
            <a:ext cx="4715021" cy="3998641"/>
          </a:xfrm>
          <a:prstGeom prst="rect">
            <a:avLst/>
          </a:prstGeom>
        </p:spPr>
      </p:pic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619FEA62-A48E-A143-E20E-5B627C11EC35}"/>
              </a:ext>
            </a:extLst>
          </p:cNvPr>
          <p:cNvCxnSpPr>
            <a:cxnSpLocks/>
          </p:cNvCxnSpPr>
          <p:nvPr/>
        </p:nvCxnSpPr>
        <p:spPr>
          <a:xfrm flipV="1">
            <a:off x="10773998" y="3239557"/>
            <a:ext cx="0" cy="2115361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21656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5746</TotalTime>
  <Words>936</Words>
  <Application>Microsoft Office PowerPoint</Application>
  <PresentationFormat>Widescreen</PresentationFormat>
  <Paragraphs>214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 – next points</vt:lpstr>
      <vt:lpstr>OLD</vt:lpstr>
      <vt:lpstr>PowerPoint Presentation</vt:lpstr>
      <vt:lpstr>PowerPoint Presentation</vt:lpstr>
      <vt:lpstr>PowerPoint Presentation</vt:lpstr>
      <vt:lpstr>PowerPoint Presentation</vt:lpstr>
      <vt:lpstr>OLD</vt:lpstr>
      <vt:lpstr>PowerPoint Presentation</vt:lpstr>
      <vt:lpstr>OLD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Christophe Yves Mucher</dc:creator>
  <cp:lastModifiedBy>Christophe Yves Mucher</cp:lastModifiedBy>
  <cp:revision>139</cp:revision>
  <dcterms:created xsi:type="dcterms:W3CDTF">2021-10-11T08:28:08Z</dcterms:created>
  <dcterms:modified xsi:type="dcterms:W3CDTF">2025-04-09T07:45:30Z</dcterms:modified>
</cp:coreProperties>
</file>