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5"/>
  </p:notesMasterIdLst>
  <p:handoutMasterIdLst>
    <p:handoutMasterId r:id="rId46"/>
  </p:handoutMasterIdLst>
  <p:sldIdLst>
    <p:sldId id="408" r:id="rId2"/>
    <p:sldId id="328" r:id="rId3"/>
    <p:sldId id="361" r:id="rId4"/>
    <p:sldId id="411" r:id="rId5"/>
    <p:sldId id="362" r:id="rId6"/>
    <p:sldId id="363" r:id="rId7"/>
    <p:sldId id="364" r:id="rId8"/>
    <p:sldId id="365" r:id="rId9"/>
    <p:sldId id="378" r:id="rId10"/>
    <p:sldId id="380" r:id="rId11"/>
    <p:sldId id="381" r:id="rId12"/>
    <p:sldId id="412" r:id="rId13"/>
    <p:sldId id="384" r:id="rId14"/>
    <p:sldId id="413" r:id="rId15"/>
    <p:sldId id="414" r:id="rId16"/>
    <p:sldId id="385" r:id="rId17"/>
    <p:sldId id="389" r:id="rId18"/>
    <p:sldId id="407" r:id="rId19"/>
    <p:sldId id="392" r:id="rId20"/>
    <p:sldId id="376" r:id="rId21"/>
    <p:sldId id="377" r:id="rId22"/>
    <p:sldId id="368" r:id="rId23"/>
    <p:sldId id="397" r:id="rId24"/>
    <p:sldId id="396" r:id="rId25"/>
    <p:sldId id="399" r:id="rId26"/>
    <p:sldId id="400" r:id="rId27"/>
    <p:sldId id="401" r:id="rId28"/>
    <p:sldId id="416" r:id="rId29"/>
    <p:sldId id="403" r:id="rId30"/>
    <p:sldId id="417" r:id="rId31"/>
    <p:sldId id="367" r:id="rId32"/>
    <p:sldId id="393" r:id="rId33"/>
    <p:sldId id="394" r:id="rId34"/>
    <p:sldId id="395" r:id="rId35"/>
    <p:sldId id="366" r:id="rId36"/>
    <p:sldId id="369" r:id="rId37"/>
    <p:sldId id="372" r:id="rId38"/>
    <p:sldId id="370" r:id="rId39"/>
    <p:sldId id="373" r:id="rId40"/>
    <p:sldId id="374" r:id="rId41"/>
    <p:sldId id="406" r:id="rId42"/>
    <p:sldId id="418" r:id="rId43"/>
    <p:sldId id="28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751D"/>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53" autoAdjust="0"/>
    <p:restoredTop sz="96283" autoAdjust="0"/>
  </p:normalViewPr>
  <p:slideViewPr>
    <p:cSldViewPr snapToObjects="1">
      <p:cViewPr>
        <p:scale>
          <a:sx n="100" d="100"/>
          <a:sy n="100" d="100"/>
        </p:scale>
        <p:origin x="834" y="2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4/8/2025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dirty="0"/>
          </a:p>
        </p:txBody>
      </p:sp>
    </p:spTree>
    <p:extLst>
      <p:ext uri="{BB962C8B-B14F-4D97-AF65-F5344CB8AC3E}">
        <p14:creationId xmlns:p14="http://schemas.microsoft.com/office/powerpoint/2010/main" val="42797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8CB0EE9E-52B8-AA4F-8DD5-ED0FB4E5CBCC}" type="slidenum">
              <a:rPr lang="en-US" smtClean="0"/>
              <a:t>42</a:t>
            </a:fld>
            <a:endParaRPr lang="en-US"/>
          </a:p>
        </p:txBody>
      </p:sp>
    </p:spTree>
    <p:extLst>
      <p:ext uri="{BB962C8B-B14F-4D97-AF65-F5344CB8AC3E}">
        <p14:creationId xmlns:p14="http://schemas.microsoft.com/office/powerpoint/2010/main" val="29339792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a:t>YYYY-MM-DD</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 | Reference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a:t>YYYY-MM-DD</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 | Reference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 | Reference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fr-FR"/>
              <a:t>YYYY-MM-DD</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 | Reference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a:t>YYYY-MM-DD</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fr-FR" dirty="0"/>
              <a:t>2021-08--18</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D. del Álamo | PS Ring Straight Section 098 | Reference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0.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FA653D8E-9451-06AB-46E1-07F4512E7537}"/>
              </a:ext>
            </a:extLst>
          </p:cNvPr>
          <p:cNvSpPr>
            <a:spLocks noGrp="1"/>
          </p:cNvSpPr>
          <p:nvPr>
            <p:ph type="subTitle" idx="1"/>
          </p:nvPr>
        </p:nvSpPr>
        <p:spPr>
          <a:xfrm>
            <a:off x="393180" y="6309320"/>
            <a:ext cx="1799580" cy="216024"/>
          </a:xfrm>
        </p:spPr>
        <p:txBody>
          <a:bodyPr/>
          <a:lstStyle/>
          <a:p>
            <a:pPr algn="l"/>
            <a:r>
              <a:rPr lang="en-US" sz="1800" dirty="0"/>
              <a:t>ICL 09-04-2025</a:t>
            </a:r>
            <a:br>
              <a:rPr lang="en-US" sz="1800" dirty="0"/>
            </a:br>
            <a:endParaRPr lang="en-US" sz="1800" dirty="0"/>
          </a:p>
        </p:txBody>
      </p:sp>
      <p:sp>
        <p:nvSpPr>
          <p:cNvPr id="7" name="Title 1">
            <a:extLst>
              <a:ext uri="{FF2B5EF4-FFF2-40B4-BE49-F238E27FC236}">
                <a16:creationId xmlns:a16="http://schemas.microsoft.com/office/drawing/2014/main" id="{49733928-0368-5E18-C999-6CD115EEBD63}"/>
              </a:ext>
            </a:extLst>
          </p:cNvPr>
          <p:cNvSpPr>
            <a:spLocks noGrp="1"/>
          </p:cNvSpPr>
          <p:nvPr>
            <p:ph type="ctrTitle"/>
          </p:nvPr>
        </p:nvSpPr>
        <p:spPr>
          <a:xfrm>
            <a:off x="407989" y="3717032"/>
            <a:ext cx="11376025" cy="1368152"/>
          </a:xfrm>
        </p:spPr>
        <p:txBody>
          <a:bodyPr/>
          <a:lstStyle/>
          <a:p>
            <a:r>
              <a:rPr lang="en-GB" sz="4400" dirty="0"/>
              <a:t>355-359-365 Tuning Power converters study</a:t>
            </a:r>
            <a:endParaRPr lang="en-US" sz="3200" b="0" dirty="0"/>
          </a:p>
        </p:txBody>
      </p:sp>
      <p:sp>
        <p:nvSpPr>
          <p:cNvPr id="8" name="Title 1">
            <a:extLst>
              <a:ext uri="{FF2B5EF4-FFF2-40B4-BE49-F238E27FC236}">
                <a16:creationId xmlns:a16="http://schemas.microsoft.com/office/drawing/2014/main" id="{DA041512-679E-7936-D18F-3138E9E2D2E4}"/>
              </a:ext>
            </a:extLst>
          </p:cNvPr>
          <p:cNvSpPr txBox="1">
            <a:spLocks/>
          </p:cNvSpPr>
          <p:nvPr/>
        </p:nvSpPr>
        <p:spPr>
          <a:xfrm>
            <a:off x="407989" y="2983639"/>
            <a:ext cx="11376025" cy="42017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r>
              <a:rPr lang="en-GB" sz="2800" dirty="0">
                <a:latin typeface="Calibri" panose="020F0502020204030204" pitchFamily="34" charset="0"/>
                <a:ea typeface="Calibri" panose="020F0502020204030204" pitchFamily="34" charset="0"/>
              </a:rPr>
              <a:t>PS Surface Integration Study</a:t>
            </a:r>
            <a:endParaRPr lang="en-US" sz="3200" b="0" dirty="0"/>
          </a:p>
        </p:txBody>
      </p:sp>
      <p:sp>
        <p:nvSpPr>
          <p:cNvPr id="9" name="Title 1">
            <a:extLst>
              <a:ext uri="{FF2B5EF4-FFF2-40B4-BE49-F238E27FC236}">
                <a16:creationId xmlns:a16="http://schemas.microsoft.com/office/drawing/2014/main" id="{D56CCF78-8F9E-6056-C4E3-A9DA14BCC123}"/>
              </a:ext>
            </a:extLst>
          </p:cNvPr>
          <p:cNvSpPr txBox="1">
            <a:spLocks/>
          </p:cNvSpPr>
          <p:nvPr/>
        </p:nvSpPr>
        <p:spPr>
          <a:xfrm>
            <a:off x="393180" y="5889143"/>
            <a:ext cx="11376025" cy="42017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r>
              <a:rPr lang="en-GB" sz="2800" dirty="0">
                <a:latin typeface="Calibri" panose="020F0502020204030204" pitchFamily="34" charset="0"/>
                <a:ea typeface="Calibri" panose="020F0502020204030204" pitchFamily="34" charset="0"/>
              </a:rPr>
              <a:t>D. del Álamo – EN-ACE-INT</a:t>
            </a:r>
            <a:endParaRPr lang="en-US" sz="3200" b="0" dirty="0"/>
          </a:p>
        </p:txBody>
      </p:sp>
      <p:sp>
        <p:nvSpPr>
          <p:cNvPr id="10" name="Subtitle 2">
            <a:extLst>
              <a:ext uri="{FF2B5EF4-FFF2-40B4-BE49-F238E27FC236}">
                <a16:creationId xmlns:a16="http://schemas.microsoft.com/office/drawing/2014/main" id="{D4E4E85B-79E5-AF42-A158-1E754E4BF9B3}"/>
              </a:ext>
            </a:extLst>
          </p:cNvPr>
          <p:cNvSpPr txBox="1">
            <a:spLocks/>
          </p:cNvSpPr>
          <p:nvPr/>
        </p:nvSpPr>
        <p:spPr>
          <a:xfrm>
            <a:off x="10201460" y="6309320"/>
            <a:ext cx="1799580" cy="21602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r>
              <a:rPr lang="en-US" sz="1800" dirty="0"/>
              <a:t>EDMS#3267928 </a:t>
            </a:r>
          </a:p>
        </p:txBody>
      </p:sp>
    </p:spTree>
    <p:extLst>
      <p:ext uri="{BB962C8B-B14F-4D97-AF65-F5344CB8AC3E}">
        <p14:creationId xmlns:p14="http://schemas.microsoft.com/office/powerpoint/2010/main" val="1385534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355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6" y="874643"/>
            <a:ext cx="9918827" cy="5020279"/>
          </a:xfrm>
          <a:prstGeom prst="rect">
            <a:avLst/>
          </a:prstGeom>
        </p:spPr>
      </p:pic>
      <p:sp>
        <p:nvSpPr>
          <p:cNvPr id="3" name="Rectangle 2">
            <a:extLst>
              <a:ext uri="{FF2B5EF4-FFF2-40B4-BE49-F238E27FC236}">
                <a16:creationId xmlns:a16="http://schemas.microsoft.com/office/drawing/2014/main" id="{62581AB7-DDE3-42ED-F883-384EAB2378E7}"/>
              </a:ext>
            </a:extLst>
          </p:cNvPr>
          <p:cNvSpPr/>
          <p:nvPr/>
        </p:nvSpPr>
        <p:spPr>
          <a:xfrm>
            <a:off x="8075614" y="3575745"/>
            <a:ext cx="324642" cy="717351"/>
          </a:xfrm>
          <a:prstGeom prst="rect">
            <a:avLst/>
          </a:prstGeom>
          <a:solidFill>
            <a:srgbClr val="FF0000">
              <a:alpha val="22000"/>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TextBox 4">
            <a:extLst>
              <a:ext uri="{FF2B5EF4-FFF2-40B4-BE49-F238E27FC236}">
                <a16:creationId xmlns:a16="http://schemas.microsoft.com/office/drawing/2014/main" id="{9BD55DA7-B27E-4026-0BDA-2D62259B4EB0}"/>
              </a:ext>
            </a:extLst>
          </p:cNvPr>
          <p:cNvSpPr txBox="1"/>
          <p:nvPr/>
        </p:nvSpPr>
        <p:spPr>
          <a:xfrm>
            <a:off x="5857993" y="4492784"/>
            <a:ext cx="4630495" cy="276999"/>
          </a:xfrm>
          <a:prstGeom prst="rect">
            <a:avLst/>
          </a:prstGeom>
          <a:solidFill>
            <a:schemeClr val="bg1"/>
          </a:solidFill>
          <a:ln w="15875">
            <a:solidFill>
              <a:schemeClr val="tx1"/>
            </a:solidFill>
          </a:ln>
        </p:spPr>
        <p:txBody>
          <a:bodyPr wrap="square" lIns="0" tIns="0" rIns="0" bIns="0" rtlCol="0">
            <a:spAutoFit/>
          </a:bodyPr>
          <a:lstStyle/>
          <a:p>
            <a:pPr algn="just"/>
            <a:r>
              <a:rPr lang="en-GB" dirty="0"/>
              <a:t>One converter on top of the existing structure</a:t>
            </a:r>
          </a:p>
        </p:txBody>
      </p:sp>
      <p:sp>
        <p:nvSpPr>
          <p:cNvPr id="8" name="Footer Placeholder 7">
            <a:extLst>
              <a:ext uri="{FF2B5EF4-FFF2-40B4-BE49-F238E27FC236}">
                <a16:creationId xmlns:a16="http://schemas.microsoft.com/office/drawing/2014/main" id="{08D3FD24-1356-6A3C-33C4-A11269D91B0F}"/>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32966D91-3458-BA73-DC95-1111F4047E6A}"/>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D7C2B979-115D-8CE7-78B6-71D6E0373A28}"/>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323872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355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6" y="874643"/>
            <a:ext cx="9918827" cy="5020278"/>
          </a:xfrm>
          <a:prstGeom prst="rect">
            <a:avLst/>
          </a:prstGeom>
        </p:spPr>
      </p:pic>
      <p:sp>
        <p:nvSpPr>
          <p:cNvPr id="4" name="Rectangle 3">
            <a:extLst>
              <a:ext uri="{FF2B5EF4-FFF2-40B4-BE49-F238E27FC236}">
                <a16:creationId xmlns:a16="http://schemas.microsoft.com/office/drawing/2014/main" id="{D1DC9FA8-F228-9C8A-60CB-3B485C8EF496}"/>
              </a:ext>
            </a:extLst>
          </p:cNvPr>
          <p:cNvSpPr/>
          <p:nvPr/>
        </p:nvSpPr>
        <p:spPr>
          <a:xfrm>
            <a:off x="8400256" y="1628800"/>
            <a:ext cx="1800200" cy="3312368"/>
          </a:xfrm>
          <a:prstGeom prst="rect">
            <a:avLst/>
          </a:prstGeom>
          <a:solidFill>
            <a:srgbClr val="FF0000">
              <a:alpha val="22000"/>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extBox 7">
            <a:extLst>
              <a:ext uri="{FF2B5EF4-FFF2-40B4-BE49-F238E27FC236}">
                <a16:creationId xmlns:a16="http://schemas.microsoft.com/office/drawing/2014/main" id="{CC15483E-A5B2-D3D8-7D3F-E9A7161B1733}"/>
              </a:ext>
            </a:extLst>
          </p:cNvPr>
          <p:cNvSpPr txBox="1"/>
          <p:nvPr/>
        </p:nvSpPr>
        <p:spPr>
          <a:xfrm>
            <a:off x="1343472" y="1162336"/>
            <a:ext cx="6840760" cy="276999"/>
          </a:xfrm>
          <a:prstGeom prst="rect">
            <a:avLst/>
          </a:prstGeom>
          <a:solidFill>
            <a:schemeClr val="bg1"/>
          </a:solidFill>
          <a:ln w="15875">
            <a:solidFill>
              <a:srgbClr val="FF0000"/>
            </a:solidFill>
          </a:ln>
        </p:spPr>
        <p:txBody>
          <a:bodyPr wrap="square" lIns="0" tIns="0" rIns="0" bIns="0" rtlCol="0">
            <a:spAutoFit/>
          </a:bodyPr>
          <a:lstStyle/>
          <a:p>
            <a:pPr algn="just"/>
            <a:r>
              <a:rPr lang="en-GB" b="1" dirty="0">
                <a:solidFill>
                  <a:srgbClr val="FF0000"/>
                </a:solidFill>
              </a:rPr>
              <a:t>On site visit with CE to check the feasibility of the installation.</a:t>
            </a:r>
          </a:p>
        </p:txBody>
      </p:sp>
      <p:sp>
        <p:nvSpPr>
          <p:cNvPr id="3" name="Footer Placeholder 7">
            <a:extLst>
              <a:ext uri="{FF2B5EF4-FFF2-40B4-BE49-F238E27FC236}">
                <a16:creationId xmlns:a16="http://schemas.microsoft.com/office/drawing/2014/main" id="{DA178319-6E08-BC73-F64E-267CDCD495CE}"/>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51422B6A-6D04-DDC0-7C46-3724980749A0}"/>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3D247A8A-0B8D-61CE-B6AE-A6443CCFDDFD}"/>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122660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6704A2-A24D-F156-573E-15F666BC37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842A2B-5BB6-43C3-EEB3-005BC7623164}"/>
              </a:ext>
            </a:extLst>
          </p:cNvPr>
          <p:cNvSpPr>
            <a:spLocks noGrp="1"/>
          </p:cNvSpPr>
          <p:nvPr>
            <p:ph type="title"/>
          </p:nvPr>
        </p:nvSpPr>
        <p:spPr/>
        <p:txBody>
          <a:bodyPr/>
          <a:lstStyle/>
          <a:p>
            <a:r>
              <a:rPr lang="en-GB" dirty="0"/>
              <a:t>355 – Actions</a:t>
            </a:r>
          </a:p>
        </p:txBody>
      </p:sp>
      <p:sp>
        <p:nvSpPr>
          <p:cNvPr id="7" name="Slide Number Placeholder 6">
            <a:extLst>
              <a:ext uri="{FF2B5EF4-FFF2-40B4-BE49-F238E27FC236}">
                <a16:creationId xmlns:a16="http://schemas.microsoft.com/office/drawing/2014/main" id="{41BEC9B6-FF72-DF4E-BABE-43C9CEC42256}"/>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6" name="Picture 5">
            <a:extLst>
              <a:ext uri="{FF2B5EF4-FFF2-40B4-BE49-F238E27FC236}">
                <a16:creationId xmlns:a16="http://schemas.microsoft.com/office/drawing/2014/main" id="{045DD4E9-3847-9591-B446-4C3FA42138DD}"/>
              </a:ext>
            </a:extLst>
          </p:cNvPr>
          <p:cNvPicPr>
            <a:picLocks noChangeAspect="1"/>
          </p:cNvPicPr>
          <p:nvPr/>
        </p:nvPicPr>
        <p:blipFill>
          <a:blip r:embed="rId2"/>
          <a:srcRect/>
          <a:stretch/>
        </p:blipFill>
        <p:spPr>
          <a:xfrm>
            <a:off x="1136587" y="874643"/>
            <a:ext cx="9918825" cy="5020278"/>
          </a:xfrm>
          <a:prstGeom prst="rect">
            <a:avLst/>
          </a:prstGeom>
        </p:spPr>
      </p:pic>
      <p:sp>
        <p:nvSpPr>
          <p:cNvPr id="8" name="TextBox 7">
            <a:extLst>
              <a:ext uri="{FF2B5EF4-FFF2-40B4-BE49-F238E27FC236}">
                <a16:creationId xmlns:a16="http://schemas.microsoft.com/office/drawing/2014/main" id="{F82C54BE-4227-F29C-50A9-E46EF920A562}"/>
              </a:ext>
            </a:extLst>
          </p:cNvPr>
          <p:cNvSpPr txBox="1"/>
          <p:nvPr/>
        </p:nvSpPr>
        <p:spPr>
          <a:xfrm>
            <a:off x="1343472" y="1162336"/>
            <a:ext cx="5616624" cy="276999"/>
          </a:xfrm>
          <a:prstGeom prst="rect">
            <a:avLst/>
          </a:prstGeom>
          <a:solidFill>
            <a:schemeClr val="bg1"/>
          </a:solidFill>
          <a:ln w="15875">
            <a:solidFill>
              <a:srgbClr val="FF0000"/>
            </a:solidFill>
          </a:ln>
        </p:spPr>
        <p:txBody>
          <a:bodyPr wrap="square" lIns="0" tIns="0" rIns="0" bIns="0" rtlCol="0">
            <a:spAutoFit/>
          </a:bodyPr>
          <a:lstStyle/>
          <a:p>
            <a:pPr algn="just"/>
            <a:r>
              <a:rPr lang="en-GB" b="1" dirty="0">
                <a:solidFill>
                  <a:srgbClr val="FF0000"/>
                </a:solidFill>
              </a:rPr>
              <a:t>The water connections have not yet been validated. </a:t>
            </a:r>
          </a:p>
        </p:txBody>
      </p:sp>
      <p:sp>
        <p:nvSpPr>
          <p:cNvPr id="3" name="Footer Placeholder 7">
            <a:extLst>
              <a:ext uri="{FF2B5EF4-FFF2-40B4-BE49-F238E27FC236}">
                <a16:creationId xmlns:a16="http://schemas.microsoft.com/office/drawing/2014/main" id="{994EC4E7-A86D-E1CC-F588-B3B81A2FE65A}"/>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6805F8DB-B58C-0934-7390-D1F99BB0C162}"/>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7C2717A8-DC18-DB9D-5A74-CE20528FD373}"/>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2055226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a:xfrm>
            <a:off x="407988" y="373593"/>
            <a:ext cx="11376025" cy="1065742"/>
          </a:xfrm>
        </p:spPr>
        <p:txBody>
          <a:bodyPr anchor="t">
            <a:normAutofit/>
          </a:bodyPr>
          <a:lstStyle/>
          <a:p>
            <a:r>
              <a:rPr lang="en-GB" dirty="0"/>
              <a:t>355 – LS3</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13</a:t>
            </a:fld>
            <a:endParaRPr lang="en-US"/>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392809" y="1439863"/>
            <a:ext cx="9406382" cy="4760912"/>
          </a:xfrm>
          <a:prstGeom prst="rect">
            <a:avLst/>
          </a:prstGeom>
          <a:noFill/>
        </p:spPr>
      </p:pic>
      <p:sp>
        <p:nvSpPr>
          <p:cNvPr id="4" name="Oval 3">
            <a:extLst>
              <a:ext uri="{FF2B5EF4-FFF2-40B4-BE49-F238E27FC236}">
                <a16:creationId xmlns:a16="http://schemas.microsoft.com/office/drawing/2014/main" id="{C776F23D-8163-7E66-E07D-67F26AF310EC}"/>
              </a:ext>
            </a:extLst>
          </p:cNvPr>
          <p:cNvSpPr/>
          <p:nvPr/>
        </p:nvSpPr>
        <p:spPr>
          <a:xfrm>
            <a:off x="6023993" y="3044745"/>
            <a:ext cx="576064" cy="86409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TextBox 8">
            <a:extLst>
              <a:ext uri="{FF2B5EF4-FFF2-40B4-BE49-F238E27FC236}">
                <a16:creationId xmlns:a16="http://schemas.microsoft.com/office/drawing/2014/main" id="{CA072078-36C8-B0A6-708D-AD7545F3C8E7}"/>
              </a:ext>
            </a:extLst>
          </p:cNvPr>
          <p:cNvSpPr txBox="1"/>
          <p:nvPr/>
        </p:nvSpPr>
        <p:spPr>
          <a:xfrm>
            <a:off x="3996777" y="2399211"/>
            <a:ext cx="4630495" cy="553998"/>
          </a:xfrm>
          <a:prstGeom prst="rect">
            <a:avLst/>
          </a:prstGeom>
          <a:solidFill>
            <a:schemeClr val="bg1"/>
          </a:solidFill>
          <a:ln w="15875">
            <a:solidFill>
              <a:schemeClr val="tx1"/>
            </a:solidFill>
          </a:ln>
        </p:spPr>
        <p:txBody>
          <a:bodyPr wrap="square" lIns="0" tIns="0" rIns="0" bIns="0" rtlCol="0">
            <a:spAutoFit/>
          </a:bodyPr>
          <a:lstStyle/>
          <a:p>
            <a:pPr algn="just"/>
            <a:r>
              <a:rPr lang="en-GB" dirty="0"/>
              <a:t>These two racks are empty, and the location is ideal for the RF 3kA module rack</a:t>
            </a:r>
          </a:p>
        </p:txBody>
      </p:sp>
      <p:sp>
        <p:nvSpPr>
          <p:cNvPr id="10" name="Footer Placeholder 7">
            <a:extLst>
              <a:ext uri="{FF2B5EF4-FFF2-40B4-BE49-F238E27FC236}">
                <a16:creationId xmlns:a16="http://schemas.microsoft.com/office/drawing/2014/main" id="{2D167EAF-828B-3CBA-7DBE-23C82B75A1E9}"/>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D9804EE3-7B08-EF3F-3643-F78C0EABCAC7}"/>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E47135ED-E2DE-9288-7FF7-B8E43093DD21}"/>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654705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783F13-E73C-1DDA-C3BB-FA12A9036C5A}"/>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2377F34C-B82B-6628-F42E-C5FE91FD55DF}"/>
              </a:ext>
            </a:extLst>
          </p:cNvPr>
          <p:cNvPicPr>
            <a:picLocks noChangeAspect="1"/>
          </p:cNvPicPr>
          <p:nvPr/>
        </p:nvPicPr>
        <p:blipFill>
          <a:blip r:embed="rId2"/>
          <a:stretch>
            <a:fillRect/>
          </a:stretch>
        </p:blipFill>
        <p:spPr>
          <a:xfrm>
            <a:off x="1395687" y="1268760"/>
            <a:ext cx="9406382" cy="4570526"/>
          </a:xfrm>
          <a:prstGeom prst="rect">
            <a:avLst/>
          </a:prstGeom>
        </p:spPr>
      </p:pic>
      <p:sp>
        <p:nvSpPr>
          <p:cNvPr id="2" name="Title 1">
            <a:extLst>
              <a:ext uri="{FF2B5EF4-FFF2-40B4-BE49-F238E27FC236}">
                <a16:creationId xmlns:a16="http://schemas.microsoft.com/office/drawing/2014/main" id="{5A55C4B8-3948-F579-F84A-F49553864A0C}"/>
              </a:ext>
            </a:extLst>
          </p:cNvPr>
          <p:cNvSpPr>
            <a:spLocks noGrp="1"/>
          </p:cNvSpPr>
          <p:nvPr>
            <p:ph type="title"/>
          </p:nvPr>
        </p:nvSpPr>
        <p:spPr>
          <a:xfrm>
            <a:off x="407988" y="373593"/>
            <a:ext cx="11376025" cy="1065742"/>
          </a:xfrm>
        </p:spPr>
        <p:txBody>
          <a:bodyPr anchor="t">
            <a:normAutofit/>
          </a:bodyPr>
          <a:lstStyle/>
          <a:p>
            <a:r>
              <a:rPr lang="en-GB" dirty="0"/>
              <a:t>355 – LS3</a:t>
            </a:r>
          </a:p>
        </p:txBody>
      </p:sp>
      <p:sp>
        <p:nvSpPr>
          <p:cNvPr id="7" name="Slide Number Placeholder 6">
            <a:extLst>
              <a:ext uri="{FF2B5EF4-FFF2-40B4-BE49-F238E27FC236}">
                <a16:creationId xmlns:a16="http://schemas.microsoft.com/office/drawing/2014/main" id="{9BEFFBD7-C817-392C-6718-9CE2273C06EA}"/>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14</a:t>
            </a:fld>
            <a:endParaRPr lang="en-US"/>
          </a:p>
        </p:txBody>
      </p:sp>
      <p:sp>
        <p:nvSpPr>
          <p:cNvPr id="9" name="TextBox 8">
            <a:extLst>
              <a:ext uri="{FF2B5EF4-FFF2-40B4-BE49-F238E27FC236}">
                <a16:creationId xmlns:a16="http://schemas.microsoft.com/office/drawing/2014/main" id="{41C7C9A5-57E3-DDCB-1EEF-2E5DB1EB0695}"/>
              </a:ext>
            </a:extLst>
          </p:cNvPr>
          <p:cNvSpPr txBox="1"/>
          <p:nvPr/>
        </p:nvSpPr>
        <p:spPr>
          <a:xfrm>
            <a:off x="3786223" y="2334502"/>
            <a:ext cx="4630495" cy="553998"/>
          </a:xfrm>
          <a:prstGeom prst="rect">
            <a:avLst/>
          </a:prstGeom>
          <a:solidFill>
            <a:schemeClr val="bg1"/>
          </a:solidFill>
          <a:ln w="15875">
            <a:solidFill>
              <a:schemeClr val="tx1"/>
            </a:solidFill>
          </a:ln>
        </p:spPr>
        <p:txBody>
          <a:bodyPr wrap="square" lIns="0" tIns="0" rIns="0" bIns="0" rtlCol="0">
            <a:spAutoFit/>
          </a:bodyPr>
          <a:lstStyle/>
          <a:p>
            <a:pPr algn="just"/>
            <a:r>
              <a:rPr lang="en-GB" dirty="0"/>
              <a:t>According to GIS portal (may not be up to date), the racks belong to BE-CEM</a:t>
            </a:r>
          </a:p>
        </p:txBody>
      </p:sp>
      <p:sp>
        <p:nvSpPr>
          <p:cNvPr id="12" name="Footer Placeholder 7">
            <a:extLst>
              <a:ext uri="{FF2B5EF4-FFF2-40B4-BE49-F238E27FC236}">
                <a16:creationId xmlns:a16="http://schemas.microsoft.com/office/drawing/2014/main" id="{7B3AAF65-683B-D3AF-59CA-F6560935B30F}"/>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3" name="Date Placeholder 5">
            <a:extLst>
              <a:ext uri="{FF2B5EF4-FFF2-40B4-BE49-F238E27FC236}">
                <a16:creationId xmlns:a16="http://schemas.microsoft.com/office/drawing/2014/main" id="{C1D8D246-C952-D246-418E-12E00EFD26FE}"/>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4" name="Date Placeholder 5">
            <a:extLst>
              <a:ext uri="{FF2B5EF4-FFF2-40B4-BE49-F238E27FC236}">
                <a16:creationId xmlns:a16="http://schemas.microsoft.com/office/drawing/2014/main" id="{937AAFCE-5494-E833-5C54-8216B9A1FA58}"/>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374300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4255F9-8071-A151-0559-41B2CDAB12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19C2DA-491D-1E85-A72A-040C8A9B373B}"/>
              </a:ext>
            </a:extLst>
          </p:cNvPr>
          <p:cNvSpPr>
            <a:spLocks noGrp="1"/>
          </p:cNvSpPr>
          <p:nvPr>
            <p:ph type="title"/>
          </p:nvPr>
        </p:nvSpPr>
        <p:spPr>
          <a:xfrm>
            <a:off x="407988" y="373593"/>
            <a:ext cx="11376025" cy="1065742"/>
          </a:xfrm>
        </p:spPr>
        <p:txBody>
          <a:bodyPr anchor="t">
            <a:normAutofit/>
          </a:bodyPr>
          <a:lstStyle/>
          <a:p>
            <a:r>
              <a:rPr lang="en-GB" dirty="0"/>
              <a:t>355 – LS3</a:t>
            </a:r>
          </a:p>
        </p:txBody>
      </p:sp>
      <p:sp>
        <p:nvSpPr>
          <p:cNvPr id="7" name="Slide Number Placeholder 6">
            <a:extLst>
              <a:ext uri="{FF2B5EF4-FFF2-40B4-BE49-F238E27FC236}">
                <a16:creationId xmlns:a16="http://schemas.microsoft.com/office/drawing/2014/main" id="{3C95FC83-F6D8-1D38-28AE-4A11FEC6BE3C}"/>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15</a:t>
            </a:fld>
            <a:endParaRPr lang="en-US"/>
          </a:p>
        </p:txBody>
      </p:sp>
      <p:pic>
        <p:nvPicPr>
          <p:cNvPr id="6" name="Picture 5">
            <a:extLst>
              <a:ext uri="{FF2B5EF4-FFF2-40B4-BE49-F238E27FC236}">
                <a16:creationId xmlns:a16="http://schemas.microsoft.com/office/drawing/2014/main" id="{D97BC009-BB43-BD5C-1AFE-7750F008CC3A}"/>
              </a:ext>
            </a:extLst>
          </p:cNvPr>
          <p:cNvPicPr>
            <a:picLocks noChangeAspect="1"/>
          </p:cNvPicPr>
          <p:nvPr/>
        </p:nvPicPr>
        <p:blipFill>
          <a:blip r:embed="rId2"/>
          <a:srcRect/>
          <a:stretch/>
        </p:blipFill>
        <p:spPr>
          <a:xfrm>
            <a:off x="1392809" y="1439863"/>
            <a:ext cx="9406382" cy="4760911"/>
          </a:xfrm>
          <a:prstGeom prst="rect">
            <a:avLst/>
          </a:prstGeom>
          <a:noFill/>
        </p:spPr>
      </p:pic>
      <p:sp>
        <p:nvSpPr>
          <p:cNvPr id="4" name="Oval 3">
            <a:extLst>
              <a:ext uri="{FF2B5EF4-FFF2-40B4-BE49-F238E27FC236}">
                <a16:creationId xmlns:a16="http://schemas.microsoft.com/office/drawing/2014/main" id="{A1F75B17-1191-C175-4DDE-CF2EE5A9FD4C}"/>
              </a:ext>
            </a:extLst>
          </p:cNvPr>
          <p:cNvSpPr/>
          <p:nvPr/>
        </p:nvSpPr>
        <p:spPr>
          <a:xfrm>
            <a:off x="7824192" y="3212976"/>
            <a:ext cx="576064" cy="50405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1" name="Picture 10">
            <a:extLst>
              <a:ext uri="{FF2B5EF4-FFF2-40B4-BE49-F238E27FC236}">
                <a16:creationId xmlns:a16="http://schemas.microsoft.com/office/drawing/2014/main" id="{AA121737-4703-DE51-A795-C91DA796FDB5}"/>
              </a:ext>
            </a:extLst>
          </p:cNvPr>
          <p:cNvPicPr>
            <a:picLocks noChangeAspect="1"/>
          </p:cNvPicPr>
          <p:nvPr/>
        </p:nvPicPr>
        <p:blipFill>
          <a:blip r:embed="rId3"/>
          <a:stretch>
            <a:fillRect/>
          </a:stretch>
        </p:blipFill>
        <p:spPr>
          <a:xfrm>
            <a:off x="8744036" y="814928"/>
            <a:ext cx="2547566" cy="2650076"/>
          </a:xfrm>
          <a:prstGeom prst="ellipse">
            <a:avLst/>
          </a:prstGeom>
          <a:ln w="63500" cap="rnd">
            <a:solidFill>
              <a:srgbClr val="FF0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2" name="Picture 11">
            <a:extLst>
              <a:ext uri="{FF2B5EF4-FFF2-40B4-BE49-F238E27FC236}">
                <a16:creationId xmlns:a16="http://schemas.microsoft.com/office/drawing/2014/main" id="{F4D34AEC-3829-8F11-8E2F-2940648D41E9}"/>
              </a:ext>
            </a:extLst>
          </p:cNvPr>
          <p:cNvPicPr>
            <a:picLocks noChangeAspect="1"/>
          </p:cNvPicPr>
          <p:nvPr/>
        </p:nvPicPr>
        <p:blipFill>
          <a:blip r:embed="rId4"/>
          <a:stretch>
            <a:fillRect/>
          </a:stretch>
        </p:blipFill>
        <p:spPr>
          <a:xfrm>
            <a:off x="3647728" y="3775848"/>
            <a:ext cx="3980233" cy="1933980"/>
          </a:xfrm>
          <a:prstGeom prst="ellipse">
            <a:avLst/>
          </a:prstGeom>
          <a:ln w="63500" cap="rnd">
            <a:solidFill>
              <a:srgbClr val="FF0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3" name="Footer Placeholder 7">
            <a:extLst>
              <a:ext uri="{FF2B5EF4-FFF2-40B4-BE49-F238E27FC236}">
                <a16:creationId xmlns:a16="http://schemas.microsoft.com/office/drawing/2014/main" id="{D511155E-5750-79BE-7BC4-2F3D00256406}"/>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4" name="Date Placeholder 5">
            <a:extLst>
              <a:ext uri="{FF2B5EF4-FFF2-40B4-BE49-F238E27FC236}">
                <a16:creationId xmlns:a16="http://schemas.microsoft.com/office/drawing/2014/main" id="{49613EA1-9E58-56FA-D192-C704ACC0E399}"/>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5" name="Date Placeholder 5">
            <a:extLst>
              <a:ext uri="{FF2B5EF4-FFF2-40B4-BE49-F238E27FC236}">
                <a16:creationId xmlns:a16="http://schemas.microsoft.com/office/drawing/2014/main" id="{898310D6-A62B-D20D-1809-6F6995F0708B}"/>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996632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F2BF0BC-452C-91E9-72EF-EE88FFC2974E}"/>
              </a:ext>
            </a:extLst>
          </p:cNvPr>
          <p:cNvPicPr>
            <a:picLocks noChangeAspect="1"/>
          </p:cNvPicPr>
          <p:nvPr/>
        </p:nvPicPr>
        <p:blipFill>
          <a:blip r:embed="rId2"/>
          <a:stretch>
            <a:fillRect/>
          </a:stretch>
        </p:blipFill>
        <p:spPr>
          <a:xfrm>
            <a:off x="1706765" y="874643"/>
            <a:ext cx="8778468" cy="5020276"/>
          </a:xfrm>
          <a:prstGeom prst="rect">
            <a:avLst/>
          </a:prstGeom>
        </p:spPr>
      </p:pic>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355 – ACCESS/HE</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3" name="TextBox 2">
            <a:extLst>
              <a:ext uri="{FF2B5EF4-FFF2-40B4-BE49-F238E27FC236}">
                <a16:creationId xmlns:a16="http://schemas.microsoft.com/office/drawing/2014/main" id="{89DCB943-E02B-AC88-A122-0454F9B14495}"/>
              </a:ext>
            </a:extLst>
          </p:cNvPr>
          <p:cNvSpPr txBox="1"/>
          <p:nvPr/>
        </p:nvSpPr>
        <p:spPr>
          <a:xfrm>
            <a:off x="479376" y="5960313"/>
            <a:ext cx="3013646" cy="276999"/>
          </a:xfrm>
          <a:prstGeom prst="rect">
            <a:avLst/>
          </a:prstGeom>
          <a:noFill/>
        </p:spPr>
        <p:txBody>
          <a:bodyPr wrap="square" lIns="0" tIns="0" rIns="0" bIns="0" rtlCol="0">
            <a:spAutoFit/>
          </a:bodyPr>
          <a:lstStyle/>
          <a:p>
            <a:pPr algn="l"/>
            <a:r>
              <a:rPr lang="en-GB" i="1" dirty="0"/>
              <a:t>Contact Y. Seraphin</a:t>
            </a:r>
          </a:p>
        </p:txBody>
      </p:sp>
      <p:cxnSp>
        <p:nvCxnSpPr>
          <p:cNvPr id="15" name="Straight Connector 14">
            <a:extLst>
              <a:ext uri="{FF2B5EF4-FFF2-40B4-BE49-F238E27FC236}">
                <a16:creationId xmlns:a16="http://schemas.microsoft.com/office/drawing/2014/main" id="{5E4BA120-3250-4BA9-A75A-E5852B3C6B3C}"/>
              </a:ext>
            </a:extLst>
          </p:cNvPr>
          <p:cNvCxnSpPr/>
          <p:nvPr/>
        </p:nvCxnSpPr>
        <p:spPr>
          <a:xfrm flipV="1">
            <a:off x="6096000" y="4869160"/>
            <a:ext cx="288032" cy="57606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1AA7081-CD66-0570-B98E-C229B88E31B3}"/>
              </a:ext>
            </a:extLst>
          </p:cNvPr>
          <p:cNvCxnSpPr/>
          <p:nvPr/>
        </p:nvCxnSpPr>
        <p:spPr>
          <a:xfrm flipH="1" flipV="1">
            <a:off x="5447928" y="4221088"/>
            <a:ext cx="936104" cy="64807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5DB5E00-6F81-7224-C6C8-EE048C4E080A}"/>
              </a:ext>
            </a:extLst>
          </p:cNvPr>
          <p:cNvCxnSpPr/>
          <p:nvPr/>
        </p:nvCxnSpPr>
        <p:spPr>
          <a:xfrm flipV="1">
            <a:off x="5447928" y="3195329"/>
            <a:ext cx="504056" cy="1025758"/>
          </a:xfrm>
          <a:prstGeom prst="line">
            <a:avLst/>
          </a:prstGeom>
          <a:ln w="28575">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23B3993-C52B-E44F-3E1C-2F332A27524F}"/>
              </a:ext>
            </a:extLst>
          </p:cNvPr>
          <p:cNvSpPr txBox="1"/>
          <p:nvPr/>
        </p:nvSpPr>
        <p:spPr>
          <a:xfrm>
            <a:off x="1451483" y="1135777"/>
            <a:ext cx="9289032" cy="276999"/>
          </a:xfrm>
          <a:prstGeom prst="rect">
            <a:avLst/>
          </a:prstGeom>
          <a:solidFill>
            <a:schemeClr val="bg1"/>
          </a:solidFill>
          <a:ln w="15875">
            <a:solidFill>
              <a:srgbClr val="FF0000"/>
            </a:solidFill>
          </a:ln>
        </p:spPr>
        <p:txBody>
          <a:bodyPr wrap="square" lIns="0" tIns="0" rIns="0" bIns="0" rtlCol="0">
            <a:spAutoFit/>
          </a:bodyPr>
          <a:lstStyle/>
          <a:p>
            <a:pPr algn="just"/>
            <a:r>
              <a:rPr lang="en-GB" b="1" dirty="0">
                <a:solidFill>
                  <a:srgbClr val="FF0000"/>
                </a:solidFill>
              </a:rPr>
              <a:t>HE has validated the feasibility of transporting and installing the converters on-site.</a:t>
            </a:r>
          </a:p>
        </p:txBody>
      </p:sp>
      <p:sp>
        <p:nvSpPr>
          <p:cNvPr id="10" name="Footer Placeholder 7">
            <a:extLst>
              <a:ext uri="{FF2B5EF4-FFF2-40B4-BE49-F238E27FC236}">
                <a16:creationId xmlns:a16="http://schemas.microsoft.com/office/drawing/2014/main" id="{A92BF06B-98D7-63AC-91AA-D0F49BFAEDD7}"/>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FEEF4078-66D7-E1F1-CB23-2F7E1C2C8985}"/>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46A71179-D456-7204-493C-A6FCFC4DB562}"/>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211948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8" y="874643"/>
            <a:ext cx="9918823" cy="5020276"/>
          </a:xfrm>
          <a:prstGeom prst="rect">
            <a:avLst/>
          </a:prstGeom>
        </p:spPr>
      </p:pic>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355 – ACCESS/HE</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10" name="Picture 9">
            <a:extLst>
              <a:ext uri="{FF2B5EF4-FFF2-40B4-BE49-F238E27FC236}">
                <a16:creationId xmlns:a16="http://schemas.microsoft.com/office/drawing/2014/main" id="{63381209-ED87-014A-5923-0DF86FB18E5B}"/>
              </a:ext>
            </a:extLst>
          </p:cNvPr>
          <p:cNvPicPr>
            <a:picLocks noChangeAspect="1"/>
          </p:cNvPicPr>
          <p:nvPr/>
        </p:nvPicPr>
        <p:blipFill>
          <a:blip r:embed="rId3"/>
          <a:stretch>
            <a:fillRect/>
          </a:stretch>
        </p:blipFill>
        <p:spPr>
          <a:xfrm>
            <a:off x="6725624" y="3569383"/>
            <a:ext cx="5058387" cy="2519589"/>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89DCB943-E02B-AC88-A122-0454F9B14495}"/>
              </a:ext>
            </a:extLst>
          </p:cNvPr>
          <p:cNvSpPr txBox="1"/>
          <p:nvPr/>
        </p:nvSpPr>
        <p:spPr>
          <a:xfrm>
            <a:off x="479376" y="5894920"/>
            <a:ext cx="8208912" cy="276999"/>
          </a:xfrm>
          <a:prstGeom prst="rect">
            <a:avLst/>
          </a:prstGeom>
          <a:solidFill>
            <a:schemeClr val="bg1"/>
          </a:solidFill>
        </p:spPr>
        <p:txBody>
          <a:bodyPr wrap="square" lIns="0" tIns="0" rIns="0" bIns="0" rtlCol="0">
            <a:spAutoFit/>
          </a:bodyPr>
          <a:lstStyle/>
          <a:p>
            <a:pPr algn="l"/>
            <a:r>
              <a:rPr lang="en-GB" b="1" dirty="0">
                <a:solidFill>
                  <a:srgbClr val="FF0000"/>
                </a:solidFill>
              </a:rPr>
              <a:t>The false floor requires load verification for transport during the next visit.</a:t>
            </a:r>
          </a:p>
        </p:txBody>
      </p:sp>
      <p:sp>
        <p:nvSpPr>
          <p:cNvPr id="8" name="Rectangle 7">
            <a:extLst>
              <a:ext uri="{FF2B5EF4-FFF2-40B4-BE49-F238E27FC236}">
                <a16:creationId xmlns:a16="http://schemas.microsoft.com/office/drawing/2014/main" id="{05F94B99-B5F8-FBF6-4445-92FEFDFBE266}"/>
              </a:ext>
            </a:extLst>
          </p:cNvPr>
          <p:cNvSpPr/>
          <p:nvPr/>
        </p:nvSpPr>
        <p:spPr>
          <a:xfrm>
            <a:off x="5591944" y="1863296"/>
            <a:ext cx="504056" cy="2628252"/>
          </a:xfrm>
          <a:prstGeom prst="rect">
            <a:avLst/>
          </a:prstGeom>
          <a:solidFill>
            <a:srgbClr val="FF0000">
              <a:alpha val="3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Footer Placeholder 7">
            <a:extLst>
              <a:ext uri="{FF2B5EF4-FFF2-40B4-BE49-F238E27FC236}">
                <a16:creationId xmlns:a16="http://schemas.microsoft.com/office/drawing/2014/main" id="{7CF1A647-5F35-B8DA-43AE-2D43B81F7B0C}"/>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5" name="Date Placeholder 5">
            <a:extLst>
              <a:ext uri="{FF2B5EF4-FFF2-40B4-BE49-F238E27FC236}">
                <a16:creationId xmlns:a16="http://schemas.microsoft.com/office/drawing/2014/main" id="{3548A12F-CD47-3C05-B621-9AFA0D9B1EA9}"/>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6" name="Date Placeholder 5">
            <a:extLst>
              <a:ext uri="{FF2B5EF4-FFF2-40B4-BE49-F238E27FC236}">
                <a16:creationId xmlns:a16="http://schemas.microsoft.com/office/drawing/2014/main" id="{2B59877E-2B88-F4AE-3B8D-17CC386D8B27}"/>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313666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355 – </a:t>
            </a:r>
            <a:r>
              <a:rPr lang="en-GB" dirty="0">
                <a:solidFill>
                  <a:srgbClr val="00B050"/>
                </a:solidFill>
              </a:rPr>
              <a:t>EL</a:t>
            </a:r>
            <a:r>
              <a:rPr lang="en-GB" dirty="0"/>
              <a:t>/</a:t>
            </a:r>
            <a:r>
              <a:rPr lang="en-GB" dirty="0">
                <a:solidFill>
                  <a:srgbClr val="FF0000"/>
                </a:solidFill>
              </a:rPr>
              <a:t>CV</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9" name="Picture 8">
            <a:extLst>
              <a:ext uri="{FF2B5EF4-FFF2-40B4-BE49-F238E27FC236}">
                <a16:creationId xmlns:a16="http://schemas.microsoft.com/office/drawing/2014/main" id="{EF713DFA-0C3E-34A0-05EA-CE363F3F3542}"/>
              </a:ext>
            </a:extLst>
          </p:cNvPr>
          <p:cNvPicPr>
            <a:picLocks noChangeAspect="1"/>
          </p:cNvPicPr>
          <p:nvPr/>
        </p:nvPicPr>
        <p:blipFill>
          <a:blip r:embed="rId2"/>
          <a:stretch>
            <a:fillRect/>
          </a:stretch>
        </p:blipFill>
        <p:spPr>
          <a:xfrm>
            <a:off x="6046387" y="1916832"/>
            <a:ext cx="5725645" cy="4255087"/>
          </a:xfrm>
          <a:prstGeom prst="rect">
            <a:avLst/>
          </a:prstGeom>
        </p:spPr>
      </p:pic>
      <p:pic>
        <p:nvPicPr>
          <p:cNvPr id="5" name="Picture 4">
            <a:extLst>
              <a:ext uri="{FF2B5EF4-FFF2-40B4-BE49-F238E27FC236}">
                <a16:creationId xmlns:a16="http://schemas.microsoft.com/office/drawing/2014/main" id="{9E9A16E0-089C-B771-C3A3-B5882DAC9C68}"/>
              </a:ext>
            </a:extLst>
          </p:cNvPr>
          <p:cNvPicPr>
            <a:picLocks noChangeAspect="1"/>
          </p:cNvPicPr>
          <p:nvPr/>
        </p:nvPicPr>
        <p:blipFill>
          <a:blip r:embed="rId3"/>
          <a:stretch>
            <a:fillRect/>
          </a:stretch>
        </p:blipFill>
        <p:spPr>
          <a:xfrm>
            <a:off x="407988" y="854167"/>
            <a:ext cx="6775744" cy="4563256"/>
          </a:xfrm>
          <a:prstGeom prst="rect">
            <a:avLst/>
          </a:prstGeom>
        </p:spPr>
      </p:pic>
      <p:sp>
        <p:nvSpPr>
          <p:cNvPr id="12" name="Freeform: Shape 11">
            <a:extLst>
              <a:ext uri="{FF2B5EF4-FFF2-40B4-BE49-F238E27FC236}">
                <a16:creationId xmlns:a16="http://schemas.microsoft.com/office/drawing/2014/main" id="{098860DA-0090-BD85-E481-AB8CD549606D}"/>
              </a:ext>
            </a:extLst>
          </p:cNvPr>
          <p:cNvSpPr/>
          <p:nvPr/>
        </p:nvSpPr>
        <p:spPr>
          <a:xfrm>
            <a:off x="4506012" y="3280528"/>
            <a:ext cx="537328" cy="527901"/>
          </a:xfrm>
          <a:custGeom>
            <a:avLst/>
            <a:gdLst>
              <a:gd name="connsiteX0" fmla="*/ 0 w 537328"/>
              <a:gd name="connsiteY0" fmla="*/ 292231 h 527901"/>
              <a:gd name="connsiteX1" fmla="*/ 188536 w 537328"/>
              <a:gd name="connsiteY1" fmla="*/ 0 h 527901"/>
              <a:gd name="connsiteX2" fmla="*/ 537328 w 537328"/>
              <a:gd name="connsiteY2" fmla="*/ 226243 h 527901"/>
              <a:gd name="connsiteX3" fmla="*/ 339365 w 537328"/>
              <a:gd name="connsiteY3" fmla="*/ 527901 h 527901"/>
              <a:gd name="connsiteX4" fmla="*/ 0 w 537328"/>
              <a:gd name="connsiteY4" fmla="*/ 292231 h 527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328" h="527901">
                <a:moveTo>
                  <a:pt x="0" y="292231"/>
                </a:moveTo>
                <a:lnTo>
                  <a:pt x="188536" y="0"/>
                </a:lnTo>
                <a:lnTo>
                  <a:pt x="537328" y="226243"/>
                </a:lnTo>
                <a:lnTo>
                  <a:pt x="339365" y="527901"/>
                </a:lnTo>
                <a:lnTo>
                  <a:pt x="0" y="292231"/>
                </a:lnTo>
                <a:close/>
              </a:path>
            </a:pathLst>
          </a:cu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Freeform: Shape 10">
            <a:extLst>
              <a:ext uri="{FF2B5EF4-FFF2-40B4-BE49-F238E27FC236}">
                <a16:creationId xmlns:a16="http://schemas.microsoft.com/office/drawing/2014/main" id="{2831EFC8-9121-5E02-E04C-DC478AD2CFA1}"/>
              </a:ext>
            </a:extLst>
          </p:cNvPr>
          <p:cNvSpPr/>
          <p:nvPr/>
        </p:nvSpPr>
        <p:spPr>
          <a:xfrm>
            <a:off x="2305050" y="1152525"/>
            <a:ext cx="1657350" cy="1933575"/>
          </a:xfrm>
          <a:custGeom>
            <a:avLst/>
            <a:gdLst>
              <a:gd name="connsiteX0" fmla="*/ 38100 w 1657350"/>
              <a:gd name="connsiteY0" fmla="*/ 0 h 1933575"/>
              <a:gd name="connsiteX1" fmla="*/ 0 w 1657350"/>
              <a:gd name="connsiteY1" fmla="*/ 476250 h 1933575"/>
              <a:gd name="connsiteX2" fmla="*/ 1657350 w 1657350"/>
              <a:gd name="connsiteY2" fmla="*/ 1628775 h 1933575"/>
              <a:gd name="connsiteX3" fmla="*/ 1447800 w 1657350"/>
              <a:gd name="connsiteY3" fmla="*/ 1933575 h 1933575"/>
            </a:gdLst>
            <a:ahLst/>
            <a:cxnLst>
              <a:cxn ang="0">
                <a:pos x="connsiteX0" y="connsiteY0"/>
              </a:cxn>
              <a:cxn ang="0">
                <a:pos x="connsiteX1" y="connsiteY1"/>
              </a:cxn>
              <a:cxn ang="0">
                <a:pos x="connsiteX2" y="connsiteY2"/>
              </a:cxn>
              <a:cxn ang="0">
                <a:pos x="connsiteX3" y="connsiteY3"/>
              </a:cxn>
            </a:cxnLst>
            <a:rect l="l" t="t" r="r" b="b"/>
            <a:pathLst>
              <a:path w="1657350" h="1933575">
                <a:moveTo>
                  <a:pt x="38100" y="0"/>
                </a:moveTo>
                <a:lnTo>
                  <a:pt x="0" y="476250"/>
                </a:lnTo>
                <a:lnTo>
                  <a:pt x="1657350" y="1628775"/>
                </a:lnTo>
                <a:lnTo>
                  <a:pt x="1447800" y="1933575"/>
                </a:lnTo>
              </a:path>
            </a:pathLst>
          </a:cu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TextBox 12">
            <a:extLst>
              <a:ext uri="{FF2B5EF4-FFF2-40B4-BE49-F238E27FC236}">
                <a16:creationId xmlns:a16="http://schemas.microsoft.com/office/drawing/2014/main" id="{DCDA6F4E-0911-1B90-5010-EE3DED208DBE}"/>
              </a:ext>
            </a:extLst>
          </p:cNvPr>
          <p:cNvSpPr txBox="1"/>
          <p:nvPr/>
        </p:nvSpPr>
        <p:spPr>
          <a:xfrm>
            <a:off x="407988" y="5715781"/>
            <a:ext cx="5616624" cy="276999"/>
          </a:xfrm>
          <a:prstGeom prst="rect">
            <a:avLst/>
          </a:prstGeom>
          <a:solidFill>
            <a:schemeClr val="bg1"/>
          </a:solidFill>
          <a:ln w="15875">
            <a:solidFill>
              <a:srgbClr val="FF0000"/>
            </a:solidFill>
          </a:ln>
        </p:spPr>
        <p:txBody>
          <a:bodyPr wrap="square" lIns="0" tIns="0" rIns="0" bIns="0" rtlCol="0">
            <a:spAutoFit/>
          </a:bodyPr>
          <a:lstStyle/>
          <a:p>
            <a:pPr algn="just"/>
            <a:r>
              <a:rPr lang="en-GB" b="1" dirty="0">
                <a:solidFill>
                  <a:srgbClr val="FF0000"/>
                </a:solidFill>
              </a:rPr>
              <a:t>The water connections have not yet been validated. </a:t>
            </a:r>
          </a:p>
        </p:txBody>
      </p:sp>
      <p:sp>
        <p:nvSpPr>
          <p:cNvPr id="14" name="Footer Placeholder 7">
            <a:extLst>
              <a:ext uri="{FF2B5EF4-FFF2-40B4-BE49-F238E27FC236}">
                <a16:creationId xmlns:a16="http://schemas.microsoft.com/office/drawing/2014/main" id="{3692313A-B200-3D0D-613D-E8408D7A95F5}"/>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5" name="Date Placeholder 5">
            <a:extLst>
              <a:ext uri="{FF2B5EF4-FFF2-40B4-BE49-F238E27FC236}">
                <a16:creationId xmlns:a16="http://schemas.microsoft.com/office/drawing/2014/main" id="{11E22A72-C7DA-0FAC-13CB-7D43F75E6858}"/>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6" name="Date Placeholder 5">
            <a:extLst>
              <a:ext uri="{FF2B5EF4-FFF2-40B4-BE49-F238E27FC236}">
                <a16:creationId xmlns:a16="http://schemas.microsoft.com/office/drawing/2014/main" id="{8D89FD61-D1F0-E40F-F8F1-9070299D129C}"/>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2025279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359</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28" y="833573"/>
            <a:ext cx="9920745" cy="5102420"/>
          </a:xfrm>
          <a:prstGeom prst="rect">
            <a:avLst/>
          </a:prstGeom>
        </p:spPr>
      </p:pic>
      <p:pic>
        <p:nvPicPr>
          <p:cNvPr id="5" name="Picture 4">
            <a:extLst>
              <a:ext uri="{FF2B5EF4-FFF2-40B4-BE49-F238E27FC236}">
                <a16:creationId xmlns:a16="http://schemas.microsoft.com/office/drawing/2014/main" id="{7A74F3CB-7E7A-58FA-6963-861A53E17868}"/>
              </a:ext>
            </a:extLst>
          </p:cNvPr>
          <p:cNvPicPr>
            <a:picLocks noChangeAspect="1"/>
          </p:cNvPicPr>
          <p:nvPr/>
        </p:nvPicPr>
        <p:blipFill>
          <a:blip r:embed="rId3"/>
          <a:stretch>
            <a:fillRect/>
          </a:stretch>
        </p:blipFill>
        <p:spPr>
          <a:xfrm>
            <a:off x="1593416" y="948165"/>
            <a:ext cx="9005168" cy="5054558"/>
          </a:xfrm>
          <a:prstGeom prst="rect">
            <a:avLst/>
          </a:prstGeom>
        </p:spPr>
      </p:pic>
      <p:sp>
        <p:nvSpPr>
          <p:cNvPr id="8" name="Oval 7">
            <a:extLst>
              <a:ext uri="{FF2B5EF4-FFF2-40B4-BE49-F238E27FC236}">
                <a16:creationId xmlns:a16="http://schemas.microsoft.com/office/drawing/2014/main" id="{F5C5DC70-58D5-FE3A-E7BA-481F6B3C030C}"/>
              </a:ext>
            </a:extLst>
          </p:cNvPr>
          <p:cNvSpPr/>
          <p:nvPr/>
        </p:nvSpPr>
        <p:spPr>
          <a:xfrm rot="16963003">
            <a:off x="5298805" y="2934675"/>
            <a:ext cx="973381" cy="502916"/>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Footer Placeholder 7">
            <a:extLst>
              <a:ext uri="{FF2B5EF4-FFF2-40B4-BE49-F238E27FC236}">
                <a16:creationId xmlns:a16="http://schemas.microsoft.com/office/drawing/2014/main" id="{6BBEF13C-CC2F-B8BE-12E1-B0F8AA3E69DA}"/>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F20E1338-696D-50FB-1A17-083D4C1AABA8}"/>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AA988B90-7EEF-E19F-E452-FC76A139AF09}"/>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497207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908167A3-9918-8C74-499F-A28DDC8A6720}"/>
              </a:ext>
            </a:extLst>
          </p:cNvPr>
          <p:cNvSpPr txBox="1"/>
          <p:nvPr/>
        </p:nvSpPr>
        <p:spPr>
          <a:xfrm>
            <a:off x="839416" y="1628507"/>
            <a:ext cx="11233248" cy="1384995"/>
          </a:xfrm>
          <a:prstGeom prst="rect">
            <a:avLst/>
          </a:prstGeom>
          <a:solidFill>
            <a:schemeClr val="bg1"/>
          </a:solidFill>
        </p:spPr>
        <p:txBody>
          <a:bodyPr wrap="square" lIns="0" tIns="0" rIns="0" bIns="0" rtlCol="0">
            <a:spAutoFit/>
          </a:bodyPr>
          <a:lstStyle/>
          <a:p>
            <a:pPr algn="just"/>
            <a:r>
              <a:rPr lang="en-GB" dirty="0"/>
              <a:t>Tracks for the Integration Studies:</a:t>
            </a:r>
          </a:p>
          <a:p>
            <a:pPr algn="just"/>
            <a:endParaRPr lang="en-GB" dirty="0"/>
          </a:p>
          <a:p>
            <a:pPr marL="342900" indent="-342900" algn="just">
              <a:buAutoNum type="arabicPeriod"/>
            </a:pPr>
            <a:r>
              <a:rPr lang="en-GB" b="1" dirty="0"/>
              <a:t>TUNING POWER CONVERTERS FOR  PS 10 MHz RF CAVITIES – </a:t>
            </a:r>
            <a:r>
              <a:rPr lang="en-GB" b="1" i="1" dirty="0"/>
              <a:t>107646</a:t>
            </a:r>
          </a:p>
          <a:p>
            <a:pPr algn="just"/>
            <a:endParaRPr lang="en-GB" b="1" i="1" dirty="0"/>
          </a:p>
          <a:p>
            <a:pPr marL="342900" indent="-342900" algn="just">
              <a:buAutoNum type="arabicPeriod"/>
            </a:pPr>
            <a:endParaRPr lang="en-GB" b="1" i="1" dirty="0"/>
          </a:p>
        </p:txBody>
      </p:sp>
      <p:pic>
        <p:nvPicPr>
          <p:cNvPr id="13" name="Picture 12">
            <a:extLst>
              <a:ext uri="{FF2B5EF4-FFF2-40B4-BE49-F238E27FC236}">
                <a16:creationId xmlns:a16="http://schemas.microsoft.com/office/drawing/2014/main" id="{12480312-C976-2F5B-A14D-F56AE663241D}"/>
              </a:ext>
            </a:extLst>
          </p:cNvPr>
          <p:cNvPicPr>
            <a:picLocks noChangeAspect="1"/>
          </p:cNvPicPr>
          <p:nvPr/>
        </p:nvPicPr>
        <p:blipFill>
          <a:blip r:embed="rId3"/>
          <a:stretch>
            <a:fillRect/>
          </a:stretch>
        </p:blipFill>
        <p:spPr>
          <a:xfrm>
            <a:off x="480065" y="267232"/>
            <a:ext cx="952183" cy="782906"/>
          </a:xfrm>
          <a:prstGeom prst="rect">
            <a:avLst/>
          </a:prstGeom>
        </p:spPr>
      </p:pic>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i="1" dirty="0"/>
              <a:t>       Track-it Data</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0" name="Picture 9">
            <a:extLst>
              <a:ext uri="{FF2B5EF4-FFF2-40B4-BE49-F238E27FC236}">
                <a16:creationId xmlns:a16="http://schemas.microsoft.com/office/drawing/2014/main" id="{C0D3E2ED-2CEE-1930-2E2D-F340DB55A350}"/>
              </a:ext>
            </a:extLst>
          </p:cNvPr>
          <p:cNvPicPr>
            <a:picLocks noChangeAspect="1"/>
          </p:cNvPicPr>
          <p:nvPr/>
        </p:nvPicPr>
        <p:blipFill>
          <a:blip r:embed="rId4"/>
          <a:stretch>
            <a:fillRect/>
          </a:stretch>
        </p:blipFill>
        <p:spPr>
          <a:xfrm>
            <a:off x="8976320" y="2133840"/>
            <a:ext cx="216024" cy="195772"/>
          </a:xfrm>
          <a:prstGeom prst="rect">
            <a:avLst/>
          </a:prstGeom>
        </p:spPr>
      </p:pic>
      <p:sp>
        <p:nvSpPr>
          <p:cNvPr id="4" name="Footer Placeholder 7">
            <a:extLst>
              <a:ext uri="{FF2B5EF4-FFF2-40B4-BE49-F238E27FC236}">
                <a16:creationId xmlns:a16="http://schemas.microsoft.com/office/drawing/2014/main" id="{836BB4A7-A3CC-8D6B-2098-98C56091AE8E}"/>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6" name="Date Placeholder 5">
            <a:extLst>
              <a:ext uri="{FF2B5EF4-FFF2-40B4-BE49-F238E27FC236}">
                <a16:creationId xmlns:a16="http://schemas.microsoft.com/office/drawing/2014/main" id="{4388A681-57F1-AB66-3740-218FB52B2A8C}"/>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9" name="Date Placeholder 5">
            <a:extLst>
              <a:ext uri="{FF2B5EF4-FFF2-40B4-BE49-F238E27FC236}">
                <a16:creationId xmlns:a16="http://schemas.microsoft.com/office/drawing/2014/main" id="{86EC4693-AFC3-7CB3-39C9-D21E23CE949F}"/>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975741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359</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6" y="874643"/>
            <a:ext cx="9918829" cy="5020280"/>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407988" y="1300835"/>
            <a:ext cx="1577355" cy="276999"/>
          </a:xfrm>
          <a:prstGeom prst="rect">
            <a:avLst/>
          </a:prstGeom>
          <a:noFill/>
        </p:spPr>
        <p:txBody>
          <a:bodyPr wrap="none" lIns="0" tIns="0" rIns="0" bIns="0" rtlCol="0">
            <a:spAutoFit/>
          </a:bodyPr>
          <a:lstStyle/>
          <a:p>
            <a:pPr algn="l"/>
            <a:r>
              <a:rPr lang="en-GB" dirty="0"/>
              <a:t>ST1791746_01</a:t>
            </a:r>
          </a:p>
        </p:txBody>
      </p:sp>
      <p:sp>
        <p:nvSpPr>
          <p:cNvPr id="5" name="Footer Placeholder 7">
            <a:extLst>
              <a:ext uri="{FF2B5EF4-FFF2-40B4-BE49-F238E27FC236}">
                <a16:creationId xmlns:a16="http://schemas.microsoft.com/office/drawing/2014/main" id="{DCC945D0-14EA-CC00-E9A0-1E616FCEE305}"/>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43A7E686-6715-10A5-F703-42C14C416D1E}"/>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6472EC68-0F3E-347D-5300-CC21E3EE43CF}"/>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2322684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359 – Current situation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5" y="874643"/>
            <a:ext cx="9918829" cy="5020280"/>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428973" y="5983357"/>
            <a:ext cx="3013646" cy="276999"/>
          </a:xfrm>
          <a:prstGeom prst="rect">
            <a:avLst/>
          </a:prstGeom>
          <a:noFill/>
        </p:spPr>
        <p:txBody>
          <a:bodyPr wrap="none" lIns="0" tIns="0" rIns="0" bIns="0" rtlCol="0">
            <a:spAutoFit/>
          </a:bodyPr>
          <a:lstStyle/>
          <a:p>
            <a:pPr algn="l"/>
            <a:r>
              <a:rPr lang="en-GB" dirty="0"/>
              <a:t>Area for the future installation</a:t>
            </a:r>
          </a:p>
        </p:txBody>
      </p:sp>
      <p:sp>
        <p:nvSpPr>
          <p:cNvPr id="5" name="Freeform: Shape 4">
            <a:extLst>
              <a:ext uri="{FF2B5EF4-FFF2-40B4-BE49-F238E27FC236}">
                <a16:creationId xmlns:a16="http://schemas.microsoft.com/office/drawing/2014/main" id="{030865FE-B28C-8555-3D94-A71C41273E79}"/>
              </a:ext>
            </a:extLst>
          </p:cNvPr>
          <p:cNvSpPr/>
          <p:nvPr/>
        </p:nvSpPr>
        <p:spPr>
          <a:xfrm>
            <a:off x="4667250" y="2819400"/>
            <a:ext cx="733425" cy="504825"/>
          </a:xfrm>
          <a:custGeom>
            <a:avLst/>
            <a:gdLst>
              <a:gd name="connsiteX0" fmla="*/ 0 w 733425"/>
              <a:gd name="connsiteY0" fmla="*/ 0 h 504825"/>
              <a:gd name="connsiteX1" fmla="*/ 733425 w 733425"/>
              <a:gd name="connsiteY1" fmla="*/ 0 h 504825"/>
              <a:gd name="connsiteX2" fmla="*/ 733425 w 733425"/>
              <a:gd name="connsiteY2" fmla="*/ 504825 h 504825"/>
              <a:gd name="connsiteX3" fmla="*/ 152400 w 733425"/>
              <a:gd name="connsiteY3" fmla="*/ 504825 h 504825"/>
              <a:gd name="connsiteX4" fmla="*/ 152400 w 733425"/>
              <a:gd name="connsiteY4" fmla="*/ 428625 h 504825"/>
              <a:gd name="connsiteX5" fmla="*/ 19050 w 733425"/>
              <a:gd name="connsiteY5" fmla="*/ 419100 h 504825"/>
              <a:gd name="connsiteX6" fmla="*/ 0 w 733425"/>
              <a:gd name="connsiteY6" fmla="*/ 0 h 50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425" h="504825">
                <a:moveTo>
                  <a:pt x="0" y="0"/>
                </a:moveTo>
                <a:lnTo>
                  <a:pt x="733425" y="0"/>
                </a:lnTo>
                <a:lnTo>
                  <a:pt x="733425" y="504825"/>
                </a:lnTo>
                <a:lnTo>
                  <a:pt x="152400" y="504825"/>
                </a:lnTo>
                <a:lnTo>
                  <a:pt x="152400" y="428625"/>
                </a:lnTo>
                <a:lnTo>
                  <a:pt x="19050" y="419100"/>
                </a:lnTo>
                <a:lnTo>
                  <a:pt x="0" y="0"/>
                </a:lnTo>
                <a:close/>
              </a:path>
            </a:pathLst>
          </a:custGeom>
          <a:solidFill>
            <a:srgbClr val="FF0000">
              <a:alpha val="22000"/>
            </a:srgbClr>
          </a:solidFill>
          <a:ln w="222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Footer Placeholder 7">
            <a:extLst>
              <a:ext uri="{FF2B5EF4-FFF2-40B4-BE49-F238E27FC236}">
                <a16:creationId xmlns:a16="http://schemas.microsoft.com/office/drawing/2014/main" id="{2E199659-02A8-6A81-49EC-5C7C1DD07DDA}"/>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5F070F41-0CE8-A81F-3B61-8F4F3ACB60CC}"/>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DB727805-79EE-B5D4-0EA6-EDCA19745725}"/>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29875683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359 – Current situation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6" y="874643"/>
            <a:ext cx="9918827" cy="5020279"/>
          </a:xfrm>
          <a:prstGeom prst="rect">
            <a:avLst/>
          </a:prstGeom>
        </p:spPr>
      </p:pic>
      <p:sp>
        <p:nvSpPr>
          <p:cNvPr id="10" name="Freeform: Shape 9">
            <a:extLst>
              <a:ext uri="{FF2B5EF4-FFF2-40B4-BE49-F238E27FC236}">
                <a16:creationId xmlns:a16="http://schemas.microsoft.com/office/drawing/2014/main" id="{4770F831-72AF-D9E4-9A3E-E631538D9A91}"/>
              </a:ext>
            </a:extLst>
          </p:cNvPr>
          <p:cNvSpPr/>
          <p:nvPr/>
        </p:nvSpPr>
        <p:spPr>
          <a:xfrm>
            <a:off x="4343400" y="2457450"/>
            <a:ext cx="2276475" cy="1752600"/>
          </a:xfrm>
          <a:custGeom>
            <a:avLst/>
            <a:gdLst>
              <a:gd name="connsiteX0" fmla="*/ 0 w 2276475"/>
              <a:gd name="connsiteY0" fmla="*/ 600075 h 1752600"/>
              <a:gd name="connsiteX1" fmla="*/ 1533525 w 2276475"/>
              <a:gd name="connsiteY1" fmla="*/ 0 h 1752600"/>
              <a:gd name="connsiteX2" fmla="*/ 2276475 w 2276475"/>
              <a:gd name="connsiteY2" fmla="*/ 857250 h 1752600"/>
              <a:gd name="connsiteX3" fmla="*/ 600075 w 2276475"/>
              <a:gd name="connsiteY3" fmla="*/ 1752600 h 1752600"/>
              <a:gd name="connsiteX4" fmla="*/ 0 w 2276475"/>
              <a:gd name="connsiteY4" fmla="*/ 600075 h 1752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475" h="1752600">
                <a:moveTo>
                  <a:pt x="0" y="600075"/>
                </a:moveTo>
                <a:lnTo>
                  <a:pt x="1533525" y="0"/>
                </a:lnTo>
                <a:lnTo>
                  <a:pt x="2276475" y="857250"/>
                </a:lnTo>
                <a:lnTo>
                  <a:pt x="600075" y="1752600"/>
                </a:lnTo>
                <a:lnTo>
                  <a:pt x="0" y="600075"/>
                </a:lnTo>
                <a:close/>
              </a:path>
            </a:pathLst>
          </a:custGeom>
          <a:solidFill>
            <a:srgbClr val="FF0000">
              <a:alpha val="26000"/>
            </a:srgb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Footer Placeholder 7">
            <a:extLst>
              <a:ext uri="{FF2B5EF4-FFF2-40B4-BE49-F238E27FC236}">
                <a16:creationId xmlns:a16="http://schemas.microsoft.com/office/drawing/2014/main" id="{1D8ABC7A-B7E6-411C-2B0A-5FCAFE7D86D4}"/>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CFB2BF22-9A6F-C9A8-7BC2-C761293AB57B}"/>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825F1CD3-4C57-EEDC-007C-B21423359ABF}"/>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6081816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359 – CONSOLIDATION FOR LS3</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5" y="874643"/>
            <a:ext cx="9918829" cy="5020280"/>
          </a:xfrm>
          <a:prstGeom prst="rect">
            <a:avLst/>
          </a:prstGeom>
        </p:spPr>
      </p:pic>
      <p:sp>
        <p:nvSpPr>
          <p:cNvPr id="3" name="Rectangle 2">
            <a:extLst>
              <a:ext uri="{FF2B5EF4-FFF2-40B4-BE49-F238E27FC236}">
                <a16:creationId xmlns:a16="http://schemas.microsoft.com/office/drawing/2014/main" id="{EE56B2F6-2EEA-2AD6-AC3D-9071449F275B}"/>
              </a:ext>
            </a:extLst>
          </p:cNvPr>
          <p:cNvSpPr/>
          <p:nvPr/>
        </p:nvSpPr>
        <p:spPr>
          <a:xfrm>
            <a:off x="2783632" y="2780928"/>
            <a:ext cx="1872208" cy="1800200"/>
          </a:xfrm>
          <a:prstGeom prst="rect">
            <a:avLst/>
          </a:prstGeom>
          <a:solidFill>
            <a:srgbClr val="FF0000">
              <a:alpha val="12000"/>
            </a:srgb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Footer Placeholder 7">
            <a:extLst>
              <a:ext uri="{FF2B5EF4-FFF2-40B4-BE49-F238E27FC236}">
                <a16:creationId xmlns:a16="http://schemas.microsoft.com/office/drawing/2014/main" id="{8D253F59-E231-9A39-DC14-28DA095D2AA0}"/>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92F4E6A9-4E3D-BB97-7F5D-4F5948181592}"/>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C9A439DE-DCC9-A5E8-7022-DE3ABA7D7730}"/>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6485883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359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24</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5" y="874643"/>
            <a:ext cx="9918829" cy="5020279"/>
          </a:xfrm>
          <a:prstGeom prst="rect">
            <a:avLst/>
          </a:prstGeom>
        </p:spPr>
      </p:pic>
      <p:sp>
        <p:nvSpPr>
          <p:cNvPr id="3" name="Rectangle 2">
            <a:extLst>
              <a:ext uri="{FF2B5EF4-FFF2-40B4-BE49-F238E27FC236}">
                <a16:creationId xmlns:a16="http://schemas.microsoft.com/office/drawing/2014/main" id="{D2AF5E66-56D8-3746-3F01-2C3DAA495104}"/>
              </a:ext>
            </a:extLst>
          </p:cNvPr>
          <p:cNvSpPr/>
          <p:nvPr/>
        </p:nvSpPr>
        <p:spPr>
          <a:xfrm>
            <a:off x="6816080" y="2044716"/>
            <a:ext cx="2016224" cy="1312276"/>
          </a:xfrm>
          <a:prstGeom prst="rect">
            <a:avLst/>
          </a:prstGeom>
          <a:solidFill>
            <a:srgbClr val="FF0000">
              <a:alpha val="12000"/>
            </a:srgb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extBox 7">
            <a:extLst>
              <a:ext uri="{FF2B5EF4-FFF2-40B4-BE49-F238E27FC236}">
                <a16:creationId xmlns:a16="http://schemas.microsoft.com/office/drawing/2014/main" id="{11D86FF8-33E3-9DDB-01DC-2BB2D2F99B42}"/>
              </a:ext>
            </a:extLst>
          </p:cNvPr>
          <p:cNvSpPr txBox="1"/>
          <p:nvPr/>
        </p:nvSpPr>
        <p:spPr>
          <a:xfrm>
            <a:off x="6816080" y="1679282"/>
            <a:ext cx="1960542" cy="276999"/>
          </a:xfrm>
          <a:prstGeom prst="rect">
            <a:avLst/>
          </a:prstGeom>
          <a:solidFill>
            <a:schemeClr val="bg1"/>
          </a:solidFill>
          <a:ln w="15875">
            <a:solidFill>
              <a:schemeClr val="tx1"/>
            </a:solidFill>
          </a:ln>
        </p:spPr>
        <p:txBody>
          <a:bodyPr wrap="square" lIns="0" tIns="0" rIns="0" bIns="0" rtlCol="0">
            <a:spAutoFit/>
          </a:bodyPr>
          <a:lstStyle/>
          <a:p>
            <a:pPr algn="just"/>
            <a:r>
              <a:rPr lang="en-GB" dirty="0"/>
              <a:t>Remove the racks</a:t>
            </a:r>
          </a:p>
        </p:txBody>
      </p:sp>
      <p:sp>
        <p:nvSpPr>
          <p:cNvPr id="4" name="Footer Placeholder 7">
            <a:extLst>
              <a:ext uri="{FF2B5EF4-FFF2-40B4-BE49-F238E27FC236}">
                <a16:creationId xmlns:a16="http://schemas.microsoft.com/office/drawing/2014/main" id="{2EF373F5-0F29-8725-453C-45CEBBFFC5F1}"/>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D577249A-EF12-F259-1A5B-E189407689C7}"/>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F29C0276-E571-CAFC-1792-4886F56AAC55}"/>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25918149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359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6" y="874643"/>
            <a:ext cx="9918827" cy="5020279"/>
          </a:xfrm>
          <a:prstGeom prst="rect">
            <a:avLst/>
          </a:prstGeom>
        </p:spPr>
      </p:pic>
      <p:sp>
        <p:nvSpPr>
          <p:cNvPr id="3" name="Rectangle 2">
            <a:extLst>
              <a:ext uri="{FF2B5EF4-FFF2-40B4-BE49-F238E27FC236}">
                <a16:creationId xmlns:a16="http://schemas.microsoft.com/office/drawing/2014/main" id="{D2AF5E66-56D8-3746-3F01-2C3DAA495104}"/>
              </a:ext>
            </a:extLst>
          </p:cNvPr>
          <p:cNvSpPr/>
          <p:nvPr/>
        </p:nvSpPr>
        <p:spPr>
          <a:xfrm>
            <a:off x="5735960" y="1928261"/>
            <a:ext cx="1296144" cy="564635"/>
          </a:xfrm>
          <a:prstGeom prst="rect">
            <a:avLst/>
          </a:prstGeom>
          <a:solidFill>
            <a:srgbClr val="FF0000">
              <a:alpha val="12000"/>
            </a:srgb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extBox 7">
            <a:extLst>
              <a:ext uri="{FF2B5EF4-FFF2-40B4-BE49-F238E27FC236}">
                <a16:creationId xmlns:a16="http://schemas.microsoft.com/office/drawing/2014/main" id="{11D86FF8-33E3-9DDB-01DC-2BB2D2F99B42}"/>
              </a:ext>
            </a:extLst>
          </p:cNvPr>
          <p:cNvSpPr txBox="1"/>
          <p:nvPr/>
        </p:nvSpPr>
        <p:spPr>
          <a:xfrm>
            <a:off x="3971764" y="1577834"/>
            <a:ext cx="4824535" cy="276999"/>
          </a:xfrm>
          <a:prstGeom prst="rect">
            <a:avLst/>
          </a:prstGeom>
          <a:solidFill>
            <a:schemeClr val="bg1"/>
          </a:solidFill>
          <a:ln w="15875">
            <a:solidFill>
              <a:schemeClr val="tx1"/>
            </a:solidFill>
          </a:ln>
        </p:spPr>
        <p:txBody>
          <a:bodyPr wrap="square" lIns="0" tIns="0" rIns="0" bIns="0" rtlCol="0">
            <a:spAutoFit/>
          </a:bodyPr>
          <a:lstStyle/>
          <a:p>
            <a:pPr algn="just"/>
            <a:r>
              <a:rPr lang="en-GB" dirty="0"/>
              <a:t>Reinforce this structure to install the converters</a:t>
            </a:r>
          </a:p>
        </p:txBody>
      </p:sp>
      <p:sp>
        <p:nvSpPr>
          <p:cNvPr id="5" name="Footer Placeholder 7">
            <a:extLst>
              <a:ext uri="{FF2B5EF4-FFF2-40B4-BE49-F238E27FC236}">
                <a16:creationId xmlns:a16="http://schemas.microsoft.com/office/drawing/2014/main" id="{1C57D7A6-2F0A-164B-CC8E-0513979C5628}"/>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E1836B40-1F62-B038-1826-5BFDF6D7FB43}"/>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0DD3947B-1F52-4FF9-1238-FFC6A60DCCA5}"/>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839932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359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6" y="874643"/>
            <a:ext cx="9918827" cy="5020279"/>
          </a:xfrm>
          <a:prstGeom prst="rect">
            <a:avLst/>
          </a:prstGeom>
        </p:spPr>
      </p:pic>
      <p:sp>
        <p:nvSpPr>
          <p:cNvPr id="8" name="TextBox 7">
            <a:extLst>
              <a:ext uri="{FF2B5EF4-FFF2-40B4-BE49-F238E27FC236}">
                <a16:creationId xmlns:a16="http://schemas.microsoft.com/office/drawing/2014/main" id="{11D86FF8-33E3-9DDB-01DC-2BB2D2F99B42}"/>
              </a:ext>
            </a:extLst>
          </p:cNvPr>
          <p:cNvSpPr txBox="1"/>
          <p:nvPr/>
        </p:nvSpPr>
        <p:spPr>
          <a:xfrm>
            <a:off x="3971764" y="1577834"/>
            <a:ext cx="4824535" cy="276999"/>
          </a:xfrm>
          <a:prstGeom prst="rect">
            <a:avLst/>
          </a:prstGeom>
          <a:solidFill>
            <a:schemeClr val="bg1"/>
          </a:solidFill>
          <a:ln w="15875">
            <a:solidFill>
              <a:schemeClr val="tx1"/>
            </a:solidFill>
          </a:ln>
        </p:spPr>
        <p:txBody>
          <a:bodyPr wrap="square" lIns="0" tIns="0" rIns="0" bIns="0" rtlCol="0">
            <a:spAutoFit/>
          </a:bodyPr>
          <a:lstStyle/>
          <a:p>
            <a:pPr algn="just"/>
            <a:r>
              <a:rPr lang="en-GB" dirty="0"/>
              <a:t>Reinforce this structure to install the converters</a:t>
            </a:r>
          </a:p>
        </p:txBody>
      </p:sp>
      <p:sp>
        <p:nvSpPr>
          <p:cNvPr id="4" name="Rectangle 3">
            <a:extLst>
              <a:ext uri="{FF2B5EF4-FFF2-40B4-BE49-F238E27FC236}">
                <a16:creationId xmlns:a16="http://schemas.microsoft.com/office/drawing/2014/main" id="{7530B568-08BA-2FFF-9FD1-3BCAE8C784F0}"/>
              </a:ext>
            </a:extLst>
          </p:cNvPr>
          <p:cNvSpPr/>
          <p:nvPr/>
        </p:nvSpPr>
        <p:spPr>
          <a:xfrm>
            <a:off x="5755010" y="2248297"/>
            <a:ext cx="1224136" cy="79011"/>
          </a:xfrm>
          <a:prstGeom prst="rect">
            <a:avLst/>
          </a:prstGeom>
          <a:solidFill>
            <a:srgbClr val="19751D"/>
          </a:solidFill>
          <a:ln>
            <a:solidFill>
              <a:srgbClr val="19751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Footer Placeholder 7">
            <a:extLst>
              <a:ext uri="{FF2B5EF4-FFF2-40B4-BE49-F238E27FC236}">
                <a16:creationId xmlns:a16="http://schemas.microsoft.com/office/drawing/2014/main" id="{CEC40F85-3B02-B558-B35F-984F39800DC4}"/>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70A63156-B7CA-743B-69E7-364E1EF0EB7A}"/>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EAA1C296-4BA4-D6A0-A4C1-61D805CA3AC6}"/>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23785582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359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7" y="874643"/>
            <a:ext cx="9918825" cy="5020277"/>
          </a:xfrm>
          <a:prstGeom prst="rect">
            <a:avLst/>
          </a:prstGeom>
        </p:spPr>
      </p:pic>
      <p:sp>
        <p:nvSpPr>
          <p:cNvPr id="8" name="TextBox 7">
            <a:extLst>
              <a:ext uri="{FF2B5EF4-FFF2-40B4-BE49-F238E27FC236}">
                <a16:creationId xmlns:a16="http://schemas.microsoft.com/office/drawing/2014/main" id="{11D86FF8-33E3-9DDB-01DC-2BB2D2F99B42}"/>
              </a:ext>
            </a:extLst>
          </p:cNvPr>
          <p:cNvSpPr txBox="1"/>
          <p:nvPr/>
        </p:nvSpPr>
        <p:spPr>
          <a:xfrm>
            <a:off x="4511824" y="1542548"/>
            <a:ext cx="4331370" cy="276999"/>
          </a:xfrm>
          <a:prstGeom prst="rect">
            <a:avLst/>
          </a:prstGeom>
          <a:solidFill>
            <a:schemeClr val="bg1"/>
          </a:solidFill>
          <a:ln w="15875">
            <a:solidFill>
              <a:schemeClr val="tx1"/>
            </a:solidFill>
          </a:ln>
        </p:spPr>
        <p:txBody>
          <a:bodyPr wrap="square" lIns="0" tIns="0" rIns="0" bIns="0" rtlCol="0">
            <a:spAutoFit/>
          </a:bodyPr>
          <a:lstStyle/>
          <a:p>
            <a:pPr algn="just"/>
            <a:r>
              <a:rPr lang="en-GB" dirty="0"/>
              <a:t>Install the converters and the module rack</a:t>
            </a:r>
          </a:p>
        </p:txBody>
      </p:sp>
      <p:sp>
        <p:nvSpPr>
          <p:cNvPr id="5" name="Oval 4">
            <a:extLst>
              <a:ext uri="{FF2B5EF4-FFF2-40B4-BE49-F238E27FC236}">
                <a16:creationId xmlns:a16="http://schemas.microsoft.com/office/drawing/2014/main" id="{44585722-0256-C225-8CD7-5E8D703FF802}"/>
              </a:ext>
            </a:extLst>
          </p:cNvPr>
          <p:cNvSpPr/>
          <p:nvPr/>
        </p:nvSpPr>
        <p:spPr>
          <a:xfrm>
            <a:off x="9192344" y="3645024"/>
            <a:ext cx="792088" cy="145265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Footer Placeholder 7">
            <a:extLst>
              <a:ext uri="{FF2B5EF4-FFF2-40B4-BE49-F238E27FC236}">
                <a16:creationId xmlns:a16="http://schemas.microsoft.com/office/drawing/2014/main" id="{1AF3DF01-12BF-4702-D473-5E6374A62F74}"/>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2" name="Date Placeholder 5">
            <a:extLst>
              <a:ext uri="{FF2B5EF4-FFF2-40B4-BE49-F238E27FC236}">
                <a16:creationId xmlns:a16="http://schemas.microsoft.com/office/drawing/2014/main" id="{3C3FA954-D17D-0125-C3E0-CE7FB094C190}"/>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3" name="Date Placeholder 5">
            <a:extLst>
              <a:ext uri="{FF2B5EF4-FFF2-40B4-BE49-F238E27FC236}">
                <a16:creationId xmlns:a16="http://schemas.microsoft.com/office/drawing/2014/main" id="{1D2B759E-4C76-1151-4352-898FB4F6BE96}"/>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6563939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46E4C8-4BA1-156A-61CE-43DFF95963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D84F0C-690C-5E62-089C-BE9890AE42E6}"/>
              </a:ext>
            </a:extLst>
          </p:cNvPr>
          <p:cNvSpPr>
            <a:spLocks noGrp="1"/>
          </p:cNvSpPr>
          <p:nvPr>
            <p:ph type="title"/>
          </p:nvPr>
        </p:nvSpPr>
        <p:spPr/>
        <p:txBody>
          <a:bodyPr/>
          <a:lstStyle/>
          <a:p>
            <a:r>
              <a:rPr lang="en-GB" dirty="0"/>
              <a:t>359 – YETS 24/25</a:t>
            </a:r>
          </a:p>
        </p:txBody>
      </p:sp>
      <p:sp>
        <p:nvSpPr>
          <p:cNvPr id="7" name="Slide Number Placeholder 6">
            <a:extLst>
              <a:ext uri="{FF2B5EF4-FFF2-40B4-BE49-F238E27FC236}">
                <a16:creationId xmlns:a16="http://schemas.microsoft.com/office/drawing/2014/main" id="{E03CA860-022F-54A0-680F-E558554E31B0}"/>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6" name="Picture 5">
            <a:extLst>
              <a:ext uri="{FF2B5EF4-FFF2-40B4-BE49-F238E27FC236}">
                <a16:creationId xmlns:a16="http://schemas.microsoft.com/office/drawing/2014/main" id="{941ACB50-5F0F-F15A-6BFE-E8623ED45E26}"/>
              </a:ext>
            </a:extLst>
          </p:cNvPr>
          <p:cNvPicPr>
            <a:picLocks noChangeAspect="1"/>
          </p:cNvPicPr>
          <p:nvPr/>
        </p:nvPicPr>
        <p:blipFill>
          <a:blip r:embed="rId2"/>
          <a:srcRect/>
          <a:stretch/>
        </p:blipFill>
        <p:spPr>
          <a:xfrm>
            <a:off x="1136588" y="874643"/>
            <a:ext cx="9918823" cy="5020276"/>
          </a:xfrm>
          <a:prstGeom prst="rect">
            <a:avLst/>
          </a:prstGeom>
        </p:spPr>
      </p:pic>
      <p:sp>
        <p:nvSpPr>
          <p:cNvPr id="9" name="TextBox 8">
            <a:extLst>
              <a:ext uri="{FF2B5EF4-FFF2-40B4-BE49-F238E27FC236}">
                <a16:creationId xmlns:a16="http://schemas.microsoft.com/office/drawing/2014/main" id="{8AFB1BAF-C3A4-C9FC-EEE4-68F981A968E7}"/>
              </a:ext>
            </a:extLst>
          </p:cNvPr>
          <p:cNvSpPr txBox="1"/>
          <p:nvPr/>
        </p:nvSpPr>
        <p:spPr>
          <a:xfrm>
            <a:off x="407988" y="5405660"/>
            <a:ext cx="11380812" cy="830997"/>
          </a:xfrm>
          <a:prstGeom prst="rect">
            <a:avLst/>
          </a:prstGeom>
          <a:solidFill>
            <a:schemeClr val="bg1"/>
          </a:solidFill>
          <a:ln w="15875">
            <a:noFill/>
          </a:ln>
        </p:spPr>
        <p:txBody>
          <a:bodyPr wrap="square" lIns="0" tIns="0" rIns="0" bIns="0" rtlCol="0">
            <a:spAutoFit/>
          </a:bodyPr>
          <a:lstStyle/>
          <a:p>
            <a:pPr algn="just"/>
            <a:r>
              <a:rPr lang="en-GB" dirty="0"/>
              <a:t>During YETS 24/25, a control rack and a converter prototype were planned to be installed. However, according to the latest information received by INT, the prototype was not installed, which renders this integration study obsolete. Should the situation be reverted to the state prior to the study?</a:t>
            </a:r>
          </a:p>
        </p:txBody>
      </p:sp>
      <p:sp>
        <p:nvSpPr>
          <p:cNvPr id="10" name="Footer Placeholder 7">
            <a:extLst>
              <a:ext uri="{FF2B5EF4-FFF2-40B4-BE49-F238E27FC236}">
                <a16:creationId xmlns:a16="http://schemas.microsoft.com/office/drawing/2014/main" id="{F3335E1A-7212-2DBA-254B-6496F8D7BB21}"/>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255E73A4-E564-AAED-CBD2-2302DF723E79}"/>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6F0CC3F0-C37B-83EA-F695-B6FD79543475}"/>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40641750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359 – ACCESS/HE</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4" name="Picture 3">
            <a:extLst>
              <a:ext uri="{FF2B5EF4-FFF2-40B4-BE49-F238E27FC236}">
                <a16:creationId xmlns:a16="http://schemas.microsoft.com/office/drawing/2014/main" id="{6CB660DE-B1BA-A816-ACCB-80498EE5E320}"/>
              </a:ext>
            </a:extLst>
          </p:cNvPr>
          <p:cNvPicPr>
            <a:picLocks noChangeAspect="1"/>
          </p:cNvPicPr>
          <p:nvPr/>
        </p:nvPicPr>
        <p:blipFill>
          <a:blip r:embed="rId2"/>
          <a:stretch>
            <a:fillRect/>
          </a:stretch>
        </p:blipFill>
        <p:spPr>
          <a:xfrm>
            <a:off x="1559493" y="920018"/>
            <a:ext cx="9073012" cy="5131836"/>
          </a:xfrm>
          <a:prstGeom prst="rect">
            <a:avLst/>
          </a:prstGeom>
        </p:spPr>
      </p:pic>
      <p:cxnSp>
        <p:nvCxnSpPr>
          <p:cNvPr id="8" name="Straight Connector 7">
            <a:extLst>
              <a:ext uri="{FF2B5EF4-FFF2-40B4-BE49-F238E27FC236}">
                <a16:creationId xmlns:a16="http://schemas.microsoft.com/office/drawing/2014/main" id="{810B0304-56F4-118A-7245-BC1D864E8E93}"/>
              </a:ext>
            </a:extLst>
          </p:cNvPr>
          <p:cNvCxnSpPr/>
          <p:nvPr/>
        </p:nvCxnSpPr>
        <p:spPr>
          <a:xfrm flipH="1" flipV="1">
            <a:off x="7104112" y="2276872"/>
            <a:ext cx="360040" cy="7200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0588EE3-FB9A-4BEA-080C-ED5ADAFCFC6D}"/>
              </a:ext>
            </a:extLst>
          </p:cNvPr>
          <p:cNvCxnSpPr/>
          <p:nvPr/>
        </p:nvCxnSpPr>
        <p:spPr>
          <a:xfrm flipH="1">
            <a:off x="6888088" y="2276872"/>
            <a:ext cx="216024" cy="72008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E045A75F-6102-3824-CEB2-0FFAE7701880}"/>
              </a:ext>
            </a:extLst>
          </p:cNvPr>
          <p:cNvSpPr txBox="1"/>
          <p:nvPr/>
        </p:nvSpPr>
        <p:spPr>
          <a:xfrm>
            <a:off x="1451483" y="1135777"/>
            <a:ext cx="9289032" cy="276999"/>
          </a:xfrm>
          <a:prstGeom prst="rect">
            <a:avLst/>
          </a:prstGeom>
          <a:solidFill>
            <a:schemeClr val="bg1"/>
          </a:solidFill>
          <a:ln w="15875">
            <a:solidFill>
              <a:srgbClr val="FF0000"/>
            </a:solidFill>
          </a:ln>
        </p:spPr>
        <p:txBody>
          <a:bodyPr wrap="square" lIns="0" tIns="0" rIns="0" bIns="0" rtlCol="0">
            <a:spAutoFit/>
          </a:bodyPr>
          <a:lstStyle/>
          <a:p>
            <a:pPr algn="just"/>
            <a:r>
              <a:rPr lang="en-GB" b="1" dirty="0">
                <a:solidFill>
                  <a:srgbClr val="FF0000"/>
                </a:solidFill>
              </a:rPr>
              <a:t>No issues for HE to transport and install the converters and rack inside the building.</a:t>
            </a:r>
          </a:p>
        </p:txBody>
      </p:sp>
      <p:sp>
        <p:nvSpPr>
          <p:cNvPr id="11" name="Footer Placeholder 7">
            <a:extLst>
              <a:ext uri="{FF2B5EF4-FFF2-40B4-BE49-F238E27FC236}">
                <a16:creationId xmlns:a16="http://schemas.microsoft.com/office/drawing/2014/main" id="{0A3F9938-F738-2E9B-4E8B-987E43EC3343}"/>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2" name="Date Placeholder 5">
            <a:extLst>
              <a:ext uri="{FF2B5EF4-FFF2-40B4-BE49-F238E27FC236}">
                <a16:creationId xmlns:a16="http://schemas.microsoft.com/office/drawing/2014/main" id="{AE279C0E-01BF-058B-409E-B613F9DDDD86}"/>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3" name="Date Placeholder 5">
            <a:extLst>
              <a:ext uri="{FF2B5EF4-FFF2-40B4-BE49-F238E27FC236}">
                <a16:creationId xmlns:a16="http://schemas.microsoft.com/office/drawing/2014/main" id="{F504AB89-39EC-742B-1FA5-E63BDD8911BE}"/>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165126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ELEMENTS TO BE INSTALLED</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28" y="874158"/>
            <a:ext cx="9920745" cy="5021249"/>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407988" y="1300835"/>
            <a:ext cx="1949316" cy="2492990"/>
          </a:xfrm>
          <a:prstGeom prst="rect">
            <a:avLst/>
          </a:prstGeom>
          <a:noFill/>
        </p:spPr>
        <p:txBody>
          <a:bodyPr wrap="none" lIns="0" tIns="0" rIns="0" bIns="0" rtlCol="0">
            <a:spAutoFit/>
          </a:bodyPr>
          <a:lstStyle/>
          <a:p>
            <a:pPr algn="l"/>
            <a:r>
              <a:rPr lang="en-GB" dirty="0"/>
              <a:t>RF3kA Converters</a:t>
            </a:r>
            <a:r>
              <a:rPr lang="es-ES" dirty="0"/>
              <a:t>:</a:t>
            </a:r>
          </a:p>
          <a:p>
            <a:pPr algn="l"/>
            <a:endParaRPr lang="en-GB" dirty="0"/>
          </a:p>
          <a:p>
            <a:pPr algn="l"/>
            <a:r>
              <a:rPr lang="en-GB" dirty="0"/>
              <a:t>L=1800mm</a:t>
            </a:r>
          </a:p>
          <a:p>
            <a:pPr algn="l"/>
            <a:r>
              <a:rPr lang="en-GB" dirty="0"/>
              <a:t>W=900mm</a:t>
            </a:r>
          </a:p>
          <a:p>
            <a:pPr algn="l"/>
            <a:r>
              <a:rPr lang="en-GB" dirty="0"/>
              <a:t>H=2360mm</a:t>
            </a:r>
          </a:p>
          <a:p>
            <a:pPr algn="l"/>
            <a:endParaRPr lang="en-GB" dirty="0"/>
          </a:p>
          <a:p>
            <a:pPr algn="l"/>
            <a:r>
              <a:rPr lang="en-GB" dirty="0"/>
              <a:t>Empty weigh:</a:t>
            </a:r>
          </a:p>
          <a:p>
            <a:pPr algn="l"/>
            <a:r>
              <a:rPr lang="en-GB" dirty="0"/>
              <a:t>Operating Weigh:</a:t>
            </a:r>
          </a:p>
          <a:p>
            <a:pPr algn="l"/>
            <a:endParaRPr lang="en-GB" dirty="0"/>
          </a:p>
        </p:txBody>
      </p:sp>
      <p:sp>
        <p:nvSpPr>
          <p:cNvPr id="8" name="TextBox 7">
            <a:extLst>
              <a:ext uri="{FF2B5EF4-FFF2-40B4-BE49-F238E27FC236}">
                <a16:creationId xmlns:a16="http://schemas.microsoft.com/office/drawing/2014/main" id="{F71DE0EB-72AB-6DE7-2209-1C802181A05F}"/>
              </a:ext>
            </a:extLst>
          </p:cNvPr>
          <p:cNvSpPr txBox="1"/>
          <p:nvPr/>
        </p:nvSpPr>
        <p:spPr>
          <a:xfrm>
            <a:off x="4460904" y="5721379"/>
            <a:ext cx="3270191" cy="276999"/>
          </a:xfrm>
          <a:prstGeom prst="rect">
            <a:avLst/>
          </a:prstGeom>
          <a:noFill/>
        </p:spPr>
        <p:txBody>
          <a:bodyPr wrap="none" lIns="0" tIns="0" rIns="0" bIns="0" rtlCol="0">
            <a:spAutoFit/>
          </a:bodyPr>
          <a:lstStyle/>
          <a:p>
            <a:pPr algn="l"/>
            <a:r>
              <a:rPr lang="en-GB" dirty="0"/>
              <a:t>4 RF3kA Converters for building</a:t>
            </a:r>
            <a:endParaRPr lang="es-ES" dirty="0"/>
          </a:p>
        </p:txBody>
      </p:sp>
      <p:sp>
        <p:nvSpPr>
          <p:cNvPr id="10" name="TextBox 9">
            <a:extLst>
              <a:ext uri="{FF2B5EF4-FFF2-40B4-BE49-F238E27FC236}">
                <a16:creationId xmlns:a16="http://schemas.microsoft.com/office/drawing/2014/main" id="{8A34CE91-9F03-C07E-3C6F-AD9E830EC209}"/>
              </a:ext>
            </a:extLst>
          </p:cNvPr>
          <p:cNvSpPr txBox="1"/>
          <p:nvPr/>
        </p:nvSpPr>
        <p:spPr>
          <a:xfrm>
            <a:off x="386868" y="3943503"/>
            <a:ext cx="3789499" cy="553998"/>
          </a:xfrm>
          <a:prstGeom prst="rect">
            <a:avLst/>
          </a:prstGeom>
          <a:noFill/>
        </p:spPr>
        <p:txBody>
          <a:bodyPr wrap="none" lIns="0" tIns="0" rIns="0" bIns="0" rtlCol="0">
            <a:spAutoFit/>
          </a:bodyPr>
          <a:lstStyle/>
          <a:p>
            <a:pPr marL="285750" indent="-285750" algn="l">
              <a:buFontTx/>
              <a:buChar char="-"/>
            </a:pPr>
            <a:r>
              <a:rPr lang="en-GB" b="1" dirty="0">
                <a:solidFill>
                  <a:srgbClr val="FF0000"/>
                </a:solidFill>
              </a:rPr>
              <a:t>Need for water connections</a:t>
            </a:r>
          </a:p>
          <a:p>
            <a:pPr marL="285750" indent="-285750" algn="l">
              <a:buFontTx/>
              <a:buChar char="-"/>
            </a:pPr>
            <a:r>
              <a:rPr lang="en-GB" b="1" dirty="0">
                <a:solidFill>
                  <a:srgbClr val="FF0000"/>
                </a:solidFill>
              </a:rPr>
              <a:t>Need for electricity connections</a:t>
            </a:r>
            <a:endParaRPr lang="es-ES" b="1" dirty="0">
              <a:solidFill>
                <a:srgbClr val="FF0000"/>
              </a:solidFill>
            </a:endParaRPr>
          </a:p>
        </p:txBody>
      </p:sp>
      <p:sp>
        <p:nvSpPr>
          <p:cNvPr id="11" name="Footer Placeholder 7">
            <a:extLst>
              <a:ext uri="{FF2B5EF4-FFF2-40B4-BE49-F238E27FC236}">
                <a16:creationId xmlns:a16="http://schemas.microsoft.com/office/drawing/2014/main" id="{56EBB627-CDEF-EAE9-CCE1-5CDAAE4A5C9F}"/>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2" name="Date Placeholder 5">
            <a:extLst>
              <a:ext uri="{FF2B5EF4-FFF2-40B4-BE49-F238E27FC236}">
                <a16:creationId xmlns:a16="http://schemas.microsoft.com/office/drawing/2014/main" id="{3761D521-56B0-5460-3279-87E52A2CFA5B}"/>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3" name="Date Placeholder 5">
            <a:extLst>
              <a:ext uri="{FF2B5EF4-FFF2-40B4-BE49-F238E27FC236}">
                <a16:creationId xmlns:a16="http://schemas.microsoft.com/office/drawing/2014/main" id="{D546294D-160C-54C8-9F72-817478FCA173}"/>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5731336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A019-63DC-A54C-B580-5BAD615AC9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DD3475-D872-BF60-1836-9E2BF89319CC}"/>
              </a:ext>
            </a:extLst>
          </p:cNvPr>
          <p:cNvSpPr>
            <a:spLocks noGrp="1"/>
          </p:cNvSpPr>
          <p:nvPr>
            <p:ph type="title"/>
          </p:nvPr>
        </p:nvSpPr>
        <p:spPr/>
        <p:txBody>
          <a:bodyPr/>
          <a:lstStyle/>
          <a:p>
            <a:r>
              <a:rPr lang="en-GB" dirty="0"/>
              <a:t>359 – CV</a:t>
            </a:r>
          </a:p>
        </p:txBody>
      </p:sp>
      <p:sp>
        <p:nvSpPr>
          <p:cNvPr id="7" name="Slide Number Placeholder 6">
            <a:extLst>
              <a:ext uri="{FF2B5EF4-FFF2-40B4-BE49-F238E27FC236}">
                <a16:creationId xmlns:a16="http://schemas.microsoft.com/office/drawing/2014/main" id="{49A3F506-8227-D506-3C12-8C9DAFC6D099}"/>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4" name="Picture 3">
            <a:extLst>
              <a:ext uri="{FF2B5EF4-FFF2-40B4-BE49-F238E27FC236}">
                <a16:creationId xmlns:a16="http://schemas.microsoft.com/office/drawing/2014/main" id="{AD4DB5EE-C5A6-4123-A051-A2886B8E9905}"/>
              </a:ext>
            </a:extLst>
          </p:cNvPr>
          <p:cNvPicPr>
            <a:picLocks noChangeAspect="1"/>
          </p:cNvPicPr>
          <p:nvPr/>
        </p:nvPicPr>
        <p:blipFill>
          <a:blip r:embed="rId2"/>
          <a:stretch>
            <a:fillRect/>
          </a:stretch>
        </p:blipFill>
        <p:spPr>
          <a:xfrm>
            <a:off x="1559493" y="920018"/>
            <a:ext cx="9073012" cy="5131836"/>
          </a:xfrm>
          <a:prstGeom prst="rect">
            <a:avLst/>
          </a:prstGeom>
        </p:spPr>
      </p:pic>
      <p:sp>
        <p:nvSpPr>
          <p:cNvPr id="11" name="TextBox 10">
            <a:extLst>
              <a:ext uri="{FF2B5EF4-FFF2-40B4-BE49-F238E27FC236}">
                <a16:creationId xmlns:a16="http://schemas.microsoft.com/office/drawing/2014/main" id="{D41E1F62-FF61-4876-33AB-2C6233E51848}"/>
              </a:ext>
            </a:extLst>
          </p:cNvPr>
          <p:cNvSpPr txBox="1"/>
          <p:nvPr/>
        </p:nvSpPr>
        <p:spPr>
          <a:xfrm>
            <a:off x="407988" y="5715781"/>
            <a:ext cx="5616624" cy="276999"/>
          </a:xfrm>
          <a:prstGeom prst="rect">
            <a:avLst/>
          </a:prstGeom>
          <a:solidFill>
            <a:schemeClr val="bg1"/>
          </a:solidFill>
          <a:ln w="15875">
            <a:solidFill>
              <a:srgbClr val="FF0000"/>
            </a:solidFill>
          </a:ln>
        </p:spPr>
        <p:txBody>
          <a:bodyPr wrap="square" lIns="0" tIns="0" rIns="0" bIns="0" rtlCol="0">
            <a:spAutoFit/>
          </a:bodyPr>
          <a:lstStyle/>
          <a:p>
            <a:pPr algn="just"/>
            <a:r>
              <a:rPr lang="en-GB" b="1" dirty="0">
                <a:solidFill>
                  <a:srgbClr val="FF0000"/>
                </a:solidFill>
              </a:rPr>
              <a:t>The water connections have not yet been validated. </a:t>
            </a:r>
          </a:p>
        </p:txBody>
      </p:sp>
      <p:sp>
        <p:nvSpPr>
          <p:cNvPr id="12" name="Footer Placeholder 7">
            <a:extLst>
              <a:ext uri="{FF2B5EF4-FFF2-40B4-BE49-F238E27FC236}">
                <a16:creationId xmlns:a16="http://schemas.microsoft.com/office/drawing/2014/main" id="{359C238E-1197-FB9D-9E0A-E0039A44B681}"/>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3" name="Date Placeholder 5">
            <a:extLst>
              <a:ext uri="{FF2B5EF4-FFF2-40B4-BE49-F238E27FC236}">
                <a16:creationId xmlns:a16="http://schemas.microsoft.com/office/drawing/2014/main" id="{44FA7E51-A504-E937-08ED-0CFA97267ED0}"/>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4" name="Date Placeholder 5">
            <a:extLst>
              <a:ext uri="{FF2B5EF4-FFF2-40B4-BE49-F238E27FC236}">
                <a16:creationId xmlns:a16="http://schemas.microsoft.com/office/drawing/2014/main" id="{A4A57C2B-CBF4-4A6D-1F05-3457EF046DA6}"/>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542212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28" y="833573"/>
            <a:ext cx="9920745" cy="5102420"/>
          </a:xfrm>
          <a:prstGeom prst="rect">
            <a:avLst/>
          </a:prstGeom>
        </p:spPr>
      </p:pic>
      <p:pic>
        <p:nvPicPr>
          <p:cNvPr id="5" name="Picture 4">
            <a:extLst>
              <a:ext uri="{FF2B5EF4-FFF2-40B4-BE49-F238E27FC236}">
                <a16:creationId xmlns:a16="http://schemas.microsoft.com/office/drawing/2014/main" id="{7A74F3CB-7E7A-58FA-6963-861A53E17868}"/>
              </a:ext>
            </a:extLst>
          </p:cNvPr>
          <p:cNvPicPr>
            <a:picLocks noChangeAspect="1"/>
          </p:cNvPicPr>
          <p:nvPr/>
        </p:nvPicPr>
        <p:blipFill>
          <a:blip r:embed="rId3"/>
          <a:stretch>
            <a:fillRect/>
          </a:stretch>
        </p:blipFill>
        <p:spPr>
          <a:xfrm>
            <a:off x="1593416" y="948165"/>
            <a:ext cx="9005168" cy="5054558"/>
          </a:xfrm>
          <a:prstGeom prst="rect">
            <a:avLst/>
          </a:prstGeom>
        </p:spPr>
      </p:pic>
      <p:sp>
        <p:nvSpPr>
          <p:cNvPr id="8" name="Oval 7">
            <a:extLst>
              <a:ext uri="{FF2B5EF4-FFF2-40B4-BE49-F238E27FC236}">
                <a16:creationId xmlns:a16="http://schemas.microsoft.com/office/drawing/2014/main" id="{F5C5DC70-58D5-FE3A-E7BA-481F6B3C030C}"/>
              </a:ext>
            </a:extLst>
          </p:cNvPr>
          <p:cNvSpPr/>
          <p:nvPr/>
        </p:nvSpPr>
        <p:spPr>
          <a:xfrm rot="21343907">
            <a:off x="5033245" y="1441741"/>
            <a:ext cx="973381" cy="502916"/>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Footer Placeholder 7">
            <a:extLst>
              <a:ext uri="{FF2B5EF4-FFF2-40B4-BE49-F238E27FC236}">
                <a16:creationId xmlns:a16="http://schemas.microsoft.com/office/drawing/2014/main" id="{09ED4FEB-D789-0DB3-7C65-6A677D44FFB7}"/>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AFC088BD-A9E3-CBFB-03D0-7D6137702AB9}"/>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ED0CF227-80E7-08F2-1F45-19E1DAB5EEDB}"/>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5753158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28" y="874643"/>
            <a:ext cx="9920745" cy="5020280"/>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407988" y="1300835"/>
            <a:ext cx="1577355" cy="276999"/>
          </a:xfrm>
          <a:prstGeom prst="rect">
            <a:avLst/>
          </a:prstGeom>
          <a:noFill/>
        </p:spPr>
        <p:txBody>
          <a:bodyPr wrap="none" lIns="0" tIns="0" rIns="0" bIns="0" rtlCol="0">
            <a:spAutoFit/>
          </a:bodyPr>
          <a:lstStyle/>
          <a:p>
            <a:pPr algn="l"/>
            <a:r>
              <a:rPr lang="en-GB" dirty="0"/>
              <a:t>ST0943290_02</a:t>
            </a:r>
          </a:p>
        </p:txBody>
      </p:sp>
      <p:sp>
        <p:nvSpPr>
          <p:cNvPr id="5" name="Footer Placeholder 7">
            <a:extLst>
              <a:ext uri="{FF2B5EF4-FFF2-40B4-BE49-F238E27FC236}">
                <a16:creationId xmlns:a16="http://schemas.microsoft.com/office/drawing/2014/main" id="{DF1DF948-5897-1E54-3A06-952E9F16870F}"/>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A24C28A5-7447-D23E-7790-957DE2701159}"/>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C6CC723D-1C6F-DBE8-AE7D-A6998901FE04}"/>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5687773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 – Current situation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28" y="874643"/>
            <a:ext cx="9920744" cy="5020280"/>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2608957" y="4590947"/>
            <a:ext cx="3013646" cy="276999"/>
          </a:xfrm>
          <a:prstGeom prst="rect">
            <a:avLst/>
          </a:prstGeom>
          <a:noFill/>
        </p:spPr>
        <p:txBody>
          <a:bodyPr wrap="none" lIns="0" tIns="0" rIns="0" bIns="0" rtlCol="0">
            <a:spAutoFit/>
          </a:bodyPr>
          <a:lstStyle/>
          <a:p>
            <a:pPr algn="l"/>
            <a:r>
              <a:rPr lang="en-GB" dirty="0"/>
              <a:t>Area for the future installation</a:t>
            </a:r>
          </a:p>
        </p:txBody>
      </p:sp>
      <p:sp>
        <p:nvSpPr>
          <p:cNvPr id="3" name="Rectangle 2">
            <a:extLst>
              <a:ext uri="{FF2B5EF4-FFF2-40B4-BE49-F238E27FC236}">
                <a16:creationId xmlns:a16="http://schemas.microsoft.com/office/drawing/2014/main" id="{62581AB7-DDE3-42ED-F883-384EAB2378E7}"/>
              </a:ext>
            </a:extLst>
          </p:cNvPr>
          <p:cNvSpPr/>
          <p:nvPr/>
        </p:nvSpPr>
        <p:spPr>
          <a:xfrm>
            <a:off x="3647728" y="2492896"/>
            <a:ext cx="936104" cy="1065742"/>
          </a:xfrm>
          <a:prstGeom prst="rect">
            <a:avLst/>
          </a:prstGeom>
          <a:solidFill>
            <a:srgbClr val="FF0000">
              <a:alpha val="22000"/>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Footer Placeholder 7">
            <a:extLst>
              <a:ext uri="{FF2B5EF4-FFF2-40B4-BE49-F238E27FC236}">
                <a16:creationId xmlns:a16="http://schemas.microsoft.com/office/drawing/2014/main" id="{A6BE0B06-9F60-63CA-C71B-D75ADDAC37FE}"/>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9ED64BB1-F6A5-2313-574D-9A38A22A089A}"/>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47852D6A-2A63-98A9-EA17-06D5C5C5CCC0}"/>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8667976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 – Current situation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28" y="874643"/>
            <a:ext cx="9920744" cy="5020279"/>
          </a:xfrm>
          <a:prstGeom prst="rect">
            <a:avLst/>
          </a:prstGeom>
        </p:spPr>
      </p:pic>
      <p:sp>
        <p:nvSpPr>
          <p:cNvPr id="5" name="Freeform: Shape 4">
            <a:extLst>
              <a:ext uri="{FF2B5EF4-FFF2-40B4-BE49-F238E27FC236}">
                <a16:creationId xmlns:a16="http://schemas.microsoft.com/office/drawing/2014/main" id="{CE96599F-F60B-7BD5-4217-3F955C5F4FFF}"/>
              </a:ext>
            </a:extLst>
          </p:cNvPr>
          <p:cNvSpPr/>
          <p:nvPr/>
        </p:nvSpPr>
        <p:spPr>
          <a:xfrm>
            <a:off x="3895725" y="2800350"/>
            <a:ext cx="3343275" cy="2295525"/>
          </a:xfrm>
          <a:custGeom>
            <a:avLst/>
            <a:gdLst>
              <a:gd name="connsiteX0" fmla="*/ 0 w 3343275"/>
              <a:gd name="connsiteY0" fmla="*/ 857250 h 2295525"/>
              <a:gd name="connsiteX1" fmla="*/ 1123950 w 3343275"/>
              <a:gd name="connsiteY1" fmla="*/ 0 h 2295525"/>
              <a:gd name="connsiteX2" fmla="*/ 3343275 w 3343275"/>
              <a:gd name="connsiteY2" fmla="*/ 1333500 h 2295525"/>
              <a:gd name="connsiteX3" fmla="*/ 2686050 w 3343275"/>
              <a:gd name="connsiteY3" fmla="*/ 2295525 h 2295525"/>
              <a:gd name="connsiteX4" fmla="*/ 1962150 w 3343275"/>
              <a:gd name="connsiteY4" fmla="*/ 1752600 h 2295525"/>
              <a:gd name="connsiteX5" fmla="*/ 1619250 w 3343275"/>
              <a:gd name="connsiteY5" fmla="*/ 2114550 h 2295525"/>
              <a:gd name="connsiteX6" fmla="*/ 0 w 3343275"/>
              <a:gd name="connsiteY6" fmla="*/ 857250 h 229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43275" h="2295525">
                <a:moveTo>
                  <a:pt x="0" y="857250"/>
                </a:moveTo>
                <a:lnTo>
                  <a:pt x="1123950" y="0"/>
                </a:lnTo>
                <a:lnTo>
                  <a:pt x="3343275" y="1333500"/>
                </a:lnTo>
                <a:lnTo>
                  <a:pt x="2686050" y="2295525"/>
                </a:lnTo>
                <a:lnTo>
                  <a:pt x="1962150" y="1752600"/>
                </a:lnTo>
                <a:lnTo>
                  <a:pt x="1619250" y="2114550"/>
                </a:lnTo>
                <a:lnTo>
                  <a:pt x="0" y="857250"/>
                </a:lnTo>
                <a:close/>
              </a:path>
            </a:pathLst>
          </a:custGeom>
          <a:solidFill>
            <a:srgbClr val="FF0000">
              <a:alpha val="32000"/>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Footer Placeholder 7">
            <a:extLst>
              <a:ext uri="{FF2B5EF4-FFF2-40B4-BE49-F238E27FC236}">
                <a16:creationId xmlns:a16="http://schemas.microsoft.com/office/drawing/2014/main" id="{EBD4597C-D7B2-2BFD-5C7F-56B1FCC6AAF2}"/>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45D3A5AB-A0C5-D98E-60DC-5E130B59DA0D}"/>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2C6CC797-A441-4060-95E8-1FD97EB25D77}"/>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9400938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35</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29" y="874643"/>
            <a:ext cx="9920742" cy="5020279"/>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3527735" y="1542184"/>
            <a:ext cx="2744341" cy="276999"/>
          </a:xfrm>
          <a:prstGeom prst="rect">
            <a:avLst/>
          </a:prstGeom>
          <a:solidFill>
            <a:schemeClr val="bg1"/>
          </a:solidFill>
          <a:ln w="15875">
            <a:solidFill>
              <a:schemeClr val="tx1"/>
            </a:solidFill>
          </a:ln>
        </p:spPr>
        <p:txBody>
          <a:bodyPr wrap="none" lIns="0" tIns="0" rIns="0" bIns="0" rtlCol="0">
            <a:spAutoFit/>
          </a:bodyPr>
          <a:lstStyle/>
          <a:p>
            <a:pPr algn="just"/>
            <a:r>
              <a:rPr lang="en-GB" dirty="0"/>
              <a:t> Remove the obsolete rack</a:t>
            </a:r>
          </a:p>
        </p:txBody>
      </p:sp>
      <p:sp>
        <p:nvSpPr>
          <p:cNvPr id="3" name="Rectangle 2">
            <a:extLst>
              <a:ext uri="{FF2B5EF4-FFF2-40B4-BE49-F238E27FC236}">
                <a16:creationId xmlns:a16="http://schemas.microsoft.com/office/drawing/2014/main" id="{C59A6D09-5780-CBC8-3EA0-2E44126C16D6}"/>
              </a:ext>
            </a:extLst>
          </p:cNvPr>
          <p:cNvSpPr/>
          <p:nvPr/>
        </p:nvSpPr>
        <p:spPr>
          <a:xfrm>
            <a:off x="6386289" y="1542185"/>
            <a:ext cx="357783" cy="276999"/>
          </a:xfrm>
          <a:prstGeom prst="rect">
            <a:avLst/>
          </a:prstGeom>
          <a:solidFill>
            <a:srgbClr val="FF0000">
              <a:alpha val="22000"/>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Picture 8">
            <a:extLst>
              <a:ext uri="{FF2B5EF4-FFF2-40B4-BE49-F238E27FC236}">
                <a16:creationId xmlns:a16="http://schemas.microsoft.com/office/drawing/2014/main" id="{1EDD41DC-E737-70F4-8AC7-0F039BEF673E}"/>
              </a:ext>
            </a:extLst>
          </p:cNvPr>
          <p:cNvPicPr>
            <a:picLocks noChangeAspect="1"/>
          </p:cNvPicPr>
          <p:nvPr/>
        </p:nvPicPr>
        <p:blipFill>
          <a:blip r:embed="rId3"/>
          <a:stretch>
            <a:fillRect/>
          </a:stretch>
        </p:blipFill>
        <p:spPr>
          <a:xfrm>
            <a:off x="7176120" y="2059564"/>
            <a:ext cx="4326793" cy="4077072"/>
          </a:xfrm>
          <a:prstGeom prst="rect">
            <a:avLst/>
          </a:prstGeom>
          <a:ln>
            <a:noFill/>
          </a:ln>
          <a:effectLst>
            <a:outerShdw blurRad="292100" dist="139700" dir="2700000" algn="tl" rotWithShape="0">
              <a:srgbClr val="333333">
                <a:alpha val="65000"/>
              </a:srgbClr>
            </a:outerShdw>
          </a:effectLst>
        </p:spPr>
      </p:pic>
      <p:cxnSp>
        <p:nvCxnSpPr>
          <p:cNvPr id="11" name="Straight Arrow Connector 10">
            <a:extLst>
              <a:ext uri="{FF2B5EF4-FFF2-40B4-BE49-F238E27FC236}">
                <a16:creationId xmlns:a16="http://schemas.microsoft.com/office/drawing/2014/main" id="{103E4A95-7DDB-3A0E-EFF6-561A2504CD13}"/>
              </a:ext>
            </a:extLst>
          </p:cNvPr>
          <p:cNvCxnSpPr/>
          <p:nvPr/>
        </p:nvCxnSpPr>
        <p:spPr>
          <a:xfrm>
            <a:off x="6744072" y="1812352"/>
            <a:ext cx="3384376" cy="1688656"/>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Footer Placeholder 7">
            <a:extLst>
              <a:ext uri="{FF2B5EF4-FFF2-40B4-BE49-F238E27FC236}">
                <a16:creationId xmlns:a16="http://schemas.microsoft.com/office/drawing/2014/main" id="{2667BCE9-9741-3371-41B5-24120F2610B2}"/>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3" name="Date Placeholder 5">
            <a:extLst>
              <a:ext uri="{FF2B5EF4-FFF2-40B4-BE49-F238E27FC236}">
                <a16:creationId xmlns:a16="http://schemas.microsoft.com/office/drawing/2014/main" id="{A8C3B85F-8375-8D33-26C6-DF3B7B360A31}"/>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4" name="Date Placeholder 5">
            <a:extLst>
              <a:ext uri="{FF2B5EF4-FFF2-40B4-BE49-F238E27FC236}">
                <a16:creationId xmlns:a16="http://schemas.microsoft.com/office/drawing/2014/main" id="{A2FB1D1B-2919-44F5-FF80-D3B7AB99A2BF}"/>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8996271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29" y="874643"/>
            <a:ext cx="9920742" cy="5020278"/>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3703811" y="1542184"/>
            <a:ext cx="2392189" cy="277000"/>
          </a:xfrm>
          <a:prstGeom prst="rect">
            <a:avLst/>
          </a:prstGeom>
          <a:solidFill>
            <a:schemeClr val="bg1"/>
          </a:solidFill>
          <a:ln w="15875">
            <a:solidFill>
              <a:schemeClr val="tx1"/>
            </a:solidFill>
          </a:ln>
        </p:spPr>
        <p:txBody>
          <a:bodyPr wrap="square" lIns="0" tIns="0" rIns="0" bIns="0" rtlCol="0">
            <a:spAutoFit/>
          </a:bodyPr>
          <a:lstStyle/>
          <a:p>
            <a:pPr algn="just"/>
            <a:r>
              <a:rPr lang="en-GB" dirty="0"/>
              <a:t> Put the racks together</a:t>
            </a:r>
          </a:p>
        </p:txBody>
      </p:sp>
      <p:sp>
        <p:nvSpPr>
          <p:cNvPr id="3" name="Rectangle 2">
            <a:extLst>
              <a:ext uri="{FF2B5EF4-FFF2-40B4-BE49-F238E27FC236}">
                <a16:creationId xmlns:a16="http://schemas.microsoft.com/office/drawing/2014/main" id="{C59A6D09-5780-CBC8-3EA0-2E44126C16D6}"/>
              </a:ext>
            </a:extLst>
          </p:cNvPr>
          <p:cNvSpPr/>
          <p:nvPr/>
        </p:nvSpPr>
        <p:spPr>
          <a:xfrm>
            <a:off x="6207397" y="1793616"/>
            <a:ext cx="464667" cy="843296"/>
          </a:xfrm>
          <a:prstGeom prst="rect">
            <a:avLst/>
          </a:prstGeom>
          <a:solidFill>
            <a:srgbClr val="FF0000">
              <a:alpha val="22000"/>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Footer Placeholder 7">
            <a:extLst>
              <a:ext uri="{FF2B5EF4-FFF2-40B4-BE49-F238E27FC236}">
                <a16:creationId xmlns:a16="http://schemas.microsoft.com/office/drawing/2014/main" id="{B483C832-E1E9-E1A8-8165-7101C924707E}"/>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D503CC2A-0A18-50C1-71FE-4B20017A444F}"/>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1812B256-BE7A-6FC3-5431-CEBAA90D4C48}"/>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9944927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73D4366-E56B-2682-CB47-648B6E7F77EE}"/>
              </a:ext>
            </a:extLst>
          </p:cNvPr>
          <p:cNvPicPr>
            <a:picLocks noChangeAspect="1"/>
          </p:cNvPicPr>
          <p:nvPr/>
        </p:nvPicPr>
        <p:blipFill>
          <a:blip r:embed="rId2"/>
          <a:stretch>
            <a:fillRect/>
          </a:stretch>
        </p:blipFill>
        <p:spPr>
          <a:xfrm>
            <a:off x="1347562" y="874643"/>
            <a:ext cx="9496875" cy="5090825"/>
          </a:xfrm>
          <a:prstGeom prst="rect">
            <a:avLst/>
          </a:prstGeom>
        </p:spPr>
      </p:pic>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
        <p:nvSpPr>
          <p:cNvPr id="4" name="TextBox 3">
            <a:extLst>
              <a:ext uri="{FF2B5EF4-FFF2-40B4-BE49-F238E27FC236}">
                <a16:creationId xmlns:a16="http://schemas.microsoft.com/office/drawing/2014/main" id="{6ECF7CD2-A2C8-55BD-50F7-BCE2B57367FD}"/>
              </a:ext>
            </a:extLst>
          </p:cNvPr>
          <p:cNvSpPr txBox="1"/>
          <p:nvPr/>
        </p:nvSpPr>
        <p:spPr>
          <a:xfrm>
            <a:off x="5951984" y="4003740"/>
            <a:ext cx="4104457" cy="276999"/>
          </a:xfrm>
          <a:prstGeom prst="rect">
            <a:avLst/>
          </a:prstGeom>
          <a:solidFill>
            <a:schemeClr val="bg1"/>
          </a:solidFill>
          <a:ln w="15875">
            <a:solidFill>
              <a:schemeClr val="tx1"/>
            </a:solidFill>
          </a:ln>
        </p:spPr>
        <p:txBody>
          <a:bodyPr wrap="square" lIns="0" tIns="0" rIns="0" bIns="0" rtlCol="0">
            <a:spAutoFit/>
          </a:bodyPr>
          <a:lstStyle/>
          <a:p>
            <a:pPr algn="just"/>
            <a:r>
              <a:rPr lang="en-GB" dirty="0"/>
              <a:t>Information on GIS Portal not up to date</a:t>
            </a:r>
          </a:p>
        </p:txBody>
      </p:sp>
      <p:sp>
        <p:nvSpPr>
          <p:cNvPr id="9" name="Freeform: Shape 8">
            <a:extLst>
              <a:ext uri="{FF2B5EF4-FFF2-40B4-BE49-F238E27FC236}">
                <a16:creationId xmlns:a16="http://schemas.microsoft.com/office/drawing/2014/main" id="{64AE1130-12C6-C9A3-FF72-D055F027C60B}"/>
              </a:ext>
            </a:extLst>
          </p:cNvPr>
          <p:cNvSpPr/>
          <p:nvPr/>
        </p:nvSpPr>
        <p:spPr>
          <a:xfrm>
            <a:off x="7032396" y="1772239"/>
            <a:ext cx="2253006" cy="2092751"/>
          </a:xfrm>
          <a:custGeom>
            <a:avLst/>
            <a:gdLst>
              <a:gd name="connsiteX0" fmla="*/ 169682 w 2253006"/>
              <a:gd name="connsiteY0" fmla="*/ 2092751 h 2092751"/>
              <a:gd name="connsiteX1" fmla="*/ 0 w 2253006"/>
              <a:gd name="connsiteY1" fmla="*/ 179109 h 2092751"/>
              <a:gd name="connsiteX2" fmla="*/ 2073897 w 2253006"/>
              <a:gd name="connsiteY2" fmla="*/ 0 h 2092751"/>
              <a:gd name="connsiteX3" fmla="*/ 2253006 w 2253006"/>
              <a:gd name="connsiteY3" fmla="*/ 1970202 h 2092751"/>
              <a:gd name="connsiteX4" fmla="*/ 169682 w 2253006"/>
              <a:gd name="connsiteY4" fmla="*/ 2092751 h 2092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006" h="2092751">
                <a:moveTo>
                  <a:pt x="169682" y="2092751"/>
                </a:moveTo>
                <a:lnTo>
                  <a:pt x="0" y="179109"/>
                </a:lnTo>
                <a:lnTo>
                  <a:pt x="2073897" y="0"/>
                </a:lnTo>
                <a:lnTo>
                  <a:pt x="2253006" y="1970202"/>
                </a:lnTo>
                <a:lnTo>
                  <a:pt x="169682" y="2092751"/>
                </a:lnTo>
                <a:close/>
              </a:path>
            </a:pathLst>
          </a:custGeom>
          <a:solidFill>
            <a:srgbClr val="FF0000">
              <a:alpha val="16000"/>
            </a:srgb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0" name="Picture 9">
            <a:extLst>
              <a:ext uri="{FF2B5EF4-FFF2-40B4-BE49-F238E27FC236}">
                <a16:creationId xmlns:a16="http://schemas.microsoft.com/office/drawing/2014/main" id="{BADF2CBE-D652-F7A0-438A-AA9C18FB6564}"/>
              </a:ext>
            </a:extLst>
          </p:cNvPr>
          <p:cNvPicPr>
            <a:picLocks noChangeAspect="1"/>
          </p:cNvPicPr>
          <p:nvPr/>
        </p:nvPicPr>
        <p:blipFill rotWithShape="1">
          <a:blip r:embed="rId3"/>
          <a:srcRect l="54572" r="4088"/>
          <a:stretch/>
        </p:blipFill>
        <p:spPr>
          <a:xfrm>
            <a:off x="7608167" y="4323919"/>
            <a:ext cx="792089" cy="1805426"/>
          </a:xfrm>
          <a:prstGeom prst="rect">
            <a:avLst/>
          </a:prstGeom>
          <a:ln>
            <a:noFill/>
          </a:ln>
          <a:effectLst>
            <a:outerShdw blurRad="292100" dist="139700" dir="2700000" algn="tl" rotWithShape="0">
              <a:srgbClr val="333333">
                <a:alpha val="65000"/>
              </a:srgbClr>
            </a:outerShdw>
          </a:effectLst>
        </p:spPr>
      </p:pic>
      <p:sp>
        <p:nvSpPr>
          <p:cNvPr id="3" name="Footer Placeholder 7">
            <a:extLst>
              <a:ext uri="{FF2B5EF4-FFF2-40B4-BE49-F238E27FC236}">
                <a16:creationId xmlns:a16="http://schemas.microsoft.com/office/drawing/2014/main" id="{BFEF5015-A8D7-6CA5-4EDA-FC9767F81570}"/>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2" name="Date Placeholder 5">
            <a:extLst>
              <a:ext uri="{FF2B5EF4-FFF2-40B4-BE49-F238E27FC236}">
                <a16:creationId xmlns:a16="http://schemas.microsoft.com/office/drawing/2014/main" id="{7F4C798F-7B03-D1EA-954B-0A02C3017206}"/>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3" name="Date Placeholder 5">
            <a:extLst>
              <a:ext uri="{FF2B5EF4-FFF2-40B4-BE49-F238E27FC236}">
                <a16:creationId xmlns:a16="http://schemas.microsoft.com/office/drawing/2014/main" id="{FF40601E-4946-8813-31B3-0A1FE860CE4D}"/>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6579136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38</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30" y="874643"/>
            <a:ext cx="9920740" cy="5020278"/>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3487787" y="2204864"/>
            <a:ext cx="2680221" cy="276999"/>
          </a:xfrm>
          <a:prstGeom prst="rect">
            <a:avLst/>
          </a:prstGeom>
          <a:solidFill>
            <a:schemeClr val="bg1"/>
          </a:solidFill>
          <a:ln w="15875">
            <a:solidFill>
              <a:schemeClr val="tx1"/>
            </a:solidFill>
          </a:ln>
        </p:spPr>
        <p:txBody>
          <a:bodyPr wrap="square" lIns="0" tIns="0" rIns="0" bIns="0" rtlCol="0">
            <a:spAutoFit/>
          </a:bodyPr>
          <a:lstStyle/>
          <a:p>
            <a:pPr algn="l"/>
            <a:r>
              <a:rPr lang="en-GB" dirty="0"/>
              <a:t>Area ready for installation</a:t>
            </a:r>
          </a:p>
        </p:txBody>
      </p:sp>
      <p:sp>
        <p:nvSpPr>
          <p:cNvPr id="5" name="Rectangle 4">
            <a:extLst>
              <a:ext uri="{FF2B5EF4-FFF2-40B4-BE49-F238E27FC236}">
                <a16:creationId xmlns:a16="http://schemas.microsoft.com/office/drawing/2014/main" id="{223558E2-0498-CAD5-F723-3E9E826FDD40}"/>
              </a:ext>
            </a:extLst>
          </p:cNvPr>
          <p:cNvSpPr/>
          <p:nvPr/>
        </p:nvSpPr>
        <p:spPr>
          <a:xfrm>
            <a:off x="5159896" y="2559820"/>
            <a:ext cx="1512168" cy="1589259"/>
          </a:xfrm>
          <a:prstGeom prst="rect">
            <a:avLst/>
          </a:prstGeom>
          <a:solidFill>
            <a:srgbClr val="FF0000">
              <a:alpha val="22000"/>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Footer Placeholder 7">
            <a:extLst>
              <a:ext uri="{FF2B5EF4-FFF2-40B4-BE49-F238E27FC236}">
                <a16:creationId xmlns:a16="http://schemas.microsoft.com/office/drawing/2014/main" id="{09CEDAC0-DF5D-0E20-FA9B-9E81E1A93E88}"/>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1AAE6830-EBA7-6623-E43D-4C19CB07D4E0}"/>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01408171-7DB5-C80A-AE56-2415ED5893EC}"/>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8138550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39</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8" y="874643"/>
            <a:ext cx="9918823" cy="5020276"/>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2939009" y="1427558"/>
            <a:ext cx="5355183" cy="276999"/>
          </a:xfrm>
          <a:prstGeom prst="rect">
            <a:avLst/>
          </a:prstGeom>
          <a:solidFill>
            <a:schemeClr val="bg1"/>
          </a:solidFill>
          <a:ln w="15875">
            <a:solidFill>
              <a:schemeClr val="tx1"/>
            </a:solidFill>
          </a:ln>
        </p:spPr>
        <p:txBody>
          <a:bodyPr wrap="square" lIns="0" tIns="0" rIns="0" bIns="0" rtlCol="0">
            <a:spAutoFit/>
          </a:bodyPr>
          <a:lstStyle/>
          <a:p>
            <a:pPr algn="l"/>
            <a:r>
              <a:rPr lang="en-GB" dirty="0"/>
              <a:t>Installation of the power converters and module rack</a:t>
            </a:r>
          </a:p>
        </p:txBody>
      </p:sp>
      <p:sp>
        <p:nvSpPr>
          <p:cNvPr id="5" name="Footer Placeholder 7">
            <a:extLst>
              <a:ext uri="{FF2B5EF4-FFF2-40B4-BE49-F238E27FC236}">
                <a16:creationId xmlns:a16="http://schemas.microsoft.com/office/drawing/2014/main" id="{3C27C130-683E-E5D9-B4C5-15733453A689}"/>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0" name="Date Placeholder 5">
            <a:extLst>
              <a:ext uri="{FF2B5EF4-FFF2-40B4-BE49-F238E27FC236}">
                <a16:creationId xmlns:a16="http://schemas.microsoft.com/office/drawing/2014/main" id="{B1D226C8-1BF1-BE8A-6D46-F9A29EE2A762}"/>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1" name="Date Placeholder 5">
            <a:extLst>
              <a:ext uri="{FF2B5EF4-FFF2-40B4-BE49-F238E27FC236}">
                <a16:creationId xmlns:a16="http://schemas.microsoft.com/office/drawing/2014/main" id="{C6B61751-9A94-961B-725C-27A02E1617CD}"/>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2721172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56BFA-BB65-C05D-BEBB-23A0928A4F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DFF724-B3D9-10F2-A611-1E980B3E68C5}"/>
              </a:ext>
            </a:extLst>
          </p:cNvPr>
          <p:cNvSpPr>
            <a:spLocks noGrp="1"/>
          </p:cNvSpPr>
          <p:nvPr>
            <p:ph type="title"/>
          </p:nvPr>
        </p:nvSpPr>
        <p:spPr/>
        <p:txBody>
          <a:bodyPr/>
          <a:lstStyle/>
          <a:p>
            <a:r>
              <a:rPr lang="en-GB" dirty="0"/>
              <a:t>ELEMENTS TO BE INSTALLED</a:t>
            </a:r>
          </a:p>
        </p:txBody>
      </p:sp>
      <p:sp>
        <p:nvSpPr>
          <p:cNvPr id="7" name="Slide Number Placeholder 6">
            <a:extLst>
              <a:ext uri="{FF2B5EF4-FFF2-40B4-BE49-F238E27FC236}">
                <a16:creationId xmlns:a16="http://schemas.microsoft.com/office/drawing/2014/main" id="{B1B0CEE8-AA44-93B8-1256-0DF09337CD1C}"/>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6" name="Picture 5">
            <a:extLst>
              <a:ext uri="{FF2B5EF4-FFF2-40B4-BE49-F238E27FC236}">
                <a16:creationId xmlns:a16="http://schemas.microsoft.com/office/drawing/2014/main" id="{FF543708-E848-A0BC-F1D0-4AB7B79BA570}"/>
              </a:ext>
            </a:extLst>
          </p:cNvPr>
          <p:cNvPicPr>
            <a:picLocks noChangeAspect="1"/>
          </p:cNvPicPr>
          <p:nvPr/>
        </p:nvPicPr>
        <p:blipFill>
          <a:blip r:embed="rId2"/>
          <a:srcRect/>
          <a:stretch/>
        </p:blipFill>
        <p:spPr>
          <a:xfrm>
            <a:off x="1214539" y="874158"/>
            <a:ext cx="9762923" cy="5021249"/>
          </a:xfrm>
          <a:prstGeom prst="rect">
            <a:avLst/>
          </a:prstGeom>
        </p:spPr>
      </p:pic>
      <p:sp>
        <p:nvSpPr>
          <p:cNvPr id="4" name="TextBox 3">
            <a:extLst>
              <a:ext uri="{FF2B5EF4-FFF2-40B4-BE49-F238E27FC236}">
                <a16:creationId xmlns:a16="http://schemas.microsoft.com/office/drawing/2014/main" id="{09707B1C-5A38-1B1D-83FB-5D9690905D6F}"/>
              </a:ext>
            </a:extLst>
          </p:cNvPr>
          <p:cNvSpPr txBox="1"/>
          <p:nvPr/>
        </p:nvSpPr>
        <p:spPr>
          <a:xfrm>
            <a:off x="407988" y="1300835"/>
            <a:ext cx="2817118" cy="2215991"/>
          </a:xfrm>
          <a:prstGeom prst="rect">
            <a:avLst/>
          </a:prstGeom>
          <a:noFill/>
        </p:spPr>
        <p:txBody>
          <a:bodyPr wrap="none" lIns="0" tIns="0" rIns="0" bIns="0" rtlCol="0">
            <a:spAutoFit/>
          </a:bodyPr>
          <a:lstStyle/>
          <a:p>
            <a:pPr algn="l"/>
            <a:r>
              <a:rPr lang="en-GB" dirty="0"/>
              <a:t>Rack</a:t>
            </a:r>
            <a:r>
              <a:rPr lang="es-ES" dirty="0"/>
              <a:t>:</a:t>
            </a:r>
          </a:p>
          <a:p>
            <a:pPr algn="l"/>
            <a:endParaRPr lang="en-GB" dirty="0"/>
          </a:p>
          <a:p>
            <a:pPr algn="l"/>
            <a:r>
              <a:rPr lang="en-GB" dirty="0"/>
              <a:t>L=600mm</a:t>
            </a:r>
          </a:p>
          <a:p>
            <a:pPr algn="l"/>
            <a:r>
              <a:rPr lang="en-GB" dirty="0"/>
              <a:t>W=900mm</a:t>
            </a:r>
          </a:p>
          <a:p>
            <a:pPr algn="l"/>
            <a:r>
              <a:rPr lang="en-GB" dirty="0"/>
              <a:t>H=2170mm</a:t>
            </a:r>
          </a:p>
          <a:p>
            <a:pPr algn="l"/>
            <a:endParaRPr lang="en-GB" dirty="0"/>
          </a:p>
          <a:p>
            <a:pPr algn="l"/>
            <a:r>
              <a:rPr lang="en-GB" dirty="0"/>
              <a:t>Empty weigh: 100kg</a:t>
            </a:r>
          </a:p>
          <a:p>
            <a:pPr algn="l"/>
            <a:r>
              <a:rPr lang="en-GB" dirty="0"/>
              <a:t>Weigh with modules: 400kg</a:t>
            </a:r>
          </a:p>
        </p:txBody>
      </p:sp>
      <p:sp>
        <p:nvSpPr>
          <p:cNvPr id="8" name="TextBox 7">
            <a:extLst>
              <a:ext uri="{FF2B5EF4-FFF2-40B4-BE49-F238E27FC236}">
                <a16:creationId xmlns:a16="http://schemas.microsoft.com/office/drawing/2014/main" id="{7E56E210-22DC-E5B0-7209-686BDBD8FB52}"/>
              </a:ext>
            </a:extLst>
          </p:cNvPr>
          <p:cNvSpPr txBox="1"/>
          <p:nvPr/>
        </p:nvSpPr>
        <p:spPr>
          <a:xfrm>
            <a:off x="4807153" y="5729386"/>
            <a:ext cx="2577693" cy="276999"/>
          </a:xfrm>
          <a:prstGeom prst="rect">
            <a:avLst/>
          </a:prstGeom>
          <a:noFill/>
        </p:spPr>
        <p:txBody>
          <a:bodyPr wrap="none" lIns="0" tIns="0" rIns="0" bIns="0" rtlCol="0">
            <a:spAutoFit/>
          </a:bodyPr>
          <a:lstStyle/>
          <a:p>
            <a:pPr algn="l"/>
            <a:r>
              <a:rPr lang="en-GB" dirty="0"/>
              <a:t>1 RF3kA rack for building</a:t>
            </a:r>
            <a:endParaRPr lang="es-ES" dirty="0"/>
          </a:p>
        </p:txBody>
      </p:sp>
      <p:sp>
        <p:nvSpPr>
          <p:cNvPr id="9" name="TextBox 8">
            <a:extLst>
              <a:ext uri="{FF2B5EF4-FFF2-40B4-BE49-F238E27FC236}">
                <a16:creationId xmlns:a16="http://schemas.microsoft.com/office/drawing/2014/main" id="{07FF8C85-5D44-3E22-4B50-3170A700FD4A}"/>
              </a:ext>
            </a:extLst>
          </p:cNvPr>
          <p:cNvSpPr txBox="1"/>
          <p:nvPr/>
        </p:nvSpPr>
        <p:spPr>
          <a:xfrm>
            <a:off x="386868" y="3943503"/>
            <a:ext cx="4481996" cy="1107996"/>
          </a:xfrm>
          <a:prstGeom prst="rect">
            <a:avLst/>
          </a:prstGeom>
          <a:noFill/>
        </p:spPr>
        <p:txBody>
          <a:bodyPr wrap="none" lIns="0" tIns="0" rIns="0" bIns="0" rtlCol="0">
            <a:spAutoFit/>
          </a:bodyPr>
          <a:lstStyle/>
          <a:p>
            <a:pPr marL="285750" indent="-285750" algn="l">
              <a:buFontTx/>
              <a:buChar char="-"/>
            </a:pPr>
            <a:r>
              <a:rPr lang="en-GB" dirty="0"/>
              <a:t>No need for water</a:t>
            </a:r>
          </a:p>
          <a:p>
            <a:pPr marL="285750" indent="-285750" algn="l">
              <a:buFontTx/>
              <a:buChar char="-"/>
            </a:pPr>
            <a:r>
              <a:rPr lang="en-GB" dirty="0"/>
              <a:t>No need for electricity connections inside</a:t>
            </a:r>
          </a:p>
          <a:p>
            <a:pPr marL="285750" indent="-285750" algn="l">
              <a:buFontTx/>
              <a:buChar char="-"/>
            </a:pPr>
            <a:endParaRPr lang="en-GB" dirty="0"/>
          </a:p>
          <a:p>
            <a:pPr algn="l"/>
            <a:r>
              <a:rPr lang="en-GB" dirty="0"/>
              <a:t>Installed by SY-EPC</a:t>
            </a:r>
            <a:endParaRPr lang="es-ES" dirty="0"/>
          </a:p>
        </p:txBody>
      </p:sp>
      <p:sp>
        <p:nvSpPr>
          <p:cNvPr id="10" name="Footer Placeholder 7">
            <a:extLst>
              <a:ext uri="{FF2B5EF4-FFF2-40B4-BE49-F238E27FC236}">
                <a16:creationId xmlns:a16="http://schemas.microsoft.com/office/drawing/2014/main" id="{F24614C3-A08F-9E60-3843-8DCB8EA70C3C}"/>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20559D86-E41E-D149-C24F-23697597A4B5}"/>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598AF799-7ADC-C2FD-FBE5-A361F6855A62}"/>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2112847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 – LS3</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40</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8" y="874643"/>
            <a:ext cx="9918823" cy="5020276"/>
          </a:xfrm>
          <a:prstGeom prst="rect">
            <a:avLst/>
          </a:prstGeom>
        </p:spPr>
      </p:pic>
      <p:sp>
        <p:nvSpPr>
          <p:cNvPr id="4" name="Footer Placeholder 7">
            <a:extLst>
              <a:ext uri="{FF2B5EF4-FFF2-40B4-BE49-F238E27FC236}">
                <a16:creationId xmlns:a16="http://schemas.microsoft.com/office/drawing/2014/main" id="{876C158D-0C9C-D457-FC66-F1C284A0369C}"/>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9" name="Date Placeholder 5">
            <a:extLst>
              <a:ext uri="{FF2B5EF4-FFF2-40B4-BE49-F238E27FC236}">
                <a16:creationId xmlns:a16="http://schemas.microsoft.com/office/drawing/2014/main" id="{5C25621B-9828-7E41-1554-5CF7B390776B}"/>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0" name="Date Placeholder 5">
            <a:extLst>
              <a:ext uri="{FF2B5EF4-FFF2-40B4-BE49-F238E27FC236}">
                <a16:creationId xmlns:a16="http://schemas.microsoft.com/office/drawing/2014/main" id="{9671F282-E46A-8259-8DD8-7BE120CC4853}"/>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1410429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73D4366-E56B-2682-CB47-648B6E7F77EE}"/>
              </a:ext>
            </a:extLst>
          </p:cNvPr>
          <p:cNvPicPr>
            <a:picLocks noChangeAspect="1"/>
          </p:cNvPicPr>
          <p:nvPr/>
        </p:nvPicPr>
        <p:blipFill>
          <a:blip r:embed="rId2"/>
          <a:stretch>
            <a:fillRect/>
          </a:stretch>
        </p:blipFill>
        <p:spPr>
          <a:xfrm>
            <a:off x="1347562" y="874643"/>
            <a:ext cx="9496875" cy="5090825"/>
          </a:xfrm>
          <a:prstGeom prst="rect">
            <a:avLst/>
          </a:prstGeom>
        </p:spPr>
      </p:pic>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365 – ACCESS/HE</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41</a:t>
            </a:fld>
            <a:endParaRPr lang="en-US" dirty="0"/>
          </a:p>
        </p:txBody>
      </p:sp>
      <p:cxnSp>
        <p:nvCxnSpPr>
          <p:cNvPr id="12" name="Straight Arrow Connector 11">
            <a:extLst>
              <a:ext uri="{FF2B5EF4-FFF2-40B4-BE49-F238E27FC236}">
                <a16:creationId xmlns:a16="http://schemas.microsoft.com/office/drawing/2014/main" id="{74E64433-92B3-FDAA-AA0D-DD51CACAF3A4}"/>
              </a:ext>
            </a:extLst>
          </p:cNvPr>
          <p:cNvCxnSpPr/>
          <p:nvPr/>
        </p:nvCxnSpPr>
        <p:spPr>
          <a:xfrm flipH="1">
            <a:off x="7824192" y="1340768"/>
            <a:ext cx="936104" cy="15841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CB550F16-1EF3-2A8F-9D05-A67C4F785359}"/>
              </a:ext>
            </a:extLst>
          </p:cNvPr>
          <p:cNvSpPr txBox="1"/>
          <p:nvPr/>
        </p:nvSpPr>
        <p:spPr>
          <a:xfrm>
            <a:off x="1451483" y="1135777"/>
            <a:ext cx="9289032" cy="276999"/>
          </a:xfrm>
          <a:prstGeom prst="rect">
            <a:avLst/>
          </a:prstGeom>
          <a:solidFill>
            <a:schemeClr val="bg1"/>
          </a:solidFill>
          <a:ln w="15875">
            <a:solidFill>
              <a:srgbClr val="FF0000"/>
            </a:solidFill>
          </a:ln>
        </p:spPr>
        <p:txBody>
          <a:bodyPr wrap="square" lIns="0" tIns="0" rIns="0" bIns="0" rtlCol="0">
            <a:spAutoFit/>
          </a:bodyPr>
          <a:lstStyle/>
          <a:p>
            <a:pPr algn="just"/>
            <a:r>
              <a:rPr lang="en-GB" b="1" dirty="0">
                <a:solidFill>
                  <a:srgbClr val="FF0000"/>
                </a:solidFill>
              </a:rPr>
              <a:t>No issues for HE to transport and install the converters and rack inside the building.</a:t>
            </a:r>
          </a:p>
        </p:txBody>
      </p:sp>
      <p:sp>
        <p:nvSpPr>
          <p:cNvPr id="9" name="Footer Placeholder 7">
            <a:extLst>
              <a:ext uri="{FF2B5EF4-FFF2-40B4-BE49-F238E27FC236}">
                <a16:creationId xmlns:a16="http://schemas.microsoft.com/office/drawing/2014/main" id="{7BE3AD13-7D76-6A8A-27E2-94B9E756BC40}"/>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0" name="Date Placeholder 5">
            <a:extLst>
              <a:ext uri="{FF2B5EF4-FFF2-40B4-BE49-F238E27FC236}">
                <a16:creationId xmlns:a16="http://schemas.microsoft.com/office/drawing/2014/main" id="{00F41DFA-5BE3-4DFA-D063-27EC0241D226}"/>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1" name="Date Placeholder 5">
            <a:extLst>
              <a:ext uri="{FF2B5EF4-FFF2-40B4-BE49-F238E27FC236}">
                <a16:creationId xmlns:a16="http://schemas.microsoft.com/office/drawing/2014/main" id="{0E9DF7ED-8483-3919-1B97-E656ED5D4DA9}"/>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6269214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40429-8F7F-6C21-2688-A88223EAEDFF}"/>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989CA1D5-2A19-DFD9-96AC-B89E77A35671}"/>
              </a:ext>
            </a:extLst>
          </p:cNvPr>
          <p:cNvPicPr>
            <a:picLocks noChangeAspect="1"/>
          </p:cNvPicPr>
          <p:nvPr/>
        </p:nvPicPr>
        <p:blipFill>
          <a:blip r:embed="rId3"/>
          <a:stretch>
            <a:fillRect/>
          </a:stretch>
        </p:blipFill>
        <p:spPr>
          <a:xfrm>
            <a:off x="1347562" y="874643"/>
            <a:ext cx="9496875" cy="5090825"/>
          </a:xfrm>
          <a:prstGeom prst="rect">
            <a:avLst/>
          </a:prstGeom>
        </p:spPr>
      </p:pic>
      <p:sp>
        <p:nvSpPr>
          <p:cNvPr id="2" name="Title 1">
            <a:extLst>
              <a:ext uri="{FF2B5EF4-FFF2-40B4-BE49-F238E27FC236}">
                <a16:creationId xmlns:a16="http://schemas.microsoft.com/office/drawing/2014/main" id="{07E08076-E9CC-B9D8-38F9-489B75574FF4}"/>
              </a:ext>
            </a:extLst>
          </p:cNvPr>
          <p:cNvSpPr>
            <a:spLocks noGrp="1"/>
          </p:cNvSpPr>
          <p:nvPr>
            <p:ph type="title"/>
          </p:nvPr>
        </p:nvSpPr>
        <p:spPr/>
        <p:txBody>
          <a:bodyPr/>
          <a:lstStyle/>
          <a:p>
            <a:r>
              <a:rPr lang="en-GB" dirty="0"/>
              <a:t>365 – CV</a:t>
            </a:r>
          </a:p>
        </p:txBody>
      </p:sp>
      <p:sp>
        <p:nvSpPr>
          <p:cNvPr id="7" name="Slide Number Placeholder 6">
            <a:extLst>
              <a:ext uri="{FF2B5EF4-FFF2-40B4-BE49-F238E27FC236}">
                <a16:creationId xmlns:a16="http://schemas.microsoft.com/office/drawing/2014/main" id="{3AB06A2D-0EA1-5688-B8A8-17404FE547A8}"/>
              </a:ext>
            </a:extLst>
          </p:cNvPr>
          <p:cNvSpPr>
            <a:spLocks noGrp="1"/>
          </p:cNvSpPr>
          <p:nvPr>
            <p:ph type="sldNum" sz="quarter" idx="12"/>
          </p:nvPr>
        </p:nvSpPr>
        <p:spPr/>
        <p:txBody>
          <a:bodyPr/>
          <a:lstStyle/>
          <a:p>
            <a:fld id="{36B5EA5A-BC32-A742-B11B-8E7414D5B535}" type="slidenum">
              <a:rPr lang="en-US" smtClean="0"/>
              <a:pPr/>
              <a:t>42</a:t>
            </a:fld>
            <a:endParaRPr lang="en-US" dirty="0"/>
          </a:p>
        </p:txBody>
      </p:sp>
      <p:sp>
        <p:nvSpPr>
          <p:cNvPr id="9" name="TextBox 8">
            <a:extLst>
              <a:ext uri="{FF2B5EF4-FFF2-40B4-BE49-F238E27FC236}">
                <a16:creationId xmlns:a16="http://schemas.microsoft.com/office/drawing/2014/main" id="{609C51C4-A0ED-E165-13B5-454C587160A2}"/>
              </a:ext>
            </a:extLst>
          </p:cNvPr>
          <p:cNvSpPr txBox="1"/>
          <p:nvPr/>
        </p:nvSpPr>
        <p:spPr>
          <a:xfrm>
            <a:off x="407988" y="5715781"/>
            <a:ext cx="5616624" cy="276999"/>
          </a:xfrm>
          <a:prstGeom prst="rect">
            <a:avLst/>
          </a:prstGeom>
          <a:solidFill>
            <a:schemeClr val="bg1"/>
          </a:solidFill>
          <a:ln w="15875">
            <a:solidFill>
              <a:srgbClr val="FF0000"/>
            </a:solidFill>
          </a:ln>
        </p:spPr>
        <p:txBody>
          <a:bodyPr wrap="square" lIns="0" tIns="0" rIns="0" bIns="0" rtlCol="0">
            <a:spAutoFit/>
          </a:bodyPr>
          <a:lstStyle/>
          <a:p>
            <a:pPr algn="just"/>
            <a:r>
              <a:rPr lang="en-GB" b="1" dirty="0">
                <a:solidFill>
                  <a:srgbClr val="FF0000"/>
                </a:solidFill>
              </a:rPr>
              <a:t>The water connections have not yet been validated. </a:t>
            </a:r>
          </a:p>
        </p:txBody>
      </p:sp>
      <p:sp>
        <p:nvSpPr>
          <p:cNvPr id="10" name="Footer Placeholder 7">
            <a:extLst>
              <a:ext uri="{FF2B5EF4-FFF2-40B4-BE49-F238E27FC236}">
                <a16:creationId xmlns:a16="http://schemas.microsoft.com/office/drawing/2014/main" id="{57EA0130-379F-85BF-A381-D6FAB84E3AEC}"/>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378B3EF8-0314-0549-9A3A-D09E336D2594}"/>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3" name="Date Placeholder 5">
            <a:extLst>
              <a:ext uri="{FF2B5EF4-FFF2-40B4-BE49-F238E27FC236}">
                <a16:creationId xmlns:a16="http://schemas.microsoft.com/office/drawing/2014/main" id="{9009C8F7-E0AE-4DAD-771E-381E9D538395}"/>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25548391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355</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28" y="833573"/>
            <a:ext cx="9920745" cy="5102420"/>
          </a:xfrm>
          <a:prstGeom prst="rect">
            <a:avLst/>
          </a:prstGeom>
        </p:spPr>
      </p:pic>
      <p:pic>
        <p:nvPicPr>
          <p:cNvPr id="5" name="Picture 4">
            <a:extLst>
              <a:ext uri="{FF2B5EF4-FFF2-40B4-BE49-F238E27FC236}">
                <a16:creationId xmlns:a16="http://schemas.microsoft.com/office/drawing/2014/main" id="{7A74F3CB-7E7A-58FA-6963-861A53E17868}"/>
              </a:ext>
            </a:extLst>
          </p:cNvPr>
          <p:cNvPicPr>
            <a:picLocks noChangeAspect="1"/>
          </p:cNvPicPr>
          <p:nvPr/>
        </p:nvPicPr>
        <p:blipFill>
          <a:blip r:embed="rId3"/>
          <a:stretch>
            <a:fillRect/>
          </a:stretch>
        </p:blipFill>
        <p:spPr>
          <a:xfrm>
            <a:off x="1593416" y="948165"/>
            <a:ext cx="9005168" cy="5054558"/>
          </a:xfrm>
          <a:prstGeom prst="rect">
            <a:avLst/>
          </a:prstGeom>
        </p:spPr>
      </p:pic>
      <p:sp>
        <p:nvSpPr>
          <p:cNvPr id="8" name="Oval 7">
            <a:extLst>
              <a:ext uri="{FF2B5EF4-FFF2-40B4-BE49-F238E27FC236}">
                <a16:creationId xmlns:a16="http://schemas.microsoft.com/office/drawing/2014/main" id="{F5C5DC70-58D5-FE3A-E7BA-481F6B3C030C}"/>
              </a:ext>
            </a:extLst>
          </p:cNvPr>
          <p:cNvSpPr/>
          <p:nvPr/>
        </p:nvSpPr>
        <p:spPr>
          <a:xfrm rot="1811745">
            <a:off x="5234468" y="4723389"/>
            <a:ext cx="1296144" cy="642767"/>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Footer Placeholder 7">
            <a:extLst>
              <a:ext uri="{FF2B5EF4-FFF2-40B4-BE49-F238E27FC236}">
                <a16:creationId xmlns:a16="http://schemas.microsoft.com/office/drawing/2014/main" id="{610C6E74-EC46-047D-9646-851D1B9B6844}"/>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AF95A0BF-07E9-8486-F0B4-86651F1CE942}"/>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B2B4F97B-EFB7-4B52-EECB-D5A78B655E5E}"/>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865775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355</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5628" y="874643"/>
            <a:ext cx="9920745" cy="5020280"/>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407988" y="1300835"/>
            <a:ext cx="1577355" cy="276999"/>
          </a:xfrm>
          <a:prstGeom prst="rect">
            <a:avLst/>
          </a:prstGeom>
          <a:noFill/>
        </p:spPr>
        <p:txBody>
          <a:bodyPr wrap="none" lIns="0" tIns="0" rIns="0" bIns="0" rtlCol="0">
            <a:spAutoFit/>
          </a:bodyPr>
          <a:lstStyle/>
          <a:p>
            <a:pPr algn="l"/>
            <a:r>
              <a:rPr lang="en-GB" dirty="0"/>
              <a:t>ST0793486_04</a:t>
            </a:r>
          </a:p>
        </p:txBody>
      </p:sp>
      <p:sp>
        <p:nvSpPr>
          <p:cNvPr id="5" name="Footer Placeholder 7">
            <a:extLst>
              <a:ext uri="{FF2B5EF4-FFF2-40B4-BE49-F238E27FC236}">
                <a16:creationId xmlns:a16="http://schemas.microsoft.com/office/drawing/2014/main" id="{9E7D8DD3-96D8-C8E5-C20B-815BB215FA58}"/>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6832BEC1-316C-5449-8EBB-0F27F6A2E691}"/>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5AA3D3C3-6216-FEA6-5766-6D5335929F49}"/>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3740318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355 – Current situation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5" y="874643"/>
            <a:ext cx="9918829" cy="5020280"/>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3941105" y="5085184"/>
            <a:ext cx="3013646" cy="276999"/>
          </a:xfrm>
          <a:prstGeom prst="rect">
            <a:avLst/>
          </a:prstGeom>
          <a:noFill/>
        </p:spPr>
        <p:txBody>
          <a:bodyPr wrap="none" lIns="0" tIns="0" rIns="0" bIns="0" rtlCol="0">
            <a:spAutoFit/>
          </a:bodyPr>
          <a:lstStyle/>
          <a:p>
            <a:pPr algn="l"/>
            <a:r>
              <a:rPr lang="en-GB" dirty="0"/>
              <a:t>Area for the future installation</a:t>
            </a:r>
          </a:p>
        </p:txBody>
      </p:sp>
      <p:sp>
        <p:nvSpPr>
          <p:cNvPr id="3" name="Rectangle 2">
            <a:extLst>
              <a:ext uri="{FF2B5EF4-FFF2-40B4-BE49-F238E27FC236}">
                <a16:creationId xmlns:a16="http://schemas.microsoft.com/office/drawing/2014/main" id="{62581AB7-DDE3-42ED-F883-384EAB2378E7}"/>
              </a:ext>
            </a:extLst>
          </p:cNvPr>
          <p:cNvSpPr/>
          <p:nvPr/>
        </p:nvSpPr>
        <p:spPr>
          <a:xfrm>
            <a:off x="5447928" y="3274680"/>
            <a:ext cx="936104" cy="827342"/>
          </a:xfrm>
          <a:prstGeom prst="rect">
            <a:avLst/>
          </a:prstGeom>
          <a:solidFill>
            <a:srgbClr val="FF0000">
              <a:alpha val="22000"/>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Footer Placeholder 7">
            <a:extLst>
              <a:ext uri="{FF2B5EF4-FFF2-40B4-BE49-F238E27FC236}">
                <a16:creationId xmlns:a16="http://schemas.microsoft.com/office/drawing/2014/main" id="{06E66B75-B13E-CC75-ECD2-8D8B7D115233}"/>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5B84387E-B443-0F56-61D2-4F846562CF32}"/>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C3F42407-4637-7A8A-B3F3-ADB668489129}"/>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2493375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355 – Current situation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5" y="874643"/>
            <a:ext cx="9918829" cy="5020280"/>
          </a:xfrm>
          <a:prstGeom prst="rect">
            <a:avLst/>
          </a:prstGeom>
        </p:spPr>
      </p:pic>
      <p:sp>
        <p:nvSpPr>
          <p:cNvPr id="4" name="TextBox 3">
            <a:extLst>
              <a:ext uri="{FF2B5EF4-FFF2-40B4-BE49-F238E27FC236}">
                <a16:creationId xmlns:a16="http://schemas.microsoft.com/office/drawing/2014/main" id="{6ECF7CD2-A2C8-55BD-50F7-BCE2B57367FD}"/>
              </a:ext>
            </a:extLst>
          </p:cNvPr>
          <p:cNvSpPr txBox="1"/>
          <p:nvPr/>
        </p:nvSpPr>
        <p:spPr>
          <a:xfrm>
            <a:off x="7968208" y="5617923"/>
            <a:ext cx="3013646" cy="276999"/>
          </a:xfrm>
          <a:prstGeom prst="rect">
            <a:avLst/>
          </a:prstGeom>
          <a:noFill/>
        </p:spPr>
        <p:txBody>
          <a:bodyPr wrap="none" lIns="0" tIns="0" rIns="0" bIns="0" rtlCol="0">
            <a:spAutoFit/>
          </a:bodyPr>
          <a:lstStyle/>
          <a:p>
            <a:pPr algn="l"/>
            <a:r>
              <a:rPr lang="en-GB" dirty="0"/>
              <a:t>Area for the future installation</a:t>
            </a:r>
          </a:p>
        </p:txBody>
      </p:sp>
      <p:sp>
        <p:nvSpPr>
          <p:cNvPr id="9" name="Freeform: Shape 8">
            <a:extLst>
              <a:ext uri="{FF2B5EF4-FFF2-40B4-BE49-F238E27FC236}">
                <a16:creationId xmlns:a16="http://schemas.microsoft.com/office/drawing/2014/main" id="{4FFECFB7-6892-B8B3-7D8E-0428554F200E}"/>
              </a:ext>
            </a:extLst>
          </p:cNvPr>
          <p:cNvSpPr/>
          <p:nvPr/>
        </p:nvSpPr>
        <p:spPr>
          <a:xfrm>
            <a:off x="5181600" y="2819400"/>
            <a:ext cx="2895600" cy="1885950"/>
          </a:xfrm>
          <a:custGeom>
            <a:avLst/>
            <a:gdLst>
              <a:gd name="connsiteX0" fmla="*/ 0 w 2895600"/>
              <a:gd name="connsiteY0" fmla="*/ 819150 h 1885950"/>
              <a:gd name="connsiteX1" fmla="*/ 2085975 w 2895600"/>
              <a:gd name="connsiteY1" fmla="*/ 0 h 1885950"/>
              <a:gd name="connsiteX2" fmla="*/ 2895600 w 2895600"/>
              <a:gd name="connsiteY2" fmla="*/ 790575 h 1885950"/>
              <a:gd name="connsiteX3" fmla="*/ 533400 w 2895600"/>
              <a:gd name="connsiteY3" fmla="*/ 1885950 h 1885950"/>
              <a:gd name="connsiteX4" fmla="*/ 0 w 2895600"/>
              <a:gd name="connsiteY4" fmla="*/ 819150 h 188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5600" h="1885950">
                <a:moveTo>
                  <a:pt x="0" y="819150"/>
                </a:moveTo>
                <a:lnTo>
                  <a:pt x="2085975" y="0"/>
                </a:lnTo>
                <a:lnTo>
                  <a:pt x="2895600" y="790575"/>
                </a:lnTo>
                <a:lnTo>
                  <a:pt x="533400" y="1885950"/>
                </a:lnTo>
                <a:lnTo>
                  <a:pt x="0" y="819150"/>
                </a:lnTo>
                <a:close/>
              </a:path>
            </a:pathLst>
          </a:custGeom>
          <a:solidFill>
            <a:srgbClr val="FF0000">
              <a:alpha val="18000"/>
            </a:srgbClr>
          </a:solidFill>
          <a:ln w="222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Footer Placeholder 7">
            <a:extLst>
              <a:ext uri="{FF2B5EF4-FFF2-40B4-BE49-F238E27FC236}">
                <a16:creationId xmlns:a16="http://schemas.microsoft.com/office/drawing/2014/main" id="{8D587771-BB29-B8B3-CEAE-BFB66294132C}"/>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129E6C3F-8B8A-93C5-6034-1BC4E241D01F}"/>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DC3F523A-E923-88FD-BCB9-5F0D31BC5ECE}"/>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305688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D91B0-1B1D-4F7C-AE77-00AFC660C0C7}"/>
              </a:ext>
            </a:extLst>
          </p:cNvPr>
          <p:cNvSpPr>
            <a:spLocks noGrp="1"/>
          </p:cNvSpPr>
          <p:nvPr>
            <p:ph type="title"/>
          </p:nvPr>
        </p:nvSpPr>
        <p:spPr/>
        <p:txBody>
          <a:bodyPr/>
          <a:lstStyle/>
          <a:p>
            <a:r>
              <a:rPr lang="en-GB" dirty="0"/>
              <a:t>355 –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6" name="Picture 5">
            <a:extLst>
              <a:ext uri="{FF2B5EF4-FFF2-40B4-BE49-F238E27FC236}">
                <a16:creationId xmlns:a16="http://schemas.microsoft.com/office/drawing/2014/main" id="{E0922B46-6F83-B0B3-D65E-AD256F385285}"/>
              </a:ext>
            </a:extLst>
          </p:cNvPr>
          <p:cNvPicPr>
            <a:picLocks noChangeAspect="1"/>
          </p:cNvPicPr>
          <p:nvPr/>
        </p:nvPicPr>
        <p:blipFill>
          <a:blip r:embed="rId2"/>
          <a:srcRect/>
          <a:stretch/>
        </p:blipFill>
        <p:spPr>
          <a:xfrm>
            <a:off x="1136585" y="874643"/>
            <a:ext cx="9918829" cy="5020279"/>
          </a:xfrm>
          <a:prstGeom prst="rect">
            <a:avLst/>
          </a:prstGeom>
        </p:spPr>
      </p:pic>
      <p:sp>
        <p:nvSpPr>
          <p:cNvPr id="3" name="Rectangle 2">
            <a:extLst>
              <a:ext uri="{FF2B5EF4-FFF2-40B4-BE49-F238E27FC236}">
                <a16:creationId xmlns:a16="http://schemas.microsoft.com/office/drawing/2014/main" id="{62581AB7-DDE3-42ED-F883-384EAB2378E7}"/>
              </a:ext>
            </a:extLst>
          </p:cNvPr>
          <p:cNvSpPr/>
          <p:nvPr/>
        </p:nvSpPr>
        <p:spPr>
          <a:xfrm>
            <a:off x="8400256" y="1628800"/>
            <a:ext cx="1296144" cy="3312368"/>
          </a:xfrm>
          <a:prstGeom prst="rect">
            <a:avLst/>
          </a:prstGeom>
          <a:solidFill>
            <a:srgbClr val="FF0000">
              <a:alpha val="22000"/>
            </a:srgb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TextBox 4">
            <a:extLst>
              <a:ext uri="{FF2B5EF4-FFF2-40B4-BE49-F238E27FC236}">
                <a16:creationId xmlns:a16="http://schemas.microsoft.com/office/drawing/2014/main" id="{9BD55DA7-B27E-4026-0BDA-2D62259B4EB0}"/>
              </a:ext>
            </a:extLst>
          </p:cNvPr>
          <p:cNvSpPr txBox="1"/>
          <p:nvPr/>
        </p:nvSpPr>
        <p:spPr>
          <a:xfrm>
            <a:off x="6744072" y="1239776"/>
            <a:ext cx="3544317" cy="276999"/>
          </a:xfrm>
          <a:prstGeom prst="rect">
            <a:avLst/>
          </a:prstGeom>
          <a:solidFill>
            <a:schemeClr val="bg1"/>
          </a:solidFill>
          <a:ln w="15875">
            <a:solidFill>
              <a:schemeClr val="tx1"/>
            </a:solidFill>
          </a:ln>
        </p:spPr>
        <p:txBody>
          <a:bodyPr wrap="square" lIns="0" tIns="0" rIns="0" bIns="0" rtlCol="0">
            <a:spAutoFit/>
          </a:bodyPr>
          <a:lstStyle/>
          <a:p>
            <a:pPr algn="just"/>
            <a:r>
              <a:rPr lang="en-GB" dirty="0"/>
              <a:t> Remove or move existing furniture </a:t>
            </a:r>
          </a:p>
        </p:txBody>
      </p:sp>
      <p:sp>
        <p:nvSpPr>
          <p:cNvPr id="4" name="Footer Placeholder 7">
            <a:extLst>
              <a:ext uri="{FF2B5EF4-FFF2-40B4-BE49-F238E27FC236}">
                <a16:creationId xmlns:a16="http://schemas.microsoft.com/office/drawing/2014/main" id="{3B05D777-DA30-E547-5E55-F6CCA841D19A}"/>
              </a:ext>
            </a:extLst>
          </p:cNvPr>
          <p:cNvSpPr>
            <a:spLocks noGrp="1"/>
          </p:cNvSpPr>
          <p:nvPr>
            <p:ph type="ftr" sz="quarter" idx="11"/>
          </p:nvPr>
        </p:nvSpPr>
        <p:spPr>
          <a:xfrm>
            <a:off x="4259262" y="6383848"/>
            <a:ext cx="6572221" cy="365125"/>
          </a:xfrm>
        </p:spPr>
        <p:txBody>
          <a:bodyPr/>
          <a:lstStyle/>
          <a:p>
            <a:r>
              <a:rPr lang="fr-FR" dirty="0"/>
              <a:t>D. del Álamo| </a:t>
            </a:r>
            <a:r>
              <a:rPr lang="en-GB" sz="1200" dirty="0"/>
              <a:t>355-359-365 Tuning Power converters study</a:t>
            </a:r>
            <a:endParaRPr lang="fr-FR" dirty="0"/>
          </a:p>
        </p:txBody>
      </p:sp>
      <p:sp>
        <p:nvSpPr>
          <p:cNvPr id="11" name="Date Placeholder 5">
            <a:extLst>
              <a:ext uri="{FF2B5EF4-FFF2-40B4-BE49-F238E27FC236}">
                <a16:creationId xmlns:a16="http://schemas.microsoft.com/office/drawing/2014/main" id="{02482481-4D8C-2869-ADA2-7352229C097C}"/>
              </a:ext>
            </a:extLst>
          </p:cNvPr>
          <p:cNvSpPr txBox="1">
            <a:spLocks/>
          </p:cNvSpPr>
          <p:nvPr/>
        </p:nvSpPr>
        <p:spPr>
          <a:xfrm>
            <a:off x="10815346" y="63783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#3267928    </a:t>
            </a:r>
          </a:p>
        </p:txBody>
      </p:sp>
      <p:sp>
        <p:nvSpPr>
          <p:cNvPr id="12" name="Date Placeholder 5">
            <a:extLst>
              <a:ext uri="{FF2B5EF4-FFF2-40B4-BE49-F238E27FC236}">
                <a16:creationId xmlns:a16="http://schemas.microsoft.com/office/drawing/2014/main" id="{A606C7AC-83EA-B0BD-60B1-B28F68666076}"/>
              </a:ext>
            </a:extLst>
          </p:cNvPr>
          <p:cNvSpPr>
            <a:spLocks noGrp="1"/>
          </p:cNvSpPr>
          <p:nvPr>
            <p:ph type="dt" sz="half" idx="10"/>
          </p:nvPr>
        </p:nvSpPr>
        <p:spPr>
          <a:xfrm>
            <a:off x="2964186" y="6378349"/>
            <a:ext cx="971574" cy="365125"/>
          </a:xfrm>
        </p:spPr>
        <p:txBody>
          <a:bodyPr/>
          <a:lstStyle/>
          <a:p>
            <a:r>
              <a:rPr lang="en-US" dirty="0"/>
              <a:t>ICL 09-04-2025</a:t>
            </a:r>
          </a:p>
        </p:txBody>
      </p:sp>
    </p:spTree>
    <p:extLst>
      <p:ext uri="{BB962C8B-B14F-4D97-AF65-F5344CB8AC3E}">
        <p14:creationId xmlns:p14="http://schemas.microsoft.com/office/powerpoint/2010/main" val="195009008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Template>
  <TotalTime>15143</TotalTime>
  <Words>1146</Words>
  <Application>Microsoft Office PowerPoint</Application>
  <PresentationFormat>Widescreen</PresentationFormat>
  <Paragraphs>270</Paragraphs>
  <Slides>43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43</vt:i4>
      </vt:variant>
    </vt:vector>
  </HeadingPairs>
  <TitlesOfParts>
    <vt:vector size="46" baseType="lpstr">
      <vt:lpstr>Arial</vt:lpstr>
      <vt:lpstr>Calibri</vt:lpstr>
      <vt:lpstr>Office Theme</vt:lpstr>
      <vt:lpstr>355-359-365 Tuning Power converters study</vt:lpstr>
      <vt:lpstr>       Track-it Data</vt:lpstr>
      <vt:lpstr>ELEMENTS TO BE INSTALLED</vt:lpstr>
      <vt:lpstr>ELEMENTS TO BE INSTALLED</vt:lpstr>
      <vt:lpstr>355</vt:lpstr>
      <vt:lpstr>355</vt:lpstr>
      <vt:lpstr>355 – Current situation</vt:lpstr>
      <vt:lpstr>355 – Current situation</vt:lpstr>
      <vt:lpstr>355 – Actions</vt:lpstr>
      <vt:lpstr>355 – Actions</vt:lpstr>
      <vt:lpstr>355 – Actions</vt:lpstr>
      <vt:lpstr>355 – Actions</vt:lpstr>
      <vt:lpstr>355 – LS3</vt:lpstr>
      <vt:lpstr>355 – LS3</vt:lpstr>
      <vt:lpstr>355 – LS3</vt:lpstr>
      <vt:lpstr>355 – ACCESS/HE</vt:lpstr>
      <vt:lpstr>355 – ACCESS/HE</vt:lpstr>
      <vt:lpstr>355 – EL/CV</vt:lpstr>
      <vt:lpstr>359</vt:lpstr>
      <vt:lpstr>359</vt:lpstr>
      <vt:lpstr>359 – Current situation</vt:lpstr>
      <vt:lpstr>359 – Current situation</vt:lpstr>
      <vt:lpstr>359 – CONSOLIDATION FOR LS3</vt:lpstr>
      <vt:lpstr>359 – Actions</vt:lpstr>
      <vt:lpstr>359 – Actions</vt:lpstr>
      <vt:lpstr>359 – Actions</vt:lpstr>
      <vt:lpstr>359 – Actions</vt:lpstr>
      <vt:lpstr>359 – YETS 24/25</vt:lpstr>
      <vt:lpstr>359 – ACCESS/HE</vt:lpstr>
      <vt:lpstr>359 – CV</vt:lpstr>
      <vt:lpstr>365</vt:lpstr>
      <vt:lpstr>365</vt:lpstr>
      <vt:lpstr>365 – Current situation</vt:lpstr>
      <vt:lpstr>365 – Current situation</vt:lpstr>
      <vt:lpstr>365 – Actions</vt:lpstr>
      <vt:lpstr>365 – Actions</vt:lpstr>
      <vt:lpstr>365 – Actions</vt:lpstr>
      <vt:lpstr>365 – Actions</vt:lpstr>
      <vt:lpstr>365 – Actions</vt:lpstr>
      <vt:lpstr>365 – LS3</vt:lpstr>
      <vt:lpstr>365 – ACCESS/HE</vt:lpstr>
      <vt:lpstr>365 – CV</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 Ring Straight Section 98 PR.SD98</dc:title>
  <dc:creator>Daniel del Alamo</dc:creator>
  <cp:lastModifiedBy>Daniel del Alamo</cp:lastModifiedBy>
  <cp:revision>29</cp:revision>
  <cp:lastPrinted>2020-01-30T13:49:18Z</cp:lastPrinted>
  <dcterms:created xsi:type="dcterms:W3CDTF">2021-08-18T08:30:03Z</dcterms:created>
  <dcterms:modified xsi:type="dcterms:W3CDTF">2025-04-09T06:50:26Z</dcterms:modified>
</cp:coreProperties>
</file>