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02" r:id="rId3"/>
    <p:sldId id="1790" r:id="rId4"/>
    <p:sldId id="1791" r:id="rId5"/>
    <p:sldId id="699" r:id="rId6"/>
    <p:sldId id="1792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7505"/>
  </p:normalViewPr>
  <p:slideViewPr>
    <p:cSldViewPr>
      <p:cViewPr varScale="1">
        <p:scale>
          <a:sx n="149" d="100"/>
          <a:sy n="149" d="100"/>
        </p:scale>
        <p:origin x="132" y="3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21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4/16/2025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4/16/2025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4/16/2025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41031F1-F6BF-4D85-BDF7-CFC221640F56}" type="datetime1">
              <a:rPr lang="fr-FR" smtClean="0"/>
              <a:t>16/04/2025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84128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4/16/2025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4/16/2025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4/16/2025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4/16/2025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4778478"/>
            <a:ext cx="11376025" cy="803787"/>
          </a:xfrm>
        </p:spPr>
        <p:txBody>
          <a:bodyPr/>
          <a:lstStyle/>
          <a:p>
            <a:pPr>
              <a:defRPr/>
            </a:pPr>
            <a:r>
              <a:rPr lang="en-US" sz="4400" dirty="0"/>
              <a:t>BDF Target Complex systems engineering</a:t>
            </a:r>
            <a:endParaRPr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Mike Parkin, Alvaro Romero Francia, Gemma Humphreys, </a:t>
            </a:r>
            <a:r>
              <a:rPr lang="fr-FR" sz="1800" dirty="0"/>
              <a:t>Rui Franqueira Ximenes, Jean-Louis Grenard , Gabriel Banks </a:t>
            </a:r>
            <a:r>
              <a:rPr lang="en-US" sz="1800" dirty="0"/>
              <a:t>16/4/25</a:t>
            </a:r>
            <a:endParaRPr dirty="0"/>
          </a:p>
        </p:txBody>
      </p:sp>
      <p:pic>
        <p:nvPicPr>
          <p:cNvPr id="2" name="Picture 2" descr="Rocket Launch Wallpapers - Top Free Rocket Launch Backgrounds ...">
            <a:extLst>
              <a:ext uri="{FF2B5EF4-FFF2-40B4-BE49-F238E27FC236}">
                <a16:creationId xmlns:a16="http://schemas.microsoft.com/office/drawing/2014/main" id="{5321CFF9-FF6F-9A36-FDE6-2CC887FBD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2" r="21782"/>
          <a:stretch/>
        </p:blipFill>
        <p:spPr bwMode="auto">
          <a:xfrm>
            <a:off x="8574934" y="188641"/>
            <a:ext cx="347037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AA8ADC-6520-F40C-478A-96B17CEABA66}"/>
              </a:ext>
            </a:extLst>
          </p:cNvPr>
          <p:cNvSpPr txBox="1"/>
          <p:nvPr/>
        </p:nvSpPr>
        <p:spPr bwMode="auto">
          <a:xfrm>
            <a:off x="8184232" y="3483128"/>
            <a:ext cx="37444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“The biggest advantage of not doing systems engineering is that failure takes us by surprise.”</a:t>
            </a:r>
          </a:p>
          <a:p>
            <a:pPr algn="r"/>
            <a:r>
              <a:rPr lang="en-US" sz="1400" i="1" dirty="0">
                <a:solidFill>
                  <a:schemeClr val="bg1"/>
                </a:solidFill>
              </a:rPr>
              <a:t>Quote from NASA</a:t>
            </a:r>
            <a:endParaRPr lang="en-CH" sz="1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D1FD1B-8523-F0EE-3BFF-86876B0C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73" y="1074436"/>
            <a:ext cx="4402451" cy="405092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WHAT: </a:t>
            </a:r>
            <a:r>
              <a:rPr lang="en-US" sz="1800" b="0" dirty="0"/>
              <a:t>Use range of methods available in the Systems Engineering toolbox to: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Gather and understand requirements (including gaps)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Structure design process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Systematically define system functionality and failure modes</a:t>
            </a: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EC63AE-FC01-F283-AB18-24B7C9323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dirty="0"/>
              <a:t>BDF target &amp; target complex  Systems Engineering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E567F-7FD7-8C91-CA3F-213A1DBC0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B6635A5-6A4C-A679-978B-DFFE49CF7911}"/>
              </a:ext>
            </a:extLst>
          </p:cNvPr>
          <p:cNvGrpSpPr/>
          <p:nvPr/>
        </p:nvGrpSpPr>
        <p:grpSpPr>
          <a:xfrm>
            <a:off x="151401" y="3663160"/>
            <a:ext cx="5063994" cy="1334000"/>
            <a:chOff x="152704" y="3671118"/>
            <a:chExt cx="5063994" cy="1334000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CD48AB8-4C71-1A21-0C56-1BAE45E36BBA}"/>
                </a:ext>
              </a:extLst>
            </p:cNvPr>
            <p:cNvCxnSpPr>
              <a:cxnSpLocks/>
            </p:cNvCxnSpPr>
            <p:nvPr/>
          </p:nvCxnSpPr>
          <p:spPr>
            <a:xfrm>
              <a:off x="428168" y="4100638"/>
              <a:ext cx="4521658" cy="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99BACD0-AD25-F5F9-D77C-F9164D61242D}"/>
                </a:ext>
              </a:extLst>
            </p:cNvPr>
            <p:cNvGrpSpPr/>
            <p:nvPr/>
          </p:nvGrpSpPr>
          <p:grpSpPr>
            <a:xfrm>
              <a:off x="152704" y="3671118"/>
              <a:ext cx="1800200" cy="1323590"/>
              <a:chOff x="407368" y="1628800"/>
              <a:chExt cx="1800200" cy="132359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64D417FB-DE07-A366-8C52-E019A93B9976}"/>
                  </a:ext>
                </a:extLst>
              </p:cNvPr>
              <p:cNvGrpSpPr/>
              <p:nvPr/>
            </p:nvGrpSpPr>
            <p:grpSpPr>
              <a:xfrm>
                <a:off x="875421" y="1628800"/>
                <a:ext cx="864096" cy="864096"/>
                <a:chOff x="1271464" y="4869160"/>
                <a:chExt cx="1080000" cy="1080000"/>
              </a:xfrm>
            </p:grpSpPr>
            <p:sp>
              <p:nvSpPr>
                <p:cNvPr id="10" name="Rectangle: Rounded Corners 9">
                  <a:extLst>
                    <a:ext uri="{FF2B5EF4-FFF2-40B4-BE49-F238E27FC236}">
                      <a16:creationId xmlns:a16="http://schemas.microsoft.com/office/drawing/2014/main" id="{4D5DFEFF-5E35-F754-615B-343B9BF44C26}"/>
                    </a:ext>
                  </a:extLst>
                </p:cNvPr>
                <p:cNvSpPr/>
                <p:nvPr/>
              </p:nvSpPr>
              <p:spPr>
                <a:xfrm>
                  <a:off x="1271464" y="4869160"/>
                  <a:ext cx="1080000" cy="10800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11" name="Graphic 10" descr="Easel with solid fill">
                  <a:extLst>
                    <a:ext uri="{FF2B5EF4-FFF2-40B4-BE49-F238E27FC236}">
                      <a16:creationId xmlns:a16="http://schemas.microsoft.com/office/drawing/2014/main" id="{3143D615-928F-72B7-AD8E-F78D7EB8D2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4265" y="4947796"/>
                  <a:ext cx="914400" cy="914400"/>
                </a:xfrm>
                <a:prstGeom prst="rect">
                  <a:avLst/>
                </a:prstGeom>
              </p:spPr>
            </p:pic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AFDBC79-F121-835D-E000-4E9DEC1AB99F}"/>
                  </a:ext>
                </a:extLst>
              </p:cNvPr>
              <p:cNvSpPr txBox="1"/>
              <p:nvPr/>
            </p:nvSpPr>
            <p:spPr bwMode="auto">
              <a:xfrm>
                <a:off x="407368" y="2583058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Gather</a:t>
                </a:r>
                <a:endParaRPr lang="en-CH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9A6A2CE-9048-C805-D8F4-C9629A330E0B}"/>
                </a:ext>
              </a:extLst>
            </p:cNvPr>
            <p:cNvGrpSpPr/>
            <p:nvPr/>
          </p:nvGrpSpPr>
          <p:grpSpPr>
            <a:xfrm>
              <a:off x="1252991" y="3678196"/>
              <a:ext cx="1800200" cy="1326922"/>
              <a:chOff x="4259796" y="3102129"/>
              <a:chExt cx="1800200" cy="132692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C06176C-9E91-FAD2-E5F2-BEC9B4124E6D}"/>
                  </a:ext>
                </a:extLst>
              </p:cNvPr>
              <p:cNvGrpSpPr/>
              <p:nvPr/>
            </p:nvGrpSpPr>
            <p:grpSpPr>
              <a:xfrm>
                <a:off x="4727849" y="3102129"/>
                <a:ext cx="864096" cy="864096"/>
                <a:chOff x="3058239" y="4960129"/>
                <a:chExt cx="1080000" cy="1080000"/>
              </a:xfrm>
            </p:grpSpPr>
            <p:sp>
              <p:nvSpPr>
                <p:cNvPr id="7" name="Rectangle: Rounded Corners 6">
                  <a:extLst>
                    <a:ext uri="{FF2B5EF4-FFF2-40B4-BE49-F238E27FC236}">
                      <a16:creationId xmlns:a16="http://schemas.microsoft.com/office/drawing/2014/main" id="{DB014870-354F-5DC8-2415-255C1A96D0EB}"/>
                    </a:ext>
                  </a:extLst>
                </p:cNvPr>
                <p:cNvSpPr/>
                <p:nvPr/>
              </p:nvSpPr>
              <p:spPr>
                <a:xfrm>
                  <a:off x="3058239" y="4960129"/>
                  <a:ext cx="1080000" cy="10800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8" name="Graphic 7" descr="Abacus with solid fill">
                  <a:extLst>
                    <a:ext uri="{FF2B5EF4-FFF2-40B4-BE49-F238E27FC236}">
                      <a16:creationId xmlns:a16="http://schemas.microsoft.com/office/drawing/2014/main" id="{CA9E06FB-97B5-41BC-4449-C015FC1A88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41039" y="5042929"/>
                  <a:ext cx="914400" cy="914400"/>
                </a:xfrm>
                <a:prstGeom prst="rect">
                  <a:avLst/>
                </a:prstGeom>
              </p:spPr>
            </p:pic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C7DC4B3-55EB-3D40-2F21-2DCD77512741}"/>
                  </a:ext>
                </a:extLst>
              </p:cNvPr>
              <p:cNvSpPr txBox="1"/>
              <p:nvPr/>
            </p:nvSpPr>
            <p:spPr bwMode="auto">
              <a:xfrm>
                <a:off x="4259796" y="4059719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Analyze</a:t>
                </a:r>
                <a:endParaRPr lang="en-CH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214FB2E-ED4B-C79A-F3EE-8AD68801F4D4}"/>
                </a:ext>
              </a:extLst>
            </p:cNvPr>
            <p:cNvGrpSpPr/>
            <p:nvPr/>
          </p:nvGrpSpPr>
          <p:grpSpPr>
            <a:xfrm>
              <a:off x="2333616" y="3686563"/>
              <a:ext cx="1800200" cy="1310189"/>
              <a:chOff x="6364795" y="3611905"/>
              <a:chExt cx="1800200" cy="1310189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6433DAA-7CA7-A914-F64E-7FEAC1BC2173}"/>
                  </a:ext>
                </a:extLst>
              </p:cNvPr>
              <p:cNvGrpSpPr/>
              <p:nvPr/>
            </p:nvGrpSpPr>
            <p:grpSpPr>
              <a:xfrm>
                <a:off x="6832848" y="3611905"/>
                <a:ext cx="864096" cy="864096"/>
                <a:chOff x="4876045" y="5072910"/>
                <a:chExt cx="1080000" cy="1080000"/>
              </a:xfrm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E61B8A19-EEEE-5540-1920-E69EA05A31B5}"/>
                    </a:ext>
                  </a:extLst>
                </p:cNvPr>
                <p:cNvSpPr/>
                <p:nvPr/>
              </p:nvSpPr>
              <p:spPr>
                <a:xfrm>
                  <a:off x="4876045" y="5072910"/>
                  <a:ext cx="1080000" cy="10800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14" name="Graphic 13" descr="Robot with solid fill">
                  <a:extLst>
                    <a:ext uri="{FF2B5EF4-FFF2-40B4-BE49-F238E27FC236}">
                      <a16:creationId xmlns:a16="http://schemas.microsoft.com/office/drawing/2014/main" id="{16150260-618E-30EE-ADF5-A904652484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58845" y="5155710"/>
                  <a:ext cx="914400" cy="914400"/>
                </a:xfrm>
                <a:prstGeom prst="rect">
                  <a:avLst/>
                </a:prstGeom>
              </p:spPr>
            </p:pic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16E4555-392C-3F45-3652-E2331A100847}"/>
                  </a:ext>
                </a:extLst>
              </p:cNvPr>
              <p:cNvSpPr txBox="1"/>
              <p:nvPr/>
            </p:nvSpPr>
            <p:spPr bwMode="auto">
              <a:xfrm>
                <a:off x="6364795" y="4552762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Design</a:t>
                </a:r>
                <a:endParaRPr lang="en-CH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1856848-1734-432B-B4E1-03A223C60E3E}"/>
                </a:ext>
              </a:extLst>
            </p:cNvPr>
            <p:cNvGrpSpPr/>
            <p:nvPr/>
          </p:nvGrpSpPr>
          <p:grpSpPr>
            <a:xfrm>
              <a:off x="3416498" y="3694928"/>
              <a:ext cx="1800200" cy="1310190"/>
              <a:chOff x="9984432" y="1605091"/>
              <a:chExt cx="1800200" cy="131019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3A242C9-635F-6874-6A7C-0903CEFE72CB}"/>
                  </a:ext>
                </a:extLst>
              </p:cNvPr>
              <p:cNvGrpSpPr/>
              <p:nvPr/>
            </p:nvGrpSpPr>
            <p:grpSpPr>
              <a:xfrm>
                <a:off x="10452485" y="1605091"/>
                <a:ext cx="864096" cy="864096"/>
                <a:chOff x="7364169" y="5095487"/>
                <a:chExt cx="1080000" cy="1080000"/>
              </a:xfrm>
            </p:grpSpPr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E713BE8B-9983-D0B6-AC1E-277B7C1CDFB1}"/>
                    </a:ext>
                  </a:extLst>
                </p:cNvPr>
                <p:cNvSpPr/>
                <p:nvPr/>
              </p:nvSpPr>
              <p:spPr>
                <a:xfrm>
                  <a:off x="7364169" y="5095487"/>
                  <a:ext cx="1080000" cy="10800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pic>
              <p:nvPicPr>
                <p:cNvPr id="17" name="Graphic 16" descr="Badge Tick with solid fill">
                  <a:extLst>
                    <a:ext uri="{FF2B5EF4-FFF2-40B4-BE49-F238E27FC236}">
                      <a16:creationId xmlns:a16="http://schemas.microsoft.com/office/drawing/2014/main" id="{95A99DE1-5D83-EBDB-2C00-A4775174C4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46969" y="5178287"/>
                  <a:ext cx="914400" cy="914400"/>
                </a:xfrm>
                <a:prstGeom prst="rect">
                  <a:avLst/>
                </a:prstGeom>
              </p:spPr>
            </p:pic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C4BC585-B014-0588-A77C-B7272CD0B02B}"/>
                  </a:ext>
                </a:extLst>
              </p:cNvPr>
              <p:cNvSpPr txBox="1"/>
              <p:nvPr/>
            </p:nvSpPr>
            <p:spPr bwMode="auto">
              <a:xfrm>
                <a:off x="9984432" y="2545949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Confirm</a:t>
                </a:r>
                <a:endParaRPr lang="en-CH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E3E2A50C-6EF4-6B08-C771-9C52094917AA}"/>
              </a:ext>
            </a:extLst>
          </p:cNvPr>
          <p:cNvSpPr txBox="1">
            <a:spLocks/>
          </p:cNvSpPr>
          <p:nvPr/>
        </p:nvSpPr>
        <p:spPr bwMode="auto">
          <a:xfrm>
            <a:off x="5663953" y="1052648"/>
            <a:ext cx="6336704" cy="28147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/>
              <a:t>WHY: </a:t>
            </a:r>
            <a:r>
              <a:rPr lang="en-US" sz="1800" b="0" dirty="0"/>
              <a:t>Gain a structured understanding of the system and its requirements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b="0" dirty="0"/>
              <a:t>Prioritise the most critical functions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b="0" dirty="0"/>
              <a:t>Identify failure modes of the system </a:t>
            </a:r>
            <a:r>
              <a:rPr lang="en-GB" sz="1800" dirty="0"/>
              <a:t>in operation</a:t>
            </a:r>
            <a:r>
              <a:rPr lang="en-GB" sz="1800" b="0" dirty="0"/>
              <a:t>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Articulate concerns, (</a:t>
            </a:r>
            <a:r>
              <a:rPr lang="en-US" sz="1800" dirty="0">
                <a:solidFill>
                  <a:schemeClr val="tx2"/>
                </a:solidFill>
              </a:rPr>
              <a:t>likelihood, severity, probability of detection</a:t>
            </a:r>
            <a:r>
              <a:rPr lang="en-US" sz="1800" b="0" dirty="0">
                <a:solidFill>
                  <a:schemeClr val="tx2"/>
                </a:solidFill>
              </a:rPr>
              <a:t>) </a:t>
            </a:r>
            <a:r>
              <a:rPr lang="en-US" sz="1800" b="0" dirty="0"/>
              <a:t>and </a:t>
            </a:r>
            <a:r>
              <a:rPr lang="en-US" sz="1800" b="0" dirty="0">
                <a:solidFill>
                  <a:schemeClr val="accent3"/>
                </a:solidFill>
              </a:rPr>
              <a:t>identify needs for development/mitigation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Tool to systematically compare design options </a:t>
            </a:r>
            <a:r>
              <a:rPr lang="en-US" sz="1800" b="0" dirty="0" err="1">
                <a:solidFill>
                  <a:schemeClr val="accent3"/>
                </a:solidFill>
              </a:rPr>
              <a:t>eg</a:t>
            </a:r>
            <a:r>
              <a:rPr lang="en-US" sz="1800" b="0" dirty="0">
                <a:solidFill>
                  <a:schemeClr val="accent3"/>
                </a:solidFill>
              </a:rPr>
              <a:t> water vs helium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WHY NOW: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Was successfully used for LHC beam dumps TDE’s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b="0" dirty="0"/>
              <a:t>Was a recommendation from TSAC#1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800" b="0" dirty="0">
              <a:solidFill>
                <a:schemeClr val="accent3"/>
              </a:solidFill>
            </a:endParaRP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5107DA4-9CA2-899C-C5E4-BD67F8165681}"/>
              </a:ext>
            </a:extLst>
          </p:cNvPr>
          <p:cNvGrpSpPr/>
          <p:nvPr/>
        </p:nvGrpSpPr>
        <p:grpSpPr>
          <a:xfrm>
            <a:off x="5375453" y="3429000"/>
            <a:ext cx="4637997" cy="2792120"/>
            <a:chOff x="-1801721" y="671904"/>
            <a:chExt cx="7242623" cy="436013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C0CA74B-6B8D-303C-3069-0CCB25296340}"/>
                </a:ext>
              </a:extLst>
            </p:cNvPr>
            <p:cNvSpPr/>
            <p:nvPr/>
          </p:nvSpPr>
          <p:spPr>
            <a:xfrm>
              <a:off x="745156" y="2808390"/>
              <a:ext cx="4614274" cy="22236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D8CC1BC9-A98C-6726-5BD0-F865580F229E}"/>
                </a:ext>
              </a:extLst>
            </p:cNvPr>
            <p:cNvSpPr/>
            <p:nvPr/>
          </p:nvSpPr>
          <p:spPr>
            <a:xfrm flipV="1">
              <a:off x="-1801721" y="671904"/>
              <a:ext cx="6495136" cy="3663109"/>
            </a:xfrm>
            <a:prstGeom prst="arc">
              <a:avLst>
                <a:gd name="adj1" fmla="val 16025519"/>
                <a:gd name="adj2" fmla="val 21077385"/>
              </a:avLst>
            </a:prstGeom>
            <a:noFill/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400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D1A9D54-47A2-C138-C6CF-5642947321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2527" y="2390801"/>
              <a:ext cx="0" cy="2016223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6552105-3BD4-0700-612B-3969B86E4249}"/>
                </a:ext>
              </a:extLst>
            </p:cNvPr>
            <p:cNvCxnSpPr>
              <a:cxnSpLocks/>
            </p:cNvCxnSpPr>
            <p:nvPr/>
          </p:nvCxnSpPr>
          <p:spPr>
            <a:xfrm>
              <a:off x="1180728" y="4407134"/>
              <a:ext cx="3804582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3F4848E-F381-CC5E-4BA4-35ED7D62F037}"/>
                </a:ext>
              </a:extLst>
            </p:cNvPr>
            <p:cNvSpPr txBox="1"/>
            <p:nvPr/>
          </p:nvSpPr>
          <p:spPr bwMode="auto">
            <a:xfrm rot="16200000">
              <a:off x="144363" y="3501511"/>
              <a:ext cx="1593910" cy="43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Cost to fix</a:t>
              </a:r>
              <a:endParaRPr lang="en-CH" sz="1200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FDD535-06FA-5C4B-D43C-2F99D1E0B043}"/>
                </a:ext>
              </a:extLst>
            </p:cNvPr>
            <p:cNvSpPr txBox="1"/>
            <p:nvPr/>
          </p:nvSpPr>
          <p:spPr bwMode="auto">
            <a:xfrm>
              <a:off x="663686" y="4408063"/>
              <a:ext cx="1740167" cy="40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Requirements</a:t>
              </a:r>
              <a:endParaRPr lang="en-CH" sz="1050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FA1EDD5-C468-E4DD-18C0-466D93D0858F}"/>
                </a:ext>
              </a:extLst>
            </p:cNvPr>
            <p:cNvSpPr txBox="1"/>
            <p:nvPr/>
          </p:nvSpPr>
          <p:spPr bwMode="auto">
            <a:xfrm>
              <a:off x="1927558" y="4623508"/>
              <a:ext cx="1124736" cy="40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Design</a:t>
              </a:r>
              <a:endParaRPr lang="en-CH" sz="105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506131D-D6D8-210D-5210-8CF38B22DB2D}"/>
                </a:ext>
              </a:extLst>
            </p:cNvPr>
            <p:cNvSpPr txBox="1"/>
            <p:nvPr/>
          </p:nvSpPr>
          <p:spPr bwMode="auto">
            <a:xfrm>
              <a:off x="2859930" y="4421377"/>
              <a:ext cx="1330292" cy="40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Production</a:t>
              </a:r>
              <a:endParaRPr lang="en-CH" sz="105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0ADC88-ADCD-4258-5198-8C742D388403}"/>
                </a:ext>
              </a:extLst>
            </p:cNvPr>
            <p:cNvSpPr txBox="1"/>
            <p:nvPr/>
          </p:nvSpPr>
          <p:spPr bwMode="auto">
            <a:xfrm>
              <a:off x="4155934" y="4583360"/>
              <a:ext cx="1284968" cy="408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Operation</a:t>
              </a:r>
              <a:endParaRPr lang="en-CH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2D57D64F-DDF5-5990-A8EB-4F4DA4390842}"/>
              </a:ext>
            </a:extLst>
          </p:cNvPr>
          <p:cNvSpPr/>
          <p:nvPr/>
        </p:nvSpPr>
        <p:spPr>
          <a:xfrm>
            <a:off x="819234" y="3268921"/>
            <a:ext cx="3595778" cy="2809936"/>
          </a:xfrm>
          <a:prstGeom prst="rect">
            <a:avLst/>
          </a:prstGeom>
          <a:solidFill>
            <a:srgbClr val="0033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What makes a system a system?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GB" sz="1400" dirty="0"/>
              <a:t>Inputs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GB" sz="1400" dirty="0"/>
              <a:t>Outputs (performance and “emergent behaviour”)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GB" sz="1400" dirty="0"/>
              <a:t>Environment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GB" sz="1400" dirty="0"/>
              <a:t>Functions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GB" sz="1400" dirty="0"/>
              <a:t>Sensitivities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GB" sz="1400" dirty="0"/>
              <a:t>Failure modes</a:t>
            </a:r>
          </a:p>
        </p:txBody>
      </p:sp>
    </p:spTree>
    <p:extLst>
      <p:ext uri="{BB962C8B-B14F-4D97-AF65-F5344CB8AC3E}">
        <p14:creationId xmlns:p14="http://schemas.microsoft.com/office/powerpoint/2010/main" val="1050618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5A8E5A-0805-3CFF-B851-0EF438DCF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FMEA for BDF </a:t>
            </a:r>
            <a:r>
              <a:rPr lang="en-US" dirty="0">
                <a:solidFill>
                  <a:schemeClr val="accent3"/>
                </a:solidFill>
              </a:rPr>
              <a:t>expected steps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F78A0-48CE-8A73-4B1F-C57F0E39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8B1A60-E785-2C80-14B3-B8E5E02418E9}"/>
              </a:ext>
            </a:extLst>
          </p:cNvPr>
          <p:cNvSpPr txBox="1"/>
          <p:nvPr/>
        </p:nvSpPr>
        <p:spPr>
          <a:xfrm>
            <a:off x="915201" y="1071331"/>
            <a:ext cx="5111948" cy="3354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spcBef>
                <a:spcPts val="100"/>
              </a:spcBef>
              <a:buFont typeface="+mj-lt"/>
              <a:buAutoNum type="arabicPeriod"/>
            </a:pPr>
            <a:r>
              <a:rPr lang="en-US" sz="1600" b="1" dirty="0"/>
              <a:t>Systems description </a:t>
            </a:r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Interfaces (next slide) </a:t>
            </a:r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Interviews</a:t>
            </a:r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lists</a:t>
            </a:r>
          </a:p>
          <a:p>
            <a:pPr marL="342900" indent="-342900" algn="l">
              <a:spcBef>
                <a:spcPts val="100"/>
              </a:spcBef>
              <a:buFont typeface="+mj-lt"/>
              <a:buAutoNum type="arabicPeriod"/>
            </a:pPr>
            <a:r>
              <a:rPr lang="en-US" sz="1600" b="1" dirty="0"/>
              <a:t>Gather and Analise Requirements</a:t>
            </a:r>
          </a:p>
          <a:p>
            <a:pPr marL="342900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b="1" dirty="0"/>
              <a:t>Functional modeling (</a:t>
            </a:r>
            <a:r>
              <a:rPr lang="en-US" sz="1600" b="1" dirty="0">
                <a:sym typeface="Wingdings" panose="05000000000000000000" pitchFamily="2" charset="2"/>
              </a:rPr>
              <a:t>causes and effects)</a:t>
            </a:r>
            <a:endParaRPr lang="en-US" sz="1600" b="1" dirty="0"/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Systems tree functions</a:t>
            </a:r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Systems context diagrams</a:t>
            </a:r>
          </a:p>
          <a:p>
            <a:pPr marL="342900" indent="-342900" algn="l">
              <a:spcBef>
                <a:spcPts val="100"/>
              </a:spcBef>
              <a:buFont typeface="+mj-lt"/>
              <a:buAutoNum type="arabicPeriod"/>
            </a:pPr>
            <a:r>
              <a:rPr lang="en-US" sz="1600" b="1" dirty="0"/>
              <a:t>Failure modes and effects</a:t>
            </a:r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Workshop</a:t>
            </a:r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FMEA results</a:t>
            </a:r>
          </a:p>
          <a:p>
            <a:pPr marL="342900" indent="-342900" algn="l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System breakdown (optional)</a:t>
            </a:r>
          </a:p>
          <a:p>
            <a:pPr marL="342900" indent="-342900" algn="l">
              <a:spcBef>
                <a:spcPts val="100"/>
              </a:spcBef>
              <a:buFont typeface="+mj-lt"/>
              <a:buAutoNum type="arabicPeriod"/>
            </a:pPr>
            <a:r>
              <a:rPr lang="en-US" sz="1600" dirty="0"/>
              <a:t>Quality Function Deployment analysis (optional)</a:t>
            </a:r>
            <a:endParaRPr lang="en-GB" sz="16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D0AEFB-5717-4C80-90DC-F30EB34D3FC8}"/>
              </a:ext>
            </a:extLst>
          </p:cNvPr>
          <p:cNvGrpSpPr/>
          <p:nvPr/>
        </p:nvGrpSpPr>
        <p:grpSpPr>
          <a:xfrm>
            <a:off x="0" y="4581128"/>
            <a:ext cx="12329814" cy="1713699"/>
            <a:chOff x="1199456" y="4662224"/>
            <a:chExt cx="11442057" cy="1590311"/>
          </a:xfrm>
        </p:grpSpPr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85E15638-73FA-10C4-8D1B-481F792859D7}"/>
                </a:ext>
              </a:extLst>
            </p:cNvPr>
            <p:cNvSpPr txBox="1">
              <a:spLocks/>
            </p:cNvSpPr>
            <p:nvPr/>
          </p:nvSpPr>
          <p:spPr>
            <a:xfrm>
              <a:off x="2001004" y="4662224"/>
              <a:ext cx="1214458" cy="668337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/>
                <a:buNone/>
                <a:tabLst/>
                <a:defRPr sz="24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charset="0"/>
                <a:buNone/>
                <a:tabLst/>
                <a:defRPr sz="20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None/>
                <a:tabLst/>
                <a:defRPr sz="18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Font typeface="Arial" panose="020B0604020202020204" pitchFamily="34" charset="0"/>
                <a:buNone/>
                <a:tabLst/>
                <a:defRPr sz="16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>
                  <a:solidFill>
                    <a:schemeClr val="tx2"/>
                  </a:solidFill>
                </a:rPr>
                <a:t>Timeline</a:t>
              </a:r>
              <a:endParaRPr lang="en-GB" sz="1800" dirty="0">
                <a:solidFill>
                  <a:schemeClr val="tx2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1840BA3-7286-0444-9739-423EBA3F8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1977" t="-659" b="95263"/>
            <a:stretch/>
          </p:blipFill>
          <p:spPr>
            <a:xfrm>
              <a:off x="1800867" y="4895449"/>
              <a:ext cx="9790864" cy="58393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C11795-A6D5-DE74-64C5-8297829F868F}"/>
                </a:ext>
              </a:extLst>
            </p:cNvPr>
            <p:cNvSpPr/>
            <p:nvPr/>
          </p:nvSpPr>
          <p:spPr>
            <a:xfrm>
              <a:off x="10320203" y="4972020"/>
              <a:ext cx="2284663" cy="533795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37229D-E4A9-AD87-A019-2AB85735EA3E}"/>
                </a:ext>
              </a:extLst>
            </p:cNvPr>
            <p:cNvSpPr/>
            <p:nvPr/>
          </p:nvSpPr>
          <p:spPr>
            <a:xfrm>
              <a:off x="3329906" y="4978352"/>
              <a:ext cx="855176" cy="52746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62921D3-4A04-0F69-A9A8-5BE94D0F3394}"/>
                </a:ext>
              </a:extLst>
            </p:cNvPr>
            <p:cNvSpPr/>
            <p:nvPr/>
          </p:nvSpPr>
          <p:spPr>
            <a:xfrm>
              <a:off x="5210728" y="4972771"/>
              <a:ext cx="847767" cy="52746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6BADF4-6F70-11B5-2C41-EAF5321FD438}"/>
                </a:ext>
              </a:extLst>
            </p:cNvPr>
            <p:cNvSpPr txBox="1"/>
            <p:nvPr/>
          </p:nvSpPr>
          <p:spPr>
            <a:xfrm>
              <a:off x="1199456" y="5535271"/>
              <a:ext cx="226655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Systems description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7701DE1-3DDE-C4FC-E61D-1C91472BB033}"/>
                </a:ext>
              </a:extLst>
            </p:cNvPr>
            <p:cNvSpPr txBox="1"/>
            <p:nvPr/>
          </p:nvSpPr>
          <p:spPr>
            <a:xfrm>
              <a:off x="1271464" y="5909258"/>
              <a:ext cx="39262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dirty="0"/>
                <a:t>Functional requirements &amp; modelling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8D9D96-FC0F-3D26-7F88-E91CD68E9F6A}"/>
                </a:ext>
              </a:extLst>
            </p:cNvPr>
            <p:cNvSpPr txBox="1"/>
            <p:nvPr/>
          </p:nvSpPr>
          <p:spPr>
            <a:xfrm>
              <a:off x="4999006" y="5685869"/>
              <a:ext cx="1260167" cy="4651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Review &amp; FMEA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03FD41-6425-2832-80A7-6E30FFEFAA51}"/>
                </a:ext>
              </a:extLst>
            </p:cNvPr>
            <p:cNvSpPr txBox="1"/>
            <p:nvPr/>
          </p:nvSpPr>
          <p:spPr>
            <a:xfrm>
              <a:off x="6246589" y="5667760"/>
              <a:ext cx="294904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/>
                <a:t>Review, Systems breakdown &amp; QFD analysis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8C8F333-3BC0-1C93-FD84-539DF87D08AB}"/>
                </a:ext>
              </a:extLst>
            </p:cNvPr>
            <p:cNvSpPr/>
            <p:nvPr/>
          </p:nvSpPr>
          <p:spPr>
            <a:xfrm>
              <a:off x="4244330" y="4978352"/>
              <a:ext cx="907152" cy="52746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9560D77-893E-23C7-9CDB-3BC577F1D78E}"/>
                </a:ext>
              </a:extLst>
            </p:cNvPr>
            <p:cNvSpPr/>
            <p:nvPr/>
          </p:nvSpPr>
          <p:spPr>
            <a:xfrm>
              <a:off x="6117741" y="4966768"/>
              <a:ext cx="957028" cy="52746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604A4B8-27D1-6878-8CD5-00A783A027FC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 flipV="1">
              <a:off x="3451860" y="5505815"/>
              <a:ext cx="305634" cy="212412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D75547A-D9B3-B6E5-1FED-AE321746F455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 flipV="1">
              <a:off x="4594860" y="5505815"/>
              <a:ext cx="103046" cy="376242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8119E08-5DA8-640C-771F-6BF79DE69365}"/>
                </a:ext>
              </a:extLst>
            </p:cNvPr>
            <p:cNvCxnSpPr>
              <a:cxnSpLocks/>
              <a:endCxn id="12" idx="2"/>
            </p:cNvCxnSpPr>
            <p:nvPr/>
          </p:nvCxnSpPr>
          <p:spPr>
            <a:xfrm flipV="1">
              <a:off x="5574202" y="5500234"/>
              <a:ext cx="60410" cy="217852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753CC28-E8A8-7724-EAA2-39FF811E9003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flipH="1" flipV="1">
              <a:off x="6596255" y="5494231"/>
              <a:ext cx="184955" cy="211663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2435485-8796-A9D2-2107-CE763A21176D}"/>
                </a:ext>
              </a:extLst>
            </p:cNvPr>
            <p:cNvSpPr txBox="1"/>
            <p:nvPr/>
          </p:nvSpPr>
          <p:spPr>
            <a:xfrm>
              <a:off x="10034261" y="5505816"/>
              <a:ext cx="2273505" cy="3141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i="1" dirty="0">
                  <a:solidFill>
                    <a:schemeClr val="accent6"/>
                  </a:solidFill>
                </a:rPr>
                <a:t>Production Phase…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1417E09-D6A0-D45E-98C4-609B3F9C3751}"/>
                </a:ext>
              </a:extLst>
            </p:cNvPr>
            <p:cNvSpPr/>
            <p:nvPr/>
          </p:nvSpPr>
          <p:spPr>
            <a:xfrm>
              <a:off x="12059637" y="4764274"/>
              <a:ext cx="248129" cy="932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78C2009-B459-84E9-F09A-EDEDB7295EF4}"/>
                </a:ext>
              </a:extLst>
            </p:cNvPr>
            <p:cNvCxnSpPr>
              <a:cxnSpLocks/>
            </p:cNvCxnSpPr>
            <p:nvPr/>
          </p:nvCxnSpPr>
          <p:spPr>
            <a:xfrm>
              <a:off x="12089030" y="4973015"/>
              <a:ext cx="552483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21312BF-C2FA-4FDE-C7B9-428E8CA09A9E}"/>
                </a:ext>
              </a:extLst>
            </p:cNvPr>
            <p:cNvCxnSpPr/>
            <p:nvPr/>
          </p:nvCxnSpPr>
          <p:spPr>
            <a:xfrm>
              <a:off x="12089029" y="5505816"/>
              <a:ext cx="552483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7" name="Callout: Line with Accent Bar 26">
            <a:extLst>
              <a:ext uri="{FF2B5EF4-FFF2-40B4-BE49-F238E27FC236}">
                <a16:creationId xmlns:a16="http://schemas.microsoft.com/office/drawing/2014/main" id="{0D73E8FB-1773-B3E0-AC05-8EF269C936D8}"/>
              </a:ext>
            </a:extLst>
          </p:cNvPr>
          <p:cNvSpPr/>
          <p:nvPr/>
        </p:nvSpPr>
        <p:spPr>
          <a:xfrm>
            <a:off x="4627184" y="1116616"/>
            <a:ext cx="1543866" cy="322719"/>
          </a:xfrm>
          <a:prstGeom prst="accentCallout1">
            <a:avLst>
              <a:gd name="adj1" fmla="val 43095"/>
              <a:gd name="adj2" fmla="val 8530"/>
              <a:gd name="adj3" fmla="val 110023"/>
              <a:gd name="adj4" fmla="val -57721"/>
            </a:avLst>
          </a:prstGeom>
          <a:solidFill>
            <a:schemeClr val="bg1"/>
          </a:solidFill>
          <a:ln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3"/>
                </a:solidFill>
              </a:rPr>
              <a:t>We are here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28" name="Callout: Line with Accent Bar 27">
            <a:extLst>
              <a:ext uri="{FF2B5EF4-FFF2-40B4-BE49-F238E27FC236}">
                <a16:creationId xmlns:a16="http://schemas.microsoft.com/office/drawing/2014/main" id="{1821CF3F-51E1-3269-B0A4-EAAA7407615D}"/>
              </a:ext>
            </a:extLst>
          </p:cNvPr>
          <p:cNvSpPr/>
          <p:nvPr/>
        </p:nvSpPr>
        <p:spPr>
          <a:xfrm>
            <a:off x="5236038" y="1715021"/>
            <a:ext cx="1543866" cy="322719"/>
          </a:xfrm>
          <a:prstGeom prst="accentCallout1">
            <a:avLst>
              <a:gd name="adj1" fmla="val 49137"/>
              <a:gd name="adj2" fmla="val 379"/>
              <a:gd name="adj3" fmla="val 9821"/>
              <a:gd name="adj4" fmla="val -150374"/>
            </a:avLst>
          </a:prstGeom>
          <a:solidFill>
            <a:schemeClr val="bg1"/>
          </a:solidFill>
          <a:ln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3"/>
                </a:solidFill>
              </a:rPr>
              <a:t>We need your help here!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63FCEA-27A0-185F-3301-B5F0397F38AA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4596040" y="1876381"/>
            <a:ext cx="639998" cy="36531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09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AD14A-8016-DCE0-6183-7E94A497D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8DEDF-572F-F3F9-E0D2-8B114E8A8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FMEA example - TDE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1477B-55FF-9957-15F4-3C9F38DE2E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1715BCB-267F-EFD0-DDF3-D1C0275FE6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HI-ECN3 Target System Advisory Commitee #1,  04/03/2025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E10E7A9-D434-4273-AF09-D1C8558C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Mike Parkin | Target Conceptual Design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316C14-4C9D-D4EB-E8AA-C2BDB9A3C0A2}"/>
              </a:ext>
            </a:extLst>
          </p:cNvPr>
          <p:cNvSpPr txBox="1"/>
          <p:nvPr/>
        </p:nvSpPr>
        <p:spPr>
          <a:xfrm>
            <a:off x="647854" y="1013148"/>
            <a:ext cx="544814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/>
                </a:solidFill>
              </a:rPr>
              <a:t>FMEA was performed for HL-LHC beam dump – this model and experience will be used as a guide for performing FMEA of BDF target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7609B2E-777B-C9D8-F791-6260A4F735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7720"/>
          <a:stretch/>
        </p:blipFill>
        <p:spPr>
          <a:xfrm>
            <a:off x="47328" y="2276872"/>
            <a:ext cx="12127904" cy="3228973"/>
          </a:xfrm>
          <a:prstGeom prst="rect">
            <a:avLst/>
          </a:prstGeom>
        </p:spPr>
      </p:pic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66A69BF-42D7-A6CF-D48A-A36A888596F4}"/>
              </a:ext>
            </a:extLst>
          </p:cNvPr>
          <p:cNvSpPr txBox="1">
            <a:spLocks/>
          </p:cNvSpPr>
          <p:nvPr/>
        </p:nvSpPr>
        <p:spPr>
          <a:xfrm>
            <a:off x="4367808" y="5574110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1" dirty="0">
                <a:solidFill>
                  <a:schemeClr val="tx2"/>
                </a:solidFill>
              </a:rPr>
              <a:t>FMEA example: HL-LHC-beam dump </a:t>
            </a:r>
            <a:endParaRPr lang="en-GB" sz="1800" b="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38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3FF4D1-924C-BCAD-A770-E41F5CEF6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1031F1-F6BF-4D85-BDF7-CFC221640F56}" type="datetime1">
              <a:rPr lang="fr-FR" smtClean="0"/>
              <a:t>16/04/2025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F34CF-B238-6966-5712-EE975AEB4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E1D1011-4C68-433E-AE84-152C20CBC96B}"/>
              </a:ext>
            </a:extLst>
          </p:cNvPr>
          <p:cNvSpPr txBox="1">
            <a:spLocks/>
          </p:cNvSpPr>
          <p:nvPr/>
        </p:nvSpPr>
        <p:spPr>
          <a:xfrm>
            <a:off x="329004" y="1628800"/>
            <a:ext cx="3211326" cy="4463975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anchor="ctr"/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0033A0"/>
              </a:buClr>
            </a:pPr>
            <a:r>
              <a:rPr lang="en-US" dirty="0">
                <a:solidFill>
                  <a:schemeClr val="tx1"/>
                </a:solidFill>
              </a:rPr>
              <a:t>Scope</a:t>
            </a:r>
          </a:p>
          <a:p>
            <a:pPr algn="ctr">
              <a:spcBef>
                <a:spcPts val="0"/>
              </a:spcBef>
              <a:buClr>
                <a:srgbClr val="0033A0"/>
              </a:buClr>
            </a:pPr>
            <a:r>
              <a:rPr lang="en-US" sz="2000" dirty="0">
                <a:solidFill>
                  <a:schemeClr val="tx1"/>
                </a:solidFill>
              </a:rPr>
              <a:t>this sets the context for defining our systems  requirements</a:t>
            </a:r>
          </a:p>
          <a:p>
            <a:pPr algn="ctr">
              <a:spcBef>
                <a:spcPts val="0"/>
              </a:spcBef>
              <a:buClr>
                <a:srgbClr val="0033A0"/>
              </a:buClr>
            </a:pPr>
            <a:endParaRPr lang="en-US" sz="180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Clr>
                <a:srgbClr val="0033A0"/>
              </a:buClr>
            </a:pPr>
            <a:r>
              <a:rPr lang="en-US" sz="1800" b="0" dirty="0"/>
              <a:t>Scope of project is limited to what we can control.</a:t>
            </a:r>
          </a:p>
          <a:p>
            <a:pPr algn="ctr">
              <a:spcBef>
                <a:spcPts val="0"/>
              </a:spcBef>
              <a:buClr>
                <a:srgbClr val="0033A0"/>
              </a:buClr>
            </a:pPr>
            <a:r>
              <a:rPr lang="en-US" sz="1800" b="0" dirty="0"/>
              <a:t>Excludes adjacent systems, like:</a:t>
            </a:r>
          </a:p>
          <a:p>
            <a:pPr marL="285750" indent="-285750" algn="ctr">
              <a:spcBef>
                <a:spcPts val="0"/>
              </a:spcBef>
              <a:buClr>
                <a:srgbClr val="0033A0"/>
              </a:buClr>
              <a:buFont typeface="Wingdings" panose="05000000000000000000" pitchFamily="2" charset="2"/>
              <a:buChar char="§"/>
            </a:pPr>
            <a:r>
              <a:rPr lang="en-US" sz="1800" b="0" dirty="0"/>
              <a:t>Beam dilution system</a:t>
            </a:r>
          </a:p>
          <a:p>
            <a:pPr marL="285750" indent="-285750" algn="ctr">
              <a:spcBef>
                <a:spcPts val="0"/>
              </a:spcBef>
              <a:buClr>
                <a:srgbClr val="0033A0"/>
              </a:buClr>
              <a:buFont typeface="Wingdings" panose="05000000000000000000" pitchFamily="2" charset="2"/>
              <a:buChar char="§"/>
            </a:pPr>
            <a:r>
              <a:rPr lang="en-US" sz="1800" b="0" dirty="0"/>
              <a:t>SHiP</a:t>
            </a:r>
          </a:p>
          <a:p>
            <a:pPr marL="285750" indent="-285750" algn="ctr">
              <a:spcBef>
                <a:spcPts val="0"/>
              </a:spcBef>
              <a:buClr>
                <a:srgbClr val="0033A0"/>
              </a:buClr>
              <a:buFont typeface="Wingdings" panose="05000000000000000000" pitchFamily="2" charset="2"/>
              <a:buChar char="§"/>
            </a:pPr>
            <a:r>
              <a:rPr lang="en-US" sz="1800" b="0" dirty="0"/>
              <a:t>Space &amp; access (what can’t be changed)</a:t>
            </a:r>
          </a:p>
        </p:txBody>
      </p:sp>
      <p:pic>
        <p:nvPicPr>
          <p:cNvPr id="5" name="Content Placeholder 6" descr="A diagram of different colored squares&#10;&#10;AI-generated content may be incorrect.">
            <a:extLst>
              <a:ext uri="{FF2B5EF4-FFF2-40B4-BE49-F238E27FC236}">
                <a16:creationId xmlns:a16="http://schemas.microsoft.com/office/drawing/2014/main" id="{57961438-258B-5208-ECE8-0BF9BCDD7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28" y="84875"/>
            <a:ext cx="8378813" cy="6280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9C9D4A-5C3B-43BC-33B9-9878018843A4}"/>
              </a:ext>
            </a:extLst>
          </p:cNvPr>
          <p:cNvSpPr txBox="1"/>
          <p:nvPr/>
        </p:nvSpPr>
        <p:spPr bwMode="auto">
          <a:xfrm>
            <a:off x="4583832" y="84875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Interfaces</a:t>
            </a:r>
            <a:endParaRPr lang="en-GB" sz="2800" b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486484-0569-6BCE-4C08-00E444DC63A8}"/>
              </a:ext>
            </a:extLst>
          </p:cNvPr>
          <p:cNvSpPr txBox="1">
            <a:spLocks/>
          </p:cNvSpPr>
          <p:nvPr/>
        </p:nvSpPr>
        <p:spPr bwMode="auto">
          <a:xfrm>
            <a:off x="165458" y="154262"/>
            <a:ext cx="3482269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BDF systems description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4399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31360-B69A-EB38-E437-E0F7F5700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605D651-EEFA-C36F-0551-6BA747A4A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2863762"/>
            <a:ext cx="3959820" cy="1065742"/>
          </a:xfrm>
        </p:spPr>
        <p:txBody>
          <a:bodyPr/>
          <a:lstStyle/>
          <a:p>
            <a:pPr algn="ctr"/>
            <a:r>
              <a:rPr lang="en-US" dirty="0"/>
              <a:t>In conclusion…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4BDD654-ED0E-1315-7BBC-2FBAA30F8AFD}"/>
              </a:ext>
            </a:extLst>
          </p:cNvPr>
          <p:cNvSpPr txBox="1">
            <a:spLocks/>
          </p:cNvSpPr>
          <p:nvPr/>
        </p:nvSpPr>
        <p:spPr bwMode="auto">
          <a:xfrm>
            <a:off x="4661107" y="731755"/>
            <a:ext cx="674407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/>
              <a:t>1. We will need the help of many stakeholders within the project</a:t>
            </a:r>
            <a:endParaRPr lang="en-GB" sz="3000" dirty="0">
              <a:solidFill>
                <a:schemeClr val="accent3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01FA5E83-F7AB-41CF-5770-F314300E3FB3}"/>
              </a:ext>
            </a:extLst>
          </p:cNvPr>
          <p:cNvSpPr txBox="1">
            <a:spLocks/>
          </p:cNvSpPr>
          <p:nvPr/>
        </p:nvSpPr>
        <p:spPr bwMode="auto">
          <a:xfrm>
            <a:off x="4472378" y="2556400"/>
            <a:ext cx="727342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/>
              <a:t>2. We may invite </a:t>
            </a:r>
            <a:r>
              <a:rPr lang="en-US" sz="3000" u="sng" dirty="0"/>
              <a:t>you</a:t>
            </a:r>
            <a:r>
              <a:rPr lang="en-US" sz="3000" dirty="0"/>
              <a:t> for a brainstorming session to identify functional requirements.</a:t>
            </a:r>
            <a:endParaRPr lang="en-GB" sz="3000" dirty="0">
              <a:solidFill>
                <a:schemeClr val="accent3"/>
              </a:solidFill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C9AC4280-5B42-4555-FA2F-9C989E0121FF}"/>
              </a:ext>
            </a:extLst>
          </p:cNvPr>
          <p:cNvSpPr txBox="1">
            <a:spLocks/>
          </p:cNvSpPr>
          <p:nvPr/>
        </p:nvSpPr>
        <p:spPr bwMode="auto">
          <a:xfrm>
            <a:off x="4295800" y="4595506"/>
            <a:ext cx="727342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/>
              <a:t>3. Your collaboration will be crucial!</a:t>
            </a:r>
            <a:endParaRPr lang="en-GB" sz="3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89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168</TotalTime>
  <Words>405</Words>
  <Application>Microsoft Office PowerPoint</Application>
  <DocSecurity>0</DocSecurity>
  <PresentationFormat>Widescreen</PresentationFormat>
  <Paragraphs>84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BDF Target Complex systems engineering</vt:lpstr>
      <vt:lpstr>BDF target &amp; target complex  Systems Engineering</vt:lpstr>
      <vt:lpstr>FMEA for BDF expected steps</vt:lpstr>
      <vt:lpstr>FMEA example - TDE</vt:lpstr>
      <vt:lpstr>PowerPoint Presentation</vt:lpstr>
      <vt:lpstr>In conclusion…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Mike Parkin</dc:creator>
  <cp:keywords/>
  <dc:description/>
  <cp:lastModifiedBy>Mike Parkin</cp:lastModifiedBy>
  <cp:revision>10</cp:revision>
  <dcterms:created xsi:type="dcterms:W3CDTF">2025-04-15T13:14:30Z</dcterms:created>
  <dcterms:modified xsi:type="dcterms:W3CDTF">2025-04-16T06:45:42Z</dcterms:modified>
  <cp:category/>
  <dc:identifier/>
  <cp:contentStatus/>
  <dc:language/>
  <cp:version/>
</cp:coreProperties>
</file>