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8" r:id="rId11"/>
    <p:sldId id="265" r:id="rId12"/>
    <p:sldId id="269" r:id="rId13"/>
    <p:sldId id="274" r:id="rId14"/>
    <p:sldId id="266" r:id="rId15"/>
    <p:sldId id="270" r:id="rId16"/>
    <p:sldId id="267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069" autoAdjust="0"/>
    <p:restoredTop sz="94669" autoAdjust="0"/>
  </p:normalViewPr>
  <p:slideViewPr>
    <p:cSldViewPr snapToGrid="0">
      <p:cViewPr varScale="1">
        <p:scale>
          <a:sx n="152" d="100"/>
          <a:sy n="152" d="100"/>
        </p:scale>
        <p:origin x="1688" y="1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BAE65-5462-4F4E-9E64-BD74B4A2B49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13CD8-5E5D-4EEC-A4B2-B7827194A0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53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13CD8-5E5D-4EEC-A4B2-B7827194A0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21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3A45EF-1F3F-0327-DDB3-8C231E76E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051A608-B930-B6A4-64FF-A4CF53F72B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041E622-B5E7-B1D3-20E5-5E71D2206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726D4B-4AA9-4321-8545-18AE2E5FA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767EC9-155E-996A-EC5E-14413C3AC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16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A83CA8-372E-4E08-AC2A-DEDFDDD3D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4DA9C32-8415-2F12-B8B7-A4E5B7E07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8C90AE9-E6CA-3352-CE35-8435F9488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266493F-C515-E71E-ECE8-62CC6964E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5CC4F4-A13A-CA12-69D1-AAA095710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6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FA7F3A1-DD3D-7DBE-E38F-7A2CDACDC8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E2D6AAB-5ECA-D57E-0170-CBB69613EA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A7771A-967D-62A6-BA8D-6BFC58534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F5FE77-ABA8-0036-1F90-3BD0E7ADA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0C55E8-FEDD-E966-6515-865D8DA65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442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9D4618-ABDD-E38D-A65E-7BC905305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C2ED3EF-A738-E683-447A-B9DDCD6BD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2644258-B199-30DE-7A29-CFED6C11B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6E240D-F3E2-CA3E-638A-6D2BC6063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1C2DBF-0587-C5A7-7F61-5C0E75AFE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4AEA46-ADA5-6A45-4505-09121B518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958EB54-47E9-2066-EFBF-B6B77740D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CD71EE-80FA-4D07-B295-AB52B0311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D26F62-A6DD-7DEA-447F-1DB26CF80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6DFE95-DB9A-10D6-AA4C-6AC89EFAE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3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F52824-6686-9127-EB00-2F0B26F63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91ABC98-13BC-DE41-267C-F9D38DF702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F58E8-9C47-6D5A-D174-8A156F8F09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A59B2A-0EBA-566F-CCEB-5AA129E47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35D839F-74CF-57B6-A328-B85E9A934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615B201-C4B5-D07A-915E-9B282BD81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55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BB45E4-DB3E-E1F1-A250-FA58C12D8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15828B-38AD-5AD9-D087-CC3E1AA890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18D33F1-3277-3AB6-9290-15387D493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E08F733-1658-9187-C705-981F27431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79DF656-B3CF-9D59-E07D-C07CFE1581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F4DCDAC-5662-1607-9C98-EF846CEB5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45EF078-6A10-AB27-0D7D-FB924C0FB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5C01C45-AE5F-B59B-C6D1-F9865DB71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6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0447E5-5B79-5CEE-3293-684FA9CEE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240AFE3-97C6-3563-D8E5-CBF9CF8E7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D87207D-1060-4A33-1EF2-99C1CFDEC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0060ED2-00F6-0D9D-B6DF-DF03A2D13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12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B2C701F-3036-DB56-E97B-C98FEA13D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516854B-1F87-3453-8109-E6CBBDC4C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EC44D7B-BF4A-0E13-4C47-A2D69EDE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79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2D3ED9-6F62-3EA8-5AED-DC9F62054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FFA97F-3284-7D5A-3C62-452F0B6DE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474AFDA-275A-BC26-A9D0-74107BF7F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AFD54E7-6B5B-218B-A878-FA7355969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B9D3ABC-6B11-BE05-034C-1CBD06CF8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676FE1A-A677-D78A-B6E0-7BF3C241B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515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515705-A886-DF9A-A4EB-ABFC972EA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66EB064-B6D9-AFA4-781C-319132F3E9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F9BFFDD-B413-33DC-D7B3-F46139129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2C5DDEB-57B0-0817-0A1D-A7EC3D5CC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3DCCA5E-6B90-AD9D-34BE-26FCA8FE8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3903EE5-676B-D96C-ABCC-697BACF5C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74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8FC5673-488A-FF78-D4A4-EE7B4F655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2729AE1-25A8-938B-B6AB-519C89E7A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1D110F6-57C3-C54C-B5B0-76F6548090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BC3EDE-4EA4-4ECB-8F9C-50218DED4089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7F1584B-563B-C455-E17F-1B39023142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36F206C-07D2-5E6D-6646-6193375DC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EE1BA3-9C5F-4AA1-9269-A3BF2963C13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73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arxiv.org/abs/2502.10817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arxiv.org/abs/2502.1269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arxiv.org/abs/2502.02152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github.com/GilesStrong/tomop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iopscience.iop.org/article/10.1088/2632-2153/ad52e7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1.13544" TargetMode="External"/><Relationship Id="rId7" Type="http://schemas.openxmlformats.org/officeDocument/2006/relationships/image" Target="../media/image24.png"/><Relationship Id="rId2" Type="http://schemas.openxmlformats.org/officeDocument/2006/relationships/hyperlink" Target="https://arxiv.org/abs/2310.0567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verleaf.com/1174783687sxfjkrqvprvv#e92a13" TargetMode="External"/><Relationship Id="rId2" Type="http://schemas.openxmlformats.org/officeDocument/2006/relationships/hyperlink" Target="https://nupecc.org/jenaa/docs/JENA_comp_white_paper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FB5047-ADE0-FD7D-8C65-A9A8FB0FB5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7453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EUCAIF WG2-CODESIGN</a:t>
            </a:r>
            <a:br>
              <a:rPr lang="en-US" dirty="0"/>
            </a:br>
            <a:r>
              <a:rPr lang="en-US" dirty="0"/>
              <a:t>Meeting 2025/1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AC76E07-2BD8-8D89-0A31-E0AA6E6069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8292"/>
            <a:ext cx="9144000" cy="1655762"/>
          </a:xfrm>
        </p:spPr>
        <p:txBody>
          <a:bodyPr/>
          <a:lstStyle/>
          <a:p>
            <a:r>
              <a:rPr lang="en-US" dirty="0"/>
              <a:t>T. Dorigo, P. </a:t>
            </a:r>
            <a:r>
              <a:rPr lang="en-US" dirty="0" err="1"/>
              <a:t>Vischia</a:t>
            </a:r>
            <a:endParaRPr lang="en-US" dirty="0"/>
          </a:p>
          <a:p>
            <a:r>
              <a:rPr lang="en-US" dirty="0"/>
              <a:t>26/3/2025</a:t>
            </a:r>
          </a:p>
        </p:txBody>
      </p:sp>
    </p:spTree>
    <p:extLst>
      <p:ext uri="{BB962C8B-B14F-4D97-AF65-F5344CB8AC3E}">
        <p14:creationId xmlns:p14="http://schemas.microsoft.com/office/powerpoint/2010/main" val="2447542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B2CF75-F3D9-A54E-5F5D-8C9F41942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Sample results: p/pi discrimination</a:t>
            </a:r>
            <a:br>
              <a:rPr lang="en-US" sz="3600" dirty="0"/>
            </a:br>
            <a:r>
              <a:rPr lang="en-US" sz="3600" dirty="0"/>
              <a:t>(</a:t>
            </a:r>
            <a:r>
              <a:rPr lang="en-US" sz="3600" dirty="0">
                <a:hlinkClick r:id="rId2"/>
              </a:rPr>
              <a:t>https://arxiv.org/abs/2502.10817</a:t>
            </a:r>
            <a:r>
              <a:rPr lang="en-US" sz="3600" dirty="0"/>
              <a:t> )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50EB9151-C4DB-8AAC-2265-53AAF90CA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14359"/>
            <a:ext cx="12192000" cy="422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739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449239-36F2-A24F-EEAD-D4E2C5351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339" y="341380"/>
            <a:ext cx="5664200" cy="651662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2) Faster readout of hadron showers and on-site dimensionality reduction becomes very important.</a:t>
            </a:r>
          </a:p>
          <a:p>
            <a:pPr marL="0" indent="0">
              <a:buNone/>
            </a:pPr>
            <a:r>
              <a:rPr lang="en-US" b="1" dirty="0"/>
              <a:t>Neuromorphic computing </a:t>
            </a:r>
            <a:r>
              <a:rPr lang="en-US" dirty="0"/>
              <a:t>and </a:t>
            </a:r>
            <a:r>
              <a:rPr lang="en-US" b="1" dirty="0"/>
              <a:t>photonics-based localized preprocessing </a:t>
            </a:r>
            <a:r>
              <a:rPr lang="en-US" dirty="0"/>
              <a:t>may be key to dramatically reduce data throughput (</a:t>
            </a:r>
            <a:r>
              <a:rPr lang="en-US" dirty="0">
                <a:sym typeface="Wingdings" panose="05000000000000000000" pitchFamily="2" charset="2"/>
              </a:rPr>
              <a:t> improve triggering on detailed properties)</a:t>
            </a:r>
            <a:r>
              <a:rPr lang="en-US" dirty="0"/>
              <a:t>, plus offering potential benefit of partly removing need of high granularity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Studied SNN-based regression of energy, energy </a:t>
            </a:r>
            <a:r>
              <a:rPr lang="en-US" dirty="0" err="1">
                <a:sym typeface="Wingdings" panose="05000000000000000000" pitchFamily="2" charset="2"/>
              </a:rPr>
              <a:t>xyz</a:t>
            </a:r>
            <a:r>
              <a:rPr lang="en-US" dirty="0">
                <a:sym typeface="Wingdings" panose="05000000000000000000" pitchFamily="2" charset="2"/>
              </a:rPr>
              <a:t> centroid, and dispersion in PbWO4 cube where main interaction took place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Preprint produced</a:t>
            </a:r>
            <a:r>
              <a:rPr lang="en-US" dirty="0">
                <a:sym typeface="Wingdings" panose="05000000000000000000" pitchFamily="2" charset="2"/>
              </a:rPr>
              <a:t>, now in review. Much to explore in near future! At least a couple of publications foreseen</a:t>
            </a:r>
          </a:p>
          <a:p>
            <a:pPr lvl="1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One on hardware implementation with nanowires</a:t>
            </a:r>
          </a:p>
          <a:p>
            <a:pPr lvl="1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One on optimization of design of neuromorphic system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Currently involved: 3 seniors, 1 PhD student, 2 pre-</a:t>
            </a:r>
            <a:r>
              <a:rPr lang="en-US" dirty="0" err="1">
                <a:sym typeface="Wingdings" panose="05000000000000000000" pitchFamily="2" charset="2"/>
              </a:rPr>
              <a:t>Phd</a:t>
            </a:r>
            <a:r>
              <a:rPr lang="en-US" dirty="0">
                <a:sym typeface="Wingdings" panose="05000000000000000000" pitchFamily="2" charset="2"/>
              </a:rPr>
              <a:t>, one bachelor student + advisory at </a:t>
            </a:r>
            <a:r>
              <a:rPr lang="en-US" dirty="0" err="1">
                <a:sym typeface="Wingdings" panose="05000000000000000000" pitchFamily="2" charset="2"/>
              </a:rPr>
              <a:t>nanoLund</a:t>
            </a: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dirty="0"/>
              <a:t>Profile sought: </a:t>
            </a:r>
            <a:r>
              <a:rPr lang="en-US" dirty="0">
                <a:solidFill>
                  <a:srgbClr val="00B0F0"/>
                </a:solidFill>
              </a:rPr>
              <a:t>anybody interested. Also hardware experts</a:t>
            </a:r>
            <a:r>
              <a:rPr lang="en-US" dirty="0"/>
              <a:t> to explore implementation/prototyping with AI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/>
              <a:t>Possible involvement: </a:t>
            </a:r>
            <a:r>
              <a:rPr lang="en-US" dirty="0">
                <a:solidFill>
                  <a:srgbClr val="00B050"/>
                </a:solidFill>
              </a:rPr>
              <a:t>explore SNN architecture; optimize layout of neurons for automated dimensionality reduction with generative models; conceive hardware parameter space and proceed to study co-design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/>
              <a:t>Also in the process of </a:t>
            </a:r>
            <a:r>
              <a:rPr lang="en-US" dirty="0">
                <a:solidFill>
                  <a:srgbClr val="00B0F0"/>
                </a:solidFill>
              </a:rPr>
              <a:t>using this for an EIC Pathfinder application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58E52D1-8EDC-2A65-B915-CAA6ADBB0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539" y="0"/>
            <a:ext cx="5857461" cy="267367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2F2C4E9-5C5E-E24C-0C06-717636565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2940" y="2194560"/>
            <a:ext cx="3247978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635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815320-28F1-F63B-6965-E96923000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85557" cy="1325563"/>
          </a:xfrm>
        </p:spPr>
        <p:txBody>
          <a:bodyPr>
            <a:noAutofit/>
          </a:bodyPr>
          <a:lstStyle/>
          <a:p>
            <a:r>
              <a:rPr lang="en-US" sz="3600" dirty="0"/>
              <a:t>Example from paper (</a:t>
            </a:r>
            <a:r>
              <a:rPr lang="en-US" sz="3600" dirty="0">
                <a:hlinkClick r:id="rId2"/>
              </a:rPr>
              <a:t>https://arxiv.org/abs/2502.12693</a:t>
            </a:r>
            <a:r>
              <a:rPr lang="en-US" sz="3600" dirty="0"/>
              <a:t> ): </a:t>
            </a:r>
            <a:br>
              <a:rPr lang="en-US" sz="3600" dirty="0"/>
            </a:br>
            <a:r>
              <a:rPr lang="en-US" sz="3600" dirty="0"/>
              <a:t>Regression E+ E centroid </a:t>
            </a:r>
            <a:r>
              <a:rPr lang="en-US" sz="3600" dirty="0" err="1"/>
              <a:t>x,y,z</a:t>
            </a:r>
            <a:endParaRPr lang="en-US" sz="36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125B56A-A0BD-FD58-7920-F1D3F74FA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8865"/>
            <a:ext cx="5739433" cy="464913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5E486B2-5A5C-1416-692A-4E2DAEA3D9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6882" y="2427426"/>
            <a:ext cx="6101431" cy="413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718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A1D7F6-8D32-D6CF-8477-E7CF12C7D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839" y="1032150"/>
            <a:ext cx="4149035" cy="1325563"/>
          </a:xfrm>
        </p:spPr>
        <p:txBody>
          <a:bodyPr>
            <a:noAutofit/>
          </a:bodyPr>
          <a:lstStyle/>
          <a:p>
            <a:r>
              <a:rPr lang="en-US" sz="3600" dirty="0"/>
              <a:t>(digressing a bit): Future idea for neuromorphic computing readout with </a:t>
            </a:r>
            <a:r>
              <a:rPr lang="en-US" sz="3600" dirty="0" err="1"/>
              <a:t>nanophotonics</a:t>
            </a:r>
            <a:endParaRPr lang="en-US" sz="36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848D4FB-2986-CBB9-2143-695916D5A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5095" y="4141857"/>
            <a:ext cx="3520660" cy="23399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Using scintillating fibers coupled to nanowires, and a </a:t>
            </a:r>
            <a:r>
              <a:rPr lang="en-US" sz="2000" dirty="0">
                <a:solidFill>
                  <a:srgbClr val="00B0F0"/>
                </a:solidFill>
              </a:rPr>
              <a:t>generative model to learn 3D geometry of “neurons” in photonic network</a:t>
            </a:r>
            <a:r>
              <a:rPr lang="en-US" sz="2000" dirty="0"/>
              <a:t>, we can produce </a:t>
            </a:r>
            <a:r>
              <a:rPr lang="en-US" sz="2000" dirty="0">
                <a:solidFill>
                  <a:srgbClr val="FF0000"/>
                </a:solidFill>
              </a:rPr>
              <a:t>ultrafast, low-throughput dimensionality reduction of calorimeter signals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6938D35-B276-0663-FDED-0FABDDB6D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23" y="99087"/>
            <a:ext cx="7309111" cy="355409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7DCC0FA-F961-249B-09BB-D53BA9FE0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84" y="3695364"/>
            <a:ext cx="5402226" cy="316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454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A87219-6429-5235-8272-BD079349D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764" y="649356"/>
            <a:ext cx="6110357" cy="691321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4000" dirty="0"/>
              <a:t>3) </a:t>
            </a:r>
            <a:r>
              <a:rPr lang="en-US" sz="4000" b="1" dirty="0"/>
              <a:t>A lot can be explored in hybridization of tracking and calorimetry</a:t>
            </a:r>
            <a:r>
              <a:rPr lang="en-US" sz="4000" dirty="0"/>
              <a:t>. Why density 0 </a:t>
            </a:r>
            <a:r>
              <a:rPr lang="en-US" sz="4000" dirty="0">
                <a:sym typeface="Wingdings" panose="05000000000000000000" pitchFamily="2" charset="2"/>
              </a:rPr>
              <a:t> density 1? There must be a better solution. </a:t>
            </a:r>
          </a:p>
          <a:p>
            <a:pPr marL="0" indent="0">
              <a:buNone/>
            </a:pPr>
            <a:r>
              <a:rPr lang="en-US" sz="4000" dirty="0">
                <a:sym typeface="Wingdings" panose="05000000000000000000" pitchFamily="2" charset="2"/>
              </a:rPr>
              <a:t>We have started to prepare software that will explore these possibilities (AIDO) – an end-to-end pipeline that generates new G4 data at every epoch, and approximates with a diffusion model the full data chain. Best example of co-design in place so far.</a:t>
            </a:r>
          </a:p>
          <a:p>
            <a:pPr marL="0" indent="0">
              <a:buNone/>
            </a:pPr>
            <a:endParaRPr lang="en-US" sz="40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4000" dirty="0">
                <a:solidFill>
                  <a:srgbClr val="FF0000"/>
                </a:solidFill>
                <a:sym typeface="Wingdings" panose="05000000000000000000" pitchFamily="2" charset="2"/>
              </a:rPr>
              <a:t>Preprint produced </a:t>
            </a:r>
            <a:r>
              <a:rPr lang="en-US" sz="4000" dirty="0">
                <a:sym typeface="Wingdings" panose="05000000000000000000" pitchFamily="2" charset="2"/>
              </a:rPr>
              <a:t>(proof of principle), now in review by MDPI. Lots of possible questions to ask to the software &amp; papers to produce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4000" dirty="0">
                <a:sym typeface="Wingdings" panose="05000000000000000000" pitchFamily="2" charset="2"/>
              </a:rPr>
              <a:t>Currently involved: seniors + 3MS + 1BA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4000" dirty="0">
                <a:sym typeface="Wingdings" panose="05000000000000000000" pitchFamily="2" charset="2"/>
              </a:rPr>
              <a:t>Profile sought: TBD – </a:t>
            </a:r>
            <a:r>
              <a:rPr lang="en-US" sz="4000" dirty="0">
                <a:solidFill>
                  <a:srgbClr val="00B0F0"/>
                </a:solidFill>
                <a:sym typeface="Wingdings" panose="05000000000000000000" pitchFamily="2" charset="2"/>
              </a:rPr>
              <a:t>happy to enlarge group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4000" dirty="0">
                <a:sym typeface="Wingdings" panose="05000000000000000000" pitchFamily="2" charset="2"/>
              </a:rPr>
              <a:t>Possible involvement: </a:t>
            </a:r>
            <a:r>
              <a:rPr lang="en-US" sz="4000" dirty="0">
                <a:solidFill>
                  <a:srgbClr val="00B050"/>
                </a:solidFill>
                <a:sym typeface="Wingdings" panose="05000000000000000000" pitchFamily="2" charset="2"/>
              </a:rPr>
              <a:t>hyperparameter optimization, extension to handle tracking layers, study of different loss functions, inclusion of fragmentation function priors, use of nuclear interactions for particle ID 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br>
              <a:rPr lang="en-US" dirty="0">
                <a:sym typeface="Wingdings" panose="05000000000000000000" pitchFamily="2" charset="2"/>
              </a:rPr>
            </a:br>
            <a:br>
              <a:rPr lang="en-US" dirty="0"/>
            </a:br>
            <a:endParaRPr lang="en-US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497A046-4307-B6FA-FAA4-A5B66D3C6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961" y="0"/>
            <a:ext cx="6298039" cy="161715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B134357-2C6C-35EE-2F2B-C563B28FB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3820" y="1308806"/>
            <a:ext cx="4098180" cy="554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29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B07876-7059-5CB1-9422-28320D81A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313" y="237021"/>
            <a:ext cx="10515600" cy="1325563"/>
          </a:xfrm>
        </p:spPr>
        <p:txBody>
          <a:bodyPr>
            <a:noAutofit/>
          </a:bodyPr>
          <a:lstStyle/>
          <a:p>
            <a:r>
              <a:rPr lang="en-US" sz="3600" dirty="0"/>
              <a:t>Money plot from paper (</a:t>
            </a:r>
            <a:r>
              <a:rPr lang="en-US" sz="3600" dirty="0">
                <a:hlinkClick r:id="rId2"/>
              </a:rPr>
              <a:t>https://arxiv.org/abs/2502.02152</a:t>
            </a:r>
            <a:r>
              <a:rPr lang="en-US" sz="3600" dirty="0"/>
              <a:t> ):</a:t>
            </a:r>
            <a:br>
              <a:rPr lang="en-US" sz="3600" dirty="0"/>
            </a:br>
            <a:r>
              <a:rPr lang="en-US" sz="3600" dirty="0"/>
              <a:t>Evolution of sampling calorimeter during learning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4C173C6-7F21-18CA-142A-52D8C2104D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768" y="1803048"/>
            <a:ext cx="7927676" cy="505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377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BD5B86-0436-5AB6-1E2D-29CFE7DB3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435" y="306041"/>
            <a:ext cx="5584687" cy="625820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4) Some special situations (EM calorimeter for muon collider, where background from BIB is different from any previous collider detector) demand special studies </a:t>
            </a:r>
            <a:r>
              <a:rPr lang="en-US" dirty="0">
                <a:sym typeface="Wingdings" panose="05000000000000000000" pitchFamily="2" charset="2"/>
              </a:rPr>
              <a:t> F. Nardi’s PhD thesis; work to be expanded into complete optimization using co-design ideas; presently </a:t>
            </a:r>
            <a:r>
              <a:rPr lang="en-US" dirty="0">
                <a:solidFill>
                  <a:srgbClr val="00B0F0"/>
                </a:solidFill>
                <a:sym typeface="Wingdings" panose="05000000000000000000" pitchFamily="2" charset="2"/>
              </a:rPr>
              <a:t>also developing precise diffusion model for photon shower surrogate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00B0F0"/>
                </a:solidFill>
                <a:sym typeface="Wingdings" panose="05000000000000000000" pitchFamily="2" charset="2"/>
              </a:rPr>
              <a:t>Work in progress </a:t>
            </a:r>
            <a:r>
              <a:rPr lang="en-US" dirty="0">
                <a:sym typeface="Wingdings" panose="05000000000000000000" pitchFamily="2" charset="2"/>
              </a:rPr>
              <a:t>(currently involved: 2 seniors, 1 postdoc, 1 PhD, 1 post-master)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Profile sought: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anybody willing to contribute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Possible developments: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proof of end-to-end optimization with state-of-the-art reconstruction (object condensation), papers / involvement with Muon Collider collaboration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endParaRPr lang="en-US" dirty="0"/>
          </a:p>
        </p:txBody>
      </p:sp>
      <p:pic>
        <p:nvPicPr>
          <p:cNvPr id="5" name="Immagine 4" descr="Immagine che contiene diagramma, testo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5572EAF1-B1D6-BC9B-13C7-D43177A1C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730" y="240357"/>
            <a:ext cx="6235337" cy="249413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F793CD9-6AB1-CF4B-826C-506E499A5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4954" y="3375442"/>
            <a:ext cx="6197045" cy="328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264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488DE4-E94E-B813-5EA4-8203CC1EC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730" y="475560"/>
            <a:ext cx="52578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Muon tomography detector optimization: </a:t>
            </a:r>
            <a:r>
              <a:rPr lang="en-US" dirty="0" err="1"/>
              <a:t>TomOpt</a:t>
            </a:r>
            <a:endParaRPr lang="en-US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2E737B-8A2F-0311-C882-0B5922677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599" y="2422516"/>
            <a:ext cx="7007087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end-to-end pipeline for optimization of detector geometries</a:t>
            </a:r>
            <a:r>
              <a:rPr lang="en-US" dirty="0"/>
              <a:t> and components has been developed by INFN+UCL+UOV (main developer G. Strong)</a:t>
            </a:r>
          </a:p>
          <a:p>
            <a:pPr marL="0" indent="0">
              <a:buNone/>
            </a:pPr>
            <a:r>
              <a:rPr lang="en-US" dirty="0" err="1"/>
              <a:t>PyTorch</a:t>
            </a:r>
            <a:r>
              <a:rPr lang="en-US" dirty="0"/>
              <a:t> software available at </a:t>
            </a:r>
            <a:r>
              <a:rPr lang="en-US" dirty="0">
                <a:hlinkClick r:id="rId2"/>
              </a:rPr>
              <a:t>https://github.com/GilesStrong/tomopt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The software performance has been proven, but lots of extensions are useful to make it an appealing product</a:t>
            </a:r>
          </a:p>
          <a:p>
            <a:pPr>
              <a:buFontTx/>
              <a:buChar char="-"/>
            </a:pPr>
            <a:r>
              <a:rPr lang="en-US" dirty="0"/>
              <a:t>Handling 3D configurations (so far only handling 2D vertical stacks) </a:t>
            </a:r>
          </a:p>
          <a:p>
            <a:pPr>
              <a:buFontTx/>
              <a:buChar char="-"/>
            </a:pPr>
            <a:r>
              <a:rPr lang="en-US" dirty="0"/>
              <a:t>Inserting high-performance graph NN for imaging in pipeline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Current effort: seniors + 2 PhD + others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00B0F0"/>
                </a:solidFill>
                <a:sym typeface="Wingdings" panose="05000000000000000000" pitchFamily="2" charset="2"/>
              </a:rPr>
              <a:t>Happy to accept new contributors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D06D995-FA3C-E646-0C80-6483479C2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955" y="0"/>
            <a:ext cx="6507045" cy="205739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8C150EF-D973-555D-A9F5-B078B5006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6551" y="1078956"/>
            <a:ext cx="3884484" cy="577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249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D2414F-F404-F570-EAF9-02F837CB6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from paper (</a:t>
            </a:r>
            <a:r>
              <a:rPr lang="en-US" dirty="0">
                <a:hlinkClick r:id="rId2"/>
              </a:rPr>
              <a:t>https://iopscience.iop.org/article/10.1088/2632-2153/ad52e7</a:t>
            </a:r>
            <a:r>
              <a:rPr lang="en-US" dirty="0"/>
              <a:t> ):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5B90BCA-EAD7-00D2-6482-B6DCE3892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418" y="1543188"/>
            <a:ext cx="6801805" cy="494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951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1E91BC-A7E8-6EBE-1D6F-C6A41277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possible crusades to embark on?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9CE0E63-2702-364A-493F-CF4579DF7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number of planned experiments are toying with co-design ideas.</a:t>
            </a:r>
          </a:p>
          <a:p>
            <a:pPr marL="0" indent="0">
              <a:buNone/>
            </a:pPr>
            <a:r>
              <a:rPr lang="en-US" dirty="0"/>
              <a:t>E.g. in astrophysics (neutrino </a:t>
            </a:r>
            <a:r>
              <a:rPr lang="en-US" dirty="0" err="1"/>
              <a:t>expts</a:t>
            </a:r>
            <a:r>
              <a:rPr lang="en-US" dirty="0"/>
              <a:t>: RNO-G, IceCube-Gen2, TAMBO)</a:t>
            </a:r>
          </a:p>
          <a:p>
            <a:pPr marL="0" indent="0">
              <a:buNone/>
            </a:pPr>
            <a:r>
              <a:rPr lang="en-US" dirty="0"/>
              <a:t>In addition, </a:t>
            </a:r>
            <a:r>
              <a:rPr lang="en-US" dirty="0">
                <a:solidFill>
                  <a:srgbClr val="00B0F0"/>
                </a:solidFill>
              </a:rPr>
              <a:t>software for SWGO array optimization produced, proof of principle demonstration of SGD optimization of O(1k) parameter problems</a:t>
            </a:r>
            <a:r>
              <a:rPr lang="en-US" dirty="0"/>
              <a:t>, with significant improvements in </a:t>
            </a:r>
            <a:r>
              <a:rPr lang="en-US" dirty="0" err="1"/>
              <a:t>FoMs</a:t>
            </a:r>
            <a:r>
              <a:rPr lang="en-US" dirty="0"/>
              <a:t> (next slide)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Other suggestions?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190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B70B16-8C72-15C5-C6CB-FBD97093B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Agenda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099D077-0781-4843-51B0-EB2D6E02B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 </a:t>
            </a:r>
            <a:r>
              <a:rPr lang="en-US" b="0" i="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</a:rPr>
              <a:t>News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from EUCAIF </a:t>
            </a:r>
          </a:p>
          <a:p>
            <a:pPr algn="l">
              <a:buNone/>
            </a:pP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 </a:t>
            </a:r>
            <a:r>
              <a:rPr lang="en-US" b="0" i="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</a:rPr>
              <a:t>Proposed activities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 1) innovative calorimetry</a:t>
            </a:r>
          </a:p>
          <a:p>
            <a:pPr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 2) co-design of muon tomography applications</a:t>
            </a:r>
          </a:p>
          <a:p>
            <a:pPr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 3) other bottom-up suggestions</a:t>
            </a:r>
          </a:p>
          <a:p>
            <a:pPr algn="l">
              <a:buNone/>
            </a:pP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 </a:t>
            </a:r>
            <a:r>
              <a:rPr lang="en-US" b="0" i="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</a:rPr>
              <a:t>Define timeline and objectives 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for 2025</a:t>
            </a:r>
          </a:p>
          <a:p>
            <a:pPr marL="0" indent="0" algn="l">
              <a:buNone/>
            </a:pP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 AOB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8370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937BFF-23A3-2D9A-545D-375BE4EFC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922" y="108916"/>
            <a:ext cx="3959491" cy="1325563"/>
          </a:xfrm>
        </p:spPr>
        <p:txBody>
          <a:bodyPr/>
          <a:lstStyle/>
          <a:p>
            <a:r>
              <a:rPr lang="en-US" dirty="0"/>
              <a:t>SWGO layout optimization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EDF5B61-5682-2D79-1A3F-1998115B7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22" y="1872626"/>
            <a:ext cx="4063993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Two papers in review: software description (</a:t>
            </a:r>
            <a:r>
              <a:rPr lang="en-US" dirty="0">
                <a:hlinkClick r:id="rId2"/>
              </a:rPr>
              <a:t>https://arxiv.org/abs/2310.05673</a:t>
            </a:r>
            <a:r>
              <a:rPr lang="en-US" dirty="0"/>
              <a:t> ), results discussing Pareto front (</a:t>
            </a:r>
            <a:r>
              <a:rPr lang="en-US" dirty="0">
                <a:hlinkClick r:id="rId3"/>
              </a:rPr>
              <a:t>https://arxiv.org/abs/2501.13544</a:t>
            </a:r>
            <a:r>
              <a:rPr lang="en-US" dirty="0"/>
              <a:t> ).</a:t>
            </a:r>
          </a:p>
          <a:p>
            <a:pPr marL="0" indent="0">
              <a:buNone/>
            </a:pPr>
            <a:r>
              <a:rPr lang="en-US" dirty="0"/>
              <a:t>Software available on GitHub ()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Current involvement: seniors, 1 PhD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Future developments: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extend surrogate model of showers to lower energy, include SWGO-defined performance metrics in loss, compare to full simulation results </a:t>
            </a:r>
            <a:r>
              <a:rPr lang="en-US" dirty="0">
                <a:sym typeface="Wingdings" panose="05000000000000000000" pitchFamily="2" charset="2"/>
              </a:rPr>
              <a:t>(one paper expected)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Happy to collaborate with anybody interested!</a:t>
            </a:r>
            <a:endParaRPr lang="en-US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94ECEF7-076C-D62B-F850-4FD623F706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1794" y="0"/>
            <a:ext cx="6000206" cy="141591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E30C6FB-1480-9627-EB9D-A7BEE2D02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2052" y="3429000"/>
            <a:ext cx="5950226" cy="147562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4FE43FC7-D399-EFB9-F97F-60C829B81E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2094" y="1061832"/>
            <a:ext cx="4149906" cy="272125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94355EF-61C1-4424-EFB8-D63F361C9B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6218" y="3953564"/>
            <a:ext cx="3537860" cy="266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062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8748C3-6098-7B65-C242-EE2DE2237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2" y="55908"/>
            <a:ext cx="10515600" cy="1325563"/>
          </a:xfrm>
        </p:spPr>
        <p:txBody>
          <a:bodyPr/>
          <a:lstStyle/>
          <a:p>
            <a:r>
              <a:rPr lang="en-US" dirty="0"/>
              <a:t>Examples from the papers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3355C41-BE6D-82E9-E093-A975C3086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72" y="1621181"/>
            <a:ext cx="7721281" cy="435333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9485961-AA80-8DBA-CB1A-4B6A985CC09D}"/>
              </a:ext>
            </a:extLst>
          </p:cNvPr>
          <p:cNvSpPr txBox="1"/>
          <p:nvPr/>
        </p:nvSpPr>
        <p:spPr>
          <a:xfrm>
            <a:off x="1577009" y="6473815"/>
            <a:ext cx="4662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Different initial layouts converge to optimality</a:t>
            </a: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B264E910-0CA6-D6CF-48E1-445820419653}"/>
              </a:ext>
            </a:extLst>
          </p:cNvPr>
          <p:cNvSpPr/>
          <p:nvPr/>
        </p:nvSpPr>
        <p:spPr>
          <a:xfrm>
            <a:off x="332219" y="5942560"/>
            <a:ext cx="7668591" cy="5433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Epoch 1               epoch 20	       epoch 50           epoch 100           epoch 400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A29E434-ECB6-D620-D18D-B34289D5A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259" y="109393"/>
            <a:ext cx="4229749" cy="447255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54CA711-9A64-5E42-C51C-9A1959F9EE49}"/>
              </a:ext>
            </a:extLst>
          </p:cNvPr>
          <p:cNvSpPr txBox="1"/>
          <p:nvPr/>
        </p:nvSpPr>
        <p:spPr>
          <a:xfrm>
            <a:off x="8499061" y="4739861"/>
            <a:ext cx="34176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Comparison of 3-component</a:t>
            </a:r>
          </a:p>
          <a:p>
            <a:r>
              <a:rPr lang="en-US" dirty="0"/>
              <a:t>Utility function among 8 </a:t>
            </a:r>
          </a:p>
          <a:p>
            <a:r>
              <a:rPr lang="en-US" dirty="0"/>
              <a:t>benchmarks proposed by SWGO</a:t>
            </a:r>
          </a:p>
          <a:p>
            <a:r>
              <a:rPr lang="en-US" dirty="0"/>
              <a:t>and optimization result</a:t>
            </a:r>
          </a:p>
        </p:txBody>
      </p:sp>
    </p:spTree>
    <p:extLst>
      <p:ext uri="{BB962C8B-B14F-4D97-AF65-F5344CB8AC3E}">
        <p14:creationId xmlns:p14="http://schemas.microsoft.com/office/powerpoint/2010/main" val="2485603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D4D7D9-AAEA-DFDF-0643-9E62013F6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objectives could we set to ourselves in 2025?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897D0A-97A1-B4E8-51C1-2AFA4A5B8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en-US" dirty="0"/>
              <a:t>A common publication where we discuss co-design efforts ongoing and preliminary results?</a:t>
            </a:r>
          </a:p>
          <a:p>
            <a:pPr>
              <a:buFontTx/>
              <a:buChar char="-"/>
            </a:pPr>
            <a:r>
              <a:rPr lang="en-US" dirty="0"/>
              <a:t>Progress in collaborative activities?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How do we get organized in practice: </a:t>
            </a:r>
          </a:p>
          <a:p>
            <a:pPr>
              <a:buFontTx/>
              <a:buChar char="-"/>
            </a:pPr>
            <a:r>
              <a:rPr lang="en-US" dirty="0"/>
              <a:t>Weekly meetings (already in place for both calorimetry group and </a:t>
            </a:r>
            <a:r>
              <a:rPr lang="en-US" dirty="0" err="1"/>
              <a:t>tomopt</a:t>
            </a:r>
            <a:r>
              <a:rPr lang="en-US" dirty="0"/>
              <a:t> software)</a:t>
            </a:r>
          </a:p>
          <a:p>
            <a:pPr>
              <a:buFontTx/>
              <a:buChar char="-"/>
            </a:pPr>
            <a:r>
              <a:rPr lang="en-US" dirty="0"/>
              <a:t>Common repositories (already in place for some of the activities)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Questions? Comments? </a:t>
            </a:r>
          </a:p>
        </p:txBody>
      </p:sp>
    </p:spTree>
    <p:extLst>
      <p:ext uri="{BB962C8B-B14F-4D97-AF65-F5344CB8AC3E}">
        <p14:creationId xmlns:p14="http://schemas.microsoft.com/office/powerpoint/2010/main" val="11686360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E0A19A-7060-7870-5242-7E6EDBAF1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Items and next meeting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728C20-F651-2BBB-8E09-74A7C1CD6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en-US" dirty="0"/>
              <a:t>Propose to have next meeting BEFORE the EUCAIF conference</a:t>
            </a:r>
          </a:p>
          <a:p>
            <a:pPr marL="0" indent="0">
              <a:buNone/>
            </a:pPr>
            <a:r>
              <a:rPr lang="en-US" dirty="0"/>
              <a:t>(maybe Christian could update on studies at Uppsala)</a:t>
            </a:r>
          </a:p>
          <a:p>
            <a:pPr marL="0" indent="0">
              <a:buNone/>
            </a:pPr>
            <a:r>
              <a:rPr lang="en-US" dirty="0"/>
              <a:t>Then meet every 2 months to discuss progress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Distribute slides and ask for further diffusion in the community, with indico page and category</a:t>
            </a:r>
          </a:p>
          <a:p>
            <a:pPr>
              <a:buFontTx/>
              <a:buChar char="-"/>
            </a:pPr>
            <a:r>
              <a:rPr lang="en-US" dirty="0"/>
              <a:t>Ask for other topics proposed by members</a:t>
            </a:r>
          </a:p>
          <a:p>
            <a:pPr marL="0" indent="0">
              <a:buNone/>
            </a:pPr>
            <a:r>
              <a:rPr lang="en-US" dirty="0"/>
              <a:t>- Other round of questionnaire </a:t>
            </a:r>
          </a:p>
          <a:p>
            <a:pPr>
              <a:buFontTx/>
              <a:buChar char="-"/>
            </a:pPr>
            <a:r>
              <a:rPr lang="en-US" dirty="0"/>
              <a:t>Distribute summary of fellows meeting results</a:t>
            </a:r>
          </a:p>
          <a:p>
            <a:pPr>
              <a:buFontTx/>
              <a:buChar char="-"/>
            </a:pPr>
            <a:r>
              <a:rPr lang="en-US" dirty="0"/>
              <a:t>Cards from Pietro: 1-slide presentation by participants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665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DB332C-3BBE-2638-3E9D-05835A078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AOB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2B48A6-A397-62A2-F6B5-D46251BEE4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570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A7DEF3-DB05-A31B-06F8-001767D1D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2" y="113996"/>
            <a:ext cx="10515600" cy="1325563"/>
          </a:xfrm>
        </p:spPr>
        <p:txBody>
          <a:bodyPr/>
          <a:lstStyle/>
          <a:p>
            <a:r>
              <a:rPr lang="en-US" dirty="0"/>
              <a:t>News: 1/Conference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76EB90D-EB58-0F35-0895-F7A18DF2E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314" y="1592580"/>
            <a:ext cx="4499066" cy="526541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The abstract submission to the II EUCAIF Conference (Cagliari, June 16-20 2025) has ended, and talk slots and posters have been assigned</a:t>
            </a:r>
          </a:p>
          <a:p>
            <a:pPr lvl="1"/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Almost 200 abstracts submitted, 60 talks selected </a:t>
            </a:r>
            <a:r>
              <a:rPr lang="en-US" dirty="0"/>
              <a:t>(best scoring after at least three grades per abstract submitted by fellows who participated in reviewing them), the rest will be posters with 3’ flash intro talk</a:t>
            </a:r>
          </a:p>
          <a:p>
            <a:pPr lvl="1"/>
            <a:r>
              <a:rPr lang="en-US" dirty="0"/>
              <a:t>Huge work by Christoph to prepare material, spreadsheet, etc.</a:t>
            </a:r>
          </a:p>
          <a:p>
            <a:pPr lvl="1"/>
            <a:r>
              <a:rPr lang="en-US" dirty="0"/>
              <a:t>In general, </a:t>
            </a:r>
            <a:r>
              <a:rPr lang="en-US" dirty="0">
                <a:solidFill>
                  <a:srgbClr val="FF0000"/>
                </a:solidFill>
              </a:rPr>
              <a:t>large amount of novel and intriguing material</a:t>
            </a:r>
          </a:p>
          <a:p>
            <a:pPr marL="0" indent="0">
              <a:buNone/>
            </a:pPr>
            <a:r>
              <a:rPr lang="en-US" dirty="0"/>
              <a:t>Register to the conference ASAP!</a:t>
            </a:r>
          </a:p>
          <a:p>
            <a:pPr marL="0" indent="0">
              <a:buNone/>
            </a:pPr>
            <a:r>
              <a:rPr lang="en-US" b="1" dirty="0"/>
              <a:t>Early bird registration ends March 31</a:t>
            </a:r>
          </a:p>
          <a:p>
            <a:pPr marL="457200" lvl="1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7B88FCC-4101-AAAA-52F3-6ABE1389E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4226" y="776778"/>
            <a:ext cx="6504462" cy="540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41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900502-72A3-F106-B8FA-69C9443C0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209" y="164029"/>
            <a:ext cx="10515600" cy="1325563"/>
          </a:xfrm>
        </p:spPr>
        <p:txBody>
          <a:bodyPr/>
          <a:lstStyle/>
          <a:p>
            <a:r>
              <a:rPr lang="en-US" dirty="0"/>
              <a:t>News: 2/Papers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7800222-767E-E86D-963E-8EF4431F4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565" y="1613590"/>
            <a:ext cx="5315228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A 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paper on the AI infrastructure </a:t>
            </a:r>
            <a:r>
              <a:rPr lang="en-US" dirty="0"/>
              <a:t>was produced by WG4, on the </a:t>
            </a:r>
            <a:r>
              <a:rPr lang="en-US" dirty="0" err="1"/>
              <a:t>arxiv</a:t>
            </a:r>
            <a:r>
              <a:rPr lang="en-US" dirty="0"/>
              <a:t> (2503.14192)</a:t>
            </a:r>
          </a:p>
          <a:p>
            <a:pPr marL="0" indent="0">
              <a:buNone/>
            </a:pPr>
            <a:r>
              <a:rPr lang="en-US" dirty="0"/>
              <a:t>It will be published also on JENAA web site (nupecc.org/</a:t>
            </a:r>
            <a:r>
              <a:rPr lang="en-US" dirty="0" err="1"/>
              <a:t>jenaa</a:t>
            </a:r>
            <a:r>
              <a:rPr lang="en-US" dirty="0"/>
              <a:t>) and will be </a:t>
            </a:r>
            <a:r>
              <a:rPr lang="en-US" dirty="0">
                <a:solidFill>
                  <a:srgbClr val="FF0000"/>
                </a:solidFill>
              </a:rPr>
              <a:t>part of the JENA computing white paper</a:t>
            </a:r>
            <a:r>
              <a:rPr lang="en-US" dirty="0"/>
              <a:t>,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https://nupecc.org/jenaa/docs/JENA_comp_white_paper.pdf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rgbClr val="1155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second paper, managed by a small group of editors, is meant as a </a:t>
            </a:r>
            <a:r>
              <a:rPr lang="en-US" dirty="0">
                <a:solidFill>
                  <a:srgbClr val="FF0000"/>
                </a:solidFill>
              </a:rPr>
              <a:t>contribution to the ESUPP</a:t>
            </a:r>
            <a:r>
              <a:rPr lang="en-US" dirty="0"/>
              <a:t>. You can add your signature if you wish so (not sure if there is still time, though!), link to overleaf: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https://www.overleaf.com/1174783687sxfjkrqvprvv#e92a13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F490FEC-B5C2-898A-D180-FBDCFBDA28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30290"/>
            <a:ext cx="5225775" cy="2301548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B5E54D3D-5E36-D120-E485-4AEBDE11E0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4582" y="1959022"/>
            <a:ext cx="3525780" cy="489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375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18067C-D509-97A9-9C2E-2DAF50527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078" y="245856"/>
            <a:ext cx="10515600" cy="1325563"/>
          </a:xfrm>
        </p:spPr>
        <p:txBody>
          <a:bodyPr/>
          <a:lstStyle/>
          <a:p>
            <a:r>
              <a:rPr lang="en-US" dirty="0"/>
              <a:t>News: 3/EUCAIF Fellows Meeting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729F93-8DCF-F190-187E-30EB48F12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all-fellows meeting </a:t>
            </a:r>
            <a:r>
              <a:rPr lang="en-US" dirty="0"/>
              <a:t>will be held on Thursday, April 3 (14.00-15.30), to discuss recent developments and activities in our WGs, and plans for 2025.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WG leaders will report on the status – that is also part of the reason for us meeting today.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Pietro and I will report to the mailing list on the main topics   touched on, after the meeting.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976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DAE721-E52B-31F8-363C-B7B7947A1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226" y="166342"/>
            <a:ext cx="10515600" cy="1325563"/>
          </a:xfrm>
        </p:spPr>
        <p:txBody>
          <a:bodyPr/>
          <a:lstStyle/>
          <a:p>
            <a:r>
              <a:rPr lang="en-US" dirty="0"/>
              <a:t>News: 4/WG2 Composition and Survey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8C775A-0FFD-801C-9822-50FC30F4B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As of today, the 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WG2 mailing list includes a total of 44 members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Not all of them subscribed to be active in the WG – several “observers”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Last November we launched a short survey </a:t>
            </a:r>
            <a:r>
              <a:rPr lang="en-US" dirty="0"/>
              <a:t>to try and take a snapshot of the group, their interests, and the </a:t>
            </a:r>
            <a:r>
              <a:rPr lang="en-US" dirty="0" err="1"/>
              <a:t>personpower</a:t>
            </a:r>
            <a:r>
              <a:rPr lang="en-US" dirty="0"/>
              <a:t> they would be willing to devote to this group’s activities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failed to do so, because too many of you did not respond (less than 20 answers). </a:t>
            </a:r>
            <a:r>
              <a:rPr lang="en-US" dirty="0">
                <a:solidFill>
                  <a:srgbClr val="FF0000"/>
                </a:solidFill>
              </a:rPr>
              <a:t>We are going to iterate on the challenging task of making you spend five minutes of your life on answering an email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95756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AE515D-8C3D-F4E7-1720-D2156E236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activities for 2025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3B19BCC-6762-DED0-8BA5-B42961BE7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31446"/>
            <a:ext cx="10871383" cy="507853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We need to </a:t>
            </a:r>
            <a:r>
              <a:rPr lang="en-US" b="1" dirty="0"/>
              <a:t>aggregate researchers </a:t>
            </a:r>
            <a:r>
              <a:rPr lang="en-US" dirty="0"/>
              <a:t>interested in developing co-design solutions to future experiments </a:t>
            </a:r>
            <a:r>
              <a:rPr lang="en-US" b="1" dirty="0"/>
              <a:t>in some focused projects</a:t>
            </a:r>
            <a:r>
              <a:rPr lang="en-US" dirty="0"/>
              <a:t> that can be </a:t>
            </a:r>
            <a:r>
              <a:rPr lang="en-US" dirty="0">
                <a:solidFill>
                  <a:srgbClr val="FF0000"/>
                </a:solidFill>
              </a:rPr>
              <a:t>pilots and later grow into flagship activities and prototype demonstrations</a:t>
            </a:r>
            <a:r>
              <a:rPr lang="en-US" dirty="0"/>
              <a:t> of the power of simultaneous optimization of hardware and software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What can be </a:t>
            </a:r>
            <a:r>
              <a:rPr lang="en-US" b="1" dirty="0">
                <a:solidFill>
                  <a:srgbClr val="00B0F0"/>
                </a:solidFill>
              </a:rPr>
              <a:t>your</a:t>
            </a:r>
            <a:r>
              <a:rPr lang="en-US" dirty="0">
                <a:solidFill>
                  <a:srgbClr val="00B0F0"/>
                </a:solidFill>
              </a:rPr>
              <a:t> motivation to participate? 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Become authors </a:t>
            </a:r>
            <a:r>
              <a:rPr lang="en-US" dirty="0"/>
              <a:t>of papers resulting from the work activities </a:t>
            </a:r>
            <a:r>
              <a:rPr lang="en-US" dirty="0">
                <a:sym typeface="Wingdings" panose="05000000000000000000" pitchFamily="2" charset="2"/>
              </a:rPr>
              <a:t> we need to be inclusive, but recognize merit and leading efforts</a:t>
            </a:r>
          </a:p>
          <a:p>
            <a:pPr>
              <a:buFontTx/>
              <a:buChar char="-"/>
            </a:pPr>
            <a:r>
              <a:rPr lang="en-US" dirty="0"/>
              <a:t>By taking part, you </a:t>
            </a:r>
            <a:r>
              <a:rPr lang="en-US" dirty="0">
                <a:solidFill>
                  <a:srgbClr val="00B0F0"/>
                </a:solidFill>
              </a:rPr>
              <a:t>become an actor and a potential PI of future grant applications </a:t>
            </a:r>
            <a:r>
              <a:rPr lang="en-US" dirty="0"/>
              <a:t>to, e.g., the EIC or the MSCA of the EC</a:t>
            </a:r>
          </a:p>
          <a:p>
            <a:pPr>
              <a:buFontTx/>
              <a:buChar char="-"/>
            </a:pPr>
            <a:r>
              <a:rPr lang="en-US" dirty="0"/>
              <a:t>If you are a young post-doc, </a:t>
            </a:r>
            <a:r>
              <a:rPr lang="en-US" dirty="0">
                <a:solidFill>
                  <a:srgbClr val="00B0F0"/>
                </a:solidFill>
              </a:rPr>
              <a:t>seniors in the group will vow to support you for reference letters</a:t>
            </a:r>
            <a:r>
              <a:rPr lang="en-US" dirty="0"/>
              <a:t>, and may be able to open positions for overperformers</a:t>
            </a:r>
          </a:p>
          <a:p>
            <a:pPr>
              <a:buFontTx/>
              <a:buChar char="-"/>
            </a:pPr>
            <a:r>
              <a:rPr lang="en-US" dirty="0"/>
              <a:t>If you are a senior, </a:t>
            </a:r>
            <a:r>
              <a:rPr lang="en-US" dirty="0">
                <a:solidFill>
                  <a:srgbClr val="00B0F0"/>
                </a:solidFill>
              </a:rPr>
              <a:t>the group will be an excellent place to invest </a:t>
            </a:r>
            <a:r>
              <a:rPr lang="en-US" dirty="0" err="1">
                <a:solidFill>
                  <a:srgbClr val="00B0F0"/>
                </a:solidFill>
              </a:rPr>
              <a:t>personpower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(your students, to which you can offer topics that they will then develop with easy supervision)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21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75ACB-7580-F3D4-9DB4-1C27A8CD2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deliver?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6CA2C8-B736-DAB0-55F1-5947A286D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An area where there is a whole lot of gain possible from co-design activities is </a:t>
            </a:r>
            <a:r>
              <a:rPr lang="en-US" dirty="0">
                <a:solidFill>
                  <a:srgbClr val="FF0000"/>
                </a:solidFill>
              </a:rPr>
              <a:t>hadron calorimetry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/>
              <a:t>High granularity/precise timing: </a:t>
            </a:r>
            <a:r>
              <a:rPr lang="en-US" dirty="0">
                <a:solidFill>
                  <a:srgbClr val="00B0F0"/>
                </a:solidFill>
              </a:rPr>
              <a:t>particle ID</a:t>
            </a:r>
            <a:r>
              <a:rPr lang="en-US" dirty="0"/>
              <a:t> limits? PF gains? </a:t>
            </a:r>
          </a:p>
          <a:p>
            <a:pPr marL="514350" indent="-514350">
              <a:buAutoNum type="arabicParenR"/>
            </a:pPr>
            <a:r>
              <a:rPr lang="en-US" dirty="0"/>
              <a:t>Neuromorphic readout with photonics: </a:t>
            </a:r>
            <a:r>
              <a:rPr lang="en-US" dirty="0">
                <a:solidFill>
                  <a:srgbClr val="00B0F0"/>
                </a:solidFill>
              </a:rPr>
              <a:t>fast preprocessing</a:t>
            </a:r>
          </a:p>
          <a:p>
            <a:pPr marL="514350" indent="-514350">
              <a:buAutoNum type="arabicParenR"/>
            </a:pPr>
            <a:r>
              <a:rPr lang="en-US" dirty="0">
                <a:solidFill>
                  <a:srgbClr val="00B0F0"/>
                </a:solidFill>
              </a:rPr>
              <a:t>Hybridization</a:t>
            </a:r>
            <a:r>
              <a:rPr lang="en-US" dirty="0"/>
              <a:t> of tracker and calorimeter</a:t>
            </a:r>
          </a:p>
          <a:p>
            <a:pPr marL="514350" indent="-514350">
              <a:buAutoNum type="arabicParenR"/>
            </a:pPr>
            <a:r>
              <a:rPr lang="en-US" dirty="0">
                <a:solidFill>
                  <a:srgbClr val="00B0F0"/>
                </a:solidFill>
              </a:rPr>
              <a:t>Special geometries</a:t>
            </a:r>
            <a:r>
              <a:rPr lang="en-US" dirty="0"/>
              <a:t> for special situations 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Another area of co-design studies where there is high potential is </a:t>
            </a:r>
            <a:r>
              <a:rPr lang="en-US" dirty="0">
                <a:solidFill>
                  <a:srgbClr val="FF0000"/>
                </a:solidFill>
              </a:rPr>
              <a:t>optimization of detectors for muon tomography</a:t>
            </a:r>
          </a:p>
        </p:txBody>
      </p:sp>
    </p:spTree>
    <p:extLst>
      <p:ext uri="{BB962C8B-B14F-4D97-AF65-F5344CB8AC3E}">
        <p14:creationId xmlns:p14="http://schemas.microsoft.com/office/powerpoint/2010/main" val="3620844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A45BE0-94C3-07EE-81B6-E85F4C8DC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br>
              <a:rPr lang="en-US" dirty="0"/>
            </a:br>
            <a:endParaRPr lang="en-US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207C87-873C-84AA-CFA6-6AEC61FE1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265" y="445673"/>
            <a:ext cx="5518426" cy="596665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arenR"/>
            </a:pPr>
            <a:r>
              <a:rPr lang="en-US" b="1" dirty="0"/>
              <a:t>High granularity / precise timing</a:t>
            </a:r>
            <a:r>
              <a:rPr lang="en-US" dirty="0"/>
              <a:t> pursued ubiquitously. However, unclear what are the gains. </a:t>
            </a:r>
            <a:r>
              <a:rPr lang="en-US" dirty="0">
                <a:solidFill>
                  <a:srgbClr val="FF0000"/>
                </a:solidFill>
              </a:rPr>
              <a:t>Can you do particle ID? With what accuracy? How much can you improve particle flow performance?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We started to </a:t>
            </a:r>
            <a:r>
              <a:rPr lang="en-US" dirty="0">
                <a:solidFill>
                  <a:srgbClr val="00B0F0"/>
                </a:solidFill>
                <a:sym typeface="Wingdings" panose="05000000000000000000" pitchFamily="2" charset="2"/>
              </a:rPr>
              <a:t>explore p/k/pi discrimination as a function of cell size </a:t>
            </a:r>
            <a:r>
              <a:rPr lang="en-US" dirty="0">
                <a:sym typeface="Wingdings" panose="05000000000000000000" pitchFamily="2" charset="2"/>
              </a:rPr>
              <a:t>in very-high-granularity, homogeneous PbWO4 calorimeter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Preprint produced</a:t>
            </a:r>
            <a:r>
              <a:rPr lang="en-US" dirty="0">
                <a:sym typeface="Wingdings" panose="05000000000000000000" pitchFamily="2" charset="2"/>
              </a:rPr>
              <a:t>, now under review, with preliminary results (only one energy point), another more conclusive publication foreseen by end of the year.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Currently involved: 3 seniors, 2 pre-PhD students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Profile sought: anybody interested, but in particular </a:t>
            </a:r>
            <a:r>
              <a:rPr lang="en-US" dirty="0">
                <a:solidFill>
                  <a:srgbClr val="00B0F0"/>
                </a:solidFill>
                <a:sym typeface="Wingdings" panose="05000000000000000000" pitchFamily="2" charset="2"/>
              </a:rPr>
              <a:t>young contributors who can help with analysis</a:t>
            </a:r>
            <a:r>
              <a:rPr lang="en-US" dirty="0">
                <a:sym typeface="Wingdings" panose="05000000000000000000" pitchFamily="2" charset="2"/>
              </a:rPr>
              <a:t>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Possible involvement: producing large simulations; developing discriminating features; run trainings on large computing clusters; produce results for different PID discrimination tasks; editing manuscript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B7A45C1-AFB2-9E68-19AA-9FE517927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3348" y="333152"/>
            <a:ext cx="5868923" cy="258923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72E8536E-09A3-9507-C932-C5F0A42CE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6523" y="2373908"/>
            <a:ext cx="2995748" cy="444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4812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1842</Words>
  <Application>Microsoft Office PowerPoint</Application>
  <PresentationFormat>Widescreen</PresentationFormat>
  <Paragraphs>144</Paragraphs>
  <Slides>24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9" baseType="lpstr">
      <vt:lpstr>Aptos</vt:lpstr>
      <vt:lpstr>Aptos Display</vt:lpstr>
      <vt:lpstr>Arial</vt:lpstr>
      <vt:lpstr>Wingdings</vt:lpstr>
      <vt:lpstr>Tema di Office</vt:lpstr>
      <vt:lpstr>EUCAIF WG2-CODESIGN Meeting 2025/1  </vt:lpstr>
      <vt:lpstr>Today’s Agenda</vt:lpstr>
      <vt:lpstr>News: 1/Conference</vt:lpstr>
      <vt:lpstr>News: 2/Papers</vt:lpstr>
      <vt:lpstr>News: 3/EUCAIF Fellows Meeting</vt:lpstr>
      <vt:lpstr>News: 4/WG2 Composition and Survey</vt:lpstr>
      <vt:lpstr>Proposed activities for 2025</vt:lpstr>
      <vt:lpstr>What can we deliver?</vt:lpstr>
      <vt:lpstr> </vt:lpstr>
      <vt:lpstr>Sample results: p/pi discrimination (https://arxiv.org/abs/2502.10817 )</vt:lpstr>
      <vt:lpstr>Presentazione standard di PowerPoint</vt:lpstr>
      <vt:lpstr>Example from paper (https://arxiv.org/abs/2502.12693 ):  Regression E+ E centroid x,y,z</vt:lpstr>
      <vt:lpstr>(digressing a bit): Future idea for neuromorphic computing readout with nanophotonics</vt:lpstr>
      <vt:lpstr>Presentazione standard di PowerPoint</vt:lpstr>
      <vt:lpstr>Money plot from paper (https://arxiv.org/abs/2502.02152 ): Evolution of sampling calorimeter during learning</vt:lpstr>
      <vt:lpstr>Presentazione standard di PowerPoint</vt:lpstr>
      <vt:lpstr>Muon tomography detector optimization: TomOpt</vt:lpstr>
      <vt:lpstr>Example from paper (https://iopscience.iop.org/article/10.1088/2632-2153/ad52e7 ):</vt:lpstr>
      <vt:lpstr>Other possible crusades to embark on?</vt:lpstr>
      <vt:lpstr>SWGO layout optimization</vt:lpstr>
      <vt:lpstr>Examples from the papers</vt:lpstr>
      <vt:lpstr>What objectives could we set to ourselves in 2025?</vt:lpstr>
      <vt:lpstr>Action Items and next meeting</vt:lpstr>
      <vt:lpstr>AOB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tommaso dorigo</dc:creator>
  <cp:lastModifiedBy>tommaso dorigo</cp:lastModifiedBy>
  <cp:revision>4</cp:revision>
  <dcterms:created xsi:type="dcterms:W3CDTF">2025-03-26T21:30:21Z</dcterms:created>
  <dcterms:modified xsi:type="dcterms:W3CDTF">2025-03-27T14:00:02Z</dcterms:modified>
</cp:coreProperties>
</file>