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48" r:id="rId2"/>
    <p:sldMasterId id="2147483664" r:id="rId3"/>
  </p:sldMasterIdLst>
  <p:notesMasterIdLst>
    <p:notesMasterId r:id="rId37"/>
  </p:notesMasterIdLst>
  <p:sldIdLst>
    <p:sldId id="265" r:id="rId4"/>
    <p:sldId id="267" r:id="rId5"/>
    <p:sldId id="342" r:id="rId6"/>
    <p:sldId id="302" r:id="rId7"/>
    <p:sldId id="453" r:id="rId8"/>
    <p:sldId id="454" r:id="rId9"/>
    <p:sldId id="325" r:id="rId10"/>
    <p:sldId id="350" r:id="rId11"/>
    <p:sldId id="290" r:id="rId12"/>
    <p:sldId id="352" r:id="rId13"/>
    <p:sldId id="317" r:id="rId14"/>
    <p:sldId id="310" r:id="rId15"/>
    <p:sldId id="343" r:id="rId16"/>
    <p:sldId id="329" r:id="rId17"/>
    <p:sldId id="330" r:id="rId18"/>
    <p:sldId id="344" r:id="rId19"/>
    <p:sldId id="275" r:id="rId20"/>
    <p:sldId id="351" r:id="rId21"/>
    <p:sldId id="353" r:id="rId22"/>
    <p:sldId id="518" r:id="rId23"/>
    <p:sldId id="543" r:id="rId24"/>
    <p:sldId id="451" r:id="rId25"/>
    <p:sldId id="286" r:id="rId26"/>
    <p:sldId id="455" r:id="rId27"/>
    <p:sldId id="349" r:id="rId28"/>
    <p:sldId id="337" r:id="rId29"/>
    <p:sldId id="347" r:id="rId30"/>
    <p:sldId id="348" r:id="rId31"/>
    <p:sldId id="315" r:id="rId32"/>
    <p:sldId id="283" r:id="rId33"/>
    <p:sldId id="335" r:id="rId34"/>
    <p:sldId id="282" r:id="rId35"/>
    <p:sldId id="345" r:id="rId3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56F333-6D8D-4D32-AB25-125B7F419D74}" name="Richard Warren" initials="" userId="S::richard.warren@cern.ch::4897a6db-5375-4186-8a97-ece5c2be83d6"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62B6"/>
    <a:srgbClr val="2A79AB"/>
    <a:srgbClr val="0C57A3"/>
    <a:srgbClr val="55DFDD"/>
    <a:srgbClr val="002E67"/>
    <a:srgbClr val="06418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0857936-BCD3-4A4E-86DF-B81C85EA9E9C}" v="279" dt="2025-03-24T14:27:05.183"/>
    <p1510:client id="{8E99898E-4671-473A-B722-CD56C6646A58}" v="2" dt="2025-03-24T14:29:53.43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292" autoAdjust="0"/>
    <p:restoredTop sz="76190"/>
  </p:normalViewPr>
  <p:slideViewPr>
    <p:cSldViewPr snapToGrid="0">
      <p:cViewPr varScale="1">
        <p:scale>
          <a:sx n="96" d="100"/>
          <a:sy n="96" d="100"/>
        </p:scale>
        <p:origin x="1848" y="168"/>
      </p:cViewPr>
      <p:guideLst/>
    </p:cSldViewPr>
  </p:slideViewPr>
  <p:notesTextViewPr>
    <p:cViewPr>
      <p:scale>
        <a:sx n="95" d="100"/>
        <a:sy n="95" d="100"/>
      </p:scale>
      <p:origin x="0" y="0"/>
    </p:cViewPr>
  </p:notesTextViewPr>
  <p:sorterViewPr>
    <p:cViewPr>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viewProps" Target="viewProps.xml"/><Relationship Id="rId21" Type="http://schemas.openxmlformats.org/officeDocument/2006/relationships/slide" Target="slides/slide18.xml"/><Relationship Id="rId34" Type="http://schemas.openxmlformats.org/officeDocument/2006/relationships/slide" Target="slides/slide31.xml"/><Relationship Id="rId42" Type="http://schemas.microsoft.com/office/2016/11/relationships/changesInfo" Target="changesInfos/changesInfo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microsoft.com/office/2018/10/relationships/authors" Target="author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microsoft.com/office/2015/10/relationships/revisionInfo" Target="revisionInfo.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ichard Warren" userId="fZOL6ajT0OhcNeIekUVRKmwhMs5pmKXPmoFB50EV++s=" providerId="None" clId="Web-{40857936-BCD3-4A4E-86DF-B81C85EA9E9C}"/>
    <pc:docChg chg="addSld delSld modSld">
      <pc:chgData name="Richard Warren" userId="fZOL6ajT0OhcNeIekUVRKmwhMs5pmKXPmoFB50EV++s=" providerId="None" clId="Web-{40857936-BCD3-4A4E-86DF-B81C85EA9E9C}" dt="2025-03-24T14:27:05.183" v="254" actId="1076"/>
      <pc:docMkLst>
        <pc:docMk/>
      </pc:docMkLst>
      <pc:sldChg chg="del">
        <pc:chgData name="Richard Warren" userId="fZOL6ajT0OhcNeIekUVRKmwhMs5pmKXPmoFB50EV++s=" providerId="None" clId="Web-{40857936-BCD3-4A4E-86DF-B81C85EA9E9C}" dt="2025-03-24T14:24:46.522" v="251"/>
        <pc:sldMkLst>
          <pc:docMk/>
          <pc:sldMk cId="2366372639" sldId="323"/>
        </pc:sldMkLst>
      </pc:sldChg>
      <pc:sldChg chg="addSp delSp modSp">
        <pc:chgData name="Richard Warren" userId="fZOL6ajT0OhcNeIekUVRKmwhMs5pmKXPmoFB50EV++s=" providerId="None" clId="Web-{40857936-BCD3-4A4E-86DF-B81C85EA9E9C}" dt="2025-03-24T14:27:05.183" v="254" actId="1076"/>
        <pc:sldMkLst>
          <pc:docMk/>
          <pc:sldMk cId="164928171" sldId="351"/>
        </pc:sldMkLst>
        <pc:spChg chg="mod">
          <ac:chgData name="Richard Warren" userId="fZOL6ajT0OhcNeIekUVRKmwhMs5pmKXPmoFB50EV++s=" providerId="None" clId="Web-{40857936-BCD3-4A4E-86DF-B81C85EA9E9C}" dt="2025-03-24T13:03:12.214" v="42" actId="14100"/>
          <ac:spMkLst>
            <pc:docMk/>
            <pc:sldMk cId="164928171" sldId="351"/>
            <ac:spMk id="2" creationId="{A91A5CDB-6A54-BCB6-A9BB-0C92A6A4C422}"/>
          </ac:spMkLst>
        </pc:spChg>
        <pc:spChg chg="mod">
          <ac:chgData name="Richard Warren" userId="fZOL6ajT0OhcNeIekUVRKmwhMs5pmKXPmoFB50EV++s=" providerId="None" clId="Web-{40857936-BCD3-4A4E-86DF-B81C85EA9E9C}" dt="2025-03-24T14:06:36.750" v="152" actId="1076"/>
          <ac:spMkLst>
            <pc:docMk/>
            <pc:sldMk cId="164928171" sldId="351"/>
            <ac:spMk id="5" creationId="{9732F371-557E-0A29-1E45-D0C395ADC72C}"/>
          </ac:spMkLst>
        </pc:spChg>
        <pc:picChg chg="add del mod">
          <ac:chgData name="Richard Warren" userId="fZOL6ajT0OhcNeIekUVRKmwhMs5pmKXPmoFB50EV++s=" providerId="None" clId="Web-{40857936-BCD3-4A4E-86DF-B81C85EA9E9C}" dt="2025-03-24T13:03:22.949" v="44"/>
          <ac:picMkLst>
            <pc:docMk/>
            <pc:sldMk cId="164928171" sldId="351"/>
            <ac:picMk id="3" creationId="{3175728A-BB02-BA62-B99F-4E6E58F2D928}"/>
          </ac:picMkLst>
        </pc:picChg>
        <pc:picChg chg="add del mod">
          <ac:chgData name="Richard Warren" userId="fZOL6ajT0OhcNeIekUVRKmwhMs5pmKXPmoFB50EV++s=" providerId="None" clId="Web-{40857936-BCD3-4A4E-86DF-B81C85EA9E9C}" dt="2025-03-24T13:03:24.902" v="46"/>
          <ac:picMkLst>
            <pc:docMk/>
            <pc:sldMk cId="164928171" sldId="351"/>
            <ac:picMk id="4" creationId="{57F0E71C-0B8E-6D3F-3C98-96DE65703739}"/>
          </ac:picMkLst>
        </pc:picChg>
        <pc:picChg chg="add del mod">
          <ac:chgData name="Richard Warren" userId="fZOL6ajT0OhcNeIekUVRKmwhMs5pmKXPmoFB50EV++s=" providerId="None" clId="Web-{40857936-BCD3-4A4E-86DF-B81C85EA9E9C}" dt="2025-03-24T13:03:24.089" v="45"/>
          <ac:picMkLst>
            <pc:docMk/>
            <pc:sldMk cId="164928171" sldId="351"/>
            <ac:picMk id="6" creationId="{F6DDD0D2-1CF6-770F-87FC-2992AD62E2BC}"/>
          </ac:picMkLst>
        </pc:picChg>
        <pc:picChg chg="add mod">
          <ac:chgData name="Richard Warren" userId="fZOL6ajT0OhcNeIekUVRKmwhMs5pmKXPmoFB50EV++s=" providerId="None" clId="Web-{40857936-BCD3-4A4E-86DF-B81C85EA9E9C}" dt="2025-03-24T14:22:03.204" v="231" actId="1076"/>
          <ac:picMkLst>
            <pc:docMk/>
            <pc:sldMk cId="164928171" sldId="351"/>
            <ac:picMk id="7" creationId="{12374564-E1FD-CB0E-33C6-2B5185700B2A}"/>
          </ac:picMkLst>
        </pc:picChg>
        <pc:picChg chg="add mod">
          <ac:chgData name="Richard Warren" userId="fZOL6ajT0OhcNeIekUVRKmwhMs5pmKXPmoFB50EV++s=" providerId="None" clId="Web-{40857936-BCD3-4A4E-86DF-B81C85EA9E9C}" dt="2025-03-24T14:27:05.183" v="254" actId="1076"/>
          <ac:picMkLst>
            <pc:docMk/>
            <pc:sldMk cId="164928171" sldId="351"/>
            <ac:picMk id="8" creationId="{4DB380E7-01AE-BED9-B9E0-1151B2588E2D}"/>
          </ac:picMkLst>
        </pc:picChg>
        <pc:picChg chg="del mod">
          <ac:chgData name="Richard Warren" userId="fZOL6ajT0OhcNeIekUVRKmwhMs5pmKXPmoFB50EV++s=" providerId="None" clId="Web-{40857936-BCD3-4A4E-86DF-B81C85EA9E9C}" dt="2025-03-24T13:03:21.714" v="43"/>
          <ac:picMkLst>
            <pc:docMk/>
            <pc:sldMk cId="164928171" sldId="351"/>
            <ac:picMk id="9" creationId="{16661ABC-BE85-46C2-1088-32C5C399A60A}"/>
          </ac:picMkLst>
        </pc:picChg>
        <pc:picChg chg="del">
          <ac:chgData name="Richard Warren" userId="fZOL6ajT0OhcNeIekUVRKmwhMs5pmKXPmoFB50EV++s=" providerId="None" clId="Web-{40857936-BCD3-4A4E-86DF-B81C85EA9E9C}" dt="2025-03-24T12:44:30.410" v="2"/>
          <ac:picMkLst>
            <pc:docMk/>
            <pc:sldMk cId="164928171" sldId="351"/>
            <ac:picMk id="12" creationId="{FC0BAE44-4292-CF2A-060C-DCD833038B27}"/>
          </ac:picMkLst>
        </pc:picChg>
        <pc:picChg chg="del">
          <ac:chgData name="Richard Warren" userId="fZOL6ajT0OhcNeIekUVRKmwhMs5pmKXPmoFB50EV++s=" providerId="None" clId="Web-{40857936-BCD3-4A4E-86DF-B81C85EA9E9C}" dt="2025-03-24T12:47:33.510" v="18"/>
          <ac:picMkLst>
            <pc:docMk/>
            <pc:sldMk cId="164928171" sldId="351"/>
            <ac:picMk id="13" creationId="{C2DDF4CE-0C8A-E26A-8525-1159F19ED958}"/>
          </ac:picMkLst>
        </pc:picChg>
        <pc:picChg chg="del">
          <ac:chgData name="Richard Warren" userId="fZOL6ajT0OhcNeIekUVRKmwhMs5pmKXPmoFB50EV++s=" providerId="None" clId="Web-{40857936-BCD3-4A4E-86DF-B81C85EA9E9C}" dt="2025-03-24T12:44:31.254" v="3"/>
          <ac:picMkLst>
            <pc:docMk/>
            <pc:sldMk cId="164928171" sldId="351"/>
            <ac:picMk id="14" creationId="{B738EF4E-7192-655D-A421-659E2A8E36E1}"/>
          </ac:picMkLst>
        </pc:picChg>
        <pc:picChg chg="del mod">
          <ac:chgData name="Richard Warren" userId="fZOL6ajT0OhcNeIekUVRKmwhMs5pmKXPmoFB50EV++s=" providerId="None" clId="Web-{40857936-BCD3-4A4E-86DF-B81C85EA9E9C}" dt="2025-03-24T13:03:25.496" v="47"/>
          <ac:picMkLst>
            <pc:docMk/>
            <pc:sldMk cId="164928171" sldId="351"/>
            <ac:picMk id="15" creationId="{07FB6B78-9560-173E-D56B-C58C91527D58}"/>
          </ac:picMkLst>
        </pc:picChg>
        <pc:picChg chg="add mod">
          <ac:chgData name="Richard Warren" userId="fZOL6ajT0OhcNeIekUVRKmwhMs5pmKXPmoFB50EV++s=" providerId="None" clId="Web-{40857936-BCD3-4A4E-86DF-B81C85EA9E9C}" dt="2025-03-24T14:22:03.251" v="233" actId="1076"/>
          <ac:picMkLst>
            <pc:docMk/>
            <pc:sldMk cId="164928171" sldId="351"/>
            <ac:picMk id="16" creationId="{DE223441-72B1-99DD-4970-0BED165F67B8}"/>
          </ac:picMkLst>
        </pc:picChg>
        <pc:picChg chg="add mod">
          <ac:chgData name="Richard Warren" userId="fZOL6ajT0OhcNeIekUVRKmwhMs5pmKXPmoFB50EV++s=" providerId="None" clId="Web-{40857936-BCD3-4A4E-86DF-B81C85EA9E9C}" dt="2025-03-24T14:26:12.197" v="253" actId="1076"/>
          <ac:picMkLst>
            <pc:docMk/>
            <pc:sldMk cId="164928171" sldId="351"/>
            <ac:picMk id="17" creationId="{651F6D84-35C9-1F4E-53EC-B1A0B06FB293}"/>
          </ac:picMkLst>
        </pc:picChg>
        <pc:picChg chg="add mod">
          <ac:chgData name="Richard Warren" userId="fZOL6ajT0OhcNeIekUVRKmwhMs5pmKXPmoFB50EV++s=" providerId="None" clId="Web-{40857936-BCD3-4A4E-86DF-B81C85EA9E9C}" dt="2025-03-24T14:22:09.751" v="235" actId="1076"/>
          <ac:picMkLst>
            <pc:docMk/>
            <pc:sldMk cId="164928171" sldId="351"/>
            <ac:picMk id="18" creationId="{21703125-1C30-E4F1-EED7-4CBB952E1699}"/>
          </ac:picMkLst>
        </pc:picChg>
        <pc:picChg chg="add mod">
          <ac:chgData name="Richard Warren" userId="fZOL6ajT0OhcNeIekUVRKmwhMs5pmKXPmoFB50EV++s=" providerId="None" clId="Web-{40857936-BCD3-4A4E-86DF-B81C85EA9E9C}" dt="2025-03-24T14:22:09.767" v="236" actId="1076"/>
          <ac:picMkLst>
            <pc:docMk/>
            <pc:sldMk cId="164928171" sldId="351"/>
            <ac:picMk id="19" creationId="{942384B6-2A9D-B441-1A5F-7B72DDC74432}"/>
          </ac:picMkLst>
        </pc:picChg>
        <pc:picChg chg="add mod">
          <ac:chgData name="Richard Warren" userId="fZOL6ajT0OhcNeIekUVRKmwhMs5pmKXPmoFB50EV++s=" providerId="None" clId="Web-{40857936-BCD3-4A4E-86DF-B81C85EA9E9C}" dt="2025-03-24T14:22:09.767" v="237" actId="1076"/>
          <ac:picMkLst>
            <pc:docMk/>
            <pc:sldMk cId="164928171" sldId="351"/>
            <ac:picMk id="20" creationId="{703AAAFB-7AE0-E4A8-C085-0075FEE94D46}"/>
          </ac:picMkLst>
        </pc:picChg>
        <pc:picChg chg="add mod">
          <ac:chgData name="Richard Warren" userId="fZOL6ajT0OhcNeIekUVRKmwhMs5pmKXPmoFB50EV++s=" providerId="None" clId="Web-{40857936-BCD3-4A4E-86DF-B81C85EA9E9C}" dt="2025-03-24T14:22:09.782" v="238" actId="1076"/>
          <ac:picMkLst>
            <pc:docMk/>
            <pc:sldMk cId="164928171" sldId="351"/>
            <ac:picMk id="21" creationId="{6067D6AF-1F67-DFFB-5373-6A4CB2F7A5BE}"/>
          </ac:picMkLst>
        </pc:picChg>
        <pc:picChg chg="add mod">
          <ac:chgData name="Richard Warren" userId="fZOL6ajT0OhcNeIekUVRKmwhMs5pmKXPmoFB50EV++s=" providerId="None" clId="Web-{40857936-BCD3-4A4E-86DF-B81C85EA9E9C}" dt="2025-03-24T14:22:09.798" v="239" actId="1076"/>
          <ac:picMkLst>
            <pc:docMk/>
            <pc:sldMk cId="164928171" sldId="351"/>
            <ac:picMk id="22" creationId="{470A83B5-E04D-92FF-E548-1ACB56570559}"/>
          </ac:picMkLst>
        </pc:picChg>
        <pc:picChg chg="add mod">
          <ac:chgData name="Richard Warren" userId="fZOL6ajT0OhcNeIekUVRKmwhMs5pmKXPmoFB50EV++s=" providerId="None" clId="Web-{40857936-BCD3-4A4E-86DF-B81C85EA9E9C}" dt="2025-03-24T14:22:34.283" v="245" actId="1076"/>
          <ac:picMkLst>
            <pc:docMk/>
            <pc:sldMk cId="164928171" sldId="351"/>
            <ac:picMk id="23" creationId="{9452ADFA-C672-6EAA-091A-25E939FC5018}"/>
          </ac:picMkLst>
        </pc:picChg>
        <pc:picChg chg="add mod">
          <ac:chgData name="Richard Warren" userId="fZOL6ajT0OhcNeIekUVRKmwhMs5pmKXPmoFB50EV++s=" providerId="None" clId="Web-{40857936-BCD3-4A4E-86DF-B81C85EA9E9C}" dt="2025-03-24T14:22:34.299" v="246" actId="1076"/>
          <ac:picMkLst>
            <pc:docMk/>
            <pc:sldMk cId="164928171" sldId="351"/>
            <ac:picMk id="24" creationId="{AB4092F6-1850-B72A-9463-F3B7601ACF19}"/>
          </ac:picMkLst>
        </pc:picChg>
        <pc:picChg chg="add mod ord">
          <ac:chgData name="Richard Warren" userId="fZOL6ajT0OhcNeIekUVRKmwhMs5pmKXPmoFB50EV++s=" providerId="None" clId="Web-{40857936-BCD3-4A4E-86DF-B81C85EA9E9C}" dt="2025-03-24T14:10:45.681" v="191" actId="1076"/>
          <ac:picMkLst>
            <pc:docMk/>
            <pc:sldMk cId="164928171" sldId="351"/>
            <ac:picMk id="25" creationId="{A8DB9E7D-6E42-EA0D-5385-B861A91FCCBE}"/>
          </ac:picMkLst>
        </pc:picChg>
        <pc:picChg chg="add mod">
          <ac:chgData name="Richard Warren" userId="fZOL6ajT0OhcNeIekUVRKmwhMs5pmKXPmoFB50EV++s=" providerId="None" clId="Web-{40857936-BCD3-4A4E-86DF-B81C85EA9E9C}" dt="2025-03-24T14:22:34.299" v="247" actId="1076"/>
          <ac:picMkLst>
            <pc:docMk/>
            <pc:sldMk cId="164928171" sldId="351"/>
            <ac:picMk id="26" creationId="{690B71D9-CE53-1124-F576-D102FDB44F49}"/>
          </ac:picMkLst>
        </pc:picChg>
        <pc:picChg chg="add mod">
          <ac:chgData name="Richard Warren" userId="fZOL6ajT0OhcNeIekUVRKmwhMs5pmKXPmoFB50EV++s=" providerId="None" clId="Web-{40857936-BCD3-4A4E-86DF-B81C85EA9E9C}" dt="2025-03-24T14:21:25.578" v="208" actId="1076"/>
          <ac:picMkLst>
            <pc:docMk/>
            <pc:sldMk cId="164928171" sldId="351"/>
            <ac:picMk id="27" creationId="{5C3A38FD-A816-F3CD-2F37-71456766CE04}"/>
          </ac:picMkLst>
        </pc:picChg>
        <pc:picChg chg="add mod">
          <ac:chgData name="Richard Warren" userId="fZOL6ajT0OhcNeIekUVRKmwhMs5pmKXPmoFB50EV++s=" providerId="None" clId="Web-{40857936-BCD3-4A4E-86DF-B81C85EA9E9C}" dt="2025-03-24T14:21:25.593" v="209" actId="1076"/>
          <ac:picMkLst>
            <pc:docMk/>
            <pc:sldMk cId="164928171" sldId="351"/>
            <ac:picMk id="28" creationId="{F5A61A85-1675-EA56-1C0F-E6CDC6F24EC4}"/>
          </ac:picMkLst>
        </pc:picChg>
        <pc:picChg chg="add mod">
          <ac:chgData name="Richard Warren" userId="fZOL6ajT0OhcNeIekUVRKmwhMs5pmKXPmoFB50EV++s=" providerId="None" clId="Web-{40857936-BCD3-4A4E-86DF-B81C85EA9E9C}" dt="2025-03-24T14:22:34.330" v="248" actId="1076"/>
          <ac:picMkLst>
            <pc:docMk/>
            <pc:sldMk cId="164928171" sldId="351"/>
            <ac:picMk id="29" creationId="{1A6F9FC9-B133-0472-8238-0093DB487311}"/>
          </ac:picMkLst>
        </pc:picChg>
        <pc:picChg chg="add mod">
          <ac:chgData name="Richard Warren" userId="fZOL6ajT0OhcNeIekUVRKmwhMs5pmKXPmoFB50EV++s=" providerId="None" clId="Web-{40857936-BCD3-4A4E-86DF-B81C85EA9E9C}" dt="2025-03-24T14:22:34.346" v="249" actId="1076"/>
          <ac:picMkLst>
            <pc:docMk/>
            <pc:sldMk cId="164928171" sldId="351"/>
            <ac:picMk id="30" creationId="{6032FEC1-E944-1A1E-9B90-FF4043D8C074}"/>
          </ac:picMkLst>
        </pc:picChg>
        <pc:picChg chg="add mod">
          <ac:chgData name="Richard Warren" userId="fZOL6ajT0OhcNeIekUVRKmwhMs5pmKXPmoFB50EV++s=" providerId="None" clId="Web-{40857936-BCD3-4A4E-86DF-B81C85EA9E9C}" dt="2025-03-24T14:22:34.361" v="250" actId="1076"/>
          <ac:picMkLst>
            <pc:docMk/>
            <pc:sldMk cId="164928171" sldId="351"/>
            <ac:picMk id="31" creationId="{61487B84-C834-EFC6-0DBD-ED2979235B32}"/>
          </ac:picMkLst>
        </pc:picChg>
        <pc:picChg chg="add mod">
          <ac:chgData name="Richard Warren" userId="fZOL6ajT0OhcNeIekUVRKmwhMs5pmKXPmoFB50EV++s=" providerId="None" clId="Web-{40857936-BCD3-4A4E-86DF-B81C85EA9E9C}" dt="2025-03-24T14:22:23.923" v="240" actId="1076"/>
          <ac:picMkLst>
            <pc:docMk/>
            <pc:sldMk cId="164928171" sldId="351"/>
            <ac:picMk id="32" creationId="{8B5A0F4A-FCF7-8B7B-E7AD-12123AD53054}"/>
          </ac:picMkLst>
        </pc:picChg>
        <pc:picChg chg="add mod">
          <ac:chgData name="Richard Warren" userId="fZOL6ajT0OhcNeIekUVRKmwhMs5pmKXPmoFB50EV++s=" providerId="None" clId="Web-{40857936-BCD3-4A4E-86DF-B81C85EA9E9C}" dt="2025-03-24T14:22:23.939" v="241" actId="1076"/>
          <ac:picMkLst>
            <pc:docMk/>
            <pc:sldMk cId="164928171" sldId="351"/>
            <ac:picMk id="33" creationId="{3DC41264-A504-A71B-3E5F-C4DB6ECB827B}"/>
          </ac:picMkLst>
        </pc:picChg>
        <pc:picChg chg="add mod">
          <ac:chgData name="Richard Warren" userId="fZOL6ajT0OhcNeIekUVRKmwhMs5pmKXPmoFB50EV++s=" providerId="None" clId="Web-{40857936-BCD3-4A4E-86DF-B81C85EA9E9C}" dt="2025-03-24T14:21:25.593" v="210" actId="1076"/>
          <ac:picMkLst>
            <pc:docMk/>
            <pc:sldMk cId="164928171" sldId="351"/>
            <ac:picMk id="34" creationId="{152A81E5-FA56-7DB2-ADF5-347327E2A69A}"/>
          </ac:picMkLst>
        </pc:picChg>
        <pc:picChg chg="add mod">
          <ac:chgData name="Richard Warren" userId="fZOL6ajT0OhcNeIekUVRKmwhMs5pmKXPmoFB50EV++s=" providerId="None" clId="Web-{40857936-BCD3-4A4E-86DF-B81C85EA9E9C}" dt="2025-03-24T14:22:23.955" v="242" actId="1076"/>
          <ac:picMkLst>
            <pc:docMk/>
            <pc:sldMk cId="164928171" sldId="351"/>
            <ac:picMk id="35" creationId="{2BB300F2-5494-384D-EEA1-89AA8EB3DBCF}"/>
          </ac:picMkLst>
        </pc:picChg>
        <pc:picChg chg="add mod">
          <ac:chgData name="Richard Warren" userId="fZOL6ajT0OhcNeIekUVRKmwhMs5pmKXPmoFB50EV++s=" providerId="None" clId="Web-{40857936-BCD3-4A4E-86DF-B81C85EA9E9C}" dt="2025-03-24T14:21:25.609" v="211" actId="1076"/>
          <ac:picMkLst>
            <pc:docMk/>
            <pc:sldMk cId="164928171" sldId="351"/>
            <ac:picMk id="36" creationId="{9710F488-3D33-1DD3-E559-6D4FA29D4A49}"/>
          </ac:picMkLst>
        </pc:picChg>
        <pc:picChg chg="add mod">
          <ac:chgData name="Richard Warren" userId="fZOL6ajT0OhcNeIekUVRKmwhMs5pmKXPmoFB50EV++s=" providerId="None" clId="Web-{40857936-BCD3-4A4E-86DF-B81C85EA9E9C}" dt="2025-03-24T14:22:23.970" v="243" actId="1076"/>
          <ac:picMkLst>
            <pc:docMk/>
            <pc:sldMk cId="164928171" sldId="351"/>
            <ac:picMk id="37" creationId="{F361E2FF-0C5D-FE76-4474-FC1EDE79686F}"/>
          </ac:picMkLst>
        </pc:picChg>
        <pc:picChg chg="add mod">
          <ac:chgData name="Richard Warren" userId="fZOL6ajT0OhcNeIekUVRKmwhMs5pmKXPmoFB50EV++s=" providerId="None" clId="Web-{40857936-BCD3-4A4E-86DF-B81C85EA9E9C}" dt="2025-03-24T14:22:23.986" v="244" actId="1076"/>
          <ac:picMkLst>
            <pc:docMk/>
            <pc:sldMk cId="164928171" sldId="351"/>
            <ac:picMk id="38" creationId="{C9C2CDDB-C9E9-F784-6D39-B549B977C151}"/>
          </ac:picMkLst>
        </pc:picChg>
        <pc:picChg chg="add mod">
          <ac:chgData name="Richard Warren" userId="fZOL6ajT0OhcNeIekUVRKmwhMs5pmKXPmoFB50EV++s=" providerId="None" clId="Web-{40857936-BCD3-4A4E-86DF-B81C85EA9E9C}" dt="2025-03-24T14:21:25.625" v="212" actId="1076"/>
          <ac:picMkLst>
            <pc:docMk/>
            <pc:sldMk cId="164928171" sldId="351"/>
            <ac:picMk id="39" creationId="{70871DE6-9F33-6A2F-41F9-BCD8CF15130F}"/>
          </ac:picMkLst>
        </pc:picChg>
        <pc:picChg chg="add mod">
          <ac:chgData name="Richard Warren" userId="fZOL6ajT0OhcNeIekUVRKmwhMs5pmKXPmoFB50EV++s=" providerId="None" clId="Web-{40857936-BCD3-4A4E-86DF-B81C85EA9E9C}" dt="2025-03-24T14:21:25.640" v="213" actId="1076"/>
          <ac:picMkLst>
            <pc:docMk/>
            <pc:sldMk cId="164928171" sldId="351"/>
            <ac:picMk id="40" creationId="{36352480-8A39-FB38-E553-158215942AC8}"/>
          </ac:picMkLst>
        </pc:picChg>
        <pc:picChg chg="add mod">
          <ac:chgData name="Richard Warren" userId="fZOL6ajT0OhcNeIekUVRKmwhMs5pmKXPmoFB50EV++s=" providerId="None" clId="Web-{40857936-BCD3-4A4E-86DF-B81C85EA9E9C}" dt="2025-03-24T14:21:25.640" v="214" actId="1076"/>
          <ac:picMkLst>
            <pc:docMk/>
            <pc:sldMk cId="164928171" sldId="351"/>
            <ac:picMk id="41" creationId="{4AC0742E-9E91-AFCD-6004-4548B26DE7C6}"/>
          </ac:picMkLst>
        </pc:picChg>
      </pc:sldChg>
      <pc:sldChg chg="modSp add replId">
        <pc:chgData name="Richard Warren" userId="fZOL6ajT0OhcNeIekUVRKmwhMs5pmKXPmoFB50EV++s=" providerId="None" clId="Web-{40857936-BCD3-4A4E-86DF-B81C85EA9E9C}" dt="2025-03-24T13:31:06.912" v="50" actId="1076"/>
        <pc:sldMkLst>
          <pc:docMk/>
          <pc:sldMk cId="3638008176" sldId="353"/>
        </pc:sldMkLst>
        <pc:picChg chg="mod">
          <ac:chgData name="Richard Warren" userId="fZOL6ajT0OhcNeIekUVRKmwhMs5pmKXPmoFB50EV++s=" providerId="None" clId="Web-{40857936-BCD3-4A4E-86DF-B81C85EA9E9C}" dt="2025-03-24T13:31:06.912" v="50" actId="1076"/>
          <ac:picMkLst>
            <pc:docMk/>
            <pc:sldMk cId="3638008176" sldId="353"/>
            <ac:picMk id="4" creationId="{91350349-5C9F-19CB-D060-B91E531ABF3A}"/>
          </ac:picMkLst>
        </pc:picChg>
        <pc:picChg chg="mod">
          <ac:chgData name="Richard Warren" userId="fZOL6ajT0OhcNeIekUVRKmwhMs5pmKXPmoFB50EV++s=" providerId="None" clId="Web-{40857936-BCD3-4A4E-86DF-B81C85EA9E9C}" dt="2025-03-24T13:31:06.881" v="49" actId="1076"/>
          <ac:picMkLst>
            <pc:docMk/>
            <pc:sldMk cId="3638008176" sldId="353"/>
            <ac:picMk id="15" creationId="{DF303F60-383E-C500-EC03-E72511209753}"/>
          </ac:picMkLst>
        </pc:picChg>
      </pc:sldChg>
    </pc:docChg>
  </pc:docChgLst>
  <pc:docChgLst>
    <pc:chgData name="Richard Warren" userId="fZOL6ajT0OhcNeIekUVRKmwhMs5pmKXPmoFB50EV++s=" providerId="None" clId="Web-{8E99898E-4671-473A-B722-CD56C6646A58}"/>
    <pc:docChg chg="modSld">
      <pc:chgData name="Richard Warren" userId="fZOL6ajT0OhcNeIekUVRKmwhMs5pmKXPmoFB50EV++s=" providerId="None" clId="Web-{8E99898E-4671-473A-B722-CD56C6646A58}" dt="2025-03-24T14:29:53.433" v="1" actId="1076"/>
      <pc:docMkLst>
        <pc:docMk/>
      </pc:docMkLst>
      <pc:sldChg chg="modSp">
        <pc:chgData name="Richard Warren" userId="fZOL6ajT0OhcNeIekUVRKmwhMs5pmKXPmoFB50EV++s=" providerId="None" clId="Web-{8E99898E-4671-473A-B722-CD56C6646A58}" dt="2025-03-24T14:29:53.433" v="1" actId="1076"/>
        <pc:sldMkLst>
          <pc:docMk/>
          <pc:sldMk cId="164928171" sldId="351"/>
        </pc:sldMkLst>
        <pc:picChg chg="mod">
          <ac:chgData name="Richard Warren" userId="fZOL6ajT0OhcNeIekUVRKmwhMs5pmKXPmoFB50EV++s=" providerId="None" clId="Web-{8E99898E-4671-473A-B722-CD56C6646A58}" dt="2025-03-24T14:29:53.433" v="1" actId="1076"/>
          <ac:picMkLst>
            <pc:docMk/>
            <pc:sldMk cId="164928171" sldId="351"/>
            <ac:picMk id="21" creationId="{6067D6AF-1F67-DFFB-5373-6A4CB2F7A5BE}"/>
          </ac:picMkLst>
        </pc:pic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30A0609-4294-BE4A-84D9-7502F288B787}" type="doc">
      <dgm:prSet loTypeId="urn:microsoft.com/office/officeart/2005/8/layout/hProcess4" loCatId="" qsTypeId="urn:microsoft.com/office/officeart/2005/8/quickstyle/simple1" qsCatId="simple" csTypeId="urn:microsoft.com/office/officeart/2005/8/colors/accent1_2" csCatId="accent1" phldr="1"/>
      <dgm:spPr/>
      <dgm:t>
        <a:bodyPr/>
        <a:lstStyle/>
        <a:p>
          <a:endParaRPr lang="en-GB"/>
        </a:p>
      </dgm:t>
    </dgm:pt>
    <dgm:pt modelId="{9522E3A2-9FB8-BF43-8ADA-916C58053243}">
      <dgm:prSet phldrT="[Text]"/>
      <dgm:spPr/>
      <dgm:t>
        <a:bodyPr/>
        <a:lstStyle/>
        <a:p>
          <a:r>
            <a:rPr lang="en-GB" dirty="0"/>
            <a:t>Discover</a:t>
          </a:r>
        </a:p>
      </dgm:t>
    </dgm:pt>
    <dgm:pt modelId="{B4E9DE62-DF93-B849-AAF2-B10918E42659}" type="parTrans" cxnId="{3592F21F-975D-ED49-9F8D-650B46C887B1}">
      <dgm:prSet/>
      <dgm:spPr/>
      <dgm:t>
        <a:bodyPr/>
        <a:lstStyle/>
        <a:p>
          <a:endParaRPr lang="en-GB"/>
        </a:p>
      </dgm:t>
    </dgm:pt>
    <dgm:pt modelId="{81C261B8-A597-AA41-AE8E-3DD19171ED06}" type="sibTrans" cxnId="{3592F21F-975D-ED49-9F8D-650B46C887B1}">
      <dgm:prSet/>
      <dgm:spPr/>
      <dgm:t>
        <a:bodyPr/>
        <a:lstStyle/>
        <a:p>
          <a:endParaRPr lang="en-GB"/>
        </a:p>
      </dgm:t>
    </dgm:pt>
    <dgm:pt modelId="{420EDEAE-4D05-CF41-BAAC-3853C5BB62BB}">
      <dgm:prSet phldrT="[Text]"/>
      <dgm:spPr/>
      <dgm:t>
        <a:bodyPr/>
        <a:lstStyle/>
        <a:p>
          <a:r>
            <a:rPr lang="en-GB" dirty="0"/>
            <a:t>Discussion with Innovation / R&amp;D management</a:t>
          </a:r>
        </a:p>
      </dgm:t>
    </dgm:pt>
    <dgm:pt modelId="{3EBA5991-A924-D748-8876-CC5CC1A108A8}" type="parTrans" cxnId="{3ED71A3A-7CBC-7B4B-B26F-DE9CFD7D7FCA}">
      <dgm:prSet/>
      <dgm:spPr/>
      <dgm:t>
        <a:bodyPr/>
        <a:lstStyle/>
        <a:p>
          <a:endParaRPr lang="en-GB"/>
        </a:p>
      </dgm:t>
    </dgm:pt>
    <dgm:pt modelId="{0D6BAB83-A4E4-174D-9DAB-A72C306096FD}" type="sibTrans" cxnId="{3ED71A3A-7CBC-7B4B-B26F-DE9CFD7D7FCA}">
      <dgm:prSet/>
      <dgm:spPr/>
      <dgm:t>
        <a:bodyPr/>
        <a:lstStyle/>
        <a:p>
          <a:endParaRPr lang="en-GB"/>
        </a:p>
      </dgm:t>
    </dgm:pt>
    <dgm:pt modelId="{96621B77-6CC8-7E41-9D57-AD7C1F55E9DF}">
      <dgm:prSet phldrT="[Text]"/>
      <dgm:spPr/>
      <dgm:t>
        <a:bodyPr/>
        <a:lstStyle/>
        <a:p>
          <a:r>
            <a:rPr lang="en-GB" dirty="0"/>
            <a:t>Discovery day program at CERN</a:t>
          </a:r>
        </a:p>
      </dgm:t>
    </dgm:pt>
    <dgm:pt modelId="{57B65330-31DF-1B45-B858-E2CBCDD9F6E2}" type="parTrans" cxnId="{6F128C13-8A61-754F-A45E-F48D50489665}">
      <dgm:prSet/>
      <dgm:spPr/>
      <dgm:t>
        <a:bodyPr/>
        <a:lstStyle/>
        <a:p>
          <a:endParaRPr lang="en-GB"/>
        </a:p>
      </dgm:t>
    </dgm:pt>
    <dgm:pt modelId="{8273F10D-3DE4-A847-81D0-BA55A2BD9C2C}" type="sibTrans" cxnId="{6F128C13-8A61-754F-A45E-F48D50489665}">
      <dgm:prSet/>
      <dgm:spPr/>
      <dgm:t>
        <a:bodyPr/>
        <a:lstStyle/>
        <a:p>
          <a:endParaRPr lang="en-GB"/>
        </a:p>
      </dgm:t>
    </dgm:pt>
    <dgm:pt modelId="{C0F0E8CF-89C8-B146-8B70-34DA599A3F7E}">
      <dgm:prSet phldrT="[Text]"/>
      <dgm:spPr/>
      <dgm:t>
        <a:bodyPr/>
        <a:lstStyle/>
        <a:p>
          <a:r>
            <a:rPr lang="en-GB" dirty="0"/>
            <a:t>Shape</a:t>
          </a:r>
        </a:p>
      </dgm:t>
    </dgm:pt>
    <dgm:pt modelId="{8158A912-2F26-B841-8313-4C7F412FD1B4}" type="parTrans" cxnId="{A15AF9B1-D33A-1E44-A254-E5AD4703C48B}">
      <dgm:prSet/>
      <dgm:spPr/>
      <dgm:t>
        <a:bodyPr/>
        <a:lstStyle/>
        <a:p>
          <a:endParaRPr lang="en-GB"/>
        </a:p>
      </dgm:t>
    </dgm:pt>
    <dgm:pt modelId="{F99F3544-A59D-034D-8B43-6CE0100731CC}" type="sibTrans" cxnId="{A15AF9B1-D33A-1E44-A254-E5AD4703C48B}">
      <dgm:prSet/>
      <dgm:spPr/>
      <dgm:t>
        <a:bodyPr/>
        <a:lstStyle/>
        <a:p>
          <a:endParaRPr lang="en-GB"/>
        </a:p>
      </dgm:t>
    </dgm:pt>
    <dgm:pt modelId="{121AE789-59F7-CD45-885F-60727673A97A}">
      <dgm:prSet phldrT="[Text]"/>
      <dgm:spPr/>
      <dgm:t>
        <a:bodyPr/>
        <a:lstStyle/>
        <a:p>
          <a:r>
            <a:rPr lang="en-GB" dirty="0"/>
            <a:t>Define innovation ambitions and technical needs </a:t>
          </a:r>
        </a:p>
      </dgm:t>
    </dgm:pt>
    <dgm:pt modelId="{A8843200-A401-7D41-82A1-8AA08560ADF8}" type="parTrans" cxnId="{1FB8CDD4-DAFA-504C-ADB7-5CFF70D9F223}">
      <dgm:prSet/>
      <dgm:spPr/>
      <dgm:t>
        <a:bodyPr/>
        <a:lstStyle/>
        <a:p>
          <a:endParaRPr lang="en-GB"/>
        </a:p>
      </dgm:t>
    </dgm:pt>
    <dgm:pt modelId="{7B808F64-5B67-B44F-AF1B-B4A70FB0C10E}" type="sibTrans" cxnId="{1FB8CDD4-DAFA-504C-ADB7-5CFF70D9F223}">
      <dgm:prSet/>
      <dgm:spPr/>
      <dgm:t>
        <a:bodyPr/>
        <a:lstStyle/>
        <a:p>
          <a:endParaRPr lang="en-GB"/>
        </a:p>
      </dgm:t>
    </dgm:pt>
    <dgm:pt modelId="{C09C67A6-1F81-2248-B15F-E46ADEEE8126}">
      <dgm:prSet phldrT="[Text]"/>
      <dgm:spPr/>
      <dgm:t>
        <a:bodyPr/>
        <a:lstStyle/>
        <a:p>
          <a:r>
            <a:rPr lang="en-GB" dirty="0"/>
            <a:t>Discuss expertise contributed by partners</a:t>
          </a:r>
        </a:p>
      </dgm:t>
    </dgm:pt>
    <dgm:pt modelId="{3371C5D9-DAAC-1446-BD1E-F2581E0A0EF8}" type="parTrans" cxnId="{F0A59D1C-5F00-2D46-82BD-170F4DDF2D07}">
      <dgm:prSet/>
      <dgm:spPr/>
      <dgm:t>
        <a:bodyPr/>
        <a:lstStyle/>
        <a:p>
          <a:endParaRPr lang="en-GB"/>
        </a:p>
      </dgm:t>
    </dgm:pt>
    <dgm:pt modelId="{22EA7F7A-BCFA-F644-B106-DE570A88D070}" type="sibTrans" cxnId="{F0A59D1C-5F00-2D46-82BD-170F4DDF2D07}">
      <dgm:prSet/>
      <dgm:spPr/>
      <dgm:t>
        <a:bodyPr/>
        <a:lstStyle/>
        <a:p>
          <a:endParaRPr lang="en-GB"/>
        </a:p>
      </dgm:t>
    </dgm:pt>
    <dgm:pt modelId="{562573E4-BBBD-6E49-8AFE-D91FB7401451}">
      <dgm:prSet phldrT="[Text]"/>
      <dgm:spPr/>
      <dgm:t>
        <a:bodyPr/>
        <a:lstStyle/>
        <a:p>
          <a:r>
            <a:rPr lang="en-GB" dirty="0"/>
            <a:t>Execute</a:t>
          </a:r>
        </a:p>
      </dgm:t>
    </dgm:pt>
    <dgm:pt modelId="{D3E76463-7CE9-7E44-9963-7B822FD71A56}" type="parTrans" cxnId="{F9E3448E-D6D7-3B44-8216-6BABF1F33248}">
      <dgm:prSet/>
      <dgm:spPr/>
      <dgm:t>
        <a:bodyPr/>
        <a:lstStyle/>
        <a:p>
          <a:endParaRPr lang="en-GB"/>
        </a:p>
      </dgm:t>
    </dgm:pt>
    <dgm:pt modelId="{85426959-3A61-844F-A90B-1E890A29A7A0}" type="sibTrans" cxnId="{F9E3448E-D6D7-3B44-8216-6BABF1F33248}">
      <dgm:prSet/>
      <dgm:spPr/>
      <dgm:t>
        <a:bodyPr/>
        <a:lstStyle/>
        <a:p>
          <a:endParaRPr lang="en-GB"/>
        </a:p>
      </dgm:t>
    </dgm:pt>
    <dgm:pt modelId="{FF4893C0-4830-CC43-847A-A3DF9BAC42E3}">
      <dgm:prSet phldrT="[Text]"/>
      <dgm:spPr/>
      <dgm:t>
        <a:bodyPr/>
        <a:lstStyle/>
        <a:p>
          <a:r>
            <a:rPr lang="en-GB" dirty="0"/>
            <a:t>Formalize partnership:</a:t>
          </a:r>
        </a:p>
      </dgm:t>
    </dgm:pt>
    <dgm:pt modelId="{C8359633-2618-634D-B2DB-B236418739E6}" type="parTrans" cxnId="{80D50939-4D14-2949-9FD4-C791845DD3E1}">
      <dgm:prSet/>
      <dgm:spPr/>
      <dgm:t>
        <a:bodyPr/>
        <a:lstStyle/>
        <a:p>
          <a:endParaRPr lang="en-GB"/>
        </a:p>
      </dgm:t>
    </dgm:pt>
    <dgm:pt modelId="{D3696A80-845B-9041-B033-633CDB365CE8}" type="sibTrans" cxnId="{80D50939-4D14-2949-9FD4-C791845DD3E1}">
      <dgm:prSet/>
      <dgm:spPr/>
      <dgm:t>
        <a:bodyPr/>
        <a:lstStyle/>
        <a:p>
          <a:endParaRPr lang="en-GB"/>
        </a:p>
      </dgm:t>
    </dgm:pt>
    <dgm:pt modelId="{5F60C027-8DE1-CB4D-ABE5-2634BF7D4C59}">
      <dgm:prSet phldrT="[Text]"/>
      <dgm:spPr/>
      <dgm:t>
        <a:bodyPr/>
        <a:lstStyle/>
        <a:p>
          <a:pPr>
            <a:buNone/>
          </a:pPr>
          <a:br>
            <a:rPr lang="en-GB" dirty="0"/>
          </a:br>
          <a:r>
            <a:rPr lang="en-GB" dirty="0"/>
            <a:t>- Collaborative R&amp;D</a:t>
          </a:r>
          <a:br>
            <a:rPr lang="en-GB" dirty="0"/>
          </a:br>
          <a:r>
            <a:rPr lang="en-GB" dirty="0"/>
            <a:t>- License</a:t>
          </a:r>
          <a:br>
            <a:rPr lang="en-GB" dirty="0"/>
          </a:br>
          <a:r>
            <a:rPr lang="en-GB" dirty="0"/>
            <a:t>- Consultancy</a:t>
          </a:r>
          <a:br>
            <a:rPr lang="en-GB" dirty="0"/>
          </a:br>
          <a:r>
            <a:rPr lang="en-GB" dirty="0"/>
            <a:t>- Contract Research</a:t>
          </a:r>
        </a:p>
      </dgm:t>
    </dgm:pt>
    <dgm:pt modelId="{B58028BC-2384-734E-A222-02D54AE2424A}" type="parTrans" cxnId="{79EE1CED-348C-2542-8D4D-4132B6E963C4}">
      <dgm:prSet/>
      <dgm:spPr/>
      <dgm:t>
        <a:bodyPr/>
        <a:lstStyle/>
        <a:p>
          <a:endParaRPr lang="en-GB"/>
        </a:p>
      </dgm:t>
    </dgm:pt>
    <dgm:pt modelId="{AA4C6A5B-4288-DA43-BEF4-0A725C9026EB}" type="sibTrans" cxnId="{79EE1CED-348C-2542-8D4D-4132B6E963C4}">
      <dgm:prSet/>
      <dgm:spPr/>
      <dgm:t>
        <a:bodyPr/>
        <a:lstStyle/>
        <a:p>
          <a:endParaRPr lang="en-GB"/>
        </a:p>
      </dgm:t>
    </dgm:pt>
    <dgm:pt modelId="{A6EA782A-4AA7-3545-A125-93D877E34F32}">
      <dgm:prSet phldrT="[Text]"/>
      <dgm:spPr/>
      <dgm:t>
        <a:bodyPr/>
        <a:lstStyle/>
        <a:p>
          <a:r>
            <a:rPr lang="en-GB" dirty="0"/>
            <a:t>Find mutual interest</a:t>
          </a:r>
        </a:p>
      </dgm:t>
    </dgm:pt>
    <dgm:pt modelId="{1FA1A920-5A6D-6F4A-9BFE-67155E8B2E02}" type="parTrans" cxnId="{A93F2196-CE71-DB48-86DC-CB2D50764E14}">
      <dgm:prSet/>
      <dgm:spPr/>
      <dgm:t>
        <a:bodyPr/>
        <a:lstStyle/>
        <a:p>
          <a:endParaRPr lang="en-GB"/>
        </a:p>
      </dgm:t>
    </dgm:pt>
    <dgm:pt modelId="{93EAFBE5-66B6-D949-BB87-E7056F4213EF}" type="sibTrans" cxnId="{A93F2196-CE71-DB48-86DC-CB2D50764E14}">
      <dgm:prSet/>
      <dgm:spPr/>
      <dgm:t>
        <a:bodyPr/>
        <a:lstStyle/>
        <a:p>
          <a:endParaRPr lang="en-GB"/>
        </a:p>
      </dgm:t>
    </dgm:pt>
    <dgm:pt modelId="{D8CEEEF7-C84C-5846-9BA2-D41D5DB037B3}">
      <dgm:prSet phldrT="[Text]"/>
      <dgm:spPr/>
      <dgm:t>
        <a:bodyPr/>
        <a:lstStyle/>
        <a:p>
          <a:r>
            <a:rPr lang="en-GB" dirty="0"/>
            <a:t>Timeline, resources, IP</a:t>
          </a:r>
        </a:p>
      </dgm:t>
    </dgm:pt>
    <dgm:pt modelId="{B5881FA3-6E44-A24C-B1AD-B101CC796D10}" type="parTrans" cxnId="{06D84092-B4DC-454A-9A82-F4CE23BF8C90}">
      <dgm:prSet/>
      <dgm:spPr/>
      <dgm:t>
        <a:bodyPr/>
        <a:lstStyle/>
        <a:p>
          <a:endParaRPr lang="en-GB"/>
        </a:p>
      </dgm:t>
    </dgm:pt>
    <dgm:pt modelId="{BF2A566A-182D-B14A-B6D6-5F364F2E1AD5}" type="sibTrans" cxnId="{06D84092-B4DC-454A-9A82-F4CE23BF8C90}">
      <dgm:prSet/>
      <dgm:spPr/>
      <dgm:t>
        <a:bodyPr/>
        <a:lstStyle/>
        <a:p>
          <a:endParaRPr lang="en-GB"/>
        </a:p>
      </dgm:t>
    </dgm:pt>
    <dgm:pt modelId="{D52DEB8E-F5AE-2648-A39C-012FAC98667D}" type="pres">
      <dgm:prSet presAssocID="{330A0609-4294-BE4A-84D9-7502F288B787}" presName="Name0" presStyleCnt="0">
        <dgm:presLayoutVars>
          <dgm:dir/>
          <dgm:animLvl val="lvl"/>
          <dgm:resizeHandles val="exact"/>
        </dgm:presLayoutVars>
      </dgm:prSet>
      <dgm:spPr/>
    </dgm:pt>
    <dgm:pt modelId="{C474D1B6-6AB9-4846-B268-E8D4C77F97FE}" type="pres">
      <dgm:prSet presAssocID="{330A0609-4294-BE4A-84D9-7502F288B787}" presName="tSp" presStyleCnt="0"/>
      <dgm:spPr/>
    </dgm:pt>
    <dgm:pt modelId="{27D16A4B-E772-B74B-B86E-A8BAC92D48D6}" type="pres">
      <dgm:prSet presAssocID="{330A0609-4294-BE4A-84D9-7502F288B787}" presName="bSp" presStyleCnt="0"/>
      <dgm:spPr/>
    </dgm:pt>
    <dgm:pt modelId="{79F2F344-D4EF-F947-ABC0-CB90464EEAF7}" type="pres">
      <dgm:prSet presAssocID="{330A0609-4294-BE4A-84D9-7502F288B787}" presName="process" presStyleCnt="0"/>
      <dgm:spPr/>
    </dgm:pt>
    <dgm:pt modelId="{A219017F-ED44-FF4A-AC15-7C2C14A8FE84}" type="pres">
      <dgm:prSet presAssocID="{9522E3A2-9FB8-BF43-8ADA-916C58053243}" presName="composite1" presStyleCnt="0"/>
      <dgm:spPr/>
    </dgm:pt>
    <dgm:pt modelId="{47ED5421-82CD-4641-B200-FAF10B31705B}" type="pres">
      <dgm:prSet presAssocID="{9522E3A2-9FB8-BF43-8ADA-916C58053243}" presName="dummyNode1" presStyleLbl="node1" presStyleIdx="0" presStyleCnt="3"/>
      <dgm:spPr/>
    </dgm:pt>
    <dgm:pt modelId="{7162CCCD-B563-FF4D-BEBE-0FE2408BC568}" type="pres">
      <dgm:prSet presAssocID="{9522E3A2-9FB8-BF43-8ADA-916C58053243}" presName="childNode1" presStyleLbl="bgAcc1" presStyleIdx="0" presStyleCnt="3">
        <dgm:presLayoutVars>
          <dgm:bulletEnabled val="1"/>
        </dgm:presLayoutVars>
      </dgm:prSet>
      <dgm:spPr/>
    </dgm:pt>
    <dgm:pt modelId="{920BF245-0642-064E-B363-716D64632FBA}" type="pres">
      <dgm:prSet presAssocID="{9522E3A2-9FB8-BF43-8ADA-916C58053243}" presName="childNode1tx" presStyleLbl="bgAcc1" presStyleIdx="0" presStyleCnt="3">
        <dgm:presLayoutVars>
          <dgm:bulletEnabled val="1"/>
        </dgm:presLayoutVars>
      </dgm:prSet>
      <dgm:spPr/>
    </dgm:pt>
    <dgm:pt modelId="{6D62170B-5B9D-ED48-BDFB-4DAE9A692332}" type="pres">
      <dgm:prSet presAssocID="{9522E3A2-9FB8-BF43-8ADA-916C58053243}" presName="parentNode1" presStyleLbl="node1" presStyleIdx="0" presStyleCnt="3">
        <dgm:presLayoutVars>
          <dgm:chMax val="1"/>
          <dgm:bulletEnabled val="1"/>
        </dgm:presLayoutVars>
      </dgm:prSet>
      <dgm:spPr/>
    </dgm:pt>
    <dgm:pt modelId="{425006D5-10A7-DF46-B1D8-B555FE47E4B4}" type="pres">
      <dgm:prSet presAssocID="{9522E3A2-9FB8-BF43-8ADA-916C58053243}" presName="connSite1" presStyleCnt="0"/>
      <dgm:spPr/>
    </dgm:pt>
    <dgm:pt modelId="{B1C8EA73-B13A-4F47-8B01-4C34B3C8AAEF}" type="pres">
      <dgm:prSet presAssocID="{81C261B8-A597-AA41-AE8E-3DD19171ED06}" presName="Name9" presStyleLbl="sibTrans2D1" presStyleIdx="0" presStyleCnt="2"/>
      <dgm:spPr/>
    </dgm:pt>
    <dgm:pt modelId="{FAE69CD0-6105-1149-B552-0DA13A80323E}" type="pres">
      <dgm:prSet presAssocID="{C0F0E8CF-89C8-B146-8B70-34DA599A3F7E}" presName="composite2" presStyleCnt="0"/>
      <dgm:spPr/>
    </dgm:pt>
    <dgm:pt modelId="{709C95B7-2DDE-0D44-950D-085F4635981F}" type="pres">
      <dgm:prSet presAssocID="{C0F0E8CF-89C8-B146-8B70-34DA599A3F7E}" presName="dummyNode2" presStyleLbl="node1" presStyleIdx="0" presStyleCnt="3"/>
      <dgm:spPr/>
    </dgm:pt>
    <dgm:pt modelId="{23482D0C-B529-CD43-ADB0-19EF530CD859}" type="pres">
      <dgm:prSet presAssocID="{C0F0E8CF-89C8-B146-8B70-34DA599A3F7E}" presName="childNode2" presStyleLbl="bgAcc1" presStyleIdx="1" presStyleCnt="3" custScaleX="111554">
        <dgm:presLayoutVars>
          <dgm:bulletEnabled val="1"/>
        </dgm:presLayoutVars>
      </dgm:prSet>
      <dgm:spPr/>
    </dgm:pt>
    <dgm:pt modelId="{A882B5B5-01E4-0E4D-9C0C-B4BBDD05B2D0}" type="pres">
      <dgm:prSet presAssocID="{C0F0E8CF-89C8-B146-8B70-34DA599A3F7E}" presName="childNode2tx" presStyleLbl="bgAcc1" presStyleIdx="1" presStyleCnt="3">
        <dgm:presLayoutVars>
          <dgm:bulletEnabled val="1"/>
        </dgm:presLayoutVars>
      </dgm:prSet>
      <dgm:spPr/>
    </dgm:pt>
    <dgm:pt modelId="{8755A7B8-C421-324E-AAEF-1E154D7D9478}" type="pres">
      <dgm:prSet presAssocID="{C0F0E8CF-89C8-B146-8B70-34DA599A3F7E}" presName="parentNode2" presStyleLbl="node1" presStyleIdx="1" presStyleCnt="3">
        <dgm:presLayoutVars>
          <dgm:chMax val="0"/>
          <dgm:bulletEnabled val="1"/>
        </dgm:presLayoutVars>
      </dgm:prSet>
      <dgm:spPr/>
    </dgm:pt>
    <dgm:pt modelId="{7D54E6A5-A898-1940-9584-B4428DC00461}" type="pres">
      <dgm:prSet presAssocID="{C0F0E8CF-89C8-B146-8B70-34DA599A3F7E}" presName="connSite2" presStyleCnt="0"/>
      <dgm:spPr/>
    </dgm:pt>
    <dgm:pt modelId="{763BF81D-8D24-2945-81A8-FB5556F300A9}" type="pres">
      <dgm:prSet presAssocID="{F99F3544-A59D-034D-8B43-6CE0100731CC}" presName="Name18" presStyleLbl="sibTrans2D1" presStyleIdx="1" presStyleCnt="2"/>
      <dgm:spPr/>
    </dgm:pt>
    <dgm:pt modelId="{A9D11AAD-BF97-F349-8366-D8467C1BE12A}" type="pres">
      <dgm:prSet presAssocID="{562573E4-BBBD-6E49-8AFE-D91FB7401451}" presName="composite1" presStyleCnt="0"/>
      <dgm:spPr/>
    </dgm:pt>
    <dgm:pt modelId="{9D262B21-11F8-BC4F-9F49-161F5EBEBD5B}" type="pres">
      <dgm:prSet presAssocID="{562573E4-BBBD-6E49-8AFE-D91FB7401451}" presName="dummyNode1" presStyleLbl="node1" presStyleIdx="1" presStyleCnt="3"/>
      <dgm:spPr/>
    </dgm:pt>
    <dgm:pt modelId="{144B28CC-178E-CF44-91F2-D363E83FB087}" type="pres">
      <dgm:prSet presAssocID="{562573E4-BBBD-6E49-8AFE-D91FB7401451}" presName="childNode1" presStyleLbl="bgAcc1" presStyleIdx="2" presStyleCnt="3">
        <dgm:presLayoutVars>
          <dgm:bulletEnabled val="1"/>
        </dgm:presLayoutVars>
      </dgm:prSet>
      <dgm:spPr/>
    </dgm:pt>
    <dgm:pt modelId="{167F71FA-9A1A-504C-8B1E-CCF38F9E25E8}" type="pres">
      <dgm:prSet presAssocID="{562573E4-BBBD-6E49-8AFE-D91FB7401451}" presName="childNode1tx" presStyleLbl="bgAcc1" presStyleIdx="2" presStyleCnt="3">
        <dgm:presLayoutVars>
          <dgm:bulletEnabled val="1"/>
        </dgm:presLayoutVars>
      </dgm:prSet>
      <dgm:spPr/>
    </dgm:pt>
    <dgm:pt modelId="{7269F3E8-575C-F047-BA12-93FA0B5FE8D9}" type="pres">
      <dgm:prSet presAssocID="{562573E4-BBBD-6E49-8AFE-D91FB7401451}" presName="parentNode1" presStyleLbl="node1" presStyleIdx="2" presStyleCnt="3">
        <dgm:presLayoutVars>
          <dgm:chMax val="1"/>
          <dgm:bulletEnabled val="1"/>
        </dgm:presLayoutVars>
      </dgm:prSet>
      <dgm:spPr/>
    </dgm:pt>
    <dgm:pt modelId="{4D58DB03-BFA1-5B4F-A814-AE2A14D9E99F}" type="pres">
      <dgm:prSet presAssocID="{562573E4-BBBD-6E49-8AFE-D91FB7401451}" presName="connSite1" presStyleCnt="0"/>
      <dgm:spPr/>
    </dgm:pt>
  </dgm:ptLst>
  <dgm:cxnLst>
    <dgm:cxn modelId="{623F9F00-33CB-0A4B-82AA-09D91A649C1A}" type="presOf" srcId="{FF4893C0-4830-CC43-847A-A3DF9BAC42E3}" destId="{144B28CC-178E-CF44-91F2-D363E83FB087}" srcOrd="0" destOrd="0" presId="urn:microsoft.com/office/officeart/2005/8/layout/hProcess4"/>
    <dgm:cxn modelId="{6F128C13-8A61-754F-A45E-F48D50489665}" srcId="{9522E3A2-9FB8-BF43-8ADA-916C58053243}" destId="{96621B77-6CC8-7E41-9D57-AD7C1F55E9DF}" srcOrd="1" destOrd="0" parTransId="{57B65330-31DF-1B45-B858-E2CBCDD9F6E2}" sibTransId="{8273F10D-3DE4-A847-81D0-BA55A2BD9C2C}"/>
    <dgm:cxn modelId="{0D873516-72FE-B247-9EC9-18DAA1C249BD}" type="presOf" srcId="{420EDEAE-4D05-CF41-BAAC-3853C5BB62BB}" destId="{7162CCCD-B563-FF4D-BEBE-0FE2408BC568}" srcOrd="0" destOrd="0" presId="urn:microsoft.com/office/officeart/2005/8/layout/hProcess4"/>
    <dgm:cxn modelId="{F0A59D1C-5F00-2D46-82BD-170F4DDF2D07}" srcId="{C0F0E8CF-89C8-B146-8B70-34DA599A3F7E}" destId="{C09C67A6-1F81-2248-B15F-E46ADEEE8126}" srcOrd="1" destOrd="0" parTransId="{3371C5D9-DAAC-1446-BD1E-F2581E0A0EF8}" sibTransId="{22EA7F7A-BCFA-F644-B106-DE570A88D070}"/>
    <dgm:cxn modelId="{3592F21F-975D-ED49-9F8D-650B46C887B1}" srcId="{330A0609-4294-BE4A-84D9-7502F288B787}" destId="{9522E3A2-9FB8-BF43-8ADA-916C58053243}" srcOrd="0" destOrd="0" parTransId="{B4E9DE62-DF93-B849-AAF2-B10918E42659}" sibTransId="{81C261B8-A597-AA41-AE8E-3DD19171ED06}"/>
    <dgm:cxn modelId="{A1B2F429-2D6D-384D-8FD6-CDFD2124A878}" type="presOf" srcId="{C09C67A6-1F81-2248-B15F-E46ADEEE8126}" destId="{A882B5B5-01E4-0E4D-9C0C-B4BBDD05B2D0}" srcOrd="1" destOrd="1" presId="urn:microsoft.com/office/officeart/2005/8/layout/hProcess4"/>
    <dgm:cxn modelId="{19510137-9D73-3547-8ACF-B1315523F007}" type="presOf" srcId="{D8CEEEF7-C84C-5846-9BA2-D41D5DB037B3}" destId="{23482D0C-B529-CD43-ADB0-19EF530CD859}" srcOrd="0" destOrd="2" presId="urn:microsoft.com/office/officeart/2005/8/layout/hProcess4"/>
    <dgm:cxn modelId="{80D50939-4D14-2949-9FD4-C791845DD3E1}" srcId="{562573E4-BBBD-6E49-8AFE-D91FB7401451}" destId="{FF4893C0-4830-CC43-847A-A3DF9BAC42E3}" srcOrd="0" destOrd="0" parTransId="{C8359633-2618-634D-B2DB-B236418739E6}" sibTransId="{D3696A80-845B-9041-B033-633CDB365CE8}"/>
    <dgm:cxn modelId="{3ED71A3A-7CBC-7B4B-B26F-DE9CFD7D7FCA}" srcId="{9522E3A2-9FB8-BF43-8ADA-916C58053243}" destId="{420EDEAE-4D05-CF41-BAAC-3853C5BB62BB}" srcOrd="0" destOrd="0" parTransId="{3EBA5991-A924-D748-8876-CC5CC1A108A8}" sibTransId="{0D6BAB83-A4E4-174D-9DAB-A72C306096FD}"/>
    <dgm:cxn modelId="{E59E434B-9D9B-D144-A703-91F5D8612282}" type="presOf" srcId="{5F60C027-8DE1-CB4D-ABE5-2634BF7D4C59}" destId="{167F71FA-9A1A-504C-8B1E-CCF38F9E25E8}" srcOrd="1" destOrd="1" presId="urn:microsoft.com/office/officeart/2005/8/layout/hProcess4"/>
    <dgm:cxn modelId="{AF1CD24E-A19D-1240-A40E-02B17DF5F7B6}" type="presOf" srcId="{96621B77-6CC8-7E41-9D57-AD7C1F55E9DF}" destId="{7162CCCD-B563-FF4D-BEBE-0FE2408BC568}" srcOrd="0" destOrd="1" presId="urn:microsoft.com/office/officeart/2005/8/layout/hProcess4"/>
    <dgm:cxn modelId="{3130F451-41D8-A24A-897B-4BE862385817}" type="presOf" srcId="{330A0609-4294-BE4A-84D9-7502F288B787}" destId="{D52DEB8E-F5AE-2648-A39C-012FAC98667D}" srcOrd="0" destOrd="0" presId="urn:microsoft.com/office/officeart/2005/8/layout/hProcess4"/>
    <dgm:cxn modelId="{4C771E60-CF7E-214A-BE08-FE1F5CEE2D30}" type="presOf" srcId="{D8CEEEF7-C84C-5846-9BA2-D41D5DB037B3}" destId="{A882B5B5-01E4-0E4D-9C0C-B4BBDD05B2D0}" srcOrd="1" destOrd="2" presId="urn:microsoft.com/office/officeart/2005/8/layout/hProcess4"/>
    <dgm:cxn modelId="{3BDB5966-A709-784B-817B-8AB3066E6C65}" type="presOf" srcId="{A6EA782A-4AA7-3545-A125-93D877E34F32}" destId="{7162CCCD-B563-FF4D-BEBE-0FE2408BC568}" srcOrd="0" destOrd="2" presId="urn:microsoft.com/office/officeart/2005/8/layout/hProcess4"/>
    <dgm:cxn modelId="{28C61576-630F-6048-A287-FC0F074A4582}" type="presOf" srcId="{FF4893C0-4830-CC43-847A-A3DF9BAC42E3}" destId="{167F71FA-9A1A-504C-8B1E-CCF38F9E25E8}" srcOrd="1" destOrd="0" presId="urn:microsoft.com/office/officeart/2005/8/layout/hProcess4"/>
    <dgm:cxn modelId="{F9E3448E-D6D7-3B44-8216-6BABF1F33248}" srcId="{330A0609-4294-BE4A-84D9-7502F288B787}" destId="{562573E4-BBBD-6E49-8AFE-D91FB7401451}" srcOrd="2" destOrd="0" parTransId="{D3E76463-7CE9-7E44-9963-7B822FD71A56}" sibTransId="{85426959-3A61-844F-A90B-1E890A29A7A0}"/>
    <dgm:cxn modelId="{06D84092-B4DC-454A-9A82-F4CE23BF8C90}" srcId="{C0F0E8CF-89C8-B146-8B70-34DA599A3F7E}" destId="{D8CEEEF7-C84C-5846-9BA2-D41D5DB037B3}" srcOrd="2" destOrd="0" parTransId="{B5881FA3-6E44-A24C-B1AD-B101CC796D10}" sibTransId="{BF2A566A-182D-B14A-B6D6-5F364F2E1AD5}"/>
    <dgm:cxn modelId="{A93F2196-CE71-DB48-86DC-CB2D50764E14}" srcId="{9522E3A2-9FB8-BF43-8ADA-916C58053243}" destId="{A6EA782A-4AA7-3545-A125-93D877E34F32}" srcOrd="2" destOrd="0" parTransId="{1FA1A920-5A6D-6F4A-9BFE-67155E8B2E02}" sibTransId="{93EAFBE5-66B6-D949-BB87-E7056F4213EF}"/>
    <dgm:cxn modelId="{FBE8C1A8-565C-E649-BF9A-6EE44E9F164F}" type="presOf" srcId="{121AE789-59F7-CD45-885F-60727673A97A}" destId="{A882B5B5-01E4-0E4D-9C0C-B4BBDD05B2D0}" srcOrd="1" destOrd="0" presId="urn:microsoft.com/office/officeart/2005/8/layout/hProcess4"/>
    <dgm:cxn modelId="{8FEB92A9-0FAD-3F4E-9359-AB4794600F3F}" type="presOf" srcId="{121AE789-59F7-CD45-885F-60727673A97A}" destId="{23482D0C-B529-CD43-ADB0-19EF530CD859}" srcOrd="0" destOrd="0" presId="urn:microsoft.com/office/officeart/2005/8/layout/hProcess4"/>
    <dgm:cxn modelId="{BDC8F6AD-59D4-D443-B48D-E5AF18E1F534}" type="presOf" srcId="{81C261B8-A597-AA41-AE8E-3DD19171ED06}" destId="{B1C8EA73-B13A-4F47-8B01-4C34B3C8AAEF}" srcOrd="0" destOrd="0" presId="urn:microsoft.com/office/officeart/2005/8/layout/hProcess4"/>
    <dgm:cxn modelId="{A15AF9B1-D33A-1E44-A254-E5AD4703C48B}" srcId="{330A0609-4294-BE4A-84D9-7502F288B787}" destId="{C0F0E8CF-89C8-B146-8B70-34DA599A3F7E}" srcOrd="1" destOrd="0" parTransId="{8158A912-2F26-B841-8313-4C7F412FD1B4}" sibTransId="{F99F3544-A59D-034D-8B43-6CE0100731CC}"/>
    <dgm:cxn modelId="{005096B7-F264-6248-91BA-3EF874BB312E}" type="presOf" srcId="{9522E3A2-9FB8-BF43-8ADA-916C58053243}" destId="{6D62170B-5B9D-ED48-BDFB-4DAE9A692332}" srcOrd="0" destOrd="0" presId="urn:microsoft.com/office/officeart/2005/8/layout/hProcess4"/>
    <dgm:cxn modelId="{0CB6F8B8-556E-1E48-BAC5-37F1C8C7582A}" type="presOf" srcId="{F99F3544-A59D-034D-8B43-6CE0100731CC}" destId="{763BF81D-8D24-2945-81A8-FB5556F300A9}" srcOrd="0" destOrd="0" presId="urn:microsoft.com/office/officeart/2005/8/layout/hProcess4"/>
    <dgm:cxn modelId="{914499CD-B063-2942-B3C0-9073D41C5009}" type="presOf" srcId="{A6EA782A-4AA7-3545-A125-93D877E34F32}" destId="{920BF245-0642-064E-B363-716D64632FBA}" srcOrd="1" destOrd="2" presId="urn:microsoft.com/office/officeart/2005/8/layout/hProcess4"/>
    <dgm:cxn modelId="{E1B39FD1-523C-5140-A535-6134BB04B64D}" type="presOf" srcId="{5F60C027-8DE1-CB4D-ABE5-2634BF7D4C59}" destId="{144B28CC-178E-CF44-91F2-D363E83FB087}" srcOrd="0" destOrd="1" presId="urn:microsoft.com/office/officeart/2005/8/layout/hProcess4"/>
    <dgm:cxn modelId="{1FB8CDD4-DAFA-504C-ADB7-5CFF70D9F223}" srcId="{C0F0E8CF-89C8-B146-8B70-34DA599A3F7E}" destId="{121AE789-59F7-CD45-885F-60727673A97A}" srcOrd="0" destOrd="0" parTransId="{A8843200-A401-7D41-82A1-8AA08560ADF8}" sibTransId="{7B808F64-5B67-B44F-AF1B-B4A70FB0C10E}"/>
    <dgm:cxn modelId="{FAADC1DD-51F4-B348-A763-4C9639882A29}" type="presOf" srcId="{420EDEAE-4D05-CF41-BAAC-3853C5BB62BB}" destId="{920BF245-0642-064E-B363-716D64632FBA}" srcOrd="1" destOrd="0" presId="urn:microsoft.com/office/officeart/2005/8/layout/hProcess4"/>
    <dgm:cxn modelId="{53B0C8DF-1835-2A4F-BCB6-A1E6F6846D8D}" type="presOf" srcId="{C0F0E8CF-89C8-B146-8B70-34DA599A3F7E}" destId="{8755A7B8-C421-324E-AAEF-1E154D7D9478}" srcOrd="0" destOrd="0" presId="urn:microsoft.com/office/officeart/2005/8/layout/hProcess4"/>
    <dgm:cxn modelId="{3B524BE4-40DD-5C4C-867F-DB696AD26240}" type="presOf" srcId="{562573E4-BBBD-6E49-8AFE-D91FB7401451}" destId="{7269F3E8-575C-F047-BA12-93FA0B5FE8D9}" srcOrd="0" destOrd="0" presId="urn:microsoft.com/office/officeart/2005/8/layout/hProcess4"/>
    <dgm:cxn modelId="{79EE1CED-348C-2542-8D4D-4132B6E963C4}" srcId="{562573E4-BBBD-6E49-8AFE-D91FB7401451}" destId="{5F60C027-8DE1-CB4D-ABE5-2634BF7D4C59}" srcOrd="1" destOrd="0" parTransId="{B58028BC-2384-734E-A222-02D54AE2424A}" sibTransId="{AA4C6A5B-4288-DA43-BEF4-0A725C9026EB}"/>
    <dgm:cxn modelId="{ED2C10F8-D986-3A41-A087-64002346950B}" type="presOf" srcId="{C09C67A6-1F81-2248-B15F-E46ADEEE8126}" destId="{23482D0C-B529-CD43-ADB0-19EF530CD859}" srcOrd="0" destOrd="1" presId="urn:microsoft.com/office/officeart/2005/8/layout/hProcess4"/>
    <dgm:cxn modelId="{F29682FA-F098-3048-8709-D81446945E22}" type="presOf" srcId="{96621B77-6CC8-7E41-9D57-AD7C1F55E9DF}" destId="{920BF245-0642-064E-B363-716D64632FBA}" srcOrd="1" destOrd="1" presId="urn:microsoft.com/office/officeart/2005/8/layout/hProcess4"/>
    <dgm:cxn modelId="{82469F96-5AE9-984B-8F38-F28D1FF7F350}" type="presParOf" srcId="{D52DEB8E-F5AE-2648-A39C-012FAC98667D}" destId="{C474D1B6-6AB9-4846-B268-E8D4C77F97FE}" srcOrd="0" destOrd="0" presId="urn:microsoft.com/office/officeart/2005/8/layout/hProcess4"/>
    <dgm:cxn modelId="{115F14A1-24E3-AF49-B5B0-F7E554C46E8D}" type="presParOf" srcId="{D52DEB8E-F5AE-2648-A39C-012FAC98667D}" destId="{27D16A4B-E772-B74B-B86E-A8BAC92D48D6}" srcOrd="1" destOrd="0" presId="urn:microsoft.com/office/officeart/2005/8/layout/hProcess4"/>
    <dgm:cxn modelId="{8626193C-0332-7149-B272-4B33CDEFA37C}" type="presParOf" srcId="{D52DEB8E-F5AE-2648-A39C-012FAC98667D}" destId="{79F2F344-D4EF-F947-ABC0-CB90464EEAF7}" srcOrd="2" destOrd="0" presId="urn:microsoft.com/office/officeart/2005/8/layout/hProcess4"/>
    <dgm:cxn modelId="{768E95C7-62CC-AD48-B32C-556D5C2AC725}" type="presParOf" srcId="{79F2F344-D4EF-F947-ABC0-CB90464EEAF7}" destId="{A219017F-ED44-FF4A-AC15-7C2C14A8FE84}" srcOrd="0" destOrd="0" presId="urn:microsoft.com/office/officeart/2005/8/layout/hProcess4"/>
    <dgm:cxn modelId="{B57A7456-BBD1-374E-928C-34D618E8582F}" type="presParOf" srcId="{A219017F-ED44-FF4A-AC15-7C2C14A8FE84}" destId="{47ED5421-82CD-4641-B200-FAF10B31705B}" srcOrd="0" destOrd="0" presId="urn:microsoft.com/office/officeart/2005/8/layout/hProcess4"/>
    <dgm:cxn modelId="{FC6F636B-3370-2B43-A1CD-DA44D2AC83FF}" type="presParOf" srcId="{A219017F-ED44-FF4A-AC15-7C2C14A8FE84}" destId="{7162CCCD-B563-FF4D-BEBE-0FE2408BC568}" srcOrd="1" destOrd="0" presId="urn:microsoft.com/office/officeart/2005/8/layout/hProcess4"/>
    <dgm:cxn modelId="{2BDA0CB4-9FFB-274E-BCB3-0EAB36BC8D20}" type="presParOf" srcId="{A219017F-ED44-FF4A-AC15-7C2C14A8FE84}" destId="{920BF245-0642-064E-B363-716D64632FBA}" srcOrd="2" destOrd="0" presId="urn:microsoft.com/office/officeart/2005/8/layout/hProcess4"/>
    <dgm:cxn modelId="{69B3955C-8086-C642-B89D-9FEB11DB137B}" type="presParOf" srcId="{A219017F-ED44-FF4A-AC15-7C2C14A8FE84}" destId="{6D62170B-5B9D-ED48-BDFB-4DAE9A692332}" srcOrd="3" destOrd="0" presId="urn:microsoft.com/office/officeart/2005/8/layout/hProcess4"/>
    <dgm:cxn modelId="{46A4A776-557B-064D-993A-11E3C831F475}" type="presParOf" srcId="{A219017F-ED44-FF4A-AC15-7C2C14A8FE84}" destId="{425006D5-10A7-DF46-B1D8-B555FE47E4B4}" srcOrd="4" destOrd="0" presId="urn:microsoft.com/office/officeart/2005/8/layout/hProcess4"/>
    <dgm:cxn modelId="{53EA77E3-F500-D545-B3BD-3F14D0BD73CF}" type="presParOf" srcId="{79F2F344-D4EF-F947-ABC0-CB90464EEAF7}" destId="{B1C8EA73-B13A-4F47-8B01-4C34B3C8AAEF}" srcOrd="1" destOrd="0" presId="urn:microsoft.com/office/officeart/2005/8/layout/hProcess4"/>
    <dgm:cxn modelId="{C0818C06-6790-2E43-9132-54FDA815BA40}" type="presParOf" srcId="{79F2F344-D4EF-F947-ABC0-CB90464EEAF7}" destId="{FAE69CD0-6105-1149-B552-0DA13A80323E}" srcOrd="2" destOrd="0" presId="urn:microsoft.com/office/officeart/2005/8/layout/hProcess4"/>
    <dgm:cxn modelId="{37AEEB3F-8689-8F45-9420-87987F655DCD}" type="presParOf" srcId="{FAE69CD0-6105-1149-B552-0DA13A80323E}" destId="{709C95B7-2DDE-0D44-950D-085F4635981F}" srcOrd="0" destOrd="0" presId="urn:microsoft.com/office/officeart/2005/8/layout/hProcess4"/>
    <dgm:cxn modelId="{CBE85F14-91E0-F149-9653-E37889E55DA4}" type="presParOf" srcId="{FAE69CD0-6105-1149-B552-0DA13A80323E}" destId="{23482D0C-B529-CD43-ADB0-19EF530CD859}" srcOrd="1" destOrd="0" presId="urn:microsoft.com/office/officeart/2005/8/layout/hProcess4"/>
    <dgm:cxn modelId="{BCE49840-8B29-8F4F-A56D-B3FA81C856F8}" type="presParOf" srcId="{FAE69CD0-6105-1149-B552-0DA13A80323E}" destId="{A882B5B5-01E4-0E4D-9C0C-B4BBDD05B2D0}" srcOrd="2" destOrd="0" presId="urn:microsoft.com/office/officeart/2005/8/layout/hProcess4"/>
    <dgm:cxn modelId="{6E967F15-65EC-0C40-B0BC-C26F1FBA0159}" type="presParOf" srcId="{FAE69CD0-6105-1149-B552-0DA13A80323E}" destId="{8755A7B8-C421-324E-AAEF-1E154D7D9478}" srcOrd="3" destOrd="0" presId="urn:microsoft.com/office/officeart/2005/8/layout/hProcess4"/>
    <dgm:cxn modelId="{AE3600F6-88D7-B14F-96AB-0E825471B577}" type="presParOf" srcId="{FAE69CD0-6105-1149-B552-0DA13A80323E}" destId="{7D54E6A5-A898-1940-9584-B4428DC00461}" srcOrd="4" destOrd="0" presId="urn:microsoft.com/office/officeart/2005/8/layout/hProcess4"/>
    <dgm:cxn modelId="{42687F13-3AFF-0847-8551-34A0CE4DF7D7}" type="presParOf" srcId="{79F2F344-D4EF-F947-ABC0-CB90464EEAF7}" destId="{763BF81D-8D24-2945-81A8-FB5556F300A9}" srcOrd="3" destOrd="0" presId="urn:microsoft.com/office/officeart/2005/8/layout/hProcess4"/>
    <dgm:cxn modelId="{0D9E34C7-2FFC-2842-9F45-A7C67AFF5C09}" type="presParOf" srcId="{79F2F344-D4EF-F947-ABC0-CB90464EEAF7}" destId="{A9D11AAD-BF97-F349-8366-D8467C1BE12A}" srcOrd="4" destOrd="0" presId="urn:microsoft.com/office/officeart/2005/8/layout/hProcess4"/>
    <dgm:cxn modelId="{727BD4CC-BD0F-1343-BFEE-8F80F52EAFA3}" type="presParOf" srcId="{A9D11AAD-BF97-F349-8366-D8467C1BE12A}" destId="{9D262B21-11F8-BC4F-9F49-161F5EBEBD5B}" srcOrd="0" destOrd="0" presId="urn:microsoft.com/office/officeart/2005/8/layout/hProcess4"/>
    <dgm:cxn modelId="{C788D55A-E198-A743-9380-9D997DE23BE4}" type="presParOf" srcId="{A9D11AAD-BF97-F349-8366-D8467C1BE12A}" destId="{144B28CC-178E-CF44-91F2-D363E83FB087}" srcOrd="1" destOrd="0" presId="urn:microsoft.com/office/officeart/2005/8/layout/hProcess4"/>
    <dgm:cxn modelId="{FAACDC1C-292F-F641-9CEE-12830DC6FA10}" type="presParOf" srcId="{A9D11AAD-BF97-F349-8366-D8467C1BE12A}" destId="{167F71FA-9A1A-504C-8B1E-CCF38F9E25E8}" srcOrd="2" destOrd="0" presId="urn:microsoft.com/office/officeart/2005/8/layout/hProcess4"/>
    <dgm:cxn modelId="{A5ABA93E-3A77-6844-98D3-DD75A9D801CF}" type="presParOf" srcId="{A9D11AAD-BF97-F349-8366-D8467C1BE12A}" destId="{7269F3E8-575C-F047-BA12-93FA0B5FE8D9}" srcOrd="3" destOrd="0" presId="urn:microsoft.com/office/officeart/2005/8/layout/hProcess4"/>
    <dgm:cxn modelId="{CBE822C3-7717-0C46-9B69-08E89174A991}" type="presParOf" srcId="{A9D11AAD-BF97-F349-8366-D8467C1BE12A}" destId="{4D58DB03-BFA1-5B4F-A814-AE2A14D9E99F}"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62CCCD-B563-FF4D-BEBE-0FE2408BC568}">
      <dsp:nvSpPr>
        <dsp:cNvPr id="0" name=""/>
        <dsp:cNvSpPr/>
      </dsp:nvSpPr>
      <dsp:spPr>
        <a:xfrm>
          <a:off x="3571" y="1655395"/>
          <a:ext cx="2697914" cy="22252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Discussion with Innovation / R&amp;D management</a:t>
          </a:r>
        </a:p>
        <a:p>
          <a:pPr marL="171450" lvl="1" indent="-171450" algn="l" defTabSz="711200">
            <a:lnSpc>
              <a:spcPct val="90000"/>
            </a:lnSpc>
            <a:spcBef>
              <a:spcPct val="0"/>
            </a:spcBef>
            <a:spcAft>
              <a:spcPct val="15000"/>
            </a:spcAft>
            <a:buChar char="•"/>
          </a:pPr>
          <a:r>
            <a:rPr lang="en-GB" sz="1600" kern="1200" dirty="0"/>
            <a:t>Discovery day program at CERN</a:t>
          </a:r>
        </a:p>
        <a:p>
          <a:pPr marL="171450" lvl="1" indent="-171450" algn="l" defTabSz="711200">
            <a:lnSpc>
              <a:spcPct val="90000"/>
            </a:lnSpc>
            <a:spcBef>
              <a:spcPct val="0"/>
            </a:spcBef>
            <a:spcAft>
              <a:spcPct val="15000"/>
            </a:spcAft>
            <a:buChar char="•"/>
          </a:pPr>
          <a:r>
            <a:rPr lang="en-GB" sz="1600" kern="1200" dirty="0"/>
            <a:t>Find mutual interest</a:t>
          </a:r>
        </a:p>
      </dsp:txBody>
      <dsp:txXfrm>
        <a:off x="54779" y="1706603"/>
        <a:ext cx="2595498" cy="1645967"/>
      </dsp:txXfrm>
    </dsp:sp>
    <dsp:sp modelId="{B1C8EA73-B13A-4F47-8B01-4C34B3C8AAEF}">
      <dsp:nvSpPr>
        <dsp:cNvPr id="0" name=""/>
        <dsp:cNvSpPr/>
      </dsp:nvSpPr>
      <dsp:spPr>
        <a:xfrm>
          <a:off x="1519477" y="2092579"/>
          <a:ext cx="3093847" cy="3093847"/>
        </a:xfrm>
        <a:prstGeom prst="leftCircularArrow">
          <a:avLst>
            <a:gd name="adj1" fmla="val 2777"/>
            <a:gd name="adj2" fmla="val 338709"/>
            <a:gd name="adj3" fmla="val 2114220"/>
            <a:gd name="adj4" fmla="val 9024489"/>
            <a:gd name="adj5" fmla="val 324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D62170B-5B9D-ED48-BDFB-4DAE9A692332}">
      <dsp:nvSpPr>
        <dsp:cNvPr id="0" name=""/>
        <dsp:cNvSpPr/>
      </dsp:nvSpPr>
      <dsp:spPr>
        <a:xfrm>
          <a:off x="603107" y="3403779"/>
          <a:ext cx="2398146" cy="9536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marL="0" lvl="0" indent="0" algn="ctr" defTabSz="1955800">
            <a:lnSpc>
              <a:spcPct val="90000"/>
            </a:lnSpc>
            <a:spcBef>
              <a:spcPct val="0"/>
            </a:spcBef>
            <a:spcAft>
              <a:spcPct val="35000"/>
            </a:spcAft>
            <a:buNone/>
          </a:pPr>
          <a:r>
            <a:rPr lang="en-GB" sz="4400" kern="1200" dirty="0"/>
            <a:t>Discover</a:t>
          </a:r>
        </a:p>
      </dsp:txBody>
      <dsp:txXfrm>
        <a:off x="631039" y="3431711"/>
        <a:ext cx="2342282" cy="897799"/>
      </dsp:txXfrm>
    </dsp:sp>
    <dsp:sp modelId="{23482D0C-B529-CD43-ADB0-19EF530CD859}">
      <dsp:nvSpPr>
        <dsp:cNvPr id="0" name=""/>
        <dsp:cNvSpPr/>
      </dsp:nvSpPr>
      <dsp:spPr>
        <a:xfrm>
          <a:off x="3410354" y="1655395"/>
          <a:ext cx="3009631" cy="22252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Define innovation ambitions and technical needs </a:t>
          </a:r>
        </a:p>
        <a:p>
          <a:pPr marL="171450" lvl="1" indent="-171450" algn="l" defTabSz="711200">
            <a:lnSpc>
              <a:spcPct val="90000"/>
            </a:lnSpc>
            <a:spcBef>
              <a:spcPct val="0"/>
            </a:spcBef>
            <a:spcAft>
              <a:spcPct val="15000"/>
            </a:spcAft>
            <a:buChar char="•"/>
          </a:pPr>
          <a:r>
            <a:rPr lang="en-GB" sz="1600" kern="1200" dirty="0"/>
            <a:t>Discuss expertise contributed by partners</a:t>
          </a:r>
        </a:p>
        <a:p>
          <a:pPr marL="171450" lvl="1" indent="-171450" algn="l" defTabSz="711200">
            <a:lnSpc>
              <a:spcPct val="90000"/>
            </a:lnSpc>
            <a:spcBef>
              <a:spcPct val="0"/>
            </a:spcBef>
            <a:spcAft>
              <a:spcPct val="15000"/>
            </a:spcAft>
            <a:buChar char="•"/>
          </a:pPr>
          <a:r>
            <a:rPr lang="en-GB" sz="1600" kern="1200" dirty="0"/>
            <a:t>Timeline, resources, IP</a:t>
          </a:r>
        </a:p>
      </dsp:txBody>
      <dsp:txXfrm>
        <a:off x="3461562" y="2183435"/>
        <a:ext cx="2907215" cy="1645967"/>
      </dsp:txXfrm>
    </dsp:sp>
    <dsp:sp modelId="{763BF81D-8D24-2945-81A8-FB5556F300A9}">
      <dsp:nvSpPr>
        <dsp:cNvPr id="0" name=""/>
        <dsp:cNvSpPr/>
      </dsp:nvSpPr>
      <dsp:spPr>
        <a:xfrm>
          <a:off x="5071325" y="307693"/>
          <a:ext cx="3259343" cy="3259343"/>
        </a:xfrm>
        <a:prstGeom prst="circularArrow">
          <a:avLst>
            <a:gd name="adj1" fmla="val 2636"/>
            <a:gd name="adj2" fmla="val 320455"/>
            <a:gd name="adj3" fmla="val 19504034"/>
            <a:gd name="adj4" fmla="val 12575511"/>
            <a:gd name="adj5" fmla="val 3075"/>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8755A7B8-C421-324E-AAEF-1E154D7D9478}">
      <dsp:nvSpPr>
        <dsp:cNvPr id="0" name=""/>
        <dsp:cNvSpPr/>
      </dsp:nvSpPr>
      <dsp:spPr>
        <a:xfrm>
          <a:off x="4165749" y="1178563"/>
          <a:ext cx="2398146" cy="9536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marL="0" lvl="0" indent="0" algn="ctr" defTabSz="1955800">
            <a:lnSpc>
              <a:spcPct val="90000"/>
            </a:lnSpc>
            <a:spcBef>
              <a:spcPct val="0"/>
            </a:spcBef>
            <a:spcAft>
              <a:spcPct val="35000"/>
            </a:spcAft>
            <a:buNone/>
          </a:pPr>
          <a:r>
            <a:rPr lang="en-GB" sz="4400" kern="1200" dirty="0"/>
            <a:t>Shape</a:t>
          </a:r>
        </a:p>
      </dsp:txBody>
      <dsp:txXfrm>
        <a:off x="4193681" y="1206495"/>
        <a:ext cx="2342282" cy="897799"/>
      </dsp:txXfrm>
    </dsp:sp>
    <dsp:sp modelId="{144B28CC-178E-CF44-91F2-D363E83FB087}">
      <dsp:nvSpPr>
        <dsp:cNvPr id="0" name=""/>
        <dsp:cNvSpPr/>
      </dsp:nvSpPr>
      <dsp:spPr>
        <a:xfrm>
          <a:off x="6972995" y="1655395"/>
          <a:ext cx="2697914" cy="2225215"/>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30480" tIns="30480" rIns="30480" bIns="30480" numCol="1" spcCol="1270" anchor="t" anchorCtr="0">
          <a:noAutofit/>
        </a:bodyPr>
        <a:lstStyle/>
        <a:p>
          <a:pPr marL="171450" lvl="1" indent="-171450" algn="l" defTabSz="711200">
            <a:lnSpc>
              <a:spcPct val="90000"/>
            </a:lnSpc>
            <a:spcBef>
              <a:spcPct val="0"/>
            </a:spcBef>
            <a:spcAft>
              <a:spcPct val="15000"/>
            </a:spcAft>
            <a:buChar char="•"/>
          </a:pPr>
          <a:r>
            <a:rPr lang="en-GB" sz="1600" kern="1200" dirty="0"/>
            <a:t>Formalize partnership:</a:t>
          </a:r>
        </a:p>
        <a:p>
          <a:pPr marL="171450" lvl="1" indent="-171450" algn="l" defTabSz="711200">
            <a:lnSpc>
              <a:spcPct val="90000"/>
            </a:lnSpc>
            <a:spcBef>
              <a:spcPct val="0"/>
            </a:spcBef>
            <a:spcAft>
              <a:spcPct val="15000"/>
            </a:spcAft>
            <a:buNone/>
          </a:pPr>
          <a:br>
            <a:rPr lang="en-GB" sz="1600" kern="1200" dirty="0"/>
          </a:br>
          <a:r>
            <a:rPr lang="en-GB" sz="1600" kern="1200" dirty="0"/>
            <a:t>- Collaborative R&amp;D</a:t>
          </a:r>
          <a:br>
            <a:rPr lang="en-GB" sz="1600" kern="1200" dirty="0"/>
          </a:br>
          <a:r>
            <a:rPr lang="en-GB" sz="1600" kern="1200" dirty="0"/>
            <a:t>- License</a:t>
          </a:r>
          <a:br>
            <a:rPr lang="en-GB" sz="1600" kern="1200" dirty="0"/>
          </a:br>
          <a:r>
            <a:rPr lang="en-GB" sz="1600" kern="1200" dirty="0"/>
            <a:t>- Consultancy</a:t>
          </a:r>
          <a:br>
            <a:rPr lang="en-GB" sz="1600" kern="1200" dirty="0"/>
          </a:br>
          <a:r>
            <a:rPr lang="en-GB" sz="1600" kern="1200" dirty="0"/>
            <a:t>- Contract Research</a:t>
          </a:r>
        </a:p>
      </dsp:txBody>
      <dsp:txXfrm>
        <a:off x="7024203" y="1706603"/>
        <a:ext cx="2595498" cy="1645967"/>
      </dsp:txXfrm>
    </dsp:sp>
    <dsp:sp modelId="{7269F3E8-575C-F047-BA12-93FA0B5FE8D9}">
      <dsp:nvSpPr>
        <dsp:cNvPr id="0" name=""/>
        <dsp:cNvSpPr/>
      </dsp:nvSpPr>
      <dsp:spPr>
        <a:xfrm>
          <a:off x="7572532" y="3403779"/>
          <a:ext cx="2398146" cy="953663"/>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55880" rIns="83820" bIns="55880" numCol="1" spcCol="1270" anchor="ctr" anchorCtr="0">
          <a:noAutofit/>
        </a:bodyPr>
        <a:lstStyle/>
        <a:p>
          <a:pPr marL="0" lvl="0" indent="0" algn="ctr" defTabSz="1955800">
            <a:lnSpc>
              <a:spcPct val="90000"/>
            </a:lnSpc>
            <a:spcBef>
              <a:spcPct val="0"/>
            </a:spcBef>
            <a:spcAft>
              <a:spcPct val="35000"/>
            </a:spcAft>
            <a:buNone/>
          </a:pPr>
          <a:r>
            <a:rPr lang="en-GB" sz="4400" kern="1200" dirty="0"/>
            <a:t>Execute</a:t>
          </a:r>
        </a:p>
      </dsp:txBody>
      <dsp:txXfrm>
        <a:off x="7600464" y="3431711"/>
        <a:ext cx="2342282" cy="897799"/>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D37F5D-2606-4E6B-BD99-B784C827330B}" type="datetimeFigureOut">
              <a:rPr lang="en-US" smtClean="0"/>
              <a:t>6/23/25</a:t>
            </a:fld>
            <a:endParaRPr lang="en-US"/>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4FCEB7C-25B2-4A5C-B1BE-FE0A7013765D}" type="slidenum">
              <a:rPr lang="en-US" smtClean="0"/>
              <a:t>‹#›</a:t>
            </a:fld>
            <a:endParaRPr lang="en-US"/>
          </a:p>
        </p:txBody>
      </p:sp>
    </p:spTree>
    <p:extLst>
      <p:ext uri="{BB962C8B-B14F-4D97-AF65-F5344CB8AC3E}">
        <p14:creationId xmlns:p14="http://schemas.microsoft.com/office/powerpoint/2010/main" val="12556059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home.cern/news/news/knowledge-sharing/accelerating-stroke-prevention"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s://indico.cern.ch/event/1437208/" TargetMode="External"/><Relationship Id="rId5" Type="http://schemas.openxmlformats.org/officeDocument/2006/relationships/hyperlink" Target="https://genevahealthforum.com/" TargetMode="External"/><Relationship Id="rId4" Type="http://schemas.openxmlformats.org/officeDocument/2006/relationships/hyperlink" Target="https://www.ihi.europa.eu/projects-results/project-factsheets/umbrella" TargetMode="Externa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s://hearts-project.eu/"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s://www.science.org/doi/10.1126/sciadv.adp6442" TargetMode="External"/><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3" Type="http://schemas.openxmlformats.org/officeDocument/2006/relationships/hyperlink" Target="https://info-norway.web.cern.ch/ntnu-cern-phd-programme" TargetMode="External"/><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3" Type="http://schemas.openxmlformats.org/officeDocument/2006/relationships/hyperlink" Target="https://www.gov.uk/government/news/british-cern-partner-sights-international-growth-with-new-financing-deal" TargetMode="External"/><Relationship Id="rId2" Type="http://schemas.openxmlformats.org/officeDocument/2006/relationships/slide" Target="../slides/slide30.xml"/><Relationship Id="rId1" Type="http://schemas.openxmlformats.org/officeDocument/2006/relationships/notesMaster" Target="../notesMasters/notesMaster1.xml"/><Relationship Id="rId6" Type="http://schemas.openxmlformats.org/officeDocument/2006/relationships/hyperlink" Target="https://ideasquare.cern/" TargetMode="External"/><Relationship Id="rId5" Type="http://schemas.openxmlformats.org/officeDocument/2006/relationships/hyperlink" Target="https://www.ntnu.edu/" TargetMode="External"/><Relationship Id="rId4" Type="http://schemas.openxmlformats.org/officeDocument/2006/relationships/hyperlink" Target="https://www.insead.edu/" TargetMode="External"/></Relationships>
</file>

<file path=ppt/notesSlides/_rels/notesSlide22.xml.rels><?xml version="1.0" encoding="UTF-8" standalone="yes"?>
<Relationships xmlns="http://schemas.openxmlformats.org/package/2006/relationships"><Relationship Id="rId8" Type="http://schemas.openxmlformats.org/officeDocument/2006/relationships/hyperlink" Target="https://indico.cern.ch/event/1399202/" TargetMode="External"/><Relationship Id="rId13" Type="http://schemas.openxmlformats.org/officeDocument/2006/relationships/hyperlink" Target="https://home.cern/news/news/computing/indico-20-years-event-managing" TargetMode="External"/><Relationship Id="rId3" Type="http://schemas.openxmlformats.org/officeDocument/2006/relationships/hyperlink" Target="https://cernandsocietyfoundation.cern/" TargetMode="External"/><Relationship Id="rId7" Type="http://schemas.openxmlformats.org/officeDocument/2006/relationships/hyperlink" Target="https://indico.cern.ch/event/1382946/" TargetMode="External"/><Relationship Id="rId12" Type="http://schemas.openxmlformats.org/officeDocument/2006/relationships/hyperlink" Target="https://getindico.io/" TargetMode="External"/><Relationship Id="rId2" Type="http://schemas.openxmlformats.org/officeDocument/2006/relationships/slide" Target="../slides/slide31.xml"/><Relationship Id="rId1" Type="http://schemas.openxmlformats.org/officeDocument/2006/relationships/notesMaster" Target="../notesMasters/notesMaster1.xml"/><Relationship Id="rId6" Type="http://schemas.openxmlformats.org/officeDocument/2006/relationships/hyperlink" Target="https://cern-70-wordpress.web.cern.ch/events/" TargetMode="External"/><Relationship Id="rId11" Type="http://schemas.openxmlformats.org/officeDocument/2006/relationships/hyperlink" Target="https://design-guidelines.web.cern.ch/guidelines/70-yrs-public-event" TargetMode="External"/><Relationship Id="rId5" Type="http://schemas.openxmlformats.org/officeDocument/2006/relationships/hyperlink" Target="https://cern70.cern/" TargetMode="External"/><Relationship Id="rId10" Type="http://schemas.openxmlformats.org/officeDocument/2006/relationships/hyperlink" Target="https://report2024-kt.web.cern.ch/#contact" TargetMode="External"/><Relationship Id="rId4" Type="http://schemas.openxmlformats.org/officeDocument/2006/relationships/hyperlink" Target="https://home.cern/news/news/knowledge-sharing/new-compact-accelerator-help-preserve-heritage-artworks" TargetMode="External"/><Relationship Id="rId9" Type="http://schemas.openxmlformats.org/officeDocument/2006/relationships/hyperlink" Target="https://design-guidelines.web.cern.ch/guidelines/70yrs-exhibitions" TargetMode="Externa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cerncourier.com/a/sabbatical-in-spac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kt.cern/environment/CIPEA" TargetMode="External"/><Relationship Id="rId7" Type="http://schemas.openxmlformats.org/officeDocument/2006/relationships/hyperlink" Target="https://report2024-kt.web.cern.ch/ai-powered-predictive-models-for-stroke-management/" TargetMode="External"/><Relationship Id="rId2" Type="http://schemas.openxmlformats.org/officeDocument/2006/relationships/slide" Target="../slides/slide9.xml"/><Relationship Id="rId1" Type="http://schemas.openxmlformats.org/officeDocument/2006/relationships/notesMaster" Target="../notesMasters/notesMaster1.xml"/><Relationship Id="rId6" Type="http://schemas.openxmlformats.org/officeDocument/2006/relationships/hyperlink" Target="https://home.cern/news/news/computing/cern-teams-luxembourg-and-world-food-programme-tackle-global-hunger" TargetMode="External"/><Relationship Id="rId5" Type="http://schemas.openxmlformats.org/officeDocument/2006/relationships/hyperlink" Target="https://hclimrep-project.de/about-us/" TargetMode="External"/><Relationship Id="rId4" Type="http://schemas.openxmlformats.org/officeDocument/2006/relationships/hyperlink" Target="https://www.ecmwf.int/en/about/media-centre/news/2024/weathergenerator-project-aims-recast-machine-learning-earth-syste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8" Type="http://schemas.openxmlformats.org/officeDocument/2006/relationships/hyperlink" Target="https://sc24.supercomputing.org/" TargetMode="External"/><Relationship Id="rId13" Type="http://schemas.openxmlformats.org/officeDocument/2006/relationships/hyperlink" Target="https://www.iqdfrequencyproducts.com/en/about-iqd/white-rabbit-collaboration" TargetMode="External"/><Relationship Id="rId3" Type="http://schemas.openxmlformats.org/officeDocument/2006/relationships/hyperlink" Target="https://www.deutsche-boerse.com/dbg-en/" TargetMode="External"/><Relationship Id="rId7" Type="http://schemas.openxmlformats.org/officeDocument/2006/relationships/hyperlink" Target="https://itsf2024.executiveindustryevents.com/Event/" TargetMode="External"/><Relationship Id="rId12" Type="http://schemas.openxmlformats.org/officeDocument/2006/relationships/hyperlink" Target="https://www.iqdfrequencyproducts.com/en"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s://www.liquid-markets.com/" TargetMode="External"/><Relationship Id="rId11" Type="http://schemas.openxmlformats.org/officeDocument/2006/relationships/hyperlink" Target="https://www.ukri.org/councils/innovate-uk/" TargetMode="External"/><Relationship Id="rId5" Type="http://schemas.openxmlformats.org/officeDocument/2006/relationships/hyperlink" Target="https://www.jumptrading.com/" TargetMode="External"/><Relationship Id="rId10" Type="http://schemas.openxmlformats.org/officeDocument/2006/relationships/hyperlink" Target="https://www.gmv.com/en/communication/news/gmv-awarded-ps2-million-contract-provide-white-rabbit-switch-suited-protecting" TargetMode="External"/><Relationship Id="rId4" Type="http://schemas.openxmlformats.org/officeDocument/2006/relationships/hyperlink" Target="https://www.quincy-data.com/" TargetMode="External"/><Relationship Id="rId9" Type="http://schemas.openxmlformats.org/officeDocument/2006/relationships/hyperlink" Target="https://www.gmv.com/en" TargetMode="Externa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F4FCEB7C-25B2-4A5C-B1BE-FE0A7013765D}" type="slidenum">
              <a:rPr lang="en-US" smtClean="0"/>
              <a:t>1</a:t>
            </a:fld>
            <a:endParaRPr lang="en-US"/>
          </a:p>
        </p:txBody>
      </p:sp>
    </p:spTree>
    <p:extLst>
      <p:ext uri="{BB962C8B-B14F-4D97-AF65-F5344CB8AC3E}">
        <p14:creationId xmlns:p14="http://schemas.microsoft.com/office/powerpoint/2010/main" val="17914089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solidFill>
                  <a:srgbClr val="000000"/>
                </a:solidFill>
                <a:effectLst/>
                <a:latin typeface="sourcesans-regular"/>
              </a:rPr>
              <a:t>The Timepix3 detector, developed at CERN as part of the Medipix3 Collaboration, has been customised and embedded in a dedicated device, “Beam </a:t>
            </a:r>
            <a:r>
              <a:rPr lang="en-GB" b="0" i="0" u="none" strike="noStrike" dirty="0" err="1">
                <a:solidFill>
                  <a:srgbClr val="000000"/>
                </a:solidFill>
                <a:effectLst/>
                <a:latin typeface="sourcesans-regular"/>
              </a:rPr>
              <a:t>TraX</a:t>
            </a:r>
            <a:r>
              <a:rPr lang="en-GB" b="0" i="0" u="none" strike="noStrike" dirty="0">
                <a:solidFill>
                  <a:srgbClr val="000000"/>
                </a:solidFill>
                <a:effectLst/>
                <a:latin typeface="sourcesans-regular"/>
              </a:rPr>
              <a:t>”, by the Czech company ADVACAM, and used in first patient trials, </a:t>
            </a:r>
            <a:r>
              <a:rPr lang="en-GB" b="0" i="0" u="none" strike="noStrike" dirty="0" err="1">
                <a:solidFill>
                  <a:srgbClr val="000000"/>
                </a:solidFill>
                <a:effectLst/>
                <a:latin typeface="sourcesans-regular"/>
              </a:rPr>
              <a:t>InViMo</a:t>
            </a:r>
            <a:r>
              <a:rPr lang="en-GB" b="0" i="0" u="none" strike="noStrike" dirty="0">
                <a:solidFill>
                  <a:srgbClr val="000000"/>
                </a:solidFill>
                <a:effectLst/>
                <a:latin typeface="sourcesans-regular"/>
              </a:rPr>
              <a:t>, by scientists from the National </a:t>
            </a:r>
            <a:r>
              <a:rPr lang="en-GB" b="0" i="0" u="none" strike="noStrike" dirty="0" err="1">
                <a:solidFill>
                  <a:srgbClr val="000000"/>
                </a:solidFill>
                <a:effectLst/>
                <a:latin typeface="sourcesans-regular"/>
              </a:rPr>
              <a:t>Center</a:t>
            </a:r>
            <a:r>
              <a:rPr lang="en-GB" b="0" i="0" u="none" strike="noStrike" dirty="0">
                <a:solidFill>
                  <a:srgbClr val="000000"/>
                </a:solidFill>
                <a:effectLst/>
                <a:latin typeface="sourcesans-regular"/>
              </a:rPr>
              <a:t> for </a:t>
            </a:r>
            <a:r>
              <a:rPr lang="en-GB" b="0" i="0" u="none" strike="noStrike" dirty="0" err="1">
                <a:solidFill>
                  <a:srgbClr val="000000"/>
                </a:solidFill>
                <a:effectLst/>
                <a:latin typeface="sourcesans-regular"/>
              </a:rPr>
              <a:t>Tumor</a:t>
            </a:r>
            <a:r>
              <a:rPr lang="en-GB" b="0" i="0" u="none" strike="noStrike" dirty="0">
                <a:solidFill>
                  <a:srgbClr val="000000"/>
                </a:solidFill>
                <a:effectLst/>
                <a:latin typeface="sourcesans-regular"/>
              </a:rPr>
              <a:t> Diseases (NCT) Heidelberg, the German Cancer Research </a:t>
            </a:r>
            <a:r>
              <a:rPr lang="en-GB" b="0" i="0" u="none" strike="noStrike" dirty="0" err="1">
                <a:solidFill>
                  <a:srgbClr val="000000"/>
                </a:solidFill>
                <a:effectLst/>
                <a:latin typeface="sourcesans-regular"/>
              </a:rPr>
              <a:t>Center</a:t>
            </a:r>
            <a:r>
              <a:rPr lang="en-GB" b="0" i="0" u="none" strike="noStrike" dirty="0">
                <a:solidFill>
                  <a:srgbClr val="000000"/>
                </a:solidFill>
                <a:effectLst/>
                <a:latin typeface="sourcesans-regular"/>
              </a:rPr>
              <a:t> (DKFZ) and the Heidelberg Ion Beam Therapy </a:t>
            </a:r>
            <a:r>
              <a:rPr lang="en-GB" b="0" i="0" u="none" strike="noStrike" dirty="0" err="1">
                <a:solidFill>
                  <a:srgbClr val="000000"/>
                </a:solidFill>
                <a:effectLst/>
                <a:latin typeface="sourcesans-regular"/>
              </a:rPr>
              <a:t>Center</a:t>
            </a:r>
            <a:r>
              <a:rPr lang="en-GB" b="0" i="0" u="none" strike="noStrike" dirty="0">
                <a:solidFill>
                  <a:srgbClr val="000000"/>
                </a:solidFill>
                <a:effectLst/>
                <a:latin typeface="sourcesans-regular"/>
              </a:rPr>
              <a:t> (HIT) at University Hospital Heidelberg (UKHD).</a:t>
            </a:r>
          </a:p>
          <a:p>
            <a:pPr algn="l">
              <a:buNone/>
            </a:pPr>
            <a:r>
              <a:rPr lang="en-GB" b="0" i="0" u="none" strike="noStrike" dirty="0">
                <a:solidFill>
                  <a:srgbClr val="000000"/>
                </a:solidFill>
                <a:effectLst/>
                <a:latin typeface="sourcesans-regular"/>
              </a:rPr>
              <a:t>These trials are focusing on patients with </a:t>
            </a:r>
            <a:r>
              <a:rPr lang="en-GB" b="0" i="0" u="none" strike="noStrike" dirty="0" err="1">
                <a:solidFill>
                  <a:srgbClr val="000000"/>
                </a:solidFill>
                <a:effectLst/>
                <a:latin typeface="sourcesans-regular"/>
              </a:rPr>
              <a:t>tumors</a:t>
            </a:r>
            <a:r>
              <a:rPr lang="en-GB" b="0" i="0" u="none" strike="noStrike" dirty="0">
                <a:solidFill>
                  <a:srgbClr val="000000"/>
                </a:solidFill>
                <a:effectLst/>
                <a:latin typeface="sourcesans-regular"/>
              </a:rPr>
              <a:t> near the base of the skull, where precise irradiation is extremely important due to the proximity of essential structures such as the brainstem. The ADVACAM device is used to track charged nuclear fragments generated when ions pass through the tissues: this secondary-particle imaging technique could help target cancer cells more accurately in ion radiotherapy of head and neck tumours with the aim of reducing irradiation of surrounding healthy tissue.</a:t>
            </a:r>
            <a:br>
              <a:rPr lang="en-GB" b="0" i="0" u="none" strike="noStrike" dirty="0">
                <a:solidFill>
                  <a:srgbClr val="000000"/>
                </a:solidFill>
                <a:effectLst/>
                <a:latin typeface="sourcesans-regular"/>
              </a:rPr>
            </a:br>
            <a:endParaRPr lang="en-GB" b="0" i="0" u="none" strike="noStrike" dirty="0">
              <a:solidFill>
                <a:srgbClr val="000000"/>
              </a:solidFill>
              <a:effectLst/>
              <a:latin typeface="sourcesans-regular"/>
            </a:endParaRPr>
          </a:p>
          <a:p>
            <a:pPr algn="l"/>
            <a:r>
              <a:rPr lang="en-GB" b="0" i="0" u="none" strike="noStrike" dirty="0">
                <a:solidFill>
                  <a:srgbClr val="000000"/>
                </a:solidFill>
                <a:effectLst/>
                <a:latin typeface="sourcesans-regular"/>
              </a:rPr>
              <a:t>The sensitive surface area makes the quad module one of the largest commercially available Timepix3-based plug-and-play particle trackers. Future mini-tracker developments based on Timepix4 promise an even larger sensitive surface area and further improved time resolution.</a:t>
            </a:r>
          </a:p>
          <a:p>
            <a:endParaRPr lang="en-FR" dirty="0"/>
          </a:p>
        </p:txBody>
      </p:sp>
      <p:sp>
        <p:nvSpPr>
          <p:cNvPr id="4" name="Slide Number Placeholder 3"/>
          <p:cNvSpPr>
            <a:spLocks noGrp="1"/>
          </p:cNvSpPr>
          <p:nvPr>
            <p:ph type="sldNum" sz="quarter" idx="5"/>
          </p:nvPr>
        </p:nvSpPr>
        <p:spPr/>
        <p:txBody>
          <a:bodyPr/>
          <a:lstStyle/>
          <a:p>
            <a:fld id="{F4FCEB7C-25B2-4A5C-B1BE-FE0A7013765D}" type="slidenum">
              <a:rPr lang="en-US" smtClean="0"/>
              <a:t>13</a:t>
            </a:fld>
            <a:endParaRPr lang="en-US"/>
          </a:p>
        </p:txBody>
      </p:sp>
    </p:spTree>
    <p:extLst>
      <p:ext uri="{BB962C8B-B14F-4D97-AF65-F5344CB8AC3E}">
        <p14:creationId xmlns:p14="http://schemas.microsoft.com/office/powerpoint/2010/main" val="28325490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GB" b="0" i="0" u="none" strike="noStrike" dirty="0">
                <a:solidFill>
                  <a:srgbClr val="000000"/>
                </a:solidFill>
                <a:effectLst/>
                <a:latin typeface="sourcesans-regular"/>
              </a:rPr>
              <a:t>CERN’s federated learning platform, </a:t>
            </a:r>
            <a:r>
              <a:rPr lang="en-GB" b="0" i="0" u="sng" strike="noStrike" dirty="0">
                <a:solidFill>
                  <a:srgbClr val="000000"/>
                </a:solidFill>
                <a:effectLst/>
                <a:latin typeface="sourcesans-regular"/>
                <a:hlinkClick r:id="rId3"/>
              </a:rPr>
              <a:t>CAFEIN</a:t>
            </a:r>
            <a:r>
              <a:rPr lang="en-GB" b="0" i="0" u="none" strike="noStrike" dirty="0">
                <a:solidFill>
                  <a:srgbClr val="000000"/>
                </a:solidFill>
                <a:effectLst/>
                <a:latin typeface="sourcesans-regular"/>
              </a:rPr>
              <a:t>, underpins the data ecosystem at the heart of the EU-funded project UMBRELLA, which aims to transform stroke care across Europe over the next five years. The project is driven by  a consortium of over </a:t>
            </a:r>
            <a:r>
              <a:rPr lang="en-GB" b="1" i="0" u="none" strike="noStrike" dirty="0">
                <a:solidFill>
                  <a:srgbClr val="000000"/>
                </a:solidFill>
                <a:effectLst/>
                <a:latin typeface="sourcesans-regular"/>
              </a:rPr>
              <a:t>20 public and private partners co-led by Vall </a:t>
            </a:r>
            <a:r>
              <a:rPr lang="en-GB" b="1" i="0" u="none" strike="noStrike" dirty="0" err="1">
                <a:solidFill>
                  <a:srgbClr val="000000"/>
                </a:solidFill>
                <a:effectLst/>
                <a:latin typeface="sourcesans-regular"/>
              </a:rPr>
              <a:t>d’Hebron</a:t>
            </a:r>
            <a:r>
              <a:rPr lang="en-GB" b="1" i="0" u="none" strike="noStrike" dirty="0">
                <a:solidFill>
                  <a:srgbClr val="000000"/>
                </a:solidFill>
                <a:effectLst/>
                <a:latin typeface="sourcesans-regular"/>
              </a:rPr>
              <a:t> Research Institute (VHIR) and Siemens </a:t>
            </a:r>
            <a:r>
              <a:rPr lang="en-GB" b="1" i="0" u="none" strike="noStrike" dirty="0" err="1">
                <a:solidFill>
                  <a:srgbClr val="000000"/>
                </a:solidFill>
                <a:effectLst/>
                <a:latin typeface="sourcesans-regular"/>
              </a:rPr>
              <a:t>Healthineers</a:t>
            </a:r>
            <a:r>
              <a:rPr lang="en-GB" b="1" i="0" u="none" strike="noStrike" dirty="0">
                <a:solidFill>
                  <a:srgbClr val="000000"/>
                </a:solidFill>
                <a:effectLst/>
                <a:latin typeface="sourcesans-regular"/>
              </a:rPr>
              <a:t>, and kicked off in October 2024.</a:t>
            </a:r>
          </a:p>
          <a:p>
            <a:pPr algn="l"/>
            <a:r>
              <a:rPr lang="en-GB" b="0" i="0" u="none" strike="noStrike" dirty="0">
                <a:solidFill>
                  <a:srgbClr val="000000"/>
                </a:solidFill>
                <a:effectLst/>
                <a:latin typeface="sourcesans-regular"/>
              </a:rPr>
              <a:t>UMBRELLA will implement a comprehensive approach that addresses gaps along the whole stroke care pathway, </a:t>
            </a:r>
            <a:r>
              <a:rPr lang="en-GB" b="1" i="0" u="none" strike="noStrike" dirty="0">
                <a:solidFill>
                  <a:srgbClr val="000000"/>
                </a:solidFill>
                <a:effectLst/>
                <a:latin typeface="sourcesans-regular"/>
              </a:rPr>
              <a:t>from diagnosis and emergency treatment, right through to rehabilitation and the prevention of further strokes</a:t>
            </a:r>
            <a:r>
              <a:rPr lang="en-GB" b="0" i="0" u="none" strike="noStrike" dirty="0">
                <a:solidFill>
                  <a:srgbClr val="000000"/>
                </a:solidFill>
                <a:effectLst/>
                <a:latin typeface="sourcesans-regular"/>
              </a:rPr>
              <a:t>. Central to the project is the training and testing of new AI algorithms via a federated learning framework. This approach ensures that the AI models benefit from being trained on multiple datasets, but because the data is not shared or pooled, security and privacy are ensured.</a:t>
            </a:r>
          </a:p>
          <a:p>
            <a:pPr algn="l">
              <a:buNone/>
            </a:pPr>
            <a:r>
              <a:rPr lang="en-GB" b="0" i="0" u="none" strike="noStrike" dirty="0">
                <a:solidFill>
                  <a:srgbClr val="000000"/>
                </a:solidFill>
                <a:effectLst/>
                <a:latin typeface="sourcesans-regular"/>
              </a:rPr>
              <a:t>The </a:t>
            </a:r>
            <a:r>
              <a:rPr lang="en-GB" b="0" i="0" u="sng" strike="noStrike" dirty="0">
                <a:solidFill>
                  <a:srgbClr val="000000"/>
                </a:solidFill>
                <a:effectLst/>
                <a:latin typeface="sourcesans-regular"/>
                <a:hlinkClick r:id="rId4"/>
              </a:rPr>
              <a:t>Innovative Health Initiative</a:t>
            </a:r>
            <a:r>
              <a:rPr lang="en-GB" b="0" i="0" u="none" strike="noStrike" dirty="0">
                <a:solidFill>
                  <a:srgbClr val="000000"/>
                </a:solidFill>
                <a:effectLst/>
                <a:latin typeface="sourcesans-regular"/>
              </a:rPr>
              <a:t> (IHI), a partnership between the European Union’s Horizon Europe Research and Innovation programme, industry partners, and industry associations (COCIR, EFPIA, Europa Bío, MedTech Europe, and Vaccines Europe) will fund the project with close to </a:t>
            </a:r>
            <a:r>
              <a:rPr lang="en-GB" b="1" i="0" u="none" strike="noStrike" dirty="0">
                <a:solidFill>
                  <a:srgbClr val="000000"/>
                </a:solidFill>
                <a:effectLst/>
                <a:latin typeface="sourcesans-regular"/>
              </a:rPr>
              <a:t>27 MEUR.</a:t>
            </a:r>
          </a:p>
          <a:p>
            <a:pPr>
              <a:buNone/>
            </a:pPr>
            <a:br>
              <a:rPr lang="en-GB" dirty="0"/>
            </a:br>
            <a:r>
              <a:rPr lang="en-GB" dirty="0"/>
              <a:t>(</a:t>
            </a:r>
            <a:r>
              <a:rPr lang="en-GB" dirty="0" err="1"/>
              <a:t>TrusTstroke</a:t>
            </a:r>
            <a:r>
              <a:rPr lang="en-GB" dirty="0"/>
              <a:t> focuses on managing stroke patients and assessing disease progression, focusing on:</a:t>
            </a:r>
          </a:p>
          <a:p>
            <a:pPr>
              <a:buNone/>
            </a:pPr>
            <a:r>
              <a:rPr lang="en-GB" dirty="0"/>
              <a:t>Clinical worsening leading to unplanned hospital readmissions.</a:t>
            </a:r>
          </a:p>
          <a:p>
            <a:pPr>
              <a:buNone/>
            </a:pPr>
            <a:r>
              <a:rPr lang="en-GB" dirty="0"/>
              <a:t>Poor mobility, incomplete recovery and </a:t>
            </a:r>
            <a:r>
              <a:rPr lang="en-GB" dirty="0" err="1"/>
              <a:t>unfavorable</a:t>
            </a:r>
            <a:r>
              <a:rPr lang="en-GB" dirty="0"/>
              <a:t> clinical long-term outcomes.</a:t>
            </a:r>
          </a:p>
          <a:p>
            <a:pPr>
              <a:buNone/>
            </a:pPr>
            <a:r>
              <a:rPr lang="en-GB" dirty="0"/>
              <a:t>Stroke recurrence.</a:t>
            </a:r>
          </a:p>
          <a:p>
            <a:pPr>
              <a:buNone/>
            </a:pPr>
            <a:endParaRPr lang="en-GB" dirty="0"/>
          </a:p>
          <a:p>
            <a:pPr>
              <a:buNone/>
            </a:pPr>
            <a:r>
              <a:rPr lang="en-GB" dirty="0"/>
              <a:t>STELLA &amp; Global health workshop: focusing on exploring the potential of CERN tech for global health</a:t>
            </a:r>
          </a:p>
          <a:p>
            <a:pPr>
              <a:buNone/>
            </a:pPr>
            <a:endParaRPr lang="en-GB" dirty="0"/>
          </a:p>
          <a:p>
            <a:pPr>
              <a:buNone/>
            </a:pPr>
            <a:r>
              <a:rPr lang="en-US" dirty="0"/>
              <a:t>STELLA</a:t>
            </a:r>
          </a:p>
          <a:p>
            <a:pPr>
              <a:buNone/>
            </a:pPr>
            <a:r>
              <a:rPr lang="en-GB" b="0" i="0" u="none" strike="noStrike" dirty="0">
                <a:solidFill>
                  <a:srgbClr val="000000"/>
                </a:solidFill>
                <a:effectLst/>
                <a:latin typeface="sourcesans-regular"/>
              </a:rPr>
              <a:t>In 2024, CERN and the International Cancer Expert Corps (ICEC) started a pre-design study for a radiotherapy system. The Smart Technologies to Extend Lives with Linear Accelerators (STELLA) 18-month study is being carried out in collaboration with the UK universities of Cambridge, Lancaster and Oxford, in conjunction with a network of 28 low- and middle-income countries (LMICs). STELLA aims to re-engineer medical linear accelerators (linacs) to function effectively in challenging environments, such as those found in LMICs. This involves developing robust, cost-effective, and user-friendly systems that can withstand infrastructural limitations such as inconsistent power supplies and limited maintenance capabilities. If successful, STELLA will help facilitate radiotherapy delivery in conditions where traditional systems would be less able to function.</a:t>
            </a:r>
            <a:endParaRPr lang="en-US" b="0" i="0" u="none" strike="noStrike" dirty="0">
              <a:solidFill>
                <a:srgbClr val="000000"/>
              </a:solidFill>
              <a:effectLst/>
              <a:latin typeface="sourcesans-regular"/>
            </a:endParaRPr>
          </a:p>
          <a:p>
            <a:pPr>
              <a:buNone/>
            </a:pPr>
            <a:endParaRPr lang="en-US" b="0" i="0" u="none" strike="noStrike" dirty="0">
              <a:solidFill>
                <a:srgbClr val="000000"/>
              </a:solidFill>
              <a:effectLst/>
              <a:latin typeface="sourcesans-regular"/>
            </a:endParaRPr>
          </a:p>
          <a:p>
            <a:pPr>
              <a:buNone/>
            </a:pPr>
            <a:r>
              <a:rPr lang="en-US" b="0" i="0" u="none" strike="noStrike" dirty="0">
                <a:solidFill>
                  <a:srgbClr val="000000"/>
                </a:solidFill>
                <a:effectLst/>
                <a:latin typeface="sourcesans-regular"/>
              </a:rPr>
              <a:t>Global Health workshop</a:t>
            </a:r>
          </a:p>
          <a:p>
            <a:pPr algn="l">
              <a:buNone/>
            </a:pPr>
            <a:r>
              <a:rPr lang="en-GB" b="0" i="0" u="none" strike="noStrike" dirty="0">
                <a:solidFill>
                  <a:srgbClr val="000000"/>
                </a:solidFill>
                <a:effectLst/>
                <a:latin typeface="sourcesans-regular"/>
              </a:rPr>
              <a:t>In October 2024, in collaboration with the </a:t>
            </a:r>
            <a:r>
              <a:rPr lang="en-GB" b="0" i="0" u="sng" strike="noStrike" dirty="0">
                <a:solidFill>
                  <a:srgbClr val="000000"/>
                </a:solidFill>
                <a:effectLst/>
                <a:latin typeface="sourcesans-regular"/>
                <a:hlinkClick r:id="rId5"/>
              </a:rPr>
              <a:t>Geneva Health Forum</a:t>
            </a:r>
            <a:r>
              <a:rPr lang="en-GB" b="0" i="0" u="none" strike="noStrike" dirty="0">
                <a:solidFill>
                  <a:srgbClr val="000000"/>
                </a:solidFill>
                <a:effectLst/>
                <a:latin typeface="sourcesans-regular"/>
              </a:rPr>
              <a:t>, CERN organised a co-creation </a:t>
            </a:r>
            <a:r>
              <a:rPr lang="en-GB" b="0" i="0" u="sng" strike="noStrike" dirty="0">
                <a:solidFill>
                  <a:srgbClr val="000000"/>
                </a:solidFill>
                <a:effectLst/>
                <a:latin typeface="sourcesans-regular"/>
                <a:hlinkClick r:id="rId6"/>
              </a:rPr>
              <a:t>Workshop on Global Health</a:t>
            </a:r>
            <a:r>
              <a:rPr lang="en-GB" b="0" i="0" u="none" strike="noStrike" dirty="0">
                <a:solidFill>
                  <a:srgbClr val="000000"/>
                </a:solidFill>
                <a:effectLst/>
                <a:latin typeface="sourcesans-regular"/>
              </a:rPr>
              <a:t>. The five interdisciplinary working groups gathered healthcare professionals, field experts from NGOs, technology experts, and researchers who explored innovative solutions to pressing global health challenges. </a:t>
            </a:r>
          </a:p>
          <a:p>
            <a:pPr algn="l"/>
            <a:r>
              <a:rPr lang="en-GB" b="0" i="0" u="none" strike="noStrike" dirty="0">
                <a:solidFill>
                  <a:srgbClr val="000000"/>
                </a:solidFill>
                <a:effectLst/>
                <a:latin typeface="sourcesans-regular"/>
              </a:rPr>
              <a:t>The workshop identified concrete solutions leveraging CERN’s expertise, including: a real-time decision-support tool for health workers administering vaccinations; an AI-powered global framework for malaria predictive modelling; R&amp;D needs in real-time dosimetry, radiation visualisation, and radiation protection materials. The implementation of these solutions is being pursued in different ways, including through multi-partner funding applications.</a:t>
            </a:r>
          </a:p>
          <a:p>
            <a:pPr>
              <a:buNone/>
            </a:pPr>
            <a:endParaRPr lang="en-CH" dirty="0"/>
          </a:p>
        </p:txBody>
      </p:sp>
      <p:sp>
        <p:nvSpPr>
          <p:cNvPr id="4" name="Slide Number Placeholder 3"/>
          <p:cNvSpPr>
            <a:spLocks noGrp="1"/>
          </p:cNvSpPr>
          <p:nvPr>
            <p:ph type="sldNum" sz="quarter" idx="5"/>
          </p:nvPr>
        </p:nvSpPr>
        <p:spPr/>
        <p:txBody>
          <a:bodyPr/>
          <a:lstStyle/>
          <a:p>
            <a:fld id="{F4FCEB7C-25B2-4A5C-B1BE-FE0A7013765D}" type="slidenum">
              <a:rPr lang="en-US" smtClean="0"/>
              <a:t>14</a:t>
            </a:fld>
            <a:endParaRPr lang="en-US"/>
          </a:p>
        </p:txBody>
      </p:sp>
    </p:spTree>
    <p:extLst>
      <p:ext uri="{BB962C8B-B14F-4D97-AF65-F5344CB8AC3E}">
        <p14:creationId xmlns:p14="http://schemas.microsoft.com/office/powerpoint/2010/main" val="33452602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a:t>
            </a:r>
            <a:r>
              <a:rPr lang="en-GB" dirty="0" err="1"/>
              <a:t>cerncourier.com</a:t>
            </a:r>
            <a:r>
              <a:rPr lang="en-GB" dirty="0"/>
              <a:t>/a/</a:t>
            </a:r>
            <a:r>
              <a:rPr lang="en-GB" dirty="0" err="1"/>
              <a:t>cern</a:t>
            </a:r>
            <a:r>
              <a:rPr lang="en-GB" dirty="0"/>
              <a:t>-and-</a:t>
            </a:r>
            <a:r>
              <a:rPr lang="en-GB" dirty="0" err="1"/>
              <a:t>esa</a:t>
            </a:r>
            <a:r>
              <a:rPr lang="en-GB" dirty="0"/>
              <a:t>-a-decade-of-innovation/</a:t>
            </a:r>
          </a:p>
          <a:p>
            <a:r>
              <a:rPr lang="en-GB" b="0" i="0" u="none" strike="noStrike" dirty="0">
                <a:solidFill>
                  <a:srgbClr val="000000"/>
                </a:solidFill>
                <a:effectLst/>
                <a:latin typeface="ff-meta-serif-web-pro"/>
              </a:rPr>
              <a:t>Euclid first became a CERN-recognised experiment in 2015. CERN also contributes to the development of Euclid’s “science ground segment” (SGS), which processes raw data received from the Euclid spacecraft into usable scientific products such as galaxy catalogues and dark-matter maps. CERN’s virtual-machine file system (</a:t>
            </a:r>
            <a:r>
              <a:rPr lang="en-GB" b="0" i="0" u="none" strike="noStrike" dirty="0" err="1">
                <a:solidFill>
                  <a:srgbClr val="000000"/>
                </a:solidFill>
                <a:effectLst/>
                <a:latin typeface="ff-meta-serif-web-pro"/>
              </a:rPr>
              <a:t>CernVM</a:t>
            </a:r>
            <a:r>
              <a:rPr lang="en-GB" b="0" i="0" u="none" strike="noStrike" dirty="0">
                <a:solidFill>
                  <a:srgbClr val="000000"/>
                </a:solidFill>
                <a:effectLst/>
                <a:latin typeface="ff-meta-serif-web-pro"/>
              </a:rPr>
              <a:t>-FS) has been integrated into the SGS to allow continuous software deployment across Euclid’s nine data centres and on developers’ laptops.</a:t>
            </a:r>
          </a:p>
          <a:p>
            <a:endParaRPr lang="en-GB" b="0" i="0" u="none" strike="noStrike" dirty="0">
              <a:solidFill>
                <a:srgbClr val="000000"/>
              </a:solidFill>
              <a:effectLst/>
              <a:latin typeface="ff-meta-serif-web-pro"/>
            </a:endParaRPr>
          </a:p>
          <a:p>
            <a:r>
              <a:rPr lang="en-GB" b="0" i="0" u="none" strike="noStrike" dirty="0">
                <a:solidFill>
                  <a:srgbClr val="000000"/>
                </a:solidFill>
                <a:effectLst/>
                <a:latin typeface="ff-meta-serif-web-pro"/>
              </a:rPr>
              <a:t> Jupiter Icy Moons Explorer (JUICE) mission, which will make detailed observations of the gas giant and its three large ocean-bearing moons Ganymede, Callisto and Europa.</a:t>
            </a:r>
          </a:p>
          <a:p>
            <a:r>
              <a:rPr lang="en-GB" b="0" i="0" u="none" strike="noStrike" dirty="0">
                <a:solidFill>
                  <a:srgbClr val="000000"/>
                </a:solidFill>
                <a:effectLst/>
                <a:latin typeface="ff-meta-serif-web-pro"/>
              </a:rPr>
              <a:t>Before JUICE, the direct and indirect impact of high-energy electrons on modern electronic devices, and in particular their ability to cause “single event effects”, had never been studied before. Two test campaigns took place in the VESPER facility, which is part of the CERN Linear Electron Accelerator for Research (CLEAR) project. Components were tested with tuneable beam energies between 60 and 200 MeV, and average fluxes of roughly 10</a:t>
            </a:r>
            <a:r>
              <a:rPr lang="en-GB" b="0" i="0" u="none" strike="noStrike" baseline="30000" dirty="0">
                <a:solidFill>
                  <a:srgbClr val="000000"/>
                </a:solidFill>
                <a:effectLst/>
                <a:latin typeface="ff-meta-serif-web-pro"/>
              </a:rPr>
              <a:t>8</a:t>
            </a:r>
            <a:r>
              <a:rPr lang="en-GB" b="0" i="0" u="none" strike="noStrike" dirty="0">
                <a:solidFill>
                  <a:srgbClr val="000000"/>
                </a:solidFill>
                <a:effectLst/>
                <a:latin typeface="ff-meta-serif-web-pro"/>
              </a:rPr>
              <a:t> electrons per square centimetre per second, mirroring expected radiation levels in the Jovian system.</a:t>
            </a:r>
          </a:p>
          <a:p>
            <a:r>
              <a:rPr lang="en-GB" b="0" i="0" u="none" strike="noStrike" dirty="0">
                <a:solidFill>
                  <a:srgbClr val="000000"/>
                </a:solidFill>
                <a:effectLst/>
                <a:latin typeface="ff-meta-serif-web-pro"/>
              </a:rPr>
              <a:t>JUICE was successfully launched in April 2023, starting an epic eight-year journey to Jupiter including several flyby manoeuvres that will be used to commission the onboard instruments (see “Flyby” figure). JUICE should reach Jupiter in July 2031. It remains to be seen whether test results obtained at CERN have successfully de-risked the mission.</a:t>
            </a:r>
          </a:p>
          <a:p>
            <a:r>
              <a:rPr lang="en-GB" b="0" i="0" u="none" strike="noStrike" dirty="0">
                <a:solidFill>
                  <a:srgbClr val="000000"/>
                </a:solidFill>
                <a:effectLst/>
                <a:latin typeface="ff-meta-serif-web-pro"/>
              </a:rPr>
              <a:t>In 2017 and 2018, ESA teams came to CERN’s North Area with several partner companies to test the performance of radiation monitors, field-programmable gate arrays (FPGAs) and electronics chips in ultra-high-energy ion beams at the Super Proton Synchrotron. </a:t>
            </a:r>
          </a:p>
          <a:p>
            <a:r>
              <a:rPr lang="en-GB" b="0" i="0" u="none" strike="noStrike" dirty="0">
                <a:solidFill>
                  <a:srgbClr val="000000"/>
                </a:solidFill>
                <a:effectLst/>
                <a:latin typeface="ff-meta-serif-web-pro"/>
              </a:rPr>
              <a:t> ESA’s </a:t>
            </a:r>
            <a:r>
              <a:rPr lang="el-GR" b="0" i="0" u="none" strike="noStrike" dirty="0">
                <a:solidFill>
                  <a:srgbClr val="000000"/>
                </a:solidFill>
                <a:effectLst/>
                <a:latin typeface="ff-meta-serif-web-pro"/>
              </a:rPr>
              <a:t>φ-</a:t>
            </a:r>
            <a:r>
              <a:rPr lang="en-GB" b="0" i="0" u="none" strike="noStrike" dirty="0">
                <a:solidFill>
                  <a:srgbClr val="000000"/>
                </a:solidFill>
                <a:effectLst/>
                <a:latin typeface="ff-meta-serif-web-pro"/>
              </a:rPr>
              <a:t>lab and CERN’s Quantum Technology Initiative are sponsoring two PhD programmes to study the potential of quantum machine learning, generative models and time-series processing to advance Earth observation.</a:t>
            </a:r>
          </a:p>
          <a:p>
            <a:r>
              <a:rPr lang="en-GB" b="0" i="0" u="none" strike="noStrike" dirty="0">
                <a:solidFill>
                  <a:srgbClr val="000000"/>
                </a:solidFill>
                <a:effectLst/>
                <a:latin typeface="ff-meta-serif-web-pro"/>
              </a:rPr>
              <a:t>in August 2021 ESA astronaut Thomas Pesquet activated the LUMINA experiment inside the International Space Station (ISS), as part of the ALPHA mission. Developed under the coordination of the French Space Agency and the </a:t>
            </a:r>
            <a:r>
              <a:rPr lang="en-GB" b="0" i="0" u="none" strike="noStrike" dirty="0" err="1">
                <a:solidFill>
                  <a:srgbClr val="000000"/>
                </a:solidFill>
                <a:effectLst/>
                <a:latin typeface="ff-meta-serif-web-pro"/>
              </a:rPr>
              <a:t>Laboratoire</a:t>
            </a:r>
            <a:r>
              <a:rPr lang="en-GB" b="0" i="0" u="none" strike="noStrike" dirty="0">
                <a:solidFill>
                  <a:srgbClr val="000000"/>
                </a:solidFill>
                <a:effectLst/>
                <a:latin typeface="ff-meta-serif-web-pro"/>
              </a:rPr>
              <a:t> Hubert </a:t>
            </a:r>
            <a:r>
              <a:rPr lang="en-GB" b="0" i="0" u="none" strike="noStrike" dirty="0" err="1">
                <a:solidFill>
                  <a:srgbClr val="000000"/>
                </a:solidFill>
                <a:effectLst/>
                <a:latin typeface="ff-meta-serif-web-pro"/>
              </a:rPr>
              <a:t>Curien</a:t>
            </a:r>
            <a:r>
              <a:rPr lang="en-GB" b="0" i="0" u="none" strike="noStrike" dirty="0">
                <a:solidFill>
                  <a:srgbClr val="000000"/>
                </a:solidFill>
                <a:effectLst/>
                <a:latin typeface="ff-meta-serif-web-pro"/>
              </a:rPr>
              <a:t> at the Université Jean-Monnet-Saint-Étienne and </a:t>
            </a:r>
            <a:r>
              <a:rPr lang="en-GB" b="0" i="0" u="none" strike="noStrike" dirty="0" err="1">
                <a:solidFill>
                  <a:srgbClr val="000000"/>
                </a:solidFill>
                <a:effectLst/>
                <a:latin typeface="ff-meta-serif-web-pro"/>
              </a:rPr>
              <a:t>iXblue</a:t>
            </a:r>
            <a:r>
              <a:rPr lang="en-GB" b="0" i="0" u="none" strike="noStrike" dirty="0">
                <a:solidFill>
                  <a:srgbClr val="000000"/>
                </a:solidFill>
                <a:effectLst/>
                <a:latin typeface="ff-meta-serif-web-pro"/>
              </a:rPr>
              <a:t>, LUMINA uses two several-</a:t>
            </a:r>
            <a:r>
              <a:rPr lang="en-GB" b="0" i="0" u="none" strike="noStrike" dirty="0" err="1">
                <a:solidFill>
                  <a:srgbClr val="000000"/>
                </a:solidFill>
                <a:effectLst/>
                <a:latin typeface="ff-meta-serif-web-pro"/>
              </a:rPr>
              <a:t>kilome</a:t>
            </a:r>
            <a:endParaRPr lang="en-GB" b="0" i="0" u="none" strike="noStrike" dirty="0">
              <a:solidFill>
                <a:srgbClr val="000000"/>
              </a:solidFill>
              <a:effectLst/>
              <a:latin typeface="ff-meta-serif-web-pro"/>
            </a:endParaRPr>
          </a:p>
          <a:p>
            <a:r>
              <a:rPr lang="en-GB" b="0" i="0" u="none" strike="noStrike" dirty="0">
                <a:solidFill>
                  <a:srgbClr val="000000"/>
                </a:solidFill>
                <a:effectLst/>
                <a:latin typeface="ff-meta-serif-web-pro"/>
              </a:rPr>
              <a:t>LUMINA complements dosimetry measurements performed on the ISS using CERN’s </a:t>
            </a:r>
            <a:r>
              <a:rPr lang="en-GB" b="0" i="0" u="none" strike="noStrike" dirty="0" err="1">
                <a:solidFill>
                  <a:srgbClr val="000000"/>
                </a:solidFill>
                <a:effectLst/>
                <a:latin typeface="ff-meta-serif-web-pro"/>
              </a:rPr>
              <a:t>Timepix</a:t>
            </a:r>
            <a:r>
              <a:rPr lang="en-GB" b="0" i="0" u="none" strike="noStrike" dirty="0">
                <a:solidFill>
                  <a:srgbClr val="000000"/>
                </a:solidFill>
                <a:effectLst/>
                <a:latin typeface="ff-meta-serif-web-pro"/>
              </a:rPr>
              <a:t> technology </a:t>
            </a:r>
            <a:r>
              <a:rPr lang="en-GB" b="0" i="0" u="none" strike="noStrike" dirty="0" err="1">
                <a:solidFill>
                  <a:srgbClr val="000000"/>
                </a:solidFill>
                <a:effectLst/>
                <a:latin typeface="ff-meta-serif-web-pro"/>
              </a:rPr>
              <a:t>tre</a:t>
            </a:r>
            <a:r>
              <a:rPr lang="en-GB" b="0" i="0" u="none" strike="noStrike" dirty="0">
                <a:solidFill>
                  <a:srgbClr val="000000"/>
                </a:solidFill>
                <a:effectLst/>
                <a:latin typeface="ff-meta-serif-web-pro"/>
              </a:rPr>
              <a:t>-long phosphorous-doped optical fibres as active dosimeters to measure ionising radiation aboard the ISS.</a:t>
            </a:r>
          </a:p>
          <a:p>
            <a:r>
              <a:rPr lang="en-GB" b="0" i="0" u="none" strike="noStrike" dirty="0">
                <a:solidFill>
                  <a:srgbClr val="000000"/>
                </a:solidFill>
                <a:effectLst/>
                <a:latin typeface="ff-meta-serif-web-pro"/>
              </a:rPr>
              <a:t>ESA supported studies to develop the CHARM heavy ions for micro-electronics reliability-assurance facility – CHIMERA for short </a:t>
            </a:r>
          </a:p>
          <a:p>
            <a:r>
              <a:rPr lang="en-GB" b="0" i="0" u="none" strike="noStrike" dirty="0">
                <a:solidFill>
                  <a:srgbClr val="000000"/>
                </a:solidFill>
                <a:effectLst/>
                <a:latin typeface="ff-meta-serif-web-pro"/>
              </a:rPr>
              <a:t>Initiated in partnership with the University of Montpellier and ESA, and launched in July 2022, CELESTA was CERN’s first in-orbit technology demonstrator.</a:t>
            </a:r>
          </a:p>
          <a:p>
            <a:r>
              <a:rPr lang="en-GB" b="0" i="0" u="none" strike="noStrike" dirty="0" err="1">
                <a:solidFill>
                  <a:srgbClr val="000000"/>
                </a:solidFill>
                <a:effectLst/>
                <a:latin typeface="ff-meta-serif-web-pro"/>
              </a:rPr>
              <a:t>Advacam</a:t>
            </a:r>
            <a:r>
              <a:rPr lang="en-GB" b="0" i="0" u="none" strike="noStrike" dirty="0">
                <a:solidFill>
                  <a:srgbClr val="000000"/>
                </a:solidFill>
                <a:effectLst/>
                <a:latin typeface="ff-meta-serif-web-pro"/>
              </a:rPr>
              <a:t> collaborated with the Czech Technical University to provide a </a:t>
            </a:r>
            <a:r>
              <a:rPr lang="en-GB" b="0" i="0" u="none" strike="noStrike" dirty="0" err="1">
                <a:solidFill>
                  <a:srgbClr val="000000"/>
                </a:solidFill>
                <a:effectLst/>
                <a:latin typeface="ff-meta-serif-web-pro"/>
              </a:rPr>
              <a:t>Timepix</a:t>
            </a:r>
            <a:r>
              <a:rPr lang="en-GB" b="0" i="0" u="none" strike="noStrike" dirty="0">
                <a:solidFill>
                  <a:srgbClr val="000000"/>
                </a:solidFill>
                <a:effectLst/>
                <a:latin typeface="ff-meta-serif-web-pro"/>
              </a:rPr>
              <a:t>-based radiation-monitoring payload called SATRAM to ESA’s Proba-V mission to map land cover and vegetation growth across the entire planet every two days.</a:t>
            </a:r>
          </a:p>
          <a:p>
            <a:endParaRPr lang="en-GB" b="0" i="0" u="none" strike="noStrike" dirty="0">
              <a:solidFill>
                <a:srgbClr val="000000"/>
              </a:solidFill>
              <a:effectLst/>
              <a:latin typeface="ff-meta-serif-web-pro"/>
            </a:endParaRPr>
          </a:p>
          <a:p>
            <a:r>
              <a:rPr lang="en-GB" b="1" i="0" u="none" strike="noStrike" dirty="0">
                <a:solidFill>
                  <a:srgbClr val="000000"/>
                </a:solidFill>
                <a:effectLst/>
                <a:latin typeface="ff-meta-serif-web-pro"/>
              </a:rPr>
              <a:t>HEARTS</a:t>
            </a:r>
          </a:p>
          <a:p>
            <a:pPr algn="l">
              <a:buNone/>
            </a:pPr>
            <a:r>
              <a:rPr lang="en-GB" b="0" i="0" u="none" strike="noStrike" dirty="0">
                <a:solidFill>
                  <a:srgbClr val="000000"/>
                </a:solidFill>
                <a:effectLst/>
                <a:latin typeface="sourcesans-regular"/>
              </a:rPr>
              <a:t>In November 2024, 10 companies and institutions spent over 150 hours at CERN testing electronic components and modules for a variety of uses in space, blasting them with very high-energy lead beams from the Proton Synchrotron (PS) at the recently developed HEARTS@CERN facility.</a:t>
            </a:r>
          </a:p>
          <a:p>
            <a:pPr algn="l">
              <a:buNone/>
            </a:pPr>
            <a:r>
              <a:rPr lang="en-GB" b="0" i="0" u="none" strike="noStrike" dirty="0">
                <a:solidFill>
                  <a:srgbClr val="000000"/>
                </a:solidFill>
                <a:effectLst/>
                <a:latin typeface="sourcesans-regular"/>
              </a:rPr>
              <a:t>These experiments represented a pilot run for the EU-funded  High-Energy Accelerators for Radiation Testing and Shielding (</a:t>
            </a:r>
            <a:r>
              <a:rPr lang="en-GB" b="0" i="0" u="sng" strike="noStrike" dirty="0">
                <a:solidFill>
                  <a:srgbClr val="000000"/>
                </a:solidFill>
                <a:effectLst/>
                <a:latin typeface="sourcesans-regular"/>
                <a:hlinkClick r:id="rId3"/>
              </a:rPr>
              <a:t>HEARTS</a:t>
            </a:r>
            <a:r>
              <a:rPr lang="en-GB" b="0" i="0" u="none" strike="noStrike" dirty="0">
                <a:solidFill>
                  <a:srgbClr val="000000"/>
                </a:solidFill>
                <a:effectLst/>
                <a:latin typeface="sourcesans-regular"/>
              </a:rPr>
              <a:t>) project, which aims to establish two new radiation testing facilities for space applications, one at CERN and the other at the GSI Helmholtz Centre for Heavy Ion Research in Germany. </a:t>
            </a:r>
          </a:p>
          <a:p>
            <a:pPr>
              <a:buNone/>
            </a:pPr>
            <a:r>
              <a:rPr lang="en-GB" dirty="0"/>
              <a:t>https://report2024-kt.web.cern.ch/boosting-</a:t>
            </a:r>
            <a:r>
              <a:rPr lang="en-GB" dirty="0" err="1"/>
              <a:t>europes</a:t>
            </a:r>
            <a:r>
              <a:rPr lang="en-GB" dirty="0"/>
              <a:t>-space-radiation-testing-capabilities/</a:t>
            </a:r>
            <a:br>
              <a:rPr lang="en-GB" dirty="0"/>
            </a:br>
            <a:endParaRPr lang="en-FR" dirty="0"/>
          </a:p>
        </p:txBody>
      </p:sp>
      <p:sp>
        <p:nvSpPr>
          <p:cNvPr id="4" name="Slide Number Placeholder 3"/>
          <p:cNvSpPr>
            <a:spLocks noGrp="1"/>
          </p:cNvSpPr>
          <p:nvPr>
            <p:ph type="sldNum" sz="quarter" idx="5"/>
          </p:nvPr>
        </p:nvSpPr>
        <p:spPr/>
        <p:txBody>
          <a:bodyPr/>
          <a:lstStyle/>
          <a:p>
            <a:fld id="{F4FCEB7C-25B2-4A5C-B1BE-FE0A7013765D}" type="slidenum">
              <a:rPr lang="en-US" smtClean="0"/>
              <a:t>15</a:t>
            </a:fld>
            <a:endParaRPr lang="en-US"/>
          </a:p>
        </p:txBody>
      </p:sp>
    </p:spTree>
    <p:extLst>
      <p:ext uri="{BB962C8B-B14F-4D97-AF65-F5344CB8AC3E}">
        <p14:creationId xmlns:p14="http://schemas.microsoft.com/office/powerpoint/2010/main" val="256846018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GB" b="0" i="1" u="none" strike="noStrike" dirty="0">
                <a:solidFill>
                  <a:srgbClr val="212121"/>
                </a:solidFill>
                <a:effectLst/>
                <a:latin typeface="Aptos" panose="020B0004020202020204" pitchFamily="34" charset="0"/>
              </a:rPr>
              <a:t>KT leads the QTI centre of competence “Collaboration for Impact”. </a:t>
            </a:r>
            <a:endParaRPr lang="en-GB" b="0" i="0" u="none" strike="noStrike" dirty="0">
              <a:solidFill>
                <a:srgbClr val="212121"/>
              </a:solidFill>
              <a:effectLst/>
              <a:latin typeface="Aptos" panose="020B0004020202020204" pitchFamily="34" charset="0"/>
            </a:endParaRPr>
          </a:p>
          <a:p>
            <a:pPr algn="l">
              <a:buNone/>
            </a:pPr>
            <a:r>
              <a:rPr lang="en-GB" b="0" i="1" u="none" strike="noStrike" dirty="0">
                <a:solidFill>
                  <a:srgbClr val="212121"/>
                </a:solidFill>
                <a:effectLst/>
                <a:latin typeface="Aptos" panose="020B0004020202020204" pitchFamily="34" charset="0"/>
              </a:rPr>
              <a:t> </a:t>
            </a:r>
            <a:endParaRPr lang="en-GB" b="0" i="0" u="none" strike="noStrike" dirty="0">
              <a:solidFill>
                <a:srgbClr val="212121"/>
              </a:solidFill>
              <a:effectLst/>
              <a:latin typeface="Aptos" panose="020B0004020202020204" pitchFamily="34" charset="0"/>
            </a:endParaRPr>
          </a:p>
          <a:p>
            <a:pPr algn="l">
              <a:buNone/>
            </a:pPr>
            <a:r>
              <a:rPr lang="en-GB" b="0" i="1" u="none" strike="noStrike" dirty="0">
                <a:solidFill>
                  <a:srgbClr val="212121"/>
                </a:solidFill>
                <a:effectLst/>
                <a:latin typeface="Aptos" panose="020B0004020202020204" pitchFamily="34" charset="0"/>
              </a:rPr>
              <a:t>It provides centralised and coordinated support to QTI collaboration activities covering a range of R&amp;D activities across CERN, involving industrial and academic partners.</a:t>
            </a:r>
            <a:br>
              <a:rPr lang="en-GB" b="0" i="1" u="none" strike="noStrike" dirty="0">
                <a:solidFill>
                  <a:srgbClr val="212121"/>
                </a:solidFill>
                <a:effectLst/>
                <a:latin typeface="Aptos" panose="020B0004020202020204" pitchFamily="34" charset="0"/>
              </a:rPr>
            </a:br>
            <a:br>
              <a:rPr lang="en-GB" b="0" i="1" u="none" strike="noStrike" dirty="0">
                <a:solidFill>
                  <a:srgbClr val="212121"/>
                </a:solidFill>
                <a:effectLst/>
                <a:latin typeface="Aptos" panose="020B0004020202020204" pitchFamily="34" charset="0"/>
              </a:rPr>
            </a:br>
            <a:r>
              <a:rPr lang="en-GB" b="0" i="1" u="none" strike="noStrike" dirty="0">
                <a:solidFill>
                  <a:srgbClr val="212121"/>
                </a:solidFill>
                <a:effectLst/>
                <a:latin typeface="Aptos" panose="020B0004020202020204" pitchFamily="34" charset="0"/>
              </a:rPr>
              <a:t>This mechanism is a good example of the advantages related to having structured initiatives at CERN, such as QTI or, in the future, AI.</a:t>
            </a:r>
            <a:endParaRPr lang="en-GB" b="0" i="0" u="none" strike="noStrike" dirty="0">
              <a:solidFill>
                <a:srgbClr val="212121"/>
              </a:solidFill>
              <a:effectLst/>
              <a:latin typeface="Aptos" panose="020B0004020202020204" pitchFamily="34" charset="0"/>
            </a:endParaRPr>
          </a:p>
          <a:p>
            <a:pPr algn="l">
              <a:buNone/>
            </a:pPr>
            <a:r>
              <a:rPr lang="en-GB" b="0" i="0" u="none" strike="noStrike" dirty="0">
                <a:solidFill>
                  <a:srgbClr val="212121"/>
                </a:solidFill>
                <a:effectLst/>
                <a:latin typeface="Aptos" panose="020B0004020202020204" pitchFamily="34" charset="0"/>
              </a:rPr>
              <a:t> </a:t>
            </a:r>
          </a:p>
          <a:p>
            <a:pPr algn="l"/>
            <a:r>
              <a:rPr lang="en-GB" b="0" i="1" u="none" strike="noStrike" dirty="0">
                <a:solidFill>
                  <a:srgbClr val="212121"/>
                </a:solidFill>
                <a:effectLst/>
                <a:latin typeface="Aptos" panose="020B0004020202020204" pitchFamily="34" charset="0"/>
              </a:rPr>
              <a:t>Additional note: If somebody asks for an example, cite the unified contract template for all QTI activities with external partners.</a:t>
            </a:r>
            <a:endParaRPr lang="en-GB" b="0" i="0" u="none" strike="noStrike" dirty="0">
              <a:solidFill>
                <a:srgbClr val="212121"/>
              </a:solidFill>
              <a:effectLst/>
              <a:latin typeface="Aptos" panose="020B0004020202020204" pitchFamily="34" charset="0"/>
            </a:endParaRPr>
          </a:p>
          <a:p>
            <a:endParaRPr lang="en-US" dirty="0"/>
          </a:p>
          <a:p>
            <a:pPr algn="l">
              <a:buNone/>
            </a:pPr>
            <a:r>
              <a:rPr lang="en-GB" b="0" i="0" u="none" strike="noStrike" dirty="0">
                <a:solidFill>
                  <a:srgbClr val="000000"/>
                </a:solidFill>
                <a:effectLst/>
                <a:latin typeface="sourcesans-regular"/>
              </a:rPr>
              <a:t> In 2024, significant effort was made to reach out to global experts in quantum science and engineering to bring them together for a pivotal conference in early 2025 and shape joint activities within the QTI.</a:t>
            </a:r>
          </a:p>
          <a:p>
            <a:pPr algn="l">
              <a:buNone/>
            </a:pPr>
            <a:endParaRPr lang="en-GB" b="0" i="0" u="none" strike="noStrike" dirty="0">
              <a:solidFill>
                <a:srgbClr val="000000"/>
              </a:solidFill>
              <a:effectLst/>
              <a:latin typeface="sourcesans-regular"/>
            </a:endParaRPr>
          </a:p>
          <a:p>
            <a:pPr algn="l">
              <a:buNone/>
            </a:pPr>
            <a:endParaRPr lang="en-GB" b="0" i="0" u="none" strike="noStrike" dirty="0">
              <a:solidFill>
                <a:srgbClr val="000000"/>
              </a:solidFill>
              <a:effectLst/>
              <a:latin typeface="sourcesans-regular"/>
            </a:endParaRPr>
          </a:p>
          <a:p>
            <a:pPr algn="l">
              <a:buNone/>
            </a:pPr>
            <a:r>
              <a:rPr lang="en-GB" b="0" i="0" u="none" strike="noStrike" dirty="0">
                <a:solidFill>
                  <a:srgbClr val="000000"/>
                </a:solidFill>
                <a:effectLst/>
                <a:latin typeface="sourcesans-regular"/>
              </a:rPr>
              <a:t>A key area of focus in quantum communications is on exploiting the quantum properties of light to ensure undecipherable, secure communications in a future world with quantum computers. These technologies, which are currently the most mature in this realm, are grouped together in what is usually referred to as quantum key distribution.</a:t>
            </a:r>
          </a:p>
          <a:p>
            <a:pPr algn="l">
              <a:buNone/>
            </a:pPr>
            <a:r>
              <a:rPr lang="en-GB" b="0" i="0" u="none" strike="noStrike" dirty="0">
                <a:solidFill>
                  <a:srgbClr val="000000"/>
                </a:solidFill>
                <a:effectLst/>
                <a:latin typeface="sourcesans-regular"/>
              </a:rPr>
              <a:t>Most progress in this area is currently in academia, although there are also start-ups that are, today, aiming at this ambitious goal. To achieve the quantum internet, researchers need to distribute so called ‘entanglement’. That is, create a ‘quantum connection’ between two distant quantum objects. Doing so requires very precise timing to the order of billionths of a second across the network.</a:t>
            </a:r>
          </a:p>
          <a:p>
            <a:pPr algn="l">
              <a:buNone/>
            </a:pPr>
            <a:r>
              <a:rPr lang="en-GB" b="0" i="0" u="none" strike="noStrike" dirty="0">
                <a:solidFill>
                  <a:srgbClr val="000000"/>
                </a:solidFill>
                <a:effectLst/>
                <a:latin typeface="sourcesans-regular"/>
              </a:rPr>
              <a:t>The CERN-born technology, White Rabbit, can potentially achieve this connection over hundreds of kilometres. </a:t>
            </a:r>
          </a:p>
          <a:p>
            <a:pPr algn="l">
              <a:buNone/>
            </a:pPr>
            <a:r>
              <a:rPr lang="en-GB" b="0" i="0" u="none" strike="noStrike" dirty="0">
                <a:solidFill>
                  <a:srgbClr val="000000"/>
                </a:solidFill>
                <a:effectLst/>
                <a:latin typeface="sourcesans-regular"/>
              </a:rPr>
              <a:t>In 2024, research results were published demonstrating how White Rabbit was used to synchronise components within a network during several important demonstrations where quantum entanglement was distributed over tens of kilometres in a city environment. </a:t>
            </a:r>
          </a:p>
          <a:p>
            <a:pPr algn="l">
              <a:buNone/>
            </a:pPr>
            <a:r>
              <a:rPr lang="en-GB" b="0" i="0" u="none" strike="noStrike" dirty="0">
                <a:solidFill>
                  <a:srgbClr val="000000"/>
                </a:solidFill>
                <a:effectLst/>
                <a:latin typeface="sourcesans-regular"/>
              </a:rPr>
              <a:t>For example, in the Netherlands, a </a:t>
            </a:r>
            <a:r>
              <a:rPr lang="en-GB" b="0" i="0" u="sng" strike="noStrike" dirty="0">
                <a:solidFill>
                  <a:srgbClr val="000000"/>
                </a:solidFill>
                <a:effectLst/>
                <a:latin typeface="sourcesans-regular"/>
                <a:hlinkClick r:id="rId3"/>
              </a:rPr>
              <a:t>quantum metropolitan link between Delft and Den Haag</a:t>
            </a:r>
            <a:r>
              <a:rPr lang="en-GB" b="0" i="0" u="none" strike="noStrike" dirty="0">
                <a:solidFill>
                  <a:srgbClr val="000000"/>
                </a:solidFill>
                <a:effectLst/>
                <a:latin typeface="sourcesans-regular"/>
              </a:rPr>
              <a:t> was created using White Rabbit. In this case, researchers successfully linked individual nitrogen atoms which were embedded in small diamond crystals, creating the ability to communicate through a 25-kilometre optical fibre cable. </a:t>
            </a:r>
          </a:p>
          <a:p>
            <a:pPr algn="l"/>
            <a:r>
              <a:rPr lang="en-GB" b="0" i="0" u="none" strike="noStrike" dirty="0">
                <a:solidFill>
                  <a:srgbClr val="000000"/>
                </a:solidFill>
                <a:effectLst/>
                <a:latin typeface="sourcesans-regular"/>
              </a:rPr>
              <a:t>As another example, researchers used White Rabbit to help deploy a large-scale intercity quantum network connecting laboratories at Stony Brook University and the Brookhaven National Laboratory in the United States of America. Their experiments focused on entanglement-based quantum networking, connecting multiple sites in an urban environment, tens of kilometres apart across Long Island, New York.</a:t>
            </a:r>
          </a:p>
          <a:p>
            <a:pPr>
              <a:buNone/>
            </a:pPr>
            <a:endParaRPr lang="en-GB" b="1" dirty="0"/>
          </a:p>
          <a:p>
            <a:pPr>
              <a:buNone/>
            </a:pPr>
            <a:r>
              <a:rPr lang="en-GB" b="1" dirty="0"/>
              <a:t>Nu Quantum </a:t>
            </a:r>
            <a:r>
              <a:rPr lang="en-GB" dirty="0"/>
              <a:t>https://report2024-kt.web.cern.ch/nu-quantum/</a:t>
            </a:r>
          </a:p>
          <a:p>
            <a:pPr>
              <a:buNone/>
            </a:pPr>
            <a:r>
              <a:rPr lang="en-GB" dirty="0"/>
              <a:t>Nu Quantum develops the networking infrastructure that will enable quantum computers to be interconnected into a larger, scalable system– a future data centre-scale quantum computing centre. Their technology focuses on developing interfaces to extract light efficiently from quantum processors as well as quantum networking hardware that facilitates the light-based links between computing nodes. This ambitious project recently received a significant boost: £2.3 million in UK government funding to build a world-first Quantum Networking Unit in a project that incorporates CERN-born White Rabbit (WR) technology for timing.</a:t>
            </a:r>
          </a:p>
          <a:p>
            <a:pPr>
              <a:buNone/>
            </a:pPr>
            <a:endParaRPr lang="en-GB" dirty="0"/>
          </a:p>
          <a:p>
            <a:pPr>
              <a:buNone/>
            </a:pPr>
            <a:r>
              <a:rPr lang="en-GB" b="1" dirty="0"/>
              <a:t>Amsterdam Scientific Instruments ASI  https://report2024-kt.web.cern.ch/</a:t>
            </a:r>
            <a:r>
              <a:rPr lang="en-GB" b="1" dirty="0" err="1"/>
              <a:t>asi</a:t>
            </a:r>
            <a:r>
              <a:rPr lang="en-GB" b="1" dirty="0"/>
              <a:t>/</a:t>
            </a:r>
          </a:p>
          <a:p>
            <a:pPr>
              <a:buNone/>
            </a:pPr>
            <a:r>
              <a:rPr lang="en-GB" b="0" dirty="0"/>
              <a:t>Amsterdam Scientific Instruments (ASI) has become a recognised innovator in the world of quantum science, neutron research, and mass spectrometry. This was accelerated during 2024 when images obtained using an ASI component were published in a research paper that went viral over social media as 2023 drew to a close. That ASI component uses a CERN Timepix3 chip, designed as part of the Medipix3 collaboration. Timepix3 is at the core of ASI products, making it a vital piece of technology that powers ASI’s product line and is central to the company’s success.</a:t>
            </a:r>
          </a:p>
          <a:p>
            <a:pPr>
              <a:buNone/>
            </a:pPr>
            <a:r>
              <a:rPr lang="en-GB" b="0" dirty="0"/>
              <a:t>By leveraging CERN technologies, ASI has produced a range of products that can handle the most demanding scientific environments, such as ASI’s Chronos Series that includes the Phoebe hybrid pixel detector being used in quantum applications.</a:t>
            </a:r>
          </a:p>
          <a:p>
            <a:pPr>
              <a:buNone/>
            </a:pPr>
            <a:endParaRPr lang="en-GB" b="0" dirty="0"/>
          </a:p>
          <a:p>
            <a:pPr>
              <a:buNone/>
            </a:pPr>
            <a:r>
              <a:rPr lang="en-GB" b="0" dirty="0"/>
              <a:t>ASI’s innovations are also supporting R&amp;D programmes for innovative particle detectors. One example is the use of ASI’s technology in the innovative 3D optical imaging Liquid Argon Time Projection Chamber (</a:t>
            </a:r>
            <a:r>
              <a:rPr lang="en-GB" b="0" dirty="0" err="1"/>
              <a:t>LArTPC</a:t>
            </a:r>
            <a:r>
              <a:rPr lang="en-GB" b="0" dirty="0"/>
              <a:t>) built by the ARIADNE project, funded by the STFC and ERC. The ARIADNE technology has the potential to be an alternative to current charge readout methods for future </a:t>
            </a:r>
            <a:r>
              <a:rPr lang="en-GB" b="0" dirty="0" err="1"/>
              <a:t>LArTPC</a:t>
            </a:r>
            <a:r>
              <a:rPr lang="en-GB" b="0" dirty="0"/>
              <a:t> neutrino detectors and is a serious candidate for the DUNE Liquid Argon far detector.</a:t>
            </a:r>
          </a:p>
          <a:p>
            <a:pPr>
              <a:buNone/>
            </a:pPr>
            <a:endParaRPr lang="en-GB" b="0" dirty="0"/>
          </a:p>
          <a:p>
            <a:pPr>
              <a:buNone/>
            </a:pPr>
            <a:r>
              <a:rPr lang="en-GB" b="0" dirty="0"/>
              <a:t>This is just one example of how the work of </a:t>
            </a:r>
            <a:r>
              <a:rPr lang="en-GB" b="0" dirty="0" err="1"/>
              <a:t>Medipix</a:t>
            </a:r>
            <a:r>
              <a:rPr lang="en-GB" b="0" dirty="0"/>
              <a:t> collaborations and of their licensees influence one another, benefitting both basic research and commercial uptake.</a:t>
            </a:r>
            <a:br>
              <a:rPr lang="en-GB" b="0" dirty="0"/>
            </a:br>
            <a:endParaRPr lang="en-CH" b="0" dirty="0"/>
          </a:p>
        </p:txBody>
      </p:sp>
      <p:sp>
        <p:nvSpPr>
          <p:cNvPr id="4" name="Slide Number Placeholder 3"/>
          <p:cNvSpPr>
            <a:spLocks noGrp="1"/>
          </p:cNvSpPr>
          <p:nvPr>
            <p:ph type="sldNum" sz="quarter" idx="5"/>
          </p:nvPr>
        </p:nvSpPr>
        <p:spPr/>
        <p:txBody>
          <a:bodyPr/>
          <a:lstStyle/>
          <a:p>
            <a:fld id="{F4FCEB7C-25B2-4A5C-B1BE-FE0A7013765D}" type="slidenum">
              <a:rPr lang="en-US" smtClean="0"/>
              <a:t>16</a:t>
            </a:fld>
            <a:endParaRPr lang="en-US"/>
          </a:p>
        </p:txBody>
      </p:sp>
    </p:spTree>
    <p:extLst>
      <p:ext uri="{BB962C8B-B14F-4D97-AF65-F5344CB8AC3E}">
        <p14:creationId xmlns:p14="http://schemas.microsoft.com/office/powerpoint/2010/main" val="24513773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bwMode="auto">
        <a:xfrm>
          <a:off x="0" y="0"/>
          <a:ext cx="0" cy="0"/>
          <a:chOff x="0" y="0"/>
          <a:chExt cx="0" cy="0"/>
        </a:xfrm>
      </p:grpSpPr>
      <p:sp>
        <p:nvSpPr>
          <p:cNvPr id="4" name="Slide Image Placeholder 1"/>
          <p:cNvSpPr>
            <a:spLocks noGrp="1" noRot="1" noChangeAspect="1"/>
          </p:cNvSpPr>
          <p:nvPr>
            <p:ph type="sldImg"/>
          </p:nvPr>
        </p:nvSpPr>
        <p:spPr bwMode="auto"/>
      </p:sp>
      <p:sp>
        <p:nvSpPr>
          <p:cNvPr id="5" name="Notes Placeholder 2"/>
          <p:cNvSpPr>
            <a:spLocks noGrp="1"/>
          </p:cNvSpPr>
          <p:nvPr>
            <p:ph type="body" idx="1"/>
          </p:nvPr>
        </p:nvSpPr>
        <p:spPr bwMode="auto"/>
        <p:txBody>
          <a:bodyPr/>
          <a:lstStyle/>
          <a:p>
            <a:pPr marL="36576"/>
            <a:r>
              <a:rPr lang="en-US" sz="1800" dirty="0">
                <a:solidFill>
                  <a:schemeClr val="bg1"/>
                </a:solidFill>
              </a:rPr>
              <a:t>TIND, a library management company building on the CERN open source software </a:t>
            </a:r>
            <a:r>
              <a:rPr lang="en-US" sz="1800" dirty="0" err="1">
                <a:solidFill>
                  <a:schemeClr val="bg1"/>
                </a:solidFill>
              </a:rPr>
              <a:t>Invenio</a:t>
            </a:r>
            <a:r>
              <a:rPr lang="en-US" sz="1800" dirty="0">
                <a:solidFill>
                  <a:schemeClr val="bg1"/>
                </a:solidFill>
              </a:rPr>
              <a:t>, was established as a result of the CERN-NTNU Screening Week in 2012.</a:t>
            </a:r>
          </a:p>
          <a:p>
            <a:pPr marL="36576"/>
            <a:r>
              <a:rPr lang="en-US" sz="1800" dirty="0">
                <a:solidFill>
                  <a:schemeClr val="bg1"/>
                </a:solidFill>
              </a:rPr>
              <a:t>By 2022, they expanded their operations in the United States, opening an office in Palo Alto, California. </a:t>
            </a:r>
            <a:endParaRPr lang="en-US" sz="1600" dirty="0">
              <a:solidFill>
                <a:schemeClr val="bg1"/>
              </a:solidFill>
            </a:endParaRPr>
          </a:p>
          <a:p>
            <a:pPr marL="36576"/>
            <a:endParaRPr lang="en-US" sz="1800" dirty="0">
              <a:solidFill>
                <a:schemeClr val="bg1"/>
              </a:solidFill>
            </a:endParaRPr>
          </a:p>
          <a:p>
            <a:pPr marL="36576"/>
            <a:r>
              <a:rPr lang="en-US" sz="1800" dirty="0">
                <a:solidFill>
                  <a:schemeClr val="bg1"/>
                </a:solidFill>
              </a:rPr>
              <a:t>TIND delivers the CERN open source software as a professional cloud service. In addition to library management systems, TIND also offers solutions for institutional repositories and research data repositories based on </a:t>
            </a:r>
            <a:r>
              <a:rPr lang="en-US" sz="1800" dirty="0" err="1">
                <a:solidFill>
                  <a:schemeClr val="bg1"/>
                </a:solidFill>
              </a:rPr>
              <a:t>Invenio</a:t>
            </a:r>
            <a:r>
              <a:rPr lang="en-US" sz="1800" dirty="0">
                <a:solidFill>
                  <a:schemeClr val="bg1"/>
                </a:solidFill>
              </a:rPr>
              <a:t>.</a:t>
            </a:r>
            <a:endParaRPr lang="en-US" sz="1600" dirty="0">
              <a:solidFill>
                <a:schemeClr val="bg1"/>
              </a:solidFill>
            </a:endParaRPr>
          </a:p>
          <a:p>
            <a:pPr marL="36576"/>
            <a:endParaRPr lang="en-US" sz="1600" dirty="0">
              <a:solidFill>
                <a:schemeClr val="bg1"/>
              </a:solidFill>
            </a:endParaRPr>
          </a:p>
          <a:p>
            <a:pPr marL="36576"/>
            <a:r>
              <a:rPr lang="en-US" sz="1600" dirty="0">
                <a:solidFill>
                  <a:schemeClr val="bg1"/>
                </a:solidFill>
              </a:rPr>
              <a:t>Received a 1.5 MNOK grant from the NTNU Discovery Fund for developing the company </a:t>
            </a:r>
          </a:p>
          <a:p>
            <a:endParaRPr lang="en-US" sz="1800" dirty="0"/>
          </a:p>
        </p:txBody>
      </p:sp>
      <p:sp>
        <p:nvSpPr>
          <p:cNvPr id="6" name="Slide Number Placeholder 3"/>
          <p:cNvSpPr>
            <a:spLocks noGrp="1"/>
          </p:cNvSpPr>
          <p:nvPr>
            <p:ph type="sldNum" sz="quarter" idx="5"/>
          </p:nvPr>
        </p:nvSpPr>
        <p:spPr bwMode="auto"/>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B0EE9E-52B8-AA4F-8DD5-ED0FB4E5CBCC}" type="slidenum">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2733667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Master thesis stay by the NTNU is </a:t>
            </a:r>
            <a:r>
              <a:rPr lang="en-US" dirty="0"/>
              <a:t>subject to receipt by CERN of corresponding funding from the Research Council of Norway (RCN).</a:t>
            </a:r>
          </a:p>
          <a:p>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t>
            </a:r>
          </a:p>
          <a:p>
            <a:r>
              <a:rPr lang="en-US" sz="1200" kern="1200" dirty="0">
                <a:solidFill>
                  <a:schemeClr val="tx1"/>
                </a:solidFill>
                <a:effectLst/>
                <a:latin typeface="+mn-lt"/>
                <a:ea typeface="+mn-ea"/>
                <a:cs typeface="+mn-cs"/>
              </a:rPr>
              <a:t>Beyond the CERN-NTNU Screening Week, CERN has a long tradition in training students from NTNU through the CERN doctoral, technical and administrative student </a:t>
            </a:r>
            <a:r>
              <a:rPr lang="en-US" sz="1200" kern="1200" dirty="0" err="1">
                <a:solidFill>
                  <a:schemeClr val="tx1"/>
                </a:solidFill>
                <a:effectLst/>
                <a:latin typeface="+mn-lt"/>
                <a:ea typeface="+mn-ea"/>
                <a:cs typeface="+mn-cs"/>
              </a:rPr>
              <a:t>programmes</a:t>
            </a:r>
            <a:r>
              <a:rPr lang="en-US" sz="1200" kern="1200" dirty="0">
                <a:solidFill>
                  <a:schemeClr val="tx1"/>
                </a:solidFill>
                <a:effectLst/>
                <a:latin typeface="+mn-lt"/>
                <a:ea typeface="+mn-ea"/>
                <a:cs typeface="+mn-cs"/>
              </a:rPr>
              <a:t>. Additionally, CERN and NTNU have recently enhanced their collaboration through the joint </a:t>
            </a:r>
            <a:r>
              <a:rPr lang="en-US" sz="1200" kern="1200" dirty="0">
                <a:solidFill>
                  <a:schemeClr val="tx1"/>
                </a:solidFill>
                <a:effectLst/>
                <a:latin typeface="+mn-lt"/>
                <a:ea typeface="+mn-ea"/>
                <a:cs typeface="+mn-cs"/>
                <a:hlinkClick r:id="rId3"/>
              </a:rPr>
              <a:t>PhD programme</a:t>
            </a:r>
            <a:r>
              <a:rPr lang="en-US" sz="1200" kern="1200" dirty="0">
                <a:solidFill>
                  <a:schemeClr val="tx1"/>
                </a:solidFill>
                <a:effectLst/>
                <a:latin typeface="+mn-lt"/>
                <a:ea typeface="+mn-ea"/>
                <a:cs typeface="+mn-cs"/>
              </a:rPr>
              <a:t> for engineering students. CERN's Knowledge Transfer group looks forward to continuing this collaboration to keep creating opportunities and make a positive impact while accelerating innovation.</a:t>
            </a:r>
          </a:p>
          <a:p>
            <a:r>
              <a:rPr lang="en-GB" sz="1200" kern="1200" dirty="0">
                <a:solidFill>
                  <a:schemeClr val="tx1"/>
                </a:solidFill>
                <a:effectLst/>
                <a:latin typeface="+mn-lt"/>
                <a:ea typeface="+mn-ea"/>
                <a:cs typeface="+mn-cs"/>
              </a:rPr>
              <a:t> </a:t>
            </a:r>
          </a:p>
          <a:p>
            <a:r>
              <a:rPr lang="en-GB" sz="1200" kern="1200" dirty="0">
                <a:solidFill>
                  <a:schemeClr val="tx1"/>
                </a:solidFill>
                <a:effectLst/>
                <a:latin typeface="+mn-lt"/>
                <a:ea typeface="+mn-ea"/>
                <a:cs typeface="+mn-cs"/>
              </a:rPr>
              <a:t>--</a:t>
            </a:r>
          </a:p>
          <a:p>
            <a:r>
              <a:rPr lang="en-US" sz="1200" b="0" dirty="0">
                <a:solidFill>
                  <a:schemeClr val="bg1"/>
                </a:solidFill>
              </a:rPr>
              <a:t>A Memorandum of Understanding signed CERN and the Norwegian University of Science and Technology (NTNU) defines the scope of cooperation for activities related to feasibility studies at CERN which include:</a:t>
            </a:r>
          </a:p>
          <a:p>
            <a:pPr marL="285750" indent="-285750">
              <a:buFont typeface="Arial" panose="020B0604020202020204" pitchFamily="34" charset="0"/>
              <a:buChar char="•"/>
            </a:pPr>
            <a:r>
              <a:rPr lang="en-US" sz="1200" b="0" dirty="0">
                <a:solidFill>
                  <a:schemeClr val="bg1"/>
                </a:solidFill>
              </a:rPr>
              <a:t>The NTNU Screening week, wherein around 40 students are able to visit each year</a:t>
            </a:r>
          </a:p>
          <a:p>
            <a:pPr marL="285750" indent="-285750">
              <a:buFont typeface="Arial" panose="020B0604020202020204" pitchFamily="34" charset="0"/>
              <a:buChar char="•"/>
            </a:pPr>
            <a:r>
              <a:rPr lang="en-US" sz="1200" b="0" dirty="0">
                <a:solidFill>
                  <a:schemeClr val="bg1"/>
                </a:solidFill>
              </a:rPr>
              <a:t>One or two students from NTNU School of Entrepreneurship being able to stay and write their Master thesis in the CERN Knowledge Transfer group.</a:t>
            </a:r>
          </a:p>
          <a:p>
            <a:pPr marL="285750" indent="-285750">
              <a:buFont typeface="Arial" panose="020B0604020202020204" pitchFamily="34" charset="0"/>
              <a:buChar char="•"/>
            </a:pPr>
            <a:r>
              <a:rPr lang="en-US" sz="1200" b="0" dirty="0">
                <a:solidFill>
                  <a:schemeClr val="bg1"/>
                </a:solidFill>
              </a:rPr>
              <a:t>There is also hope to support PhD students from NTNU School of Entrepreneurship, by having them visit CERN for helping them prepare for their PhD at NTNU.</a:t>
            </a:r>
          </a:p>
          <a:p>
            <a:pPr marL="285750" indent="-285750">
              <a:buFont typeface="Arial" panose="020B0604020202020204" pitchFamily="34" charset="0"/>
              <a:buChar char="•"/>
            </a:pPr>
            <a:r>
              <a:rPr lang="en-US" sz="1200" b="0" dirty="0">
                <a:solidFill>
                  <a:schemeClr val="bg1"/>
                </a:solidFill>
              </a:rPr>
              <a:t>CERN also welcomes faculty from NTNU School of Entrepreneurship who are on sabbatical leave, for non-paid stays.</a:t>
            </a:r>
          </a:p>
          <a:p>
            <a:endParaRPr lang="en-US" sz="1200" kern="1200" dirty="0">
              <a:solidFill>
                <a:schemeClr val="tx1"/>
              </a:solidFill>
              <a:effectLst/>
              <a:latin typeface="+mn-lt"/>
              <a:ea typeface="+mn-ea"/>
              <a:cs typeface="+mn-cs"/>
            </a:endParaRPr>
          </a:p>
          <a:p>
            <a:endParaRPr lang="en-US" baseline="0"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67785E5-0F1D-4F68-9E58-1244B824460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5024851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sz="1200" kern="1200">
              <a:solidFill>
                <a:schemeClr val="tx1"/>
              </a:solidFill>
              <a:effectLst/>
              <a:latin typeface="+mn-lt"/>
              <a:ea typeface="+mn-ea"/>
              <a:cs typeface="+mn-cs"/>
            </a:endParaRPr>
          </a:p>
        </p:txBody>
      </p:sp>
      <p:sp>
        <p:nvSpPr>
          <p:cNvPr id="4" name="Espace réservé du numéro de diapositive 3"/>
          <p:cNvSpPr>
            <a:spLocks noGrp="1"/>
          </p:cNvSpPr>
          <p:nvPr>
            <p:ph type="sldNum" sz="quarter" idx="10"/>
          </p:nvPr>
        </p:nvSpPr>
        <p:spPr/>
        <p:txBody>
          <a:bodyPr/>
          <a:lstStyle/>
          <a:p>
            <a:fld id="{BC549E03-5E61-9344-9F2B-A7AC2BD1FB60}" type="slidenum">
              <a:rPr lang="fr-FR" smtClean="0"/>
              <a:t>22</a:t>
            </a:fld>
            <a:endParaRPr lang="fr-FR"/>
          </a:p>
        </p:txBody>
      </p:sp>
    </p:spTree>
    <p:extLst>
      <p:ext uri="{BB962C8B-B14F-4D97-AF65-F5344CB8AC3E}">
        <p14:creationId xmlns:p14="http://schemas.microsoft.com/office/powerpoint/2010/main" val="6794501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CEB7C-25B2-4A5C-B1BE-FE0A7013765D}" type="slidenum">
              <a:rPr lang="en-US" smtClean="0"/>
              <a:t>26</a:t>
            </a:fld>
            <a:endParaRPr lang="en-US"/>
          </a:p>
        </p:txBody>
      </p:sp>
    </p:spTree>
    <p:extLst>
      <p:ext uri="{BB962C8B-B14F-4D97-AF65-F5344CB8AC3E}">
        <p14:creationId xmlns:p14="http://schemas.microsoft.com/office/powerpoint/2010/main" val="140255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EEE4BA-CA20-85A2-D008-5C1544C1D57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91D56AE-A138-B882-3761-DA69E09CEBE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DB772EC-E8E7-45CD-01BE-49193B9FDD5A}"/>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B99F4459-9E89-9EF8-3A2B-4A086412115C}"/>
              </a:ext>
            </a:extLst>
          </p:cNvPr>
          <p:cNvSpPr>
            <a:spLocks noGrp="1"/>
          </p:cNvSpPr>
          <p:nvPr>
            <p:ph type="sldNum" sz="quarter" idx="5"/>
          </p:nvPr>
        </p:nvSpPr>
        <p:spPr/>
        <p:txBody>
          <a:bodyPr/>
          <a:lstStyle/>
          <a:p>
            <a:fld id="{F4FCEB7C-25B2-4A5C-B1BE-FE0A7013765D}" type="slidenum">
              <a:rPr lang="en-US" smtClean="0"/>
              <a:t>27</a:t>
            </a:fld>
            <a:endParaRPr lang="en-US"/>
          </a:p>
        </p:txBody>
      </p:sp>
    </p:spTree>
    <p:extLst>
      <p:ext uri="{BB962C8B-B14F-4D97-AF65-F5344CB8AC3E}">
        <p14:creationId xmlns:p14="http://schemas.microsoft.com/office/powerpoint/2010/main" val="40679183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2787B5-E48C-0EA9-6ED5-91F39918947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6F80DC9-408A-01FE-7B3B-66F9640E668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847BD74-C3DC-8085-0357-F2BDD6AF128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0552C80-9A31-0A09-539E-5537BA17C40B}"/>
              </a:ext>
            </a:extLst>
          </p:cNvPr>
          <p:cNvSpPr>
            <a:spLocks noGrp="1"/>
          </p:cNvSpPr>
          <p:nvPr>
            <p:ph type="sldNum" sz="quarter" idx="5"/>
          </p:nvPr>
        </p:nvSpPr>
        <p:spPr/>
        <p:txBody>
          <a:bodyPr/>
          <a:lstStyle/>
          <a:p>
            <a:fld id="{F4FCEB7C-25B2-4A5C-B1BE-FE0A7013765D}" type="slidenum">
              <a:rPr lang="en-US" smtClean="0"/>
              <a:t>28</a:t>
            </a:fld>
            <a:endParaRPr lang="en-US"/>
          </a:p>
        </p:txBody>
      </p:sp>
    </p:spTree>
    <p:extLst>
      <p:ext uri="{BB962C8B-B14F-4D97-AF65-F5344CB8AC3E}">
        <p14:creationId xmlns:p14="http://schemas.microsoft.com/office/powerpoint/2010/main" val="17647977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4FCEB7C-25B2-4A5C-B1BE-FE0A7013765D}" type="slidenum">
              <a:rPr lang="en-US" smtClean="0"/>
              <a:t>2</a:t>
            </a:fld>
            <a:endParaRPr lang="en-US"/>
          </a:p>
        </p:txBody>
      </p:sp>
    </p:spTree>
    <p:extLst>
      <p:ext uri="{BB962C8B-B14F-4D97-AF65-F5344CB8AC3E}">
        <p14:creationId xmlns:p14="http://schemas.microsoft.com/office/powerpoint/2010/main" val="33304841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F4FCEB7C-25B2-4A5C-B1BE-FE0A7013765D}" type="slidenum">
              <a:rPr lang="en-US" smtClean="0"/>
              <a:t>29</a:t>
            </a:fld>
            <a:endParaRPr lang="en-US"/>
          </a:p>
        </p:txBody>
      </p:sp>
    </p:spTree>
    <p:extLst>
      <p:ext uri="{BB962C8B-B14F-4D97-AF65-F5344CB8AC3E}">
        <p14:creationId xmlns:p14="http://schemas.microsoft.com/office/powerpoint/2010/main" val="348267396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November 2024, CERN Venture Connect (CVC) marked its first anniversary, expanding its innovation network to </a:t>
            </a:r>
            <a:r>
              <a:rPr lang="en-GB" b="1" dirty="0"/>
              <a:t>48 deep-tech partners across 15 countries</a:t>
            </a:r>
            <a:r>
              <a:rPr lang="en-GB" dirty="0"/>
              <a:t>, supporting five pioneering startups, and adding two cutting-edge technologies to its portfolio.</a:t>
            </a:r>
          </a:p>
          <a:p>
            <a:r>
              <a:rPr lang="en-GB" dirty="0"/>
              <a:t>https://report2024-kt.web.cern.ch/</a:t>
            </a:r>
            <a:r>
              <a:rPr lang="en-GB" dirty="0" err="1"/>
              <a:t>cern</a:t>
            </a:r>
            <a:r>
              <a:rPr lang="en-GB" dirty="0"/>
              <a:t>-venture-connect-summit-boosting-innovation/</a:t>
            </a:r>
          </a:p>
          <a:p>
            <a:r>
              <a:rPr lang="en-GB" b="0" i="0" u="none" strike="noStrike" dirty="0">
                <a:solidFill>
                  <a:srgbClr val="000000"/>
                </a:solidFill>
                <a:effectLst/>
                <a:latin typeface="sourcesans-regular"/>
              </a:rPr>
              <a:t>The half-day summit brought together </a:t>
            </a:r>
            <a:r>
              <a:rPr lang="en-GB" b="1" i="0" u="none" strike="noStrike" dirty="0">
                <a:solidFill>
                  <a:srgbClr val="000000"/>
                </a:solidFill>
                <a:effectLst/>
                <a:latin typeface="sourcesans-regular"/>
              </a:rPr>
              <a:t>more than 100 participants</a:t>
            </a:r>
            <a:r>
              <a:rPr lang="en-GB" b="0" i="0" u="none" strike="noStrike" dirty="0">
                <a:solidFill>
                  <a:srgbClr val="000000"/>
                </a:solidFill>
                <a:effectLst/>
                <a:latin typeface="sourcesans-regular"/>
              </a:rPr>
              <a:t>, including technology experts, investors, mentors, and startups, to celebrate achievements, foster new collaborations, and chart the path forward.</a:t>
            </a:r>
          </a:p>
          <a:p>
            <a:endParaRPr lang="en-GB" b="0" i="0" u="none" strike="noStrike" dirty="0">
              <a:solidFill>
                <a:srgbClr val="000000"/>
              </a:solidFill>
              <a:effectLst/>
              <a:latin typeface="sourcesans-regular"/>
            </a:endParaRPr>
          </a:p>
          <a:p>
            <a:r>
              <a:rPr lang="en-GB" b="0" i="0" u="none" strike="noStrike" dirty="0" err="1">
                <a:solidFill>
                  <a:srgbClr val="000000"/>
                </a:solidFill>
                <a:effectLst/>
                <a:latin typeface="sourcesans-regular"/>
              </a:rPr>
              <a:t>IdeaSquare</a:t>
            </a:r>
            <a:r>
              <a:rPr lang="en-GB" b="0" i="0" u="none" strike="noStrike" dirty="0">
                <a:solidFill>
                  <a:srgbClr val="000000"/>
                </a:solidFill>
                <a:effectLst/>
                <a:latin typeface="sourcesans-regular"/>
              </a:rPr>
              <a:t> https://report2024-kt.web.cern.ch/partner-spotlight-event-with-</a:t>
            </a:r>
            <a:r>
              <a:rPr lang="en-GB" b="0" i="0" u="none" strike="noStrike" dirty="0" err="1">
                <a:solidFill>
                  <a:srgbClr val="000000"/>
                </a:solidFill>
                <a:effectLst/>
                <a:latin typeface="sourcesans-regular"/>
              </a:rPr>
              <a:t>microsoft</a:t>
            </a:r>
            <a:r>
              <a:rPr lang="en-GB" b="0" i="0" u="none" strike="noStrike" dirty="0">
                <a:solidFill>
                  <a:srgbClr val="000000"/>
                </a:solidFill>
                <a:effectLst/>
                <a:latin typeface="sourcesans-regular"/>
              </a:rPr>
              <a:t>/</a:t>
            </a:r>
          </a:p>
          <a:p>
            <a:r>
              <a:rPr lang="en-GB" dirty="0"/>
              <a:t>As this innovation space at CERN is looking ahead, it also launches new initiatives like </a:t>
            </a:r>
            <a:r>
              <a:rPr lang="en-GB" dirty="0" err="1"/>
              <a:t>IdeaSquare</a:t>
            </a:r>
            <a:r>
              <a:rPr lang="en-GB" dirty="0"/>
              <a:t> Planet, which challenges students to envision entire societies from scratch using cutting-edge science. </a:t>
            </a:r>
          </a:p>
          <a:p>
            <a:endParaRPr lang="en-GB" b="0" i="0" u="none" strike="noStrike" dirty="0">
              <a:solidFill>
                <a:srgbClr val="000000"/>
              </a:solidFill>
              <a:effectLst/>
              <a:latin typeface="sourcesans-regular"/>
            </a:endParaRPr>
          </a:p>
          <a:p>
            <a:r>
              <a:rPr lang="en-GB" b="1" i="0" u="none" strike="noStrike" dirty="0">
                <a:solidFill>
                  <a:srgbClr val="000000"/>
                </a:solidFill>
                <a:effectLst/>
                <a:latin typeface="sourcesans-regular"/>
              </a:rPr>
              <a:t>Quantum Detectors </a:t>
            </a:r>
            <a:r>
              <a:rPr lang="en-GB" b="0" i="0" u="none" strike="noStrike" dirty="0">
                <a:solidFill>
                  <a:srgbClr val="000000"/>
                </a:solidFill>
                <a:effectLst/>
                <a:latin typeface="sourcesans-regular"/>
              </a:rPr>
              <a:t>uses Medipix3 and Timepix4 chips, developed at CERN in the context of the </a:t>
            </a:r>
            <a:r>
              <a:rPr lang="en-GB" b="0" i="0" u="none" strike="noStrike" dirty="0" err="1">
                <a:solidFill>
                  <a:srgbClr val="000000"/>
                </a:solidFill>
                <a:effectLst/>
                <a:latin typeface="sourcesans-regular"/>
              </a:rPr>
              <a:t>Medipix</a:t>
            </a:r>
            <a:r>
              <a:rPr lang="en-GB" b="0" i="0" u="none" strike="noStrike" dirty="0">
                <a:solidFill>
                  <a:srgbClr val="000000"/>
                </a:solidFill>
                <a:effectLst/>
                <a:latin typeface="sourcesans-regular"/>
              </a:rPr>
              <a:t> collaboration, to make significant improvements to Transmission Electron Microscopy (TEM) </a:t>
            </a:r>
          </a:p>
          <a:p>
            <a:pPr>
              <a:buNone/>
            </a:pPr>
            <a:r>
              <a:rPr lang="en-GB" dirty="0">
                <a:effectLst/>
              </a:rPr>
              <a:t>“The collaboration we have with CERN has been instrumental to us over the past five years being awarded a £1.25M investment from shareholders, increasing our workforce from 10 to 40 people and has given us the opportunity to invest millions of pounds into upcoming disruptive new products that will be released imminently”</a:t>
            </a:r>
          </a:p>
          <a:p>
            <a:pPr algn="l"/>
            <a:r>
              <a:rPr lang="en-GB" i="1" dirty="0">
                <a:effectLst/>
              </a:rPr>
              <a:t>Roger </a:t>
            </a:r>
            <a:r>
              <a:rPr lang="en-GB" i="1" dirty="0" err="1">
                <a:effectLst/>
              </a:rPr>
              <a:t>Goldsbrough</a:t>
            </a:r>
            <a:r>
              <a:rPr lang="en-GB" i="1" dirty="0">
                <a:effectLst/>
              </a:rPr>
              <a:t>, CEO of Quantum </a:t>
            </a:r>
            <a:r>
              <a:rPr lang="en-GB" i="1" dirty="0" err="1">
                <a:effectLst/>
              </a:rPr>
              <a:t>Detectors</a:t>
            </a:r>
            <a:r>
              <a:rPr lang="en-GB" b="0" i="0" u="none" strike="noStrike" dirty="0" err="1">
                <a:solidFill>
                  <a:srgbClr val="000000"/>
                </a:solidFill>
                <a:effectLst/>
                <a:latin typeface="sourcesans-regular"/>
              </a:rPr>
              <a:t>The</a:t>
            </a:r>
            <a:r>
              <a:rPr lang="en-GB" b="0" i="0" u="none" strike="noStrike" dirty="0">
                <a:solidFill>
                  <a:srgbClr val="000000"/>
                </a:solidFill>
                <a:effectLst/>
                <a:latin typeface="sourcesans-regular"/>
              </a:rPr>
              <a:t> company also received</a:t>
            </a:r>
            <a:r>
              <a:rPr lang="en-GB" b="0" i="0" u="sng" strike="noStrike" dirty="0">
                <a:solidFill>
                  <a:srgbClr val="000000"/>
                </a:solidFill>
                <a:effectLst/>
                <a:latin typeface="sourcesans-regular"/>
                <a:hlinkClick r:id="rId3"/>
              </a:rPr>
              <a:t> support in 2023 from UK Export Finance</a:t>
            </a:r>
            <a:r>
              <a:rPr lang="en-GB" b="0" i="0" u="none" strike="noStrike" dirty="0">
                <a:solidFill>
                  <a:srgbClr val="000000"/>
                </a:solidFill>
                <a:effectLst/>
                <a:latin typeface="sourcesans-regular"/>
              </a:rPr>
              <a:t> to unlock a £300,000 financing package to facilitate expansion into markets outside the UK.</a:t>
            </a:r>
          </a:p>
          <a:p>
            <a:r>
              <a:rPr lang="en-GB" b="0" i="0" u="none" strike="noStrike" dirty="0">
                <a:solidFill>
                  <a:srgbClr val="000000"/>
                </a:solidFill>
                <a:effectLst/>
                <a:latin typeface="sourcesans-regular"/>
              </a:rPr>
              <a:t>https://report2024-kt.web.cern.ch/investment-jobs-impact-cern-collaboration-has-been-vital-for-uk-tech-spin-off-quantum-detectors/</a:t>
            </a:r>
          </a:p>
          <a:p>
            <a:endParaRPr lang="en-GB" b="0" i="0" u="none" strike="noStrike" dirty="0">
              <a:solidFill>
                <a:srgbClr val="000000"/>
              </a:solidFill>
              <a:effectLst/>
              <a:latin typeface="sourcesans-regular"/>
            </a:endParaRPr>
          </a:p>
          <a:p>
            <a:r>
              <a:rPr lang="en-GB" b="0" i="0" u="none" strike="noStrike" dirty="0">
                <a:solidFill>
                  <a:srgbClr val="000000"/>
                </a:solidFill>
                <a:effectLst/>
                <a:latin typeface="sourcesans-regular"/>
              </a:rPr>
              <a:t>In 2024, CERN welcomed again executive MBAs from </a:t>
            </a:r>
            <a:r>
              <a:rPr lang="en-GB" b="0" i="0" u="sng" dirty="0">
                <a:effectLst/>
                <a:latin typeface="sourcesans-regular"/>
                <a:hlinkClick r:id="rId4"/>
              </a:rPr>
              <a:t>INSEAD</a:t>
            </a:r>
            <a:r>
              <a:rPr lang="en-GB" b="0" i="0" u="none" strike="noStrike" dirty="0">
                <a:solidFill>
                  <a:srgbClr val="000000"/>
                </a:solidFill>
                <a:effectLst/>
                <a:latin typeface="sourcesans-regular"/>
              </a:rPr>
              <a:t>, France, and entrepreneurship students from the </a:t>
            </a:r>
            <a:r>
              <a:rPr lang="en-GB" b="0" i="0" u="sng" dirty="0">
                <a:effectLst/>
                <a:latin typeface="sourcesans-regular"/>
                <a:hlinkClick r:id="rId5"/>
              </a:rPr>
              <a:t>Norwegian University of Science and Technology</a:t>
            </a:r>
            <a:r>
              <a:rPr lang="en-GB" b="0" i="0" u="none" strike="noStrike" dirty="0">
                <a:solidFill>
                  <a:srgbClr val="000000"/>
                </a:solidFill>
                <a:effectLst/>
                <a:latin typeface="sourcesans-regular"/>
              </a:rPr>
              <a:t> (NTNU), School of Entrepreneurship. </a:t>
            </a:r>
          </a:p>
          <a:p>
            <a:r>
              <a:rPr lang="en-GB" b="1" i="0" u="none" strike="noStrike" dirty="0">
                <a:solidFill>
                  <a:srgbClr val="000000"/>
                </a:solidFill>
                <a:effectLst/>
                <a:latin typeface="sourcesans-regular"/>
              </a:rPr>
              <a:t>33 Executive MBA candidates from INSEAD, accompanied by two facilitators</a:t>
            </a:r>
            <a:r>
              <a:rPr lang="en-GB" b="0" i="0" u="none" strike="noStrike" dirty="0">
                <a:solidFill>
                  <a:srgbClr val="000000"/>
                </a:solidFill>
                <a:effectLst/>
                <a:latin typeface="sourcesans-regular"/>
              </a:rPr>
              <a:t>, took part in an intensive deep-tech commercialisation programme, entitled “Deep Tech Key Management Challenges”, at </a:t>
            </a:r>
            <a:r>
              <a:rPr lang="en-GB" b="0" i="0" u="sng" dirty="0">
                <a:effectLst/>
                <a:latin typeface="sourcesans-regular"/>
                <a:hlinkClick r:id="rId6"/>
              </a:rPr>
              <a:t>CERN’s IdeaSquare</a:t>
            </a:r>
            <a:r>
              <a:rPr lang="en-GB" b="0" i="0" u="none" strike="noStrike" dirty="0">
                <a:solidFill>
                  <a:srgbClr val="000000"/>
                </a:solidFill>
                <a:effectLst/>
                <a:latin typeface="sourcesans-regular"/>
              </a:rPr>
              <a:t>.</a:t>
            </a:r>
          </a:p>
          <a:p>
            <a:endParaRPr lang="en-GB" b="0" i="0" u="none" strike="noStrike" dirty="0">
              <a:solidFill>
                <a:srgbClr val="000000"/>
              </a:solidFill>
              <a:effectLst/>
              <a:latin typeface="sourcesans-regular"/>
            </a:endParaRPr>
          </a:p>
          <a:p>
            <a:pPr algn="l">
              <a:buNone/>
            </a:pPr>
            <a:r>
              <a:rPr lang="en-GB" b="0" i="0" u="none" strike="noStrike" dirty="0">
                <a:solidFill>
                  <a:srgbClr val="000000"/>
                </a:solidFill>
                <a:effectLst/>
                <a:latin typeface="sourcesans-regular"/>
              </a:rPr>
              <a:t>“CERN is an amazing partner for our Deep Tech entrepreneurship program at INSEAD. The science innovations they provide are key to our students’ deep dive into the unique challenges facing tough tech venture creation. The team at CERN Venture Connect is motivated and collaborative, the perfect partners to help bring our course alive. And, finishing on CERN’s renowned campus is, of course, an incredible capstone to the months-long programme.”</a:t>
            </a:r>
          </a:p>
          <a:p>
            <a:pPr algn="l"/>
            <a:r>
              <a:rPr lang="en-GB" b="0" i="0" u="none" strike="noStrike" dirty="0">
                <a:solidFill>
                  <a:srgbClr val="000000"/>
                </a:solidFill>
                <a:effectLst/>
                <a:latin typeface="sourcesans-regular"/>
              </a:rPr>
              <a:t>Professors Adrian Johnson and Bill Magill – INSEAD</a:t>
            </a:r>
          </a:p>
          <a:p>
            <a:endParaRPr lang="en-GB" b="0" i="0" u="none" strike="noStrike" dirty="0">
              <a:solidFill>
                <a:srgbClr val="000000"/>
              </a:solidFill>
              <a:effectLst/>
              <a:latin typeface="sourcesans-regular"/>
            </a:endParaRPr>
          </a:p>
          <a:p>
            <a:r>
              <a:rPr lang="en-GB" b="0" i="0" u="none" strike="noStrike" dirty="0">
                <a:solidFill>
                  <a:srgbClr val="000000"/>
                </a:solidFill>
                <a:effectLst/>
                <a:latin typeface="sourcesans-regular"/>
              </a:rPr>
              <a:t>a cohort </a:t>
            </a:r>
            <a:r>
              <a:rPr lang="en-GB" b="1" i="0" u="none" strike="noStrike" dirty="0">
                <a:solidFill>
                  <a:srgbClr val="000000"/>
                </a:solidFill>
                <a:effectLst/>
                <a:latin typeface="sourcesans-regular"/>
              </a:rPr>
              <a:t>of 47 students from NTNU</a:t>
            </a:r>
            <a:endParaRPr lang="en-FR" b="1" dirty="0"/>
          </a:p>
        </p:txBody>
      </p:sp>
      <p:sp>
        <p:nvSpPr>
          <p:cNvPr id="4" name="Slide Number Placeholder 3"/>
          <p:cNvSpPr>
            <a:spLocks noGrp="1"/>
          </p:cNvSpPr>
          <p:nvPr>
            <p:ph type="sldNum" sz="quarter" idx="5"/>
          </p:nvPr>
        </p:nvSpPr>
        <p:spPr/>
        <p:txBody>
          <a:bodyPr/>
          <a:lstStyle/>
          <a:p>
            <a:fld id="{F4FCEB7C-25B2-4A5C-B1BE-FE0A7013765D}" type="slidenum">
              <a:rPr lang="en-US" smtClean="0"/>
              <a:t>30</a:t>
            </a:fld>
            <a:endParaRPr lang="en-US"/>
          </a:p>
        </p:txBody>
      </p:sp>
    </p:spTree>
    <p:extLst>
      <p:ext uri="{BB962C8B-B14F-4D97-AF65-F5344CB8AC3E}">
        <p14:creationId xmlns:p14="http://schemas.microsoft.com/office/powerpoint/2010/main" val="227510335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solidFill>
                  <a:srgbClr val="000000"/>
                </a:solidFill>
                <a:effectLst/>
                <a:latin typeface="sourcesans-regular"/>
              </a:rPr>
              <a:t>After many years of successful pilot schemes, the project, </a:t>
            </a:r>
            <a:r>
              <a:rPr lang="en-GB" b="1" i="0" u="none" strike="noStrike" dirty="0" err="1">
                <a:solidFill>
                  <a:srgbClr val="000000"/>
                </a:solidFill>
                <a:effectLst/>
                <a:latin typeface="sourcesans-regular"/>
              </a:rPr>
              <a:t>TIMEPIX@school</a:t>
            </a:r>
            <a:r>
              <a:rPr lang="en-GB" b="0" i="0" u="none" strike="noStrike" dirty="0">
                <a:solidFill>
                  <a:srgbClr val="000000"/>
                </a:solidFill>
                <a:effectLst/>
                <a:latin typeface="sourcesans-regular"/>
              </a:rPr>
              <a:t>, has been approved as part of the CERN Technology Impact Fund in 2024.</a:t>
            </a:r>
          </a:p>
          <a:p>
            <a:r>
              <a:rPr lang="en-GB" b="0" i="0" u="none" strike="noStrike" dirty="0">
                <a:solidFill>
                  <a:srgbClr val="000000"/>
                </a:solidFill>
                <a:effectLst/>
                <a:latin typeface="sourcesans-regular"/>
              </a:rPr>
              <a:t>Thank to donations from Rolex and Fondazione Bracco through </a:t>
            </a:r>
            <a:r>
              <a:rPr lang="en-GB" b="0" i="0" u="sng" dirty="0">
                <a:effectLst/>
                <a:latin typeface="sourcesans-regular"/>
                <a:hlinkClick r:id="rId3"/>
              </a:rPr>
              <a:t>the CERN and Society Foundation</a:t>
            </a:r>
            <a:r>
              <a:rPr lang="en-GB" b="0" i="0" u="none" strike="noStrike" dirty="0">
                <a:solidFill>
                  <a:srgbClr val="000000"/>
                </a:solidFill>
                <a:effectLst/>
                <a:latin typeface="sourcesans-regular"/>
              </a:rPr>
              <a:t>, the philanthropic arm of CERN, the first milestone of the project was completed in 2024. Now more donations are sought to build an international network that will bring the </a:t>
            </a:r>
            <a:r>
              <a:rPr lang="en-GB" b="0" i="0" u="none" strike="noStrike" dirty="0" err="1">
                <a:solidFill>
                  <a:srgbClr val="000000"/>
                </a:solidFill>
                <a:effectLst/>
                <a:latin typeface="sourcesans-regular"/>
              </a:rPr>
              <a:t>Timepix</a:t>
            </a:r>
            <a:r>
              <a:rPr lang="en-GB" b="0" i="0" u="none" strike="noStrike" dirty="0">
                <a:solidFill>
                  <a:srgbClr val="000000"/>
                </a:solidFill>
                <a:effectLst/>
                <a:latin typeface="sourcesans-regular"/>
              </a:rPr>
              <a:t> technology into as many classrooms as possible. The goal being to enable students from all backgrounds to carry out hands-on experiments, with a pocket-sized particle detector and study the radiation all around them. </a:t>
            </a:r>
          </a:p>
          <a:p>
            <a:endParaRPr lang="en-GB" b="0" i="0" u="none" strike="noStrike" dirty="0">
              <a:solidFill>
                <a:srgbClr val="000000"/>
              </a:solidFill>
              <a:effectLst/>
              <a:latin typeface="sourcesans-regular"/>
            </a:endParaRPr>
          </a:p>
          <a:p>
            <a:r>
              <a:rPr lang="en-GB" b="0" i="0" u="none" strike="noStrike" dirty="0">
                <a:solidFill>
                  <a:srgbClr val="000000"/>
                </a:solidFill>
                <a:effectLst/>
                <a:latin typeface="sourcesans-regular"/>
              </a:rPr>
              <a:t>thanks to CERN’s RFQ (Radio Frequency Quadrupole) technology, smaller transportable accelerators are now possible. One such accelerator,  the Experimental Linac for Surface Analysis (</a:t>
            </a:r>
            <a:r>
              <a:rPr lang="en-GB" b="1" i="0" u="none" strike="noStrike" dirty="0">
                <a:solidFill>
                  <a:srgbClr val="000000"/>
                </a:solidFill>
                <a:effectLst/>
                <a:latin typeface="sourcesans-regular"/>
              </a:rPr>
              <a:t>ELISA</a:t>
            </a:r>
            <a:r>
              <a:rPr lang="en-GB" b="0" i="0" u="none" strike="noStrike" dirty="0">
                <a:solidFill>
                  <a:srgbClr val="000000"/>
                </a:solidFill>
                <a:effectLst/>
                <a:latin typeface="sourcesans-regular"/>
              </a:rPr>
              <a:t>), can now be seen in CERN’s education and outreach centre, the Science Gateway.</a:t>
            </a:r>
          </a:p>
          <a:p>
            <a:r>
              <a:rPr lang="en-GB" b="0" i="0" u="none" strike="noStrike" dirty="0">
                <a:solidFill>
                  <a:srgbClr val="000000"/>
                </a:solidFill>
                <a:effectLst/>
                <a:latin typeface="sourcesans-regular"/>
              </a:rPr>
              <a:t>ELISA is a one-metre-long version of the first component of Linac 4</a:t>
            </a:r>
          </a:p>
          <a:p>
            <a:r>
              <a:rPr lang="en-GB" b="0" i="0" u="none" strike="noStrike" dirty="0">
                <a:solidFill>
                  <a:srgbClr val="000000"/>
                </a:solidFill>
                <a:effectLst/>
                <a:latin typeface="sourcesans-regular"/>
              </a:rPr>
              <a:t>, ELISA can analyse objects such as ancient art or archaeological samples. Focusing a proton beam on a sample causes its atoms to emit photons with unique wavelengths specific to its component elements, thus revealing a detailed profile of the sample’s composition. ELISA is similar to another mini accelerator called</a:t>
            </a:r>
            <a:r>
              <a:rPr lang="en-GB" b="0" i="0" u="sng" dirty="0">
                <a:effectLst/>
                <a:latin typeface="sourcesans-regular"/>
                <a:hlinkClick r:id="rId4"/>
              </a:rPr>
              <a:t> MACHINA</a:t>
            </a:r>
            <a:r>
              <a:rPr lang="en-GB" b="0" i="0" u="none" strike="noStrike" dirty="0">
                <a:solidFill>
                  <a:srgbClr val="000000"/>
                </a:solidFill>
                <a:effectLst/>
                <a:latin typeface="sourcesans-regular"/>
              </a:rPr>
              <a:t>, created in collaboration with INFN, which is soon to be used to study art works with </a:t>
            </a:r>
            <a:r>
              <a:rPr lang="en-GB" b="0" i="0" u="none" strike="noStrike" dirty="0" err="1">
                <a:solidFill>
                  <a:srgbClr val="000000"/>
                </a:solidFill>
                <a:effectLst/>
                <a:latin typeface="sourcesans-regular"/>
              </a:rPr>
              <a:t>Opificio</a:t>
            </a:r>
            <a:r>
              <a:rPr lang="en-GB" b="0" i="0" u="none" strike="noStrike" dirty="0">
                <a:solidFill>
                  <a:srgbClr val="000000"/>
                </a:solidFill>
                <a:effectLst/>
                <a:latin typeface="sourcesans-regular"/>
              </a:rPr>
              <a:t> </a:t>
            </a:r>
            <a:r>
              <a:rPr lang="en-GB" b="0" i="0" u="none" strike="noStrike" dirty="0" err="1">
                <a:solidFill>
                  <a:srgbClr val="000000"/>
                </a:solidFill>
                <a:effectLst/>
                <a:latin typeface="sourcesans-regular"/>
              </a:rPr>
              <a:t>delle</a:t>
            </a:r>
            <a:r>
              <a:rPr lang="en-GB" b="0" i="0" u="none" strike="noStrike" dirty="0">
                <a:solidFill>
                  <a:srgbClr val="000000"/>
                </a:solidFill>
                <a:effectLst/>
                <a:latin typeface="sourcesans-regular"/>
              </a:rPr>
              <a:t> </a:t>
            </a:r>
            <a:r>
              <a:rPr lang="en-GB" b="0" i="0" u="none" strike="noStrike" dirty="0" err="1">
                <a:solidFill>
                  <a:srgbClr val="000000"/>
                </a:solidFill>
                <a:effectLst/>
                <a:latin typeface="sourcesans-regular"/>
              </a:rPr>
              <a:t>Pietre</a:t>
            </a:r>
            <a:r>
              <a:rPr lang="en-GB" b="0" i="0" u="none" strike="noStrike" dirty="0">
                <a:solidFill>
                  <a:srgbClr val="000000"/>
                </a:solidFill>
                <a:effectLst/>
                <a:latin typeface="sourcesans-regular"/>
              </a:rPr>
              <a:t> Dure in Florence.</a:t>
            </a:r>
          </a:p>
          <a:p>
            <a:r>
              <a:rPr lang="en-GB" b="0" i="0" u="none" strike="noStrike" dirty="0">
                <a:solidFill>
                  <a:srgbClr val="000000"/>
                </a:solidFill>
                <a:effectLst/>
                <a:latin typeface="sourcesans-regular"/>
              </a:rPr>
              <a:t> the most surprising thing about </a:t>
            </a:r>
            <a:r>
              <a:rPr lang="en-GB" b="1" i="0" u="none" strike="noStrike" dirty="0">
                <a:solidFill>
                  <a:srgbClr val="000000"/>
                </a:solidFill>
                <a:effectLst/>
                <a:latin typeface="sourcesans-regular"/>
              </a:rPr>
              <a:t>ELISA is that the particle accelerator is conducting this real scientific research whilst being an exhibit at the Science Gateway. </a:t>
            </a:r>
          </a:p>
          <a:p>
            <a:endParaRPr lang="en-GB" b="1" i="0" u="none" strike="noStrike" dirty="0">
              <a:solidFill>
                <a:srgbClr val="000000"/>
              </a:solidFill>
              <a:effectLst/>
              <a:latin typeface="sourcesans-regular"/>
            </a:endParaRPr>
          </a:p>
          <a:p>
            <a:pPr algn="l">
              <a:buNone/>
            </a:pPr>
            <a:r>
              <a:rPr lang="en-GB" b="0" i="0" u="none" strike="noStrike" dirty="0">
                <a:solidFill>
                  <a:srgbClr val="000000"/>
                </a:solidFill>
                <a:effectLst/>
                <a:latin typeface="sourcesans-regular"/>
              </a:rPr>
              <a:t>n 29 September 2024, CERN celebrated its </a:t>
            </a:r>
            <a:r>
              <a:rPr lang="en-GB" b="0" i="0" u="sng" strike="noStrike" dirty="0">
                <a:solidFill>
                  <a:srgbClr val="000000"/>
                </a:solidFill>
                <a:effectLst/>
                <a:latin typeface="sourcesans-regular"/>
                <a:hlinkClick r:id="rId5"/>
              </a:rPr>
              <a:t>70th anniversary</a:t>
            </a:r>
            <a:r>
              <a:rPr lang="en-GB" b="0" i="0" u="none" strike="noStrike" dirty="0">
                <a:solidFill>
                  <a:srgbClr val="000000"/>
                </a:solidFill>
                <a:effectLst/>
                <a:latin typeface="sourcesans-regular"/>
              </a:rPr>
              <a:t>. A rich and varied </a:t>
            </a:r>
            <a:r>
              <a:rPr lang="en-GB" b="0" i="0" u="sng" strike="noStrike" dirty="0">
                <a:solidFill>
                  <a:srgbClr val="000000"/>
                </a:solidFill>
                <a:effectLst/>
                <a:latin typeface="sourcesans-regular"/>
                <a:hlinkClick r:id="rId6"/>
              </a:rPr>
              <a:t>programme</a:t>
            </a:r>
            <a:r>
              <a:rPr lang="en-GB" b="0" i="0" u="none" strike="noStrike" dirty="0">
                <a:solidFill>
                  <a:srgbClr val="000000"/>
                </a:solidFill>
                <a:effectLst/>
                <a:latin typeface="sourcesans-regular"/>
              </a:rPr>
              <a:t> honoured CERN’s contributions to scientific knowledge, technological innovation, and international collaboration. Among the many events, two were specifically devoted to the impact of CERN technologies and know-how:</a:t>
            </a:r>
          </a:p>
          <a:p>
            <a:pPr algn="l">
              <a:buNone/>
            </a:pPr>
            <a:r>
              <a:rPr lang="en-GB" b="0" i="0" u="none" strike="noStrike" dirty="0">
                <a:solidFill>
                  <a:srgbClr val="000000"/>
                </a:solidFill>
                <a:effectLst/>
                <a:latin typeface="sourcesans-regular"/>
              </a:rPr>
              <a:t>·      </a:t>
            </a:r>
            <a:r>
              <a:rPr lang="en-GB" b="0" i="0" u="sng" strike="noStrike" dirty="0">
                <a:solidFill>
                  <a:srgbClr val="000000"/>
                </a:solidFill>
                <a:effectLst/>
                <a:latin typeface="sourcesans-regular"/>
                <a:hlinkClick r:id="rId7"/>
              </a:rPr>
              <a:t>From Particle Physics to Medicine</a:t>
            </a:r>
            <a:endParaRPr lang="en-GB" b="0" i="0" u="none" strike="noStrike" dirty="0">
              <a:solidFill>
                <a:srgbClr val="000000"/>
              </a:solidFill>
              <a:effectLst/>
              <a:latin typeface="sourcesans-regular"/>
            </a:endParaRPr>
          </a:p>
          <a:p>
            <a:pPr algn="l">
              <a:buNone/>
            </a:pPr>
            <a:r>
              <a:rPr lang="en-GB" b="0" i="0" u="none" strike="noStrike" dirty="0">
                <a:solidFill>
                  <a:srgbClr val="000000"/>
                </a:solidFill>
                <a:effectLst/>
                <a:latin typeface="sourcesans-regular"/>
              </a:rPr>
              <a:t>·      </a:t>
            </a:r>
            <a:r>
              <a:rPr lang="en-GB" b="0" i="0" u="sng" strike="noStrike" dirty="0">
                <a:solidFill>
                  <a:srgbClr val="000000"/>
                </a:solidFill>
                <a:effectLst/>
                <a:latin typeface="sourcesans-regular"/>
                <a:hlinkClick r:id="rId8"/>
              </a:rPr>
              <a:t>The Virtuous Circle of Knowledge and Innovation</a:t>
            </a:r>
            <a:endParaRPr lang="en-GB" b="0" i="0" u="none" strike="noStrike" dirty="0">
              <a:solidFill>
                <a:srgbClr val="000000"/>
              </a:solidFill>
              <a:effectLst/>
              <a:latin typeface="sourcesans-regular"/>
            </a:endParaRPr>
          </a:p>
          <a:p>
            <a:pPr algn="l"/>
            <a:r>
              <a:rPr lang="en-GB" b="0" i="0" u="none" strike="noStrike" dirty="0">
                <a:solidFill>
                  <a:srgbClr val="000000"/>
                </a:solidFill>
                <a:effectLst/>
                <a:latin typeface="sourcesans-regular"/>
              </a:rPr>
              <a:t>The </a:t>
            </a:r>
            <a:r>
              <a:rPr lang="en-GB" b="0" i="0" u="sng" strike="noStrike" dirty="0">
                <a:solidFill>
                  <a:srgbClr val="000000"/>
                </a:solidFill>
                <a:effectLst/>
                <a:latin typeface="sourcesans-regular"/>
                <a:hlinkClick r:id="rId9"/>
              </a:rPr>
              <a:t>exhibition posters</a:t>
            </a:r>
            <a:r>
              <a:rPr lang="en-GB" b="0" i="0" u="none" strike="noStrike" dirty="0">
                <a:solidFill>
                  <a:srgbClr val="000000"/>
                </a:solidFill>
                <a:effectLst/>
                <a:latin typeface="sourcesans-regular"/>
              </a:rPr>
              <a:t> on the impact of CERN technologies are available for download in multiple languages. If a language is not showcased, and you’d like to help with the translation, please contact us using the </a:t>
            </a:r>
            <a:r>
              <a:rPr lang="en-GB" b="0" i="0" u="sng" strike="noStrike" dirty="0">
                <a:solidFill>
                  <a:srgbClr val="000000"/>
                </a:solidFill>
                <a:effectLst/>
                <a:latin typeface="sourcesans-regular"/>
                <a:hlinkClick r:id="rId10"/>
              </a:rPr>
              <a:t>form on the homepage of this website</a:t>
            </a:r>
            <a:r>
              <a:rPr lang="en-GB" b="0" i="0" u="none" strike="noStrike" dirty="0">
                <a:solidFill>
                  <a:srgbClr val="000000"/>
                </a:solidFill>
                <a:effectLst/>
                <a:latin typeface="sourcesans-regular"/>
              </a:rPr>
              <a:t>. Further, the CERN@70 </a:t>
            </a:r>
            <a:r>
              <a:rPr lang="en-GB" b="0" i="0" u="sng" strike="noStrike" dirty="0">
                <a:solidFill>
                  <a:srgbClr val="000000"/>
                </a:solidFill>
                <a:effectLst/>
                <a:latin typeface="sourcesans-regular"/>
                <a:hlinkClick r:id="rId11"/>
              </a:rPr>
              <a:t>videos</a:t>
            </a:r>
            <a:r>
              <a:rPr lang="en-GB" b="0" i="0" u="none" strike="noStrike" dirty="0">
                <a:solidFill>
                  <a:srgbClr val="000000"/>
                </a:solidFill>
                <a:effectLst/>
                <a:latin typeface="sourcesans-regular"/>
              </a:rPr>
              <a:t> are available online.</a:t>
            </a:r>
          </a:p>
          <a:p>
            <a:endParaRPr lang="en-GB" b="1" i="0" u="none" strike="noStrike" dirty="0">
              <a:solidFill>
                <a:srgbClr val="000000"/>
              </a:solidFill>
              <a:effectLst/>
              <a:latin typeface="sourcesans-regular"/>
            </a:endParaRPr>
          </a:p>
          <a:p>
            <a:r>
              <a:rPr lang="en-GB" b="1" i="0" u="none" strike="noStrike" dirty="0">
                <a:solidFill>
                  <a:srgbClr val="000000"/>
                </a:solidFill>
                <a:effectLst/>
                <a:latin typeface="sourcesans-regular"/>
              </a:rPr>
              <a:t>OSPO 1</a:t>
            </a:r>
            <a:r>
              <a:rPr lang="en-GB" b="1" i="0" u="none" strike="noStrike" baseline="30000" dirty="0">
                <a:solidFill>
                  <a:srgbClr val="000000"/>
                </a:solidFill>
                <a:effectLst/>
                <a:latin typeface="sourcesans-regular"/>
              </a:rPr>
              <a:t>st</a:t>
            </a:r>
            <a:r>
              <a:rPr lang="en-GB" b="1" i="0" u="none" strike="noStrike" dirty="0">
                <a:solidFill>
                  <a:srgbClr val="000000"/>
                </a:solidFill>
                <a:effectLst/>
                <a:latin typeface="sourcesans-regular"/>
              </a:rPr>
              <a:t> year</a:t>
            </a:r>
          </a:p>
          <a:p>
            <a:r>
              <a:rPr lang="en-GB" b="0" i="0" u="none" strike="noStrike" dirty="0">
                <a:solidFill>
                  <a:srgbClr val="000000"/>
                </a:solidFill>
                <a:effectLst/>
                <a:latin typeface="sourcesans-regular"/>
              </a:rPr>
              <a:t>Another example of a successful CERN-developed open source software is</a:t>
            </a:r>
            <a:r>
              <a:rPr lang="en-GB" b="0" i="0" u="sng" dirty="0">
                <a:effectLst/>
                <a:latin typeface="sourcesans-regular"/>
                <a:hlinkClick r:id="rId12"/>
              </a:rPr>
              <a:t> </a:t>
            </a:r>
            <a:r>
              <a:rPr lang="en-GB" b="1" i="0" u="sng" dirty="0">
                <a:effectLst/>
                <a:latin typeface="sourcesans-regular"/>
                <a:hlinkClick r:id="rId12"/>
              </a:rPr>
              <a:t>Indico</a:t>
            </a:r>
            <a:r>
              <a:rPr lang="en-GB" b="1" i="0" u="none" strike="noStrike" dirty="0">
                <a:solidFill>
                  <a:srgbClr val="000000"/>
                </a:solidFill>
                <a:effectLst/>
                <a:latin typeface="sourcesans-regular"/>
              </a:rPr>
              <a:t>, a comprehensive, web-based event management tool which celebrated its</a:t>
            </a:r>
            <a:r>
              <a:rPr lang="en-GB" b="1" i="0" u="sng" dirty="0">
                <a:effectLst/>
                <a:latin typeface="sourcesans-regular"/>
                <a:hlinkClick r:id="rId13"/>
              </a:rPr>
              <a:t> 20-year anniversary</a:t>
            </a:r>
            <a:r>
              <a:rPr lang="en-GB" b="1" i="0" u="none" strike="noStrike" dirty="0">
                <a:solidFill>
                  <a:srgbClr val="000000"/>
                </a:solidFill>
                <a:effectLst/>
                <a:latin typeface="sourcesans-regular"/>
              </a:rPr>
              <a:t> in 2024</a:t>
            </a:r>
            <a:r>
              <a:rPr lang="en-GB" b="0" i="0" u="none" strike="noStrike" dirty="0">
                <a:solidFill>
                  <a:srgbClr val="000000"/>
                </a:solidFill>
                <a:effectLst/>
                <a:latin typeface="sourcesans-regular"/>
              </a:rPr>
              <a:t>. From humble beginnings as an in-house tool for the ATLAS collaboration, it now has 400 000 users and serves a plethora of academic, scientific, and governmental institutions worldwide.</a:t>
            </a:r>
            <a:endParaRPr lang="en-FR" b="1" dirty="0"/>
          </a:p>
        </p:txBody>
      </p:sp>
      <p:sp>
        <p:nvSpPr>
          <p:cNvPr id="4" name="Slide Number Placeholder 3"/>
          <p:cNvSpPr>
            <a:spLocks noGrp="1"/>
          </p:cNvSpPr>
          <p:nvPr>
            <p:ph type="sldNum" sz="quarter" idx="5"/>
          </p:nvPr>
        </p:nvSpPr>
        <p:spPr/>
        <p:txBody>
          <a:bodyPr/>
          <a:lstStyle/>
          <a:p>
            <a:fld id="{F4FCEB7C-25B2-4A5C-B1BE-FE0A7013765D}" type="slidenum">
              <a:rPr lang="en-US" smtClean="0"/>
              <a:t>31</a:t>
            </a:fld>
            <a:endParaRPr lang="en-US"/>
          </a:p>
        </p:txBody>
      </p:sp>
    </p:spTree>
    <p:extLst>
      <p:ext uri="{BB962C8B-B14F-4D97-AF65-F5344CB8AC3E}">
        <p14:creationId xmlns:p14="http://schemas.microsoft.com/office/powerpoint/2010/main" val="303545351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ACCURATE 2 A</a:t>
            </a:r>
          </a:p>
          <a:p>
            <a:r>
              <a:rPr lang="en-US" dirty="0"/>
              <a:t>https://</a:t>
            </a:r>
            <a:r>
              <a:rPr lang="en-US" dirty="0" err="1"/>
              <a:t>ventureconnect.cern</a:t>
            </a:r>
            <a:r>
              <a:rPr lang="en-US" dirty="0"/>
              <a:t>/</a:t>
            </a:r>
            <a:r>
              <a:rPr lang="en-US" dirty="0" err="1"/>
              <a:t>index.php</a:t>
            </a:r>
            <a:r>
              <a:rPr lang="en-US" dirty="0"/>
              <a:t>/accurate-chip</a:t>
            </a:r>
          </a:p>
          <a:p>
            <a:pPr algn="l">
              <a:buNone/>
            </a:pPr>
            <a:r>
              <a:rPr lang="en-GB" b="0" i="0" u="none" strike="noStrike" dirty="0">
                <a:solidFill>
                  <a:srgbClr val="000000"/>
                </a:solidFill>
                <a:effectLst/>
                <a:latin typeface="sourcesans-regular"/>
              </a:rPr>
              <a:t>High-Precision ASIC for Ultra-Low Current Measurements spanning from -1 </a:t>
            </a:r>
            <a:r>
              <a:rPr lang="en-GB" b="0" i="0" u="none" strike="noStrike" dirty="0" err="1">
                <a:solidFill>
                  <a:srgbClr val="000000"/>
                </a:solidFill>
                <a:effectLst/>
                <a:latin typeface="sourcesans-regular"/>
              </a:rPr>
              <a:t>fA</a:t>
            </a:r>
            <a:r>
              <a:rPr lang="en-GB" b="0" i="0" u="none" strike="noStrike" dirty="0">
                <a:solidFill>
                  <a:srgbClr val="000000"/>
                </a:solidFill>
                <a:effectLst/>
                <a:latin typeface="sourcesans-regular"/>
              </a:rPr>
              <a:t> to -20 </a:t>
            </a:r>
            <a:r>
              <a:rPr lang="el-GR" b="0" i="0" u="none" strike="noStrike" dirty="0">
                <a:solidFill>
                  <a:srgbClr val="000000"/>
                </a:solidFill>
                <a:effectLst/>
                <a:latin typeface="sourcesans-regular"/>
              </a:rPr>
              <a:t>μ</a:t>
            </a:r>
            <a:r>
              <a:rPr lang="en-GB" b="0" i="0" u="none" strike="noStrike" dirty="0">
                <a:solidFill>
                  <a:srgbClr val="000000"/>
                </a:solidFill>
                <a:effectLst/>
                <a:latin typeface="sourcesans-regular"/>
              </a:rPr>
              <a:t>A</a:t>
            </a:r>
          </a:p>
          <a:p>
            <a:pPr algn="l">
              <a:buFont typeface="Arial" panose="020B0604020202020204" pitchFamily="34" charset="0"/>
              <a:buChar char="•"/>
            </a:pPr>
            <a:r>
              <a:rPr lang="en-GB" b="0" i="0" u="none" strike="noStrike" dirty="0">
                <a:solidFill>
                  <a:srgbClr val="000000"/>
                </a:solidFill>
                <a:effectLst/>
                <a:latin typeface="sourcesans-regular"/>
              </a:rPr>
              <a:t>Technical precision</a:t>
            </a:r>
          </a:p>
          <a:p>
            <a:pPr algn="l">
              <a:buFont typeface="Arial" panose="020B0604020202020204" pitchFamily="34" charset="0"/>
              <a:buChar char="•"/>
            </a:pPr>
            <a:r>
              <a:rPr lang="en-GB" b="0" i="0" u="none" strike="noStrike" dirty="0">
                <a:solidFill>
                  <a:srgbClr val="000000"/>
                </a:solidFill>
                <a:effectLst/>
                <a:latin typeface="sourcesans-regular"/>
              </a:rPr>
              <a:t>Validated in rigorous environments</a:t>
            </a:r>
          </a:p>
          <a:p>
            <a:pPr algn="l">
              <a:buFont typeface="Arial" panose="020B0604020202020204" pitchFamily="34" charset="0"/>
              <a:buChar char="•"/>
            </a:pPr>
            <a:r>
              <a:rPr lang="en-GB" b="0" i="0" u="none" strike="noStrike" dirty="0">
                <a:solidFill>
                  <a:srgbClr val="000000"/>
                </a:solidFill>
                <a:effectLst/>
                <a:latin typeface="sourcesans-regular"/>
              </a:rPr>
              <a:t>Integration versatility</a:t>
            </a:r>
          </a:p>
          <a:p>
            <a:endParaRPr lang="en-US" dirty="0"/>
          </a:p>
          <a:p>
            <a:r>
              <a:rPr lang="en-US" dirty="0" err="1"/>
              <a:t>Astromesh</a:t>
            </a:r>
            <a:endParaRPr lang="en-US" dirty="0"/>
          </a:p>
          <a:p>
            <a:pPr algn="l">
              <a:buNone/>
            </a:pPr>
            <a:r>
              <a:rPr lang="en-GB" b="0" i="0" u="none" strike="noStrike" dirty="0">
                <a:solidFill>
                  <a:srgbClr val="000000"/>
                </a:solidFill>
                <a:effectLst/>
                <a:latin typeface="sourcesans-regular"/>
              </a:rPr>
              <a:t>Intersatellite Communication and Radiation Monitoring System for CubeSats</a:t>
            </a:r>
          </a:p>
          <a:p>
            <a:pPr algn="l">
              <a:buFont typeface="Arial" panose="020B0604020202020204" pitchFamily="34" charset="0"/>
              <a:buChar char="•"/>
            </a:pPr>
            <a:r>
              <a:rPr lang="en-GB" b="0" i="0" u="none" strike="noStrike" dirty="0">
                <a:solidFill>
                  <a:srgbClr val="000000"/>
                </a:solidFill>
                <a:effectLst/>
                <a:latin typeface="sourcesans-regular"/>
              </a:rPr>
              <a:t>Enhanced communication capabilities</a:t>
            </a:r>
          </a:p>
          <a:p>
            <a:pPr algn="l">
              <a:buFont typeface="Arial" panose="020B0604020202020204" pitchFamily="34" charset="0"/>
              <a:buChar char="•"/>
            </a:pPr>
            <a:r>
              <a:rPr lang="en-GB" b="0" i="0" u="none" strike="noStrike" dirty="0">
                <a:solidFill>
                  <a:srgbClr val="000000"/>
                </a:solidFill>
                <a:effectLst/>
                <a:latin typeface="sourcesans-regular"/>
              </a:rPr>
              <a:t>Technical precision</a:t>
            </a:r>
          </a:p>
          <a:p>
            <a:pPr algn="l">
              <a:buFont typeface="Arial" panose="020B0604020202020204" pitchFamily="34" charset="0"/>
              <a:buChar char="•"/>
            </a:pPr>
            <a:r>
              <a:rPr lang="en-GB" b="0" i="0" u="none" strike="noStrike" dirty="0">
                <a:solidFill>
                  <a:srgbClr val="000000"/>
                </a:solidFill>
                <a:effectLst/>
                <a:latin typeface="sourcesans-regular"/>
              </a:rPr>
              <a:t>Proven performance</a:t>
            </a:r>
          </a:p>
          <a:p>
            <a:pPr algn="l">
              <a:buFont typeface="Arial" panose="020B0604020202020204" pitchFamily="34" charset="0"/>
              <a:buChar char="•"/>
            </a:pPr>
            <a:r>
              <a:rPr lang="en-GB" b="0" i="0" u="none" strike="noStrike" dirty="0">
                <a:solidFill>
                  <a:srgbClr val="000000"/>
                </a:solidFill>
                <a:effectLst/>
                <a:latin typeface="sourcesans-regular"/>
              </a:rPr>
              <a:t>Integration versatility</a:t>
            </a:r>
          </a:p>
          <a:p>
            <a:endParaRPr lang="en-CH" dirty="0"/>
          </a:p>
        </p:txBody>
      </p:sp>
      <p:sp>
        <p:nvSpPr>
          <p:cNvPr id="4" name="Slide Number Placeholder 3"/>
          <p:cNvSpPr>
            <a:spLocks noGrp="1"/>
          </p:cNvSpPr>
          <p:nvPr>
            <p:ph type="sldNum" sz="quarter" idx="5"/>
          </p:nvPr>
        </p:nvSpPr>
        <p:spPr/>
        <p:txBody>
          <a:bodyPr/>
          <a:lstStyle/>
          <a:p>
            <a:fld id="{F4FCEB7C-25B2-4A5C-B1BE-FE0A7013765D}" type="slidenum">
              <a:rPr lang="en-US" smtClean="0"/>
              <a:t>32</a:t>
            </a:fld>
            <a:endParaRPr lang="en-US"/>
          </a:p>
        </p:txBody>
      </p:sp>
    </p:spTree>
    <p:extLst>
      <p:ext uri="{BB962C8B-B14F-4D97-AF65-F5344CB8AC3E}">
        <p14:creationId xmlns:p14="http://schemas.microsoft.com/office/powerpoint/2010/main" val="398575301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i="0" u="none" strike="noStrike" dirty="0" err="1">
                <a:solidFill>
                  <a:srgbClr val="000000"/>
                </a:solidFill>
                <a:effectLst/>
                <a:latin typeface="ff-meta-serif-web-pro"/>
              </a:rPr>
              <a:t>SigmaLabs</a:t>
            </a:r>
            <a:r>
              <a:rPr lang="en-GB" b="1" i="0" u="none" strike="noStrike" dirty="0">
                <a:solidFill>
                  <a:srgbClr val="000000"/>
                </a:solidFill>
                <a:effectLst/>
                <a:latin typeface="ff-meta-serif-web-pro"/>
              </a:rPr>
              <a:t> </a:t>
            </a:r>
            <a:r>
              <a:rPr lang="en-GB" b="0" i="0" u="none" strike="noStrike" dirty="0">
                <a:solidFill>
                  <a:srgbClr val="000000"/>
                </a:solidFill>
                <a:effectLst/>
                <a:latin typeface="ff-meta-serif-web-pro"/>
              </a:rPr>
              <a:t>– a Polish startup founded by CERN alumni specialising in radiation detectors and predictive-maintenance R&amp;D for space applications. </a:t>
            </a:r>
            <a:r>
              <a:rPr lang="en-GB" b="0" i="0" u="none" strike="noStrike" dirty="0" err="1">
                <a:solidFill>
                  <a:srgbClr val="000000"/>
                </a:solidFill>
                <a:effectLst/>
                <a:latin typeface="ff-meta-serif-web-pro"/>
              </a:rPr>
              <a:t>SigmaLabs</a:t>
            </a:r>
            <a:r>
              <a:rPr lang="en-GB" b="0" i="0" u="none" strike="noStrike" dirty="0">
                <a:solidFill>
                  <a:srgbClr val="000000"/>
                </a:solidFill>
                <a:effectLst/>
                <a:latin typeface="ff-meta-serif-web-pro"/>
              </a:rPr>
              <a:t> was recently selected by ESA and the Polish Space Agency to provide one of the experiments expected to fly on Axiom Mission 4 – a private spaceflight to the ISS in 2025 that will include Polish astronaut and CERN engineer Sławosz </a:t>
            </a:r>
            <a:r>
              <a:rPr lang="en-GB" b="0" i="0" u="none" strike="noStrike" dirty="0" err="1">
                <a:solidFill>
                  <a:srgbClr val="000000"/>
                </a:solidFill>
                <a:effectLst/>
                <a:latin typeface="ff-meta-serif-web-pro"/>
              </a:rPr>
              <a:t>Uznański</a:t>
            </a:r>
            <a:r>
              <a:rPr lang="en-GB" b="0" i="0" u="none" strike="noStrike" dirty="0">
                <a:solidFill>
                  <a:srgbClr val="000000"/>
                </a:solidFill>
                <a:effectLst/>
                <a:latin typeface="ff-meta-serif-web-pro"/>
              </a:rPr>
              <a:t> (</a:t>
            </a:r>
            <a:r>
              <a:rPr lang="en-GB" b="0" i="1" u="none" strike="noStrike" dirty="0">
                <a:solidFill>
                  <a:srgbClr val="0054A6"/>
                </a:solidFill>
                <a:effectLst/>
                <a:latin typeface="ff-meta-serif-web-pro"/>
                <a:hlinkClick r:id="rId3"/>
              </a:rPr>
              <a:t>CERN Courier</a:t>
            </a:r>
            <a:r>
              <a:rPr lang="en-GB" b="0" i="0" u="none" strike="noStrike" dirty="0">
                <a:solidFill>
                  <a:srgbClr val="0054A6"/>
                </a:solidFill>
                <a:effectLst/>
                <a:latin typeface="ff-meta-serif-web-pro"/>
                <a:hlinkClick r:id="rId3"/>
              </a:rPr>
              <a:t> May/June 2024 p55</a:t>
            </a:r>
            <a:r>
              <a:rPr lang="en-GB" b="0" i="0" u="none" strike="noStrike" dirty="0">
                <a:solidFill>
                  <a:srgbClr val="000000"/>
                </a:solidFill>
                <a:effectLst/>
                <a:latin typeface="ff-meta-serif-web-pro"/>
              </a:rPr>
              <a:t>). The experiment will assess the scalability and versatility of the </a:t>
            </a:r>
            <a:r>
              <a:rPr lang="en-GB" b="0" i="0" u="none" strike="noStrike" dirty="0" err="1">
                <a:solidFill>
                  <a:srgbClr val="000000"/>
                </a:solidFill>
                <a:effectLst/>
                <a:latin typeface="ff-meta-serif-web-pro"/>
              </a:rPr>
              <a:t>SpaceRadMon</a:t>
            </a:r>
            <a:r>
              <a:rPr lang="en-GB" b="0" i="0" u="none" strike="noStrike" dirty="0">
                <a:solidFill>
                  <a:srgbClr val="000000"/>
                </a:solidFill>
                <a:effectLst/>
                <a:latin typeface="ff-meta-serif-web-pro"/>
              </a:rPr>
              <a:t> radiation-monitoring technology initially developed at CERN for the LHC and flight tested on the CELESTA CubeSat.</a:t>
            </a:r>
          </a:p>
          <a:p>
            <a:r>
              <a:rPr lang="en-GB" b="0" i="0" u="none" strike="noStrike" dirty="0">
                <a:solidFill>
                  <a:srgbClr val="000000"/>
                </a:solidFill>
                <a:effectLst/>
                <a:latin typeface="ff-meta-serif-web-pro"/>
              </a:rPr>
              <a:t>https://report2024-kt.web.cern.ch/start-up-readies-cerns-space-radiation-monitor-for-launch-to-international-space-station/</a:t>
            </a:r>
          </a:p>
          <a:p>
            <a:endParaRPr lang="en-GB" b="0" i="0" u="none" strike="noStrike" dirty="0">
              <a:solidFill>
                <a:srgbClr val="000000"/>
              </a:solidFill>
              <a:effectLst/>
              <a:latin typeface="ff-meta-serif-web-pro"/>
            </a:endParaRPr>
          </a:p>
          <a:p>
            <a:r>
              <a:rPr lang="en-GB" b="0" i="0" u="none" strike="noStrike" dirty="0">
                <a:solidFill>
                  <a:srgbClr val="000000"/>
                </a:solidFill>
                <a:effectLst/>
                <a:latin typeface="ff-meta-serif-web-pro"/>
              </a:rPr>
              <a:t>https://report2024-kt.web.cern.ch/timepix-used-for-space-radiation-measurements-during-artemis-i-lunar-mission/</a:t>
            </a:r>
          </a:p>
          <a:p>
            <a:r>
              <a:rPr lang="en-GB" b="0" i="0" u="none" strike="noStrike" dirty="0">
                <a:solidFill>
                  <a:srgbClr val="000000"/>
                </a:solidFill>
                <a:effectLst/>
                <a:latin typeface="ff-meta-serif-web-pro"/>
              </a:rPr>
              <a:t>Characterisation of the space radiation environment in the crew cabin was a key objective of </a:t>
            </a:r>
            <a:r>
              <a:rPr lang="en-GB" b="1" i="0" u="none" strike="noStrike" dirty="0">
                <a:solidFill>
                  <a:srgbClr val="000000"/>
                </a:solidFill>
                <a:effectLst/>
                <a:latin typeface="ff-meta-serif-web-pro"/>
              </a:rPr>
              <a:t>Artemis I,</a:t>
            </a:r>
            <a:r>
              <a:rPr lang="en-GB" b="0" i="0" u="none" strike="noStrike" dirty="0">
                <a:solidFill>
                  <a:srgbClr val="000000"/>
                </a:solidFill>
                <a:effectLst/>
                <a:latin typeface="ff-meta-serif-web-pro"/>
              </a:rPr>
              <a:t> an uncrewed Moon-orbiting mission that took place in 2022. The Orion spacecraft for Artemis I carried a variety of detectors for radiation measurements, including  the </a:t>
            </a:r>
            <a:r>
              <a:rPr lang="en-GB" b="0" i="0" u="none" strike="noStrike" dirty="0" err="1">
                <a:solidFill>
                  <a:srgbClr val="000000"/>
                </a:solidFill>
                <a:effectLst/>
                <a:latin typeface="ff-meta-serif-web-pro"/>
              </a:rPr>
              <a:t>Timepix</a:t>
            </a:r>
            <a:r>
              <a:rPr lang="en-GB" b="0" i="0" u="none" strike="noStrike" dirty="0">
                <a:solidFill>
                  <a:srgbClr val="000000"/>
                </a:solidFill>
                <a:effectLst/>
                <a:latin typeface="ff-meta-serif-web-pro"/>
              </a:rPr>
              <a:t>-based NASA Hybrid Electronic Radiation Assessor (HERA).</a:t>
            </a:r>
          </a:p>
          <a:p>
            <a:r>
              <a:rPr lang="en-GB" dirty="0"/>
              <a:t>The analysis of the data collected from the detectors during the Artemis I mission, including HERA, were published in 2024. These measurements can be extrapolated to model future Mars missions for a similar point in the solar cycle, leading to experimentally derived dose equivalents that are about 30% lower than those reported in the literature. </a:t>
            </a:r>
          </a:p>
          <a:p>
            <a:endParaRPr lang="en-GB" dirty="0"/>
          </a:p>
          <a:p>
            <a:r>
              <a:rPr lang="en-GB" dirty="0"/>
              <a:t>This is in line with expectations, since Orion is a heavily shielded spacecraft, and therefore shows large improvements in radiation exposure over planetary science missions.  However, space programmes have several reasons to prefer long missions using light vehicles to short missions using heavily shielded vehicles. Details of future mission will heavily depend not only on shielding, but also on trajectory, modulation of the galactic cosmic ray environment with the solar cycle and severity of solar particle events. Effective management of radiation risk will remain a key challenge for human space exploration, and HERA will continue to provide essential information onboard many future missions.</a:t>
            </a:r>
            <a:endParaRPr lang="en-FR" dirty="0"/>
          </a:p>
        </p:txBody>
      </p:sp>
      <p:sp>
        <p:nvSpPr>
          <p:cNvPr id="4" name="Slide Number Placeholder 3"/>
          <p:cNvSpPr>
            <a:spLocks noGrp="1"/>
          </p:cNvSpPr>
          <p:nvPr>
            <p:ph type="sldNum" sz="quarter" idx="5"/>
          </p:nvPr>
        </p:nvSpPr>
        <p:spPr/>
        <p:txBody>
          <a:bodyPr/>
          <a:lstStyle/>
          <a:p>
            <a:fld id="{F4FCEB7C-25B2-4A5C-B1BE-FE0A7013765D}" type="slidenum">
              <a:rPr lang="en-US" smtClean="0"/>
              <a:t>33</a:t>
            </a:fld>
            <a:endParaRPr lang="en-US"/>
          </a:p>
        </p:txBody>
      </p:sp>
    </p:spTree>
    <p:extLst>
      <p:ext uri="{BB962C8B-B14F-4D97-AF65-F5344CB8AC3E}">
        <p14:creationId xmlns:p14="http://schemas.microsoft.com/office/powerpoint/2010/main" val="42213894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FR" dirty="0"/>
              <a:t>Report released September 2024</a:t>
            </a:r>
          </a:p>
        </p:txBody>
      </p:sp>
      <p:sp>
        <p:nvSpPr>
          <p:cNvPr id="4" name="Slide Number Placeholder 3"/>
          <p:cNvSpPr>
            <a:spLocks noGrp="1"/>
          </p:cNvSpPr>
          <p:nvPr>
            <p:ph type="sldNum" sz="quarter" idx="5"/>
          </p:nvPr>
        </p:nvSpPr>
        <p:spPr/>
        <p:txBody>
          <a:bodyPr/>
          <a:lstStyle/>
          <a:p>
            <a:fld id="{F4FCEB7C-25B2-4A5C-B1BE-FE0A7013765D}" type="slidenum">
              <a:rPr lang="en-US" smtClean="0"/>
              <a:t>3</a:t>
            </a:fld>
            <a:endParaRPr lang="en-US"/>
          </a:p>
        </p:txBody>
      </p:sp>
    </p:spTree>
    <p:extLst>
      <p:ext uri="{BB962C8B-B14F-4D97-AF65-F5344CB8AC3E}">
        <p14:creationId xmlns:p14="http://schemas.microsoft.com/office/powerpoint/2010/main" val="33578466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FR" dirty="0"/>
          </a:p>
        </p:txBody>
      </p:sp>
      <p:sp>
        <p:nvSpPr>
          <p:cNvPr id="4" name="Slide Number Placeholder 3"/>
          <p:cNvSpPr>
            <a:spLocks noGrp="1"/>
          </p:cNvSpPr>
          <p:nvPr>
            <p:ph type="sldNum" sz="quarter" idx="5"/>
          </p:nvPr>
        </p:nvSpPr>
        <p:spPr/>
        <p:txBody>
          <a:bodyPr/>
          <a:lstStyle/>
          <a:p>
            <a:fld id="{F4FCEB7C-25B2-4A5C-B1BE-FE0A7013765D}" type="slidenum">
              <a:rPr lang="en-US" smtClean="0"/>
              <a:t>7</a:t>
            </a:fld>
            <a:endParaRPr lang="en-US"/>
          </a:p>
        </p:txBody>
      </p:sp>
    </p:spTree>
    <p:extLst>
      <p:ext uri="{BB962C8B-B14F-4D97-AF65-F5344CB8AC3E}">
        <p14:creationId xmlns:p14="http://schemas.microsoft.com/office/powerpoint/2010/main" val="4287795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 other: one assignment and one funding agreement</a:t>
            </a:r>
          </a:p>
          <a:p>
            <a:endParaRPr lang="en-GB" dirty="0"/>
          </a:p>
        </p:txBody>
      </p:sp>
      <p:sp>
        <p:nvSpPr>
          <p:cNvPr id="4" name="Slide Number Placeholder 3"/>
          <p:cNvSpPr>
            <a:spLocks noGrp="1"/>
          </p:cNvSpPr>
          <p:nvPr>
            <p:ph type="sldNum" sz="quarter" idx="5"/>
          </p:nvPr>
        </p:nvSpPr>
        <p:spPr/>
        <p:txBody>
          <a:bodyPr/>
          <a:lstStyle/>
          <a:p>
            <a:fld id="{F4FCEB7C-25B2-4A5C-B1BE-FE0A7013765D}" type="slidenum">
              <a:rPr lang="en-US" smtClean="0"/>
              <a:t>8</a:t>
            </a:fld>
            <a:endParaRPr lang="en-US"/>
          </a:p>
        </p:txBody>
      </p:sp>
    </p:spTree>
    <p:extLst>
      <p:ext uri="{BB962C8B-B14F-4D97-AF65-F5344CB8AC3E}">
        <p14:creationId xmlns:p14="http://schemas.microsoft.com/office/powerpoint/2010/main" val="8602401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0" i="0" u="none" strike="noStrike" dirty="0">
                <a:solidFill>
                  <a:srgbClr val="000000"/>
                </a:solidFill>
                <a:effectLst/>
                <a:latin typeface="sourcesans-regular"/>
              </a:rPr>
              <a:t>CERN has partnered with German company </a:t>
            </a:r>
            <a:r>
              <a:rPr lang="en-GB" b="1" i="0" u="none" strike="noStrike" dirty="0">
                <a:solidFill>
                  <a:srgbClr val="000000"/>
                </a:solidFill>
                <a:effectLst/>
                <a:latin typeface="sourcesans-regular"/>
              </a:rPr>
              <a:t>Rolf Kind, which specialises in the production of forgings in high-alloy stainless steels</a:t>
            </a:r>
            <a:r>
              <a:rPr lang="en-GB" b="0" i="0" u="none" strike="noStrike" dirty="0">
                <a:solidFill>
                  <a:srgbClr val="000000"/>
                </a:solidFill>
                <a:effectLst/>
                <a:latin typeface="sourcesans-regular"/>
              </a:rPr>
              <a:t>, to find the right steel for the requirements of the fusion power plants of tomorrow. Rolf Kind </a:t>
            </a:r>
            <a:r>
              <a:rPr lang="en-GB" b="1" i="0" u="none" strike="noStrike" dirty="0">
                <a:solidFill>
                  <a:srgbClr val="000000"/>
                </a:solidFill>
                <a:effectLst/>
                <a:latin typeface="sourcesans-regular"/>
              </a:rPr>
              <a:t>collaborated with CERN’s Materials, Metrology and Non-Destructive Testing section to test their stainless steel at temperatures as low as 4K, or -269°C.</a:t>
            </a:r>
            <a:r>
              <a:rPr lang="en-GB" b="0" i="0" u="none" strike="noStrike" dirty="0">
                <a:solidFill>
                  <a:srgbClr val="000000"/>
                </a:solidFill>
                <a:effectLst/>
                <a:latin typeface="sourcesans-regular"/>
              </a:rPr>
              <a:t> </a:t>
            </a:r>
          </a:p>
          <a:p>
            <a:pPr algn="l">
              <a:buNone/>
            </a:pPr>
            <a:r>
              <a:rPr lang="en-GB" b="0" i="0" u="none" strike="noStrike" dirty="0">
                <a:solidFill>
                  <a:srgbClr val="000000"/>
                </a:solidFill>
                <a:effectLst/>
                <a:latin typeface="sourcesans-regular"/>
              </a:rPr>
              <a:t>The CERN-Rolf Kind partnership was extended in 2024 with the agreement of a second, two-year phase of collaboration. So far, Rolf Kind has been able to test one potential material at CERN, FXM-19, with results ruling it unsuitable for use inside a fusion reactor. </a:t>
            </a:r>
          </a:p>
          <a:p>
            <a:pPr algn="l"/>
            <a:r>
              <a:rPr lang="en-GB" b="0" i="0" u="none" strike="noStrike" dirty="0">
                <a:solidFill>
                  <a:srgbClr val="000000"/>
                </a:solidFill>
                <a:effectLst/>
                <a:latin typeface="sourcesans-regular"/>
              </a:rPr>
              <a:t>Thanks to this testing, work has now begun on characterising an alternative material, with initial results showing a great deal of promise.</a:t>
            </a:r>
          </a:p>
          <a:p>
            <a:r>
              <a:rPr lang="en-GB" b="0" i="0" u="none" strike="noStrike" dirty="0">
                <a:solidFill>
                  <a:srgbClr val="000000"/>
                </a:solidFill>
                <a:effectLst/>
                <a:latin typeface="sourcesans-regular"/>
              </a:rPr>
              <a:t>https://report2024-kt.web.cern.ch/fusion-power-testing-steel-to-harness-the-energy-of-tomorrow/ </a:t>
            </a:r>
          </a:p>
          <a:p>
            <a:endParaRPr lang="en-GB" b="0" i="0" u="none" strike="noStrike" dirty="0">
              <a:solidFill>
                <a:srgbClr val="000000"/>
              </a:solidFill>
              <a:effectLst/>
              <a:latin typeface="sourcesans-regular"/>
            </a:endParaRPr>
          </a:p>
          <a:p>
            <a:r>
              <a:rPr lang="en-GB" b="1" i="0" u="none" strike="noStrike" dirty="0">
                <a:solidFill>
                  <a:srgbClr val="000000"/>
                </a:solidFill>
                <a:effectLst/>
                <a:latin typeface="sourcesans-regular"/>
              </a:rPr>
              <a:t>EMP2</a:t>
            </a:r>
            <a:r>
              <a:rPr lang="en-GB" b="0" i="0" u="none" strike="noStrike" dirty="0">
                <a:solidFill>
                  <a:srgbClr val="000000"/>
                </a:solidFill>
                <a:effectLst/>
                <a:latin typeface="sourcesans-regular"/>
              </a:rPr>
              <a:t> project resulted in the </a:t>
            </a:r>
            <a:r>
              <a:rPr lang="en-GB" b="1" i="0" u="none" strike="noStrike" dirty="0" err="1">
                <a:solidFill>
                  <a:srgbClr val="000000"/>
                </a:solidFill>
                <a:effectLst/>
                <a:latin typeface="sourcesans-regular"/>
              </a:rPr>
              <a:t>Atmorep</a:t>
            </a:r>
            <a:r>
              <a:rPr lang="en-GB" b="0" i="0" u="none" strike="noStrike" dirty="0">
                <a:solidFill>
                  <a:srgbClr val="000000"/>
                </a:solidFill>
                <a:effectLst/>
                <a:latin typeface="sourcesans-regular"/>
              </a:rPr>
              <a:t> model. https://report2024-kt.web.cern.ch/emp2-improving-weather-predictions-with-ai-and-tackling-global-hunger/</a:t>
            </a:r>
          </a:p>
          <a:p>
            <a:r>
              <a:rPr lang="en-GB" b="0" i="0" u="none" strike="noStrike" dirty="0">
                <a:solidFill>
                  <a:srgbClr val="000000"/>
                </a:solidFill>
                <a:effectLst/>
                <a:latin typeface="sourcesans-regular"/>
              </a:rPr>
              <a:t>EMP2 was </a:t>
            </a:r>
            <a:r>
              <a:rPr lang="en-GB" b="1" i="0" u="none" strike="noStrike" dirty="0">
                <a:solidFill>
                  <a:srgbClr val="000000"/>
                </a:solidFill>
                <a:effectLst/>
                <a:latin typeface="sourcesans-regular"/>
              </a:rPr>
              <a:t>one of eight initial projects to be selected for</a:t>
            </a:r>
            <a:r>
              <a:rPr lang="en-GB" b="1" i="0" u="sng" dirty="0">
                <a:effectLst/>
                <a:latin typeface="sourcesans-regular"/>
                <a:hlinkClick r:id="rId3"/>
              </a:rPr>
              <a:t> the CERN Innovation Programme on Environmental Applications (CIPEA)</a:t>
            </a:r>
            <a:r>
              <a:rPr lang="en-GB" b="1" i="0" u="none" strike="noStrike" dirty="0">
                <a:solidFill>
                  <a:srgbClr val="000000"/>
                </a:solidFill>
                <a:effectLst/>
                <a:latin typeface="sourcesans-regular"/>
              </a:rPr>
              <a:t> back in 2022 and is the first to be concluded</a:t>
            </a:r>
            <a:r>
              <a:rPr lang="en-GB" b="0" i="0" u="none" strike="noStrike" dirty="0">
                <a:solidFill>
                  <a:srgbClr val="000000"/>
                </a:solidFill>
                <a:effectLst/>
                <a:latin typeface="sourcesans-regular"/>
              </a:rPr>
              <a:t>. The project was supported by the CERN Knowledge Transfer Fund, and carried out by </a:t>
            </a:r>
            <a:r>
              <a:rPr lang="en-GB" b="1" i="0" u="none" strike="noStrike" dirty="0">
                <a:solidFill>
                  <a:srgbClr val="000000"/>
                </a:solidFill>
                <a:effectLst/>
                <a:latin typeface="sourcesans-regular"/>
              </a:rPr>
              <a:t>CERN </a:t>
            </a:r>
            <a:r>
              <a:rPr lang="en-GB" b="1" i="0" u="none" strike="noStrike" dirty="0" err="1">
                <a:solidFill>
                  <a:srgbClr val="000000"/>
                </a:solidFill>
                <a:effectLst/>
                <a:latin typeface="sourcesans-regular"/>
              </a:rPr>
              <a:t>openlab</a:t>
            </a:r>
            <a:r>
              <a:rPr lang="en-GB" b="0" i="0" u="none" strike="noStrike" dirty="0">
                <a:solidFill>
                  <a:srgbClr val="000000"/>
                </a:solidFill>
                <a:effectLst/>
                <a:latin typeface="sourcesans-regular"/>
              </a:rPr>
              <a:t>, in partnership with </a:t>
            </a:r>
            <a:r>
              <a:rPr lang="en-GB" b="1" i="0" u="none" strike="noStrike" dirty="0">
                <a:solidFill>
                  <a:srgbClr val="000000"/>
                </a:solidFill>
                <a:effectLst/>
                <a:latin typeface="sourcesans-regular"/>
              </a:rPr>
              <a:t>Magdeburg University, the Jülich Supercomputing </a:t>
            </a:r>
            <a:r>
              <a:rPr lang="en-GB" b="1" i="0" u="none" strike="noStrike" dirty="0" err="1">
                <a:solidFill>
                  <a:srgbClr val="000000"/>
                </a:solidFill>
                <a:effectLst/>
                <a:latin typeface="sourcesans-regular"/>
              </a:rPr>
              <a:t>Center</a:t>
            </a:r>
            <a:r>
              <a:rPr lang="en-GB" b="1" i="0" u="none" strike="noStrike" dirty="0">
                <a:solidFill>
                  <a:srgbClr val="000000"/>
                </a:solidFill>
                <a:effectLst/>
                <a:latin typeface="sourcesans-regular"/>
              </a:rPr>
              <a:t> and the European Centre for Medium-Range Weather Forecasts (ECMWF).</a:t>
            </a:r>
          </a:p>
          <a:p>
            <a:r>
              <a:rPr lang="en-GB" b="0" i="0" u="none" strike="noStrike" dirty="0">
                <a:solidFill>
                  <a:srgbClr val="000000"/>
                </a:solidFill>
                <a:effectLst/>
                <a:latin typeface="sourcesans-regular"/>
              </a:rPr>
              <a:t>It is part of </a:t>
            </a:r>
            <a:r>
              <a:rPr lang="en-GB" b="1" i="0" u="none" strike="noStrike" dirty="0">
                <a:solidFill>
                  <a:srgbClr val="000000"/>
                </a:solidFill>
                <a:effectLst/>
                <a:latin typeface="sourcesans-regular"/>
              </a:rPr>
              <a:t>a pioneering class of a small number of machine-learning based global environmental models trained on terabytes of data</a:t>
            </a:r>
            <a:r>
              <a:rPr lang="en-GB" b="0" i="0" u="none" strike="noStrike" dirty="0">
                <a:solidFill>
                  <a:srgbClr val="000000"/>
                </a:solidFill>
                <a:effectLst/>
                <a:latin typeface="sourcesans-regular"/>
              </a:rPr>
              <a:t>, that can be used to, for example, make predictions about the weather or track atmospheric dynamics. These models are known </a:t>
            </a:r>
            <a:r>
              <a:rPr lang="en-GB" b="1" i="0" u="none" strike="noStrike" dirty="0">
                <a:solidFill>
                  <a:srgbClr val="000000"/>
                </a:solidFill>
                <a:effectLst/>
                <a:latin typeface="sourcesans-regular"/>
              </a:rPr>
              <a:t>as foundation models.</a:t>
            </a:r>
          </a:p>
          <a:p>
            <a:r>
              <a:rPr lang="en-GB" b="0" i="0" u="none" strike="noStrike" dirty="0">
                <a:solidFill>
                  <a:srgbClr val="000000"/>
                </a:solidFill>
                <a:effectLst/>
                <a:latin typeface="sourcesans-regular"/>
              </a:rPr>
              <a:t>A unique element of </a:t>
            </a:r>
            <a:r>
              <a:rPr lang="en-GB" b="0" i="0" u="none" strike="noStrike" dirty="0" err="1">
                <a:solidFill>
                  <a:srgbClr val="000000"/>
                </a:solidFill>
                <a:effectLst/>
                <a:latin typeface="sourcesans-regular"/>
              </a:rPr>
              <a:t>AtmoRep</a:t>
            </a:r>
            <a:r>
              <a:rPr lang="en-GB" b="0" i="0" u="none" strike="noStrike" dirty="0">
                <a:solidFill>
                  <a:srgbClr val="000000"/>
                </a:solidFill>
                <a:effectLst/>
                <a:latin typeface="sourcesans-regular"/>
              </a:rPr>
              <a:t> compared to other foundation models being developed is that it is </a:t>
            </a:r>
            <a:r>
              <a:rPr lang="en-GB" b="1" i="1" u="none" strike="noStrike" dirty="0">
                <a:solidFill>
                  <a:srgbClr val="000000"/>
                </a:solidFill>
                <a:effectLst/>
                <a:latin typeface="sourcesans-regular"/>
              </a:rPr>
              <a:t>stochastic</a:t>
            </a:r>
            <a:r>
              <a:rPr lang="en-GB" b="0" i="0" u="none" strike="noStrike" dirty="0">
                <a:solidFill>
                  <a:srgbClr val="000000"/>
                </a:solidFill>
                <a:effectLst/>
                <a:latin typeface="sourcesans-regular"/>
              </a:rPr>
              <a:t>, meaning that it can factor in random variables or processes in atmospheric conditions. CERN played a key role in the development of the stochastic approach as it has significant in-house expertise in uncertainty quantification of complex physics processes.</a:t>
            </a:r>
          </a:p>
          <a:p>
            <a:pPr algn="l">
              <a:buNone/>
            </a:pPr>
            <a:r>
              <a:rPr lang="en-GB" b="0" i="0" u="none" strike="noStrike" dirty="0">
                <a:solidFill>
                  <a:srgbClr val="000000"/>
                </a:solidFill>
                <a:effectLst/>
                <a:latin typeface="sourcesans-regular"/>
              </a:rPr>
              <a:t>The ECMWF will, for example, base the developments of its new</a:t>
            </a:r>
            <a:r>
              <a:rPr lang="en-GB" b="0" i="0" u="sng" strike="noStrike" dirty="0">
                <a:solidFill>
                  <a:srgbClr val="000000"/>
                </a:solidFill>
                <a:effectLst/>
                <a:latin typeface="sourcesans-regular"/>
                <a:hlinkClick r:id="rId4"/>
              </a:rPr>
              <a:t> WeatherGenerator project</a:t>
            </a:r>
            <a:r>
              <a:rPr lang="en-GB" b="0" i="0" u="none" strike="noStrike" dirty="0">
                <a:solidFill>
                  <a:srgbClr val="000000"/>
                </a:solidFill>
                <a:effectLst/>
                <a:latin typeface="sourcesans-regular"/>
              </a:rPr>
              <a:t> largely on </a:t>
            </a:r>
            <a:r>
              <a:rPr lang="en-GB" b="0" i="0" u="none" strike="noStrike" dirty="0" err="1">
                <a:solidFill>
                  <a:srgbClr val="000000"/>
                </a:solidFill>
                <a:effectLst/>
                <a:latin typeface="sourcesans-regular"/>
              </a:rPr>
              <a:t>AtmoRep</a:t>
            </a:r>
            <a:r>
              <a:rPr lang="en-GB" b="0" i="0" u="none" strike="noStrike" dirty="0">
                <a:solidFill>
                  <a:srgbClr val="000000"/>
                </a:solidFill>
                <a:effectLst/>
                <a:latin typeface="sourcesans-regular"/>
              </a:rPr>
              <a:t> ideas. The </a:t>
            </a:r>
            <a:r>
              <a:rPr lang="en-GB" b="0" i="0" u="none" strike="noStrike" dirty="0" err="1">
                <a:solidFill>
                  <a:srgbClr val="000000"/>
                </a:solidFill>
                <a:effectLst/>
                <a:latin typeface="sourcesans-regular"/>
              </a:rPr>
              <a:t>WeatherGenerator</a:t>
            </a:r>
            <a:r>
              <a:rPr lang="en-GB" b="0" i="0" u="none" strike="noStrike" dirty="0">
                <a:solidFill>
                  <a:srgbClr val="000000"/>
                </a:solidFill>
                <a:effectLst/>
                <a:latin typeface="sourcesans-regular"/>
              </a:rPr>
              <a:t> is intended to be a tool that can carry out a broad range of functions, from weather and climate predictions to renewable energy and flood prediction, amongst others.</a:t>
            </a:r>
          </a:p>
          <a:p>
            <a:pPr algn="l">
              <a:buNone/>
            </a:pPr>
            <a:r>
              <a:rPr lang="en-GB" b="0" i="0" u="none" strike="noStrike" dirty="0">
                <a:solidFill>
                  <a:srgbClr val="000000"/>
                </a:solidFill>
                <a:effectLst/>
                <a:latin typeface="sourcesans-regular"/>
              </a:rPr>
              <a:t>“EMP2 has been the prototyping phase for the </a:t>
            </a:r>
            <a:r>
              <a:rPr lang="en-GB" b="0" i="0" u="none" strike="noStrike" dirty="0" err="1">
                <a:solidFill>
                  <a:srgbClr val="000000"/>
                </a:solidFill>
                <a:effectLst/>
                <a:latin typeface="sourcesans-regular"/>
              </a:rPr>
              <a:t>WeatherGenerator</a:t>
            </a:r>
            <a:r>
              <a:rPr lang="en-GB" b="0" i="0" u="none" strike="noStrike" dirty="0">
                <a:solidFill>
                  <a:srgbClr val="000000"/>
                </a:solidFill>
                <a:effectLst/>
                <a:latin typeface="sourcesans-regular"/>
              </a:rPr>
              <a:t>, which now will be able to start from a more mature level of understanding and leverage many ideas we used in EMP2 to push the limits of what has been done so far in terms of machine learning approaches for earth system modelling,” said Ilaria Luise, one of the principal investigators for the EMP2 project who now works for the ECMWF on the </a:t>
            </a:r>
            <a:r>
              <a:rPr lang="en-GB" b="0" i="0" u="none" strike="noStrike" dirty="0" err="1">
                <a:solidFill>
                  <a:srgbClr val="000000"/>
                </a:solidFill>
                <a:effectLst/>
                <a:latin typeface="sourcesans-regular"/>
              </a:rPr>
              <a:t>WeatherGenerator</a:t>
            </a:r>
            <a:r>
              <a:rPr lang="en-GB" b="0" i="0" u="none" strike="noStrike" dirty="0">
                <a:solidFill>
                  <a:srgbClr val="000000"/>
                </a:solidFill>
                <a:effectLst/>
                <a:latin typeface="sourcesans-regular"/>
              </a:rPr>
              <a:t> project.</a:t>
            </a:r>
          </a:p>
          <a:p>
            <a:pPr algn="l">
              <a:buNone/>
            </a:pPr>
            <a:r>
              <a:rPr lang="en-GB" b="0" i="0" u="none" strike="noStrike" dirty="0" err="1">
                <a:solidFill>
                  <a:srgbClr val="000000"/>
                </a:solidFill>
                <a:effectLst/>
                <a:latin typeface="sourcesans-regular"/>
              </a:rPr>
              <a:t>AtmoRep</a:t>
            </a:r>
            <a:r>
              <a:rPr lang="en-GB" b="0" i="0" u="none" strike="noStrike" dirty="0">
                <a:solidFill>
                  <a:srgbClr val="000000"/>
                </a:solidFill>
                <a:effectLst/>
                <a:latin typeface="sourcesans-regular"/>
              </a:rPr>
              <a:t> is also being used in</a:t>
            </a:r>
            <a:r>
              <a:rPr lang="en-GB" b="0" i="0" u="sng" strike="noStrike" dirty="0">
                <a:solidFill>
                  <a:srgbClr val="000000"/>
                </a:solidFill>
                <a:effectLst/>
                <a:latin typeface="sourcesans-regular"/>
                <a:hlinkClick r:id="rId5"/>
              </a:rPr>
              <a:t> the HClimRep project</a:t>
            </a:r>
            <a:r>
              <a:rPr lang="en-GB" b="0" i="0" u="none" strike="noStrike" dirty="0">
                <a:solidFill>
                  <a:srgbClr val="000000"/>
                </a:solidFill>
                <a:effectLst/>
                <a:latin typeface="sourcesans-regular"/>
              </a:rPr>
              <a:t> that aims to combine information about the atmosphere, oceans and sea ice into one AI model in order to better predict climate changes. The project is a collaboration between leading climate researchers and AI experts from various institutions of Germany’s Helmholtz Association.</a:t>
            </a:r>
          </a:p>
          <a:p>
            <a:pPr algn="l">
              <a:buNone/>
            </a:pPr>
            <a:r>
              <a:rPr lang="en-GB" b="0" i="0" u="none" strike="noStrike" dirty="0">
                <a:solidFill>
                  <a:srgbClr val="000000"/>
                </a:solidFill>
                <a:effectLst/>
                <a:latin typeface="sourcesans-regular"/>
              </a:rPr>
              <a:t>Another example</a:t>
            </a:r>
            <a:r>
              <a:rPr lang="en-GB" b="0" i="0" u="sng" strike="noStrike" dirty="0">
                <a:solidFill>
                  <a:srgbClr val="000000"/>
                </a:solidFill>
                <a:effectLst/>
                <a:latin typeface="sourcesans-regular"/>
                <a:hlinkClick r:id="rId6"/>
              </a:rPr>
              <a:t> comes from a recent partnership</a:t>
            </a:r>
            <a:r>
              <a:rPr lang="en-GB" b="0" i="0" u="none" strike="noStrike" dirty="0">
                <a:solidFill>
                  <a:srgbClr val="000000"/>
                </a:solidFill>
                <a:effectLst/>
                <a:latin typeface="sourcesans-regular"/>
              </a:rPr>
              <a:t> between CERN, the government of Luxembourg, the United Nations World Food Programme (WFP) and the Luxembourg Institute of Science and Technology (LIST). </a:t>
            </a:r>
          </a:p>
          <a:p>
            <a:pPr algn="l"/>
            <a:r>
              <a:rPr lang="en-GB" b="0" i="0" u="none" strike="noStrike" dirty="0">
                <a:solidFill>
                  <a:srgbClr val="000000"/>
                </a:solidFill>
                <a:effectLst/>
                <a:latin typeface="sourcesans-regular"/>
              </a:rPr>
              <a:t>CERN technologies such as </a:t>
            </a:r>
            <a:r>
              <a:rPr lang="en-GB" b="0" i="0" u="none" strike="noStrike" dirty="0" err="1">
                <a:solidFill>
                  <a:srgbClr val="000000"/>
                </a:solidFill>
                <a:effectLst/>
                <a:latin typeface="sourcesans-regular"/>
              </a:rPr>
              <a:t>AtmoRep</a:t>
            </a:r>
            <a:r>
              <a:rPr lang="en-GB" b="0" i="0" u="none" strike="noStrike" dirty="0">
                <a:solidFill>
                  <a:srgbClr val="000000"/>
                </a:solidFill>
                <a:effectLst/>
                <a:latin typeface="sourcesans-regular"/>
              </a:rPr>
              <a:t>, anomaly detection algorithms, and the</a:t>
            </a:r>
            <a:r>
              <a:rPr lang="en-GB" b="0" i="0" u="sng" strike="noStrike" dirty="0">
                <a:solidFill>
                  <a:srgbClr val="000000"/>
                </a:solidFill>
                <a:effectLst/>
                <a:latin typeface="sourcesans-regular"/>
                <a:hlinkClick r:id="rId7"/>
              </a:rPr>
              <a:t> CAFEIN federated learning</a:t>
            </a:r>
            <a:r>
              <a:rPr lang="en-GB" b="0" i="0" u="none" strike="noStrike" dirty="0">
                <a:solidFill>
                  <a:srgbClr val="000000"/>
                </a:solidFill>
                <a:effectLst/>
                <a:latin typeface="sourcesans-regular"/>
              </a:rPr>
              <a:t> platform will be used together with LIST’s AI for Earth observation and crop modelling to increase the efficiency and effectiveness of WFP’s emergency response and development activities.</a:t>
            </a:r>
          </a:p>
          <a:p>
            <a:endParaRPr lang="en-GB" b="1" i="0" u="none" strike="noStrike" dirty="0">
              <a:solidFill>
                <a:srgbClr val="000000"/>
              </a:solidFill>
              <a:effectLst/>
              <a:latin typeface="sourcesans-regular"/>
            </a:endParaRPr>
          </a:p>
          <a:p>
            <a:endParaRPr lang="en-FR" b="1" dirty="0"/>
          </a:p>
        </p:txBody>
      </p:sp>
      <p:sp>
        <p:nvSpPr>
          <p:cNvPr id="4" name="Slide Number Placeholder 3"/>
          <p:cNvSpPr>
            <a:spLocks noGrp="1"/>
          </p:cNvSpPr>
          <p:nvPr>
            <p:ph type="sldNum" sz="quarter" idx="5"/>
          </p:nvPr>
        </p:nvSpPr>
        <p:spPr/>
        <p:txBody>
          <a:bodyPr/>
          <a:lstStyle/>
          <a:p>
            <a:fld id="{F4FCEB7C-25B2-4A5C-B1BE-FE0A7013765D}" type="slidenum">
              <a:rPr lang="en-US" smtClean="0"/>
              <a:t>9</a:t>
            </a:fld>
            <a:endParaRPr lang="en-US"/>
          </a:p>
        </p:txBody>
      </p:sp>
    </p:spTree>
    <p:extLst>
      <p:ext uri="{BB962C8B-B14F-4D97-AF65-F5344CB8AC3E}">
        <p14:creationId xmlns:p14="http://schemas.microsoft.com/office/powerpoint/2010/main" val="47963695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4188F2-9CD7-4A6A-66E5-3147A624374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8BDCBDF-2078-D886-1725-95952F78F4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ABF9C2-3054-CADE-2D26-CA80E47D6918}"/>
              </a:ext>
            </a:extLst>
          </p:cNvPr>
          <p:cNvSpPr>
            <a:spLocks noGrp="1"/>
          </p:cNvSpPr>
          <p:nvPr>
            <p:ph type="body" idx="1"/>
          </p:nvPr>
        </p:nvSpPr>
        <p:spPr/>
        <p:txBody>
          <a:bodyPr/>
          <a:lstStyle/>
          <a:p>
            <a:endParaRPr lang="en-FR" dirty="0"/>
          </a:p>
          <a:p>
            <a:r>
              <a:rPr lang="en-GB" dirty="0"/>
              <a:t>https://report2024-kt.web.cern.ch/detecting-marine-plastic-pollution-with-edge-ai-data-analysis-techniques/</a:t>
            </a:r>
            <a:endParaRPr lang="en-FR" dirty="0"/>
          </a:p>
          <a:p>
            <a:pPr algn="l">
              <a:buNone/>
            </a:pPr>
            <a:r>
              <a:rPr lang="en-GB" b="0" i="0" u="none" strike="noStrike" dirty="0">
                <a:solidFill>
                  <a:srgbClr val="000000"/>
                </a:solidFill>
                <a:effectLst/>
                <a:latin typeface="sourcesans-regular"/>
              </a:rPr>
              <a:t>Around eight to ten million tonnes of plastic end up in the ocean each year. For context, the Great Pyramid of Giza, the largest Egyptian pyramid, weighs approximately six million tonnes.</a:t>
            </a:r>
          </a:p>
          <a:p>
            <a:pPr algn="l">
              <a:buNone/>
            </a:pPr>
            <a:r>
              <a:rPr lang="en-GB" b="0" i="0" u="none" strike="noStrike" dirty="0">
                <a:solidFill>
                  <a:srgbClr val="000000"/>
                </a:solidFill>
                <a:effectLst/>
                <a:latin typeface="sourcesans-regular"/>
              </a:rPr>
              <a:t>A global effort is underway to clean-up plastic from the world’s oceans, but finding and tracking it to then remove it is complicated. </a:t>
            </a:r>
          </a:p>
          <a:p>
            <a:pPr algn="l">
              <a:buNone/>
            </a:pPr>
            <a:r>
              <a:rPr lang="en-GB" b="0" i="0" u="none" strike="noStrike" dirty="0">
                <a:solidFill>
                  <a:srgbClr val="000000"/>
                </a:solidFill>
                <a:effectLst/>
                <a:latin typeface="sourcesans-regular"/>
              </a:rPr>
              <a:t>The Edge </a:t>
            </a:r>
            <a:r>
              <a:rPr lang="en-GB" b="0" i="0" u="none" strike="noStrike" dirty="0" err="1">
                <a:solidFill>
                  <a:srgbClr val="000000"/>
                </a:solidFill>
                <a:effectLst/>
                <a:latin typeface="sourcesans-regular"/>
              </a:rPr>
              <a:t>SpAIce</a:t>
            </a:r>
            <a:r>
              <a:rPr lang="en-GB" b="0" i="0" u="none" strike="noStrike" dirty="0">
                <a:solidFill>
                  <a:srgbClr val="000000"/>
                </a:solidFill>
                <a:effectLst/>
                <a:latin typeface="sourcesans-regular"/>
              </a:rPr>
              <a:t> project is enhancing on-board satellite data processing by developing more accurate yet compact artificial intelligence models. </a:t>
            </a:r>
          </a:p>
          <a:p>
            <a:pPr algn="l">
              <a:buNone/>
            </a:pPr>
            <a:r>
              <a:rPr lang="en-GB" b="0" i="0" u="none" strike="noStrike" dirty="0">
                <a:solidFill>
                  <a:srgbClr val="000000"/>
                </a:solidFill>
                <a:effectLst/>
                <a:latin typeface="sourcesans-regular"/>
              </a:rPr>
              <a:t>When using satellites to monitor marine plastic pollution, an extraordinary amount of data is collected. This data then needs to be sent back to Earth to be processed and analysed. But transferring this quantity of data can be time consuming. That’s where the edge AI system comes in – to help intelligently sort the data into what is useful and what is not, and send only the necessary elements back. </a:t>
            </a:r>
          </a:p>
          <a:p>
            <a:pPr algn="l">
              <a:buNone/>
            </a:pPr>
            <a:r>
              <a:rPr lang="en-GB" b="0" i="0" u="none" strike="noStrike" dirty="0">
                <a:solidFill>
                  <a:srgbClr val="000000"/>
                </a:solidFill>
                <a:effectLst/>
                <a:latin typeface="sourcesans-regular"/>
              </a:rPr>
              <a:t>This technology could mean near real-time detection and monitoring of marine plastic litter, helping to find it and then extract it before another pyramid-sized pile builds up. </a:t>
            </a:r>
          </a:p>
          <a:p>
            <a:pPr algn="l"/>
            <a:r>
              <a:rPr lang="en-GB" b="0" i="0" u="none" strike="noStrike" dirty="0">
                <a:solidFill>
                  <a:srgbClr val="000000"/>
                </a:solidFill>
                <a:effectLst/>
                <a:latin typeface="sourcesans-regular"/>
              </a:rPr>
              <a:t>Edge </a:t>
            </a:r>
            <a:r>
              <a:rPr lang="en-GB" b="0" i="0" u="none" strike="noStrike" dirty="0" err="1">
                <a:solidFill>
                  <a:srgbClr val="000000"/>
                </a:solidFill>
                <a:effectLst/>
                <a:latin typeface="sourcesans-regular"/>
              </a:rPr>
              <a:t>SpAIce</a:t>
            </a:r>
            <a:r>
              <a:rPr lang="en-GB" b="0" i="0" u="none" strike="noStrike" dirty="0">
                <a:solidFill>
                  <a:srgbClr val="000000"/>
                </a:solidFill>
                <a:effectLst/>
                <a:latin typeface="sourcesans-regular"/>
              </a:rPr>
              <a:t> is an EU-funded collaborative endeavour involving CERN’s Experimental Physics Department, Bulgarian aerospace manufacturer </a:t>
            </a:r>
            <a:r>
              <a:rPr lang="en-GB" b="0" i="0" u="none" strike="noStrike" dirty="0" err="1">
                <a:solidFill>
                  <a:srgbClr val="000000"/>
                </a:solidFill>
                <a:effectLst/>
                <a:latin typeface="sourcesans-regular"/>
              </a:rPr>
              <a:t>EnduroSat</a:t>
            </a:r>
            <a:r>
              <a:rPr lang="en-GB" b="0" i="0" u="none" strike="noStrike" dirty="0">
                <a:solidFill>
                  <a:srgbClr val="000000"/>
                </a:solidFill>
                <a:effectLst/>
                <a:latin typeface="sourcesans-regular"/>
              </a:rPr>
              <a:t> and the National Technical University of Athens. The project is coordinated by France-based edge-AI technology specialists AGENIUM Space. </a:t>
            </a:r>
          </a:p>
          <a:p>
            <a:endParaRPr lang="en-FR" dirty="0"/>
          </a:p>
        </p:txBody>
      </p:sp>
      <p:sp>
        <p:nvSpPr>
          <p:cNvPr id="4" name="Slide Number Placeholder 3">
            <a:extLst>
              <a:ext uri="{FF2B5EF4-FFF2-40B4-BE49-F238E27FC236}">
                <a16:creationId xmlns:a16="http://schemas.microsoft.com/office/drawing/2014/main" id="{C184B5C1-CA16-9326-E1F8-8D11A160BB0E}"/>
              </a:ext>
            </a:extLst>
          </p:cNvPr>
          <p:cNvSpPr>
            <a:spLocks noGrp="1"/>
          </p:cNvSpPr>
          <p:nvPr>
            <p:ph type="sldNum" sz="quarter" idx="5"/>
          </p:nvPr>
        </p:nvSpPr>
        <p:spPr/>
        <p:txBody>
          <a:bodyPr/>
          <a:lstStyle/>
          <a:p>
            <a:fld id="{F4FCEB7C-25B2-4A5C-B1BE-FE0A7013765D}" type="slidenum">
              <a:rPr lang="en-US" smtClean="0"/>
              <a:t>10</a:t>
            </a:fld>
            <a:endParaRPr lang="en-US"/>
          </a:p>
        </p:txBody>
      </p:sp>
    </p:spTree>
    <p:extLst>
      <p:ext uri="{BB962C8B-B14F-4D97-AF65-F5344CB8AC3E}">
        <p14:creationId xmlns:p14="http://schemas.microsoft.com/office/powerpoint/2010/main" val="3316035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buNone/>
            </a:pPr>
            <a:r>
              <a:rPr lang="en-GB" sz="1000" b="0" i="0" u="none" strike="noStrike" dirty="0">
                <a:solidFill>
                  <a:srgbClr val="000000"/>
                </a:solidFill>
                <a:effectLst/>
                <a:latin typeface="sourcesans-regular"/>
              </a:rPr>
              <a:t>One of the earlier non-scientific adopters of WR lies in the finance sector, where precision timing is essential for high frequency trading, market integrity and regulatory compliance. Currently, four WR Collaboration members come from the finance sector: </a:t>
            </a:r>
          </a:p>
          <a:p>
            <a:pPr algn="l">
              <a:buFont typeface="Arial" panose="020B0604020202020204" pitchFamily="34" charset="0"/>
              <a:buChar char="•"/>
            </a:pPr>
            <a:r>
              <a:rPr lang="en-GB" sz="1000" b="0" i="0" u="none" strike="noStrike" dirty="0">
                <a:solidFill>
                  <a:srgbClr val="000000"/>
                </a:solidFill>
                <a:effectLst/>
                <a:latin typeface="sourcesans-regular"/>
              </a:rPr>
              <a:t>Germany’s </a:t>
            </a:r>
            <a:r>
              <a:rPr lang="en-GB" sz="1000" b="0" i="0" u="sng" strike="noStrike" dirty="0">
                <a:solidFill>
                  <a:srgbClr val="000000"/>
                </a:solidFill>
                <a:effectLst/>
                <a:latin typeface="sourcesans-regular"/>
                <a:hlinkClick r:id="rId3"/>
              </a:rPr>
              <a:t>Deutsche Börse</a:t>
            </a:r>
            <a:r>
              <a:rPr lang="en-GB" sz="1000" b="0" i="0" u="none" strike="noStrike" dirty="0">
                <a:solidFill>
                  <a:srgbClr val="000000"/>
                </a:solidFill>
                <a:effectLst/>
                <a:latin typeface="sourcesans-regular"/>
              </a:rPr>
              <a:t> uses White Rabbit for monitoring, verifying that the trading system stays fair, and to provide a high precision timestamp service to its clients.</a:t>
            </a:r>
          </a:p>
          <a:p>
            <a:pPr algn="l">
              <a:buFont typeface="Arial" panose="020B0604020202020204" pitchFamily="34" charset="0"/>
              <a:buChar char="•"/>
            </a:pPr>
            <a:r>
              <a:rPr lang="en-GB" sz="1000" b="0" i="0" u="sng" strike="noStrike" dirty="0">
                <a:solidFill>
                  <a:srgbClr val="000000"/>
                </a:solidFill>
                <a:effectLst/>
                <a:latin typeface="sourcesans-regular"/>
                <a:hlinkClick r:id="rId4"/>
              </a:rPr>
              <a:t>Quincy Data</a:t>
            </a:r>
            <a:r>
              <a:rPr lang="en-GB" sz="1000" b="0" i="0" u="none" strike="noStrike" dirty="0">
                <a:solidFill>
                  <a:srgbClr val="000000"/>
                </a:solidFill>
                <a:effectLst/>
                <a:latin typeface="sourcesans-regular"/>
              </a:rPr>
              <a:t>, USA, is providing a timing service based on WR to the finance sector.</a:t>
            </a:r>
          </a:p>
          <a:p>
            <a:pPr algn="l">
              <a:buFont typeface="Arial" panose="020B0604020202020204" pitchFamily="34" charset="0"/>
              <a:buChar char="•"/>
            </a:pPr>
            <a:r>
              <a:rPr lang="en-GB" sz="1000" b="0" i="0" u="none" strike="noStrike" dirty="0">
                <a:solidFill>
                  <a:srgbClr val="000000"/>
                </a:solidFill>
                <a:effectLst/>
                <a:latin typeface="sourcesans-regular"/>
              </a:rPr>
              <a:t>While</a:t>
            </a:r>
            <a:r>
              <a:rPr lang="en-GB" sz="1000" b="0" i="0" u="sng" strike="noStrike" dirty="0">
                <a:solidFill>
                  <a:srgbClr val="000000"/>
                </a:solidFill>
                <a:effectLst/>
                <a:latin typeface="sourcesans-regular"/>
                <a:hlinkClick r:id="rId5"/>
              </a:rPr>
              <a:t> Jump Trading</a:t>
            </a:r>
            <a:r>
              <a:rPr lang="en-GB" sz="1000" b="0" i="0" u="none" strike="noStrike" dirty="0">
                <a:solidFill>
                  <a:srgbClr val="000000"/>
                </a:solidFill>
                <a:effectLst/>
                <a:latin typeface="sourcesans-regular"/>
              </a:rPr>
              <a:t>, UK, is exploring the use of WR for their trading activities.</a:t>
            </a:r>
          </a:p>
          <a:p>
            <a:pPr algn="l">
              <a:buFont typeface="Arial" panose="020B0604020202020204" pitchFamily="34" charset="0"/>
              <a:buChar char="•"/>
            </a:pPr>
            <a:r>
              <a:rPr lang="en-GB" sz="1000" b="0" i="0" u="sng" strike="noStrike" dirty="0">
                <a:solidFill>
                  <a:srgbClr val="000000"/>
                </a:solidFill>
                <a:effectLst/>
                <a:latin typeface="sourcesans-regular"/>
                <a:hlinkClick r:id="rId6"/>
              </a:rPr>
              <a:t>Liquid-Markets Solutions</a:t>
            </a:r>
            <a:r>
              <a:rPr lang="en-GB" sz="1000" b="0" i="0" u="none" strike="noStrike" dirty="0">
                <a:solidFill>
                  <a:srgbClr val="000000"/>
                </a:solidFill>
                <a:effectLst/>
                <a:latin typeface="sourcesans-regular"/>
              </a:rPr>
              <a:t> (LMS), based in Switzerland, has developed a Network Interface Card incorporating WR, which is being tested by selected clients. It was unveiled at a joint event with CERN at the Intel offices in Japan in autumn 2024, showcased at</a:t>
            </a:r>
            <a:r>
              <a:rPr lang="en-GB" sz="1000" b="0" i="0" u="sng" strike="noStrike" dirty="0">
                <a:solidFill>
                  <a:srgbClr val="000000"/>
                </a:solidFill>
                <a:effectLst/>
                <a:latin typeface="sourcesans-regular"/>
                <a:hlinkClick r:id="rId7"/>
              </a:rPr>
              <a:t> International Timing and Sync Forum ITSF (ITSF) 2024</a:t>
            </a:r>
            <a:r>
              <a:rPr lang="en-GB" sz="1000" b="0" i="0" u="none" strike="noStrike" dirty="0">
                <a:solidFill>
                  <a:srgbClr val="000000"/>
                </a:solidFill>
                <a:effectLst/>
                <a:latin typeface="sourcesans-regular"/>
              </a:rPr>
              <a:t> and the</a:t>
            </a:r>
            <a:r>
              <a:rPr lang="en-GB" sz="1000" b="0" i="0" u="sng" strike="noStrike" dirty="0">
                <a:solidFill>
                  <a:srgbClr val="000000"/>
                </a:solidFill>
                <a:effectLst/>
                <a:latin typeface="sourcesans-regular"/>
                <a:hlinkClick r:id="rId8"/>
              </a:rPr>
              <a:t> International Conference for High Performance Computing, Networking, Storage, and Analysis</a:t>
            </a:r>
            <a:r>
              <a:rPr lang="en-GB" sz="1000" b="0" i="0" u="none" strike="noStrike" dirty="0">
                <a:solidFill>
                  <a:srgbClr val="000000"/>
                </a:solidFill>
                <a:effectLst/>
                <a:latin typeface="sourcesans-regular"/>
              </a:rPr>
              <a:t> in Atlanta, USA. The product has the potential to create a new market, by enabling precision time transfer all the way to the host, with the first clients expected from the finance sector. </a:t>
            </a:r>
          </a:p>
          <a:p>
            <a:endParaRPr lang="en-FR" sz="1000" dirty="0"/>
          </a:p>
          <a:p>
            <a:r>
              <a:rPr lang="en-GB" sz="1000" b="0" i="0" u="none" strike="noStrike" dirty="0">
                <a:solidFill>
                  <a:srgbClr val="FFFFFF"/>
                </a:solidFill>
                <a:effectLst/>
                <a:latin typeface="WESans"/>
              </a:rPr>
              <a:t>Within the framework of the White Rabbit Collaboration, IQD, GMV and CERN are working together to realise a commercially available White Rabbit Switch box built to Version 4 of the design. https://</a:t>
            </a:r>
            <a:r>
              <a:rPr lang="en-GB" sz="1000" b="0" i="0" u="none" strike="noStrike" dirty="0" err="1">
                <a:solidFill>
                  <a:srgbClr val="FFFFFF"/>
                </a:solidFill>
                <a:effectLst/>
                <a:latin typeface="WESans"/>
              </a:rPr>
              <a:t>www.iqdfrequencyproducts.com</a:t>
            </a:r>
            <a:r>
              <a:rPr lang="en-GB" sz="1000" b="0" i="0" u="none" strike="noStrike" dirty="0">
                <a:solidFill>
                  <a:srgbClr val="FFFFFF"/>
                </a:solidFill>
                <a:effectLst/>
                <a:latin typeface="WESans"/>
              </a:rPr>
              <a:t>/</a:t>
            </a:r>
            <a:r>
              <a:rPr lang="en-GB" sz="1000" b="0" i="0" u="none" strike="noStrike" dirty="0" err="1">
                <a:solidFill>
                  <a:srgbClr val="FFFFFF"/>
                </a:solidFill>
                <a:effectLst/>
                <a:latin typeface="WESans"/>
              </a:rPr>
              <a:t>en</a:t>
            </a:r>
            <a:r>
              <a:rPr lang="en-GB" sz="1000" b="0" i="0" u="none" strike="noStrike" dirty="0">
                <a:solidFill>
                  <a:srgbClr val="FFFFFF"/>
                </a:solidFill>
                <a:effectLst/>
                <a:latin typeface="WESans"/>
              </a:rPr>
              <a:t>/about-</a:t>
            </a:r>
            <a:r>
              <a:rPr lang="en-GB" sz="1000" b="0" i="0" u="none" strike="noStrike" dirty="0" err="1">
                <a:solidFill>
                  <a:srgbClr val="FFFFFF"/>
                </a:solidFill>
                <a:effectLst/>
                <a:latin typeface="WESans"/>
              </a:rPr>
              <a:t>iqd</a:t>
            </a:r>
            <a:r>
              <a:rPr lang="en-GB" sz="1000" b="0" i="0" u="none" strike="noStrike" dirty="0">
                <a:solidFill>
                  <a:srgbClr val="FFFFFF"/>
                </a:solidFill>
                <a:effectLst/>
                <a:latin typeface="WESans"/>
              </a:rPr>
              <a:t>/white-rabbit-collaboration</a:t>
            </a:r>
            <a:endParaRPr lang="en-FR" sz="1000" b="0" i="0" u="none" strike="noStrike" dirty="0">
              <a:solidFill>
                <a:srgbClr val="FFFFFF"/>
              </a:solidFill>
              <a:effectLst/>
              <a:latin typeface="WESans"/>
            </a:endParaRPr>
          </a:p>
          <a:p>
            <a:pPr algn="l">
              <a:buNone/>
            </a:pPr>
            <a:r>
              <a:rPr lang="en-GB" sz="1000" b="0" i="0" u="sng" strike="noStrike" dirty="0">
                <a:solidFill>
                  <a:srgbClr val="000000"/>
                </a:solidFill>
                <a:effectLst/>
                <a:latin typeface="sourcesans-regular"/>
                <a:hlinkClick r:id="rId9"/>
              </a:rPr>
              <a:t>GMV</a:t>
            </a:r>
            <a:r>
              <a:rPr lang="en-GB" sz="1000" b="0" i="0" u="none" strike="noStrike" dirty="0">
                <a:solidFill>
                  <a:srgbClr val="000000"/>
                </a:solidFill>
                <a:effectLst/>
                <a:latin typeface="sourcesans-regular"/>
              </a:rPr>
              <a:t>, a UK-based company, will be the first company to commercialise version 4 of the White Rabbit Switch, based on CERN’s open-source design. It will deliver a </a:t>
            </a:r>
            <a:r>
              <a:rPr lang="en-GB" sz="1000" b="0" i="0" u="none" strike="noStrike" dirty="0" err="1">
                <a:solidFill>
                  <a:srgbClr val="000000"/>
                </a:solidFill>
                <a:effectLst/>
                <a:latin typeface="sourcesans-regular"/>
              </a:rPr>
              <a:t>fiber</a:t>
            </a:r>
            <a:r>
              <a:rPr lang="en-GB" sz="1000" b="0" i="0" u="none" strike="noStrike" dirty="0">
                <a:solidFill>
                  <a:srgbClr val="000000"/>
                </a:solidFill>
                <a:effectLst/>
                <a:latin typeface="sourcesans-regular"/>
              </a:rPr>
              <a:t>-optic time distribution product which could protect the UK’s critical infrastructure from potential GNSS outages. This product, expected in the coming years, holds significant export potential, addressing global concerns about over-reliance on vulnerable satellite signals.</a:t>
            </a:r>
          </a:p>
          <a:p>
            <a:pPr algn="l">
              <a:buNone/>
            </a:pPr>
            <a:r>
              <a:rPr lang="en-GB" sz="1000" b="0" i="0" u="sng" strike="noStrike" dirty="0">
                <a:solidFill>
                  <a:srgbClr val="000000"/>
                </a:solidFill>
                <a:effectLst/>
                <a:latin typeface="sourcesans-regular"/>
                <a:hlinkClick r:id="rId10"/>
              </a:rPr>
              <a:t>Backed by £2 million</a:t>
            </a:r>
            <a:r>
              <a:rPr lang="en-GB" sz="1000" b="0" i="0" u="none" strike="noStrike" dirty="0">
                <a:solidFill>
                  <a:srgbClr val="000000"/>
                </a:solidFill>
                <a:effectLst/>
                <a:latin typeface="sourcesans-regular"/>
              </a:rPr>
              <a:t> in funding from</a:t>
            </a:r>
            <a:r>
              <a:rPr lang="en-GB" sz="1000" b="0" i="0" u="sng" strike="noStrike" dirty="0">
                <a:solidFill>
                  <a:srgbClr val="000000"/>
                </a:solidFill>
                <a:effectLst/>
                <a:latin typeface="sourcesans-regular"/>
                <a:hlinkClick r:id="rId11"/>
              </a:rPr>
              <a:t> Innovate UK</a:t>
            </a:r>
            <a:r>
              <a:rPr lang="en-GB" sz="1000" b="0" i="0" u="none" strike="noStrike" dirty="0">
                <a:solidFill>
                  <a:srgbClr val="000000"/>
                </a:solidFill>
                <a:effectLst/>
                <a:latin typeface="sourcesans-regular"/>
              </a:rPr>
              <a:t>, this project aims to establish a time distribution product that will contribute to the creation of a national timing ecosystem and support the domestic supply chain.</a:t>
            </a:r>
          </a:p>
          <a:p>
            <a:pPr algn="l">
              <a:buNone/>
            </a:pPr>
            <a:r>
              <a:rPr lang="en-GB" sz="1000" b="0" i="0" u="none" strike="noStrike" dirty="0">
                <a:solidFill>
                  <a:srgbClr val="000000"/>
                </a:solidFill>
                <a:effectLst/>
                <a:latin typeface="sourcesans-regular"/>
              </a:rPr>
              <a:t>In 2024, GMV focused on the final development and prototyping of the switch, working closely with CERN. Thanks to this close collaboration and government funding GMV has created a dedicated team and built its in-house expertise in White Rabbit technology.</a:t>
            </a:r>
          </a:p>
          <a:p>
            <a:pPr algn="l">
              <a:buNone/>
            </a:pPr>
            <a:r>
              <a:rPr lang="en-GB" sz="1000" b="0" i="0" u="none" strike="noStrike" dirty="0">
                <a:solidFill>
                  <a:srgbClr val="000000"/>
                </a:solidFill>
                <a:effectLst/>
                <a:latin typeface="sourcesans-regular"/>
              </a:rPr>
              <a:t>Owing to the expansion slot, a new feature of version 4, the switch allows the easy integration of additional capabilities in the form of add-on expansion boards. The first to be available will integrate cutting-edge quantum clock technology to ensure continued operation for certain periods of time in case of failure of the source of time, e.g. in the case of GNSS outrage.</a:t>
            </a:r>
            <a:br>
              <a:rPr lang="en-GB" sz="1000" b="0" i="0" u="none" strike="noStrike" dirty="0">
                <a:solidFill>
                  <a:srgbClr val="000000"/>
                </a:solidFill>
                <a:effectLst/>
                <a:latin typeface="sourcesans-regular"/>
              </a:rPr>
            </a:br>
            <a:endParaRPr lang="en-GB" sz="1000" b="0" i="0" u="none" strike="noStrike" dirty="0">
              <a:solidFill>
                <a:srgbClr val="000000"/>
              </a:solidFill>
              <a:effectLst/>
              <a:latin typeface="sourcesans-regular"/>
            </a:endParaRPr>
          </a:p>
          <a:p>
            <a:pPr algn="l">
              <a:buNone/>
            </a:pPr>
            <a:r>
              <a:rPr lang="en-GB" sz="1000" b="0" i="0" u="sng" strike="noStrike" dirty="0">
                <a:solidFill>
                  <a:srgbClr val="000000"/>
                </a:solidFill>
                <a:effectLst/>
                <a:latin typeface="sourcesans-regular"/>
                <a:hlinkClick r:id="rId12"/>
              </a:rPr>
              <a:t>IQD Frequency Products</a:t>
            </a:r>
            <a:r>
              <a:rPr lang="en-GB" sz="1000" b="0" i="0" u="none" strike="noStrike" dirty="0">
                <a:solidFill>
                  <a:srgbClr val="000000"/>
                </a:solidFill>
                <a:effectLst/>
                <a:latin typeface="sourcesans-regular"/>
              </a:rPr>
              <a:t>, based in the UK, is engaged in a </a:t>
            </a:r>
            <a:r>
              <a:rPr lang="en-GB" sz="1000" b="0" i="0" u="sng" strike="noStrike" dirty="0">
                <a:solidFill>
                  <a:srgbClr val="000000"/>
                </a:solidFill>
                <a:effectLst/>
                <a:latin typeface="sourcesans-regular"/>
                <a:hlinkClick r:id="rId13"/>
              </a:rPr>
              <a:t>dedicated R&amp;D project</a:t>
            </a:r>
            <a:r>
              <a:rPr lang="en-GB" sz="1000" b="0" i="0" u="none" strike="noStrike" dirty="0">
                <a:solidFill>
                  <a:srgbClr val="000000"/>
                </a:solidFill>
                <a:effectLst/>
                <a:latin typeface="sourcesans-regular"/>
              </a:rPr>
              <a:t> within the White Rabbit Collaboration to develop this first expansion board enables switching to a redundant source of time, the quantum clock, after fault detection. This capability enhances reliability in critical applications.</a:t>
            </a:r>
          </a:p>
          <a:p>
            <a:pPr>
              <a:buNone/>
            </a:pPr>
            <a:br>
              <a:rPr lang="en-GB" sz="1000" dirty="0"/>
            </a:br>
            <a:endParaRPr lang="en-FR" sz="1000" dirty="0"/>
          </a:p>
        </p:txBody>
      </p:sp>
      <p:sp>
        <p:nvSpPr>
          <p:cNvPr id="4" name="Slide Number Placeholder 3"/>
          <p:cNvSpPr>
            <a:spLocks noGrp="1"/>
          </p:cNvSpPr>
          <p:nvPr>
            <p:ph type="sldNum" sz="quarter" idx="5"/>
          </p:nvPr>
        </p:nvSpPr>
        <p:spPr/>
        <p:txBody>
          <a:bodyPr/>
          <a:lstStyle/>
          <a:p>
            <a:fld id="{F4FCEB7C-25B2-4A5C-B1BE-FE0A7013765D}" type="slidenum">
              <a:rPr lang="en-US" smtClean="0"/>
              <a:t>11</a:t>
            </a:fld>
            <a:endParaRPr lang="en-US"/>
          </a:p>
        </p:txBody>
      </p:sp>
    </p:spTree>
    <p:extLst>
      <p:ext uri="{BB962C8B-B14F-4D97-AF65-F5344CB8AC3E}">
        <p14:creationId xmlns:p14="http://schemas.microsoft.com/office/powerpoint/2010/main" val="380853900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https://report2024-kt.web.cern.ch/advancing-the-future-of-</a:t>
            </a:r>
            <a:r>
              <a:rPr lang="en-GB" dirty="0" err="1"/>
              <a:t>european</a:t>
            </a:r>
            <a:r>
              <a:rPr lang="en-GB" dirty="0"/>
              <a:t>-nuclear-medicine/</a:t>
            </a:r>
          </a:p>
          <a:p>
            <a:pPr algn="l">
              <a:buNone/>
            </a:pPr>
            <a:r>
              <a:rPr lang="en-GB" b="0" i="0" u="none" strike="noStrike" dirty="0">
                <a:solidFill>
                  <a:srgbClr val="000000"/>
                </a:solidFill>
                <a:effectLst/>
                <a:latin typeface="sourcesans-regular"/>
              </a:rPr>
              <a:t>In 2024, CERN-MEDICIS has once again achieved important milestones in terms of output of the facility – such as the collection of 1500 MBq Ra-224/Pb-212 and 380 MBq of Ra-225/Ac-225, corresponding to the production of 8 and 38 clinical doses equivalent, respectively. </a:t>
            </a:r>
          </a:p>
          <a:p>
            <a:pPr algn="l">
              <a:buNone/>
            </a:pPr>
            <a:r>
              <a:rPr lang="en-GB" b="0" i="0" u="none" strike="noStrike" dirty="0">
                <a:solidFill>
                  <a:srgbClr val="000000"/>
                </a:solidFill>
                <a:effectLst/>
                <a:latin typeface="sourcesans-regular"/>
              </a:rPr>
              <a:t>The facility reached a record separation efficiency higher than 70% for Ra.  </a:t>
            </a:r>
          </a:p>
          <a:p>
            <a:pPr algn="l">
              <a:buNone/>
            </a:pPr>
            <a:r>
              <a:rPr lang="en-GB" b="0" i="0" u="none" strike="noStrike" dirty="0">
                <a:solidFill>
                  <a:srgbClr val="000000"/>
                </a:solidFill>
                <a:effectLst/>
                <a:latin typeface="sourcesans-regular"/>
              </a:rPr>
              <a:t>The facility has provided batches of innovative radionuclides to several hospitals such as the Centre Hospitalier Universitaire Vaudois (CHUV) in Switzerland and the </a:t>
            </a:r>
            <a:r>
              <a:rPr lang="en-GB" b="0" i="0" u="none" strike="noStrike" dirty="0" err="1">
                <a:solidFill>
                  <a:srgbClr val="000000"/>
                </a:solidFill>
                <a:effectLst/>
                <a:latin typeface="sourcesans-regular"/>
              </a:rPr>
              <a:t>Klinik</a:t>
            </a:r>
            <a:r>
              <a:rPr lang="en-GB" b="0" i="0" u="none" strike="noStrike" dirty="0">
                <a:solidFill>
                  <a:srgbClr val="000000"/>
                </a:solidFill>
                <a:effectLst/>
                <a:latin typeface="sourcesans-regular"/>
              </a:rPr>
              <a:t> und </a:t>
            </a:r>
            <a:r>
              <a:rPr lang="en-GB" b="0" i="0" u="none" strike="noStrike" dirty="0" err="1">
                <a:solidFill>
                  <a:srgbClr val="000000"/>
                </a:solidFill>
                <a:effectLst/>
                <a:latin typeface="sourcesans-regular"/>
              </a:rPr>
              <a:t>Poliklinik</a:t>
            </a:r>
            <a:r>
              <a:rPr lang="en-GB" b="0" i="0" u="none" strike="noStrike" dirty="0">
                <a:solidFill>
                  <a:srgbClr val="000000"/>
                </a:solidFill>
                <a:effectLst/>
                <a:latin typeface="sourcesans-regular"/>
              </a:rPr>
              <a:t> für </a:t>
            </a:r>
            <a:r>
              <a:rPr lang="en-GB" b="0" i="0" u="none" strike="noStrike" dirty="0" err="1">
                <a:solidFill>
                  <a:srgbClr val="000000"/>
                </a:solidFill>
                <a:effectLst/>
                <a:latin typeface="sourcesans-regular"/>
              </a:rPr>
              <a:t>Nuklearmedizin</a:t>
            </a:r>
            <a:r>
              <a:rPr lang="en-GB" b="0" i="0" u="none" strike="noStrike" dirty="0">
                <a:solidFill>
                  <a:srgbClr val="000000"/>
                </a:solidFill>
                <a:effectLst/>
                <a:latin typeface="sourcesans-regular"/>
              </a:rPr>
              <a:t> in Dresden, Germany, as well as to research laboratories such as the Conditions </a:t>
            </a:r>
            <a:r>
              <a:rPr lang="en-GB" b="0" i="0" u="none" strike="noStrike" dirty="0" err="1">
                <a:solidFill>
                  <a:srgbClr val="000000"/>
                </a:solidFill>
                <a:effectLst/>
                <a:latin typeface="sourcesans-regular"/>
              </a:rPr>
              <a:t>Extrêmes</a:t>
            </a:r>
            <a:r>
              <a:rPr lang="en-GB" b="0" i="0" u="none" strike="noStrike" dirty="0">
                <a:solidFill>
                  <a:srgbClr val="000000"/>
                </a:solidFill>
                <a:effectLst/>
                <a:latin typeface="sourcesans-regular"/>
              </a:rPr>
              <a:t> et </a:t>
            </a:r>
            <a:r>
              <a:rPr lang="en-GB" b="0" i="0" u="none" strike="noStrike" dirty="0" err="1">
                <a:solidFill>
                  <a:srgbClr val="000000"/>
                </a:solidFill>
                <a:effectLst/>
                <a:latin typeface="sourcesans-regular"/>
              </a:rPr>
              <a:t>Matériaux</a:t>
            </a:r>
            <a:r>
              <a:rPr lang="en-GB" b="0" i="0" u="none" strike="noStrike" dirty="0">
                <a:solidFill>
                  <a:srgbClr val="000000"/>
                </a:solidFill>
                <a:effectLst/>
                <a:latin typeface="sourcesans-regular"/>
              </a:rPr>
              <a:t> : Haute </a:t>
            </a:r>
            <a:r>
              <a:rPr lang="en-GB" b="0" i="0" u="none" strike="noStrike" dirty="0" err="1">
                <a:solidFill>
                  <a:srgbClr val="000000"/>
                </a:solidFill>
                <a:effectLst/>
                <a:latin typeface="sourcesans-regular"/>
              </a:rPr>
              <a:t>Température</a:t>
            </a:r>
            <a:r>
              <a:rPr lang="en-GB" b="0" i="0" u="none" strike="noStrike" dirty="0">
                <a:solidFill>
                  <a:srgbClr val="000000"/>
                </a:solidFill>
                <a:effectLst/>
                <a:latin typeface="sourcesans-regular"/>
              </a:rPr>
              <a:t> et Irradiation (CEMTHI) in France, the UK’s National Metrology Institute (NPL) in London and KU Leuven in Belgium. </a:t>
            </a:r>
          </a:p>
          <a:p>
            <a:pPr>
              <a:buNone/>
            </a:pPr>
            <a:endParaRPr lang="en-GB" dirty="0"/>
          </a:p>
          <a:p>
            <a:pPr algn="l">
              <a:buNone/>
            </a:pPr>
            <a:r>
              <a:rPr lang="en-GB" b="0" i="0" u="none" strike="noStrike" dirty="0">
                <a:solidFill>
                  <a:srgbClr val="000000"/>
                </a:solidFill>
                <a:effectLst/>
                <a:latin typeface="sourcesans-regular"/>
              </a:rPr>
              <a:t>Through these successful productions and deliveries, CERN-MEDICIS has shown its possibility and capability to produce activity levels and purity levels suitable for clinical applications and received twice the requests from medical doctors to translate its radionuclide for clinical trials.</a:t>
            </a:r>
          </a:p>
          <a:p>
            <a:pPr algn="l"/>
            <a:r>
              <a:rPr lang="en-GB" b="0" i="0" u="none" strike="noStrike" dirty="0">
                <a:solidFill>
                  <a:srgbClr val="000000"/>
                </a:solidFill>
                <a:effectLst/>
                <a:latin typeface="sourcesans-regular"/>
              </a:rPr>
              <a:t>CERN-MEDICIS is also at the heart of the EC-funded project PRISMAP, which federates key European stakeholders for the translation of emerging radionuclides into medical diagnosis and treatment. The technologies and methods being honed at MEDICIS will directly benefit the future facilities aimed at large-scale radionuclide production through mass separation. Among the 47 user projects approved for funding within PRISMAP, two of them are ready for clinical translation including one requesting radionuclides from CERN-MEDICIS.</a:t>
            </a:r>
          </a:p>
          <a:p>
            <a:pPr>
              <a:buNone/>
            </a:pPr>
            <a:br>
              <a:rPr lang="en-GB" dirty="0"/>
            </a:br>
            <a:endParaRPr lang="en-FR" dirty="0"/>
          </a:p>
        </p:txBody>
      </p:sp>
      <p:sp>
        <p:nvSpPr>
          <p:cNvPr id="4" name="Slide Number Placeholder 3"/>
          <p:cNvSpPr>
            <a:spLocks noGrp="1"/>
          </p:cNvSpPr>
          <p:nvPr>
            <p:ph type="sldNum" sz="quarter" idx="5"/>
          </p:nvPr>
        </p:nvSpPr>
        <p:spPr/>
        <p:txBody>
          <a:bodyPr/>
          <a:lstStyle/>
          <a:p>
            <a:fld id="{F4FCEB7C-25B2-4A5C-B1BE-FE0A7013765D}" type="slidenum">
              <a:rPr lang="en-US" smtClean="0"/>
              <a:t>12</a:t>
            </a:fld>
            <a:endParaRPr lang="en-US"/>
          </a:p>
        </p:txBody>
      </p:sp>
    </p:spTree>
    <p:extLst>
      <p:ext uri="{BB962C8B-B14F-4D97-AF65-F5344CB8AC3E}">
        <p14:creationId xmlns:p14="http://schemas.microsoft.com/office/powerpoint/2010/main" val="2812717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ERN KT 2023 Titl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F6C11AE-1026-3FE4-D406-55DA465916F4}"/>
              </a:ext>
            </a:extLst>
          </p:cNvPr>
          <p:cNvSpPr>
            <a:spLocks noGrp="1"/>
          </p:cNvSpPr>
          <p:nvPr>
            <p:ph type="title"/>
          </p:nvPr>
        </p:nvSpPr>
        <p:spPr/>
        <p:txBody>
          <a:bodyPr/>
          <a:lstStyle/>
          <a:p>
            <a:r>
              <a:rPr lang="pl-PL" dirty="0"/>
              <a:t>Kliknij, aby edytować styl</a:t>
            </a:r>
            <a:endParaRPr lang="en-US" dirty="0"/>
          </a:p>
        </p:txBody>
      </p:sp>
      <p:sp>
        <p:nvSpPr>
          <p:cNvPr id="3" name="Symbol zastępczy tekstu 2">
            <a:extLst>
              <a:ext uri="{FF2B5EF4-FFF2-40B4-BE49-F238E27FC236}">
                <a16:creationId xmlns:a16="http://schemas.microsoft.com/office/drawing/2014/main" id="{0C8BE416-BC3B-B0FC-45DA-35860478E2D7}"/>
              </a:ext>
            </a:extLst>
          </p:cNvPr>
          <p:cNvSpPr>
            <a:spLocks noGrp="1"/>
          </p:cNvSpPr>
          <p:nvPr>
            <p:ph idx="1"/>
          </p:nvPr>
        </p:nvSpPr>
        <p:spPr>
          <a:xfrm>
            <a:off x="838200" y="3791865"/>
            <a:ext cx="10515600" cy="523220"/>
          </a:xfrm>
          <a:prstGeom prst="rect">
            <a:avLst/>
          </a:prstGeom>
        </p:spPr>
        <p:txBody>
          <a:bodyPr vert="horz" lIns="91440" tIns="45720" rIns="91440" bIns="45720" rtlCol="0">
            <a:normAutofit/>
          </a:bodyPr>
          <a:lstStyle/>
          <a:p>
            <a:pPr lvl="0"/>
            <a:r>
              <a:rPr lang="pl-PL" dirty="0"/>
              <a:t>Kliknij, aby edytować style wzorca tekst</a:t>
            </a:r>
            <a:endParaRPr lang="en-US" dirty="0"/>
          </a:p>
        </p:txBody>
      </p:sp>
    </p:spTree>
    <p:extLst>
      <p:ext uri="{BB962C8B-B14F-4D97-AF65-F5344CB8AC3E}">
        <p14:creationId xmlns:p14="http://schemas.microsoft.com/office/powerpoint/2010/main" val="3249314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dirty="0"/>
              <a:t>Presenter | Presentation Title</a:t>
            </a:r>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53466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168735660"/>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408524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518151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007967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dirty="0"/>
              <a:t>Presenter | Presentation Title</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5699698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42801058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dirty="0"/>
              <a:t>Presenter | Presentation Title</a:t>
            </a:r>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75084191"/>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6/23/25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408848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6/23/25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3943239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1"/>
            <a:ext cx="10249472" cy="552450"/>
          </a:xfrm>
        </p:spPr>
        <p:txBody>
          <a:bodyPr/>
          <a:lstStyle/>
          <a:p>
            <a:r>
              <a:rPr lang="fr-FR" dirty="0"/>
              <a:t>LOGO</a:t>
            </a:r>
          </a:p>
        </p:txBody>
      </p:sp>
    </p:spTree>
    <p:extLst>
      <p:ext uri="{BB962C8B-B14F-4D97-AF65-F5344CB8AC3E}">
        <p14:creationId xmlns:p14="http://schemas.microsoft.com/office/powerpoint/2010/main" val="37537783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3793A62-AA7E-5A4D-A43E-DF1B3593C4E5}" type="datetime1">
              <a:rPr lang="en-US" smtClean="0"/>
              <a:t>6/23/25</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7676617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3793A62-AA7E-5A4D-A43E-DF1B3593C4E5}" type="datetime1">
              <a:rPr lang="en-US" smtClean="0"/>
              <a:t>6/23/25</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dirty="0"/>
              <a:t>Presenter | Presentation Title</a:t>
            </a:r>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27620139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dirty="0"/>
              <a:t>Drag and Drop picture</a:t>
            </a:r>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6/23/25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5487805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3793A62-AA7E-5A4D-A43E-DF1B3593C4E5}" type="datetime1">
              <a:rPr lang="en-US" smtClean="0"/>
              <a:t>6/23/25</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dirty="0"/>
              <a:t>Presenter | Presentation Title</a:t>
            </a:r>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60406933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6/23/25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05226436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3793A62-AA7E-5A4D-A43E-DF1B3593C4E5}" type="datetime1">
              <a:rPr lang="en-US" smtClean="0"/>
              <a:t>6/23/25</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dirty="0"/>
              <a:t>Presenter | Presentation Title</a:t>
            </a:r>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96954074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dirty="0"/>
              <a:t>Presenter | Presentation Title</a:t>
            </a:r>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226662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dirty="0"/>
              <a:t>Presenter | Presentation Title</a:t>
            </a:r>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7405809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3793A62-AA7E-5A4D-A43E-DF1B3593C4E5}" type="datetime1">
              <a:rPr lang="en-US" smtClean="0"/>
              <a:t>6/23/25</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dirty="0"/>
              <a:t>Presenter | Presentation Title</a:t>
            </a:r>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926039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930524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ERN KT 2023 Only Titl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F6C11AE-1026-3FE4-D406-55DA465916F4}"/>
              </a:ext>
            </a:extLst>
          </p:cNvPr>
          <p:cNvSpPr>
            <a:spLocks noGrp="1"/>
          </p:cNvSpPr>
          <p:nvPr>
            <p:ph type="title"/>
          </p:nvPr>
        </p:nvSpPr>
        <p:spPr/>
        <p:txBody>
          <a:bodyPr/>
          <a:lstStyle/>
          <a:p>
            <a:r>
              <a:rPr lang="pl-PL"/>
              <a:t>Kliknij, aby edytować styl</a:t>
            </a:r>
            <a:endParaRPr lang="en-US"/>
          </a:p>
        </p:txBody>
      </p:sp>
      <p:sp>
        <p:nvSpPr>
          <p:cNvPr id="4" name="Symbol zastępczy daty 2">
            <a:extLst>
              <a:ext uri="{FF2B5EF4-FFF2-40B4-BE49-F238E27FC236}">
                <a16:creationId xmlns:a16="http://schemas.microsoft.com/office/drawing/2014/main" id="{CC461DC0-FFFC-A2CD-4BBA-C7E98EEA2DDF}"/>
              </a:ext>
            </a:extLst>
          </p:cNvPr>
          <p:cNvSpPr>
            <a:spLocks noGrp="1"/>
          </p:cNvSpPr>
          <p:nvPr>
            <p:ph type="dt" sz="half" idx="10"/>
          </p:nvPr>
        </p:nvSpPr>
        <p:spPr>
          <a:xfrm>
            <a:off x="838200" y="6402530"/>
            <a:ext cx="1567873" cy="365125"/>
          </a:xfrm>
          <a:prstGeom prst="rect">
            <a:avLst/>
          </a:prstGeom>
        </p:spPr>
        <p:txBody>
          <a:bodyPr/>
          <a:lstStyle/>
          <a:p>
            <a:r>
              <a:rPr lang="fr-FR"/>
              <a:t>26 March 2025</a:t>
            </a:r>
            <a:endParaRPr lang="en-US"/>
          </a:p>
        </p:txBody>
      </p:sp>
      <p:sp>
        <p:nvSpPr>
          <p:cNvPr id="5" name="Symbol zastępczy stopki 3">
            <a:extLst>
              <a:ext uri="{FF2B5EF4-FFF2-40B4-BE49-F238E27FC236}">
                <a16:creationId xmlns:a16="http://schemas.microsoft.com/office/drawing/2014/main" id="{D67B964D-EFCE-BCE3-97C1-D90BE6970BBD}"/>
              </a:ext>
            </a:extLst>
          </p:cNvPr>
          <p:cNvSpPr>
            <a:spLocks noGrp="1"/>
          </p:cNvSpPr>
          <p:nvPr>
            <p:ph type="ftr" sz="quarter" idx="11"/>
          </p:nvPr>
        </p:nvSpPr>
        <p:spPr>
          <a:xfrm>
            <a:off x="2542309" y="6402530"/>
            <a:ext cx="4114800" cy="365125"/>
          </a:xfrm>
          <a:prstGeom prst="rect">
            <a:avLst/>
          </a:prstGeom>
        </p:spPr>
        <p:txBody>
          <a:bodyPr/>
          <a:lstStyle/>
          <a:p>
            <a:r>
              <a:rPr lang="en-GB" noProof="1"/>
              <a:t>Knowledge transfer in 2024</a:t>
            </a:r>
          </a:p>
        </p:txBody>
      </p:sp>
      <p:sp>
        <p:nvSpPr>
          <p:cNvPr id="6" name="Symbol zastępczy numeru slajdu 4">
            <a:extLst>
              <a:ext uri="{FF2B5EF4-FFF2-40B4-BE49-F238E27FC236}">
                <a16:creationId xmlns:a16="http://schemas.microsoft.com/office/drawing/2014/main" id="{BB2369AF-F891-76BD-DA13-A623E3B7EE54}"/>
              </a:ext>
            </a:extLst>
          </p:cNvPr>
          <p:cNvSpPr>
            <a:spLocks noGrp="1"/>
          </p:cNvSpPr>
          <p:nvPr>
            <p:ph type="sldNum" sz="quarter" idx="12"/>
          </p:nvPr>
        </p:nvSpPr>
        <p:spPr>
          <a:xfrm>
            <a:off x="8610600" y="6402530"/>
            <a:ext cx="2743200" cy="365125"/>
          </a:xfrm>
          <a:prstGeom prst="rect">
            <a:avLst/>
          </a:prstGeom>
        </p:spPr>
        <p:txBody>
          <a:bodyPr/>
          <a:lstStyle/>
          <a:p>
            <a:fld id="{58E320A5-A69F-4F4D-858C-67C2F7AD8384}" type="slidenum">
              <a:rPr lang="en-US" smtClean="0"/>
              <a:t>‹#›</a:t>
            </a:fld>
            <a:endParaRPr lang="en-US"/>
          </a:p>
        </p:txBody>
      </p:sp>
    </p:spTree>
    <p:extLst>
      <p:ext uri="{BB962C8B-B14F-4D97-AF65-F5344CB8AC3E}">
        <p14:creationId xmlns:p14="http://schemas.microsoft.com/office/powerpoint/2010/main" val="131532507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Espace réservé pour une image  4"/>
          <p:cNvSpPr>
            <a:spLocks noGrp="1"/>
          </p:cNvSpPr>
          <p:nvPr>
            <p:ph type="pic" sz="quarter" idx="10" hasCustomPrompt="1"/>
          </p:nvPr>
        </p:nvSpPr>
        <p:spPr>
          <a:xfrm>
            <a:off x="1329267" y="6210300"/>
            <a:ext cx="10249472" cy="552450"/>
          </a:xfrm>
        </p:spPr>
        <p:txBody>
          <a:bodyPr/>
          <a:lstStyle/>
          <a:p>
            <a:r>
              <a:rPr lang="fr-FR" dirty="0"/>
              <a:t>LOGO</a:t>
            </a:r>
          </a:p>
        </p:txBody>
      </p:sp>
    </p:spTree>
    <p:extLst>
      <p:ext uri="{BB962C8B-B14F-4D97-AF65-F5344CB8AC3E}">
        <p14:creationId xmlns:p14="http://schemas.microsoft.com/office/powerpoint/2010/main" val="14940732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249911136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4"/>
          <p:cNvSpPr>
            <a:spLocks noGrp="1"/>
          </p:cNvSpPr>
          <p:nvPr>
            <p:ph type="sldNum" sz="quarter" idx="11"/>
          </p:nvPr>
        </p:nvSpPr>
        <p:spPr>
          <a:xfrm>
            <a:off x="9359900" y="6286500"/>
            <a:ext cx="2540000" cy="457200"/>
          </a:xfrm>
          <a:prstGeom prst="rect">
            <a:avLst/>
          </a:prstGeom>
        </p:spPr>
        <p:txBody>
          <a:bodyPr/>
          <a:lstStyle>
            <a:lvl1pPr>
              <a:defRPr/>
            </a:lvl1pPr>
          </a:lstStyle>
          <a:p>
            <a:pPr>
              <a:defRPr/>
            </a:pPr>
            <a:fld id="{4F9F3CD4-AE83-4A4C-BA7A-F0B25ED851C1}" type="slidenum">
              <a:rPr lang="en-US"/>
              <a:pPr>
                <a:defRPr/>
              </a:pPr>
              <a:t>‹#›</a:t>
            </a:fld>
            <a:endParaRPr lang="en-US"/>
          </a:p>
        </p:txBody>
      </p:sp>
    </p:spTree>
    <p:extLst>
      <p:ext uri="{BB962C8B-B14F-4D97-AF65-F5344CB8AC3E}">
        <p14:creationId xmlns:p14="http://schemas.microsoft.com/office/powerpoint/2010/main" val="1541648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CERN KT 2023 Empty">
    <p:spTree>
      <p:nvGrpSpPr>
        <p:cNvPr id="1" name=""/>
        <p:cNvGrpSpPr/>
        <p:nvPr/>
      </p:nvGrpSpPr>
      <p:grpSpPr>
        <a:xfrm>
          <a:off x="0" y="0"/>
          <a:ext cx="0" cy="0"/>
          <a:chOff x="0" y="0"/>
          <a:chExt cx="0" cy="0"/>
        </a:xfrm>
      </p:grpSpPr>
      <p:sp>
        <p:nvSpPr>
          <p:cNvPr id="3" name="Symbol zastępczy stopki 2">
            <a:extLst>
              <a:ext uri="{FF2B5EF4-FFF2-40B4-BE49-F238E27FC236}">
                <a16:creationId xmlns:a16="http://schemas.microsoft.com/office/drawing/2014/main" id="{7530BDCA-57E7-FD73-ABEC-3A3ADB003BCA}"/>
              </a:ext>
            </a:extLst>
          </p:cNvPr>
          <p:cNvSpPr>
            <a:spLocks noGrp="1"/>
          </p:cNvSpPr>
          <p:nvPr>
            <p:ph type="ftr" sz="quarter" idx="11"/>
          </p:nvPr>
        </p:nvSpPr>
        <p:spPr>
          <a:xfrm>
            <a:off x="3338430" y="6389745"/>
            <a:ext cx="4114800" cy="365125"/>
          </a:xfrm>
          <a:prstGeom prst="rect">
            <a:avLst/>
          </a:prstGeom>
        </p:spPr>
        <p:txBody>
          <a:bodyPr/>
          <a:lstStyle/>
          <a:p>
            <a:r>
              <a:rPr lang="en-GB" noProof="1"/>
              <a:t>Knowledge transfer in 2024</a:t>
            </a:r>
          </a:p>
        </p:txBody>
      </p:sp>
      <p:sp>
        <p:nvSpPr>
          <p:cNvPr id="4" name="Symbol zastępczy numeru slajdu 3">
            <a:extLst>
              <a:ext uri="{FF2B5EF4-FFF2-40B4-BE49-F238E27FC236}">
                <a16:creationId xmlns:a16="http://schemas.microsoft.com/office/drawing/2014/main" id="{C4BF82F4-EC10-7367-CFE1-E344B1493007}"/>
              </a:ext>
            </a:extLst>
          </p:cNvPr>
          <p:cNvSpPr>
            <a:spLocks noGrp="1"/>
          </p:cNvSpPr>
          <p:nvPr>
            <p:ph type="sldNum" sz="quarter" idx="12"/>
          </p:nvPr>
        </p:nvSpPr>
        <p:spPr>
          <a:xfrm>
            <a:off x="10653486" y="6402530"/>
            <a:ext cx="700314" cy="365125"/>
          </a:xfrm>
          <a:prstGeom prst="rect">
            <a:avLst/>
          </a:prstGeom>
        </p:spPr>
        <p:txBody>
          <a:bodyPr/>
          <a:lstStyle/>
          <a:p>
            <a:fld id="{58E320A5-A69F-4F4D-858C-67C2F7AD8384}" type="slidenum">
              <a:rPr lang="en-US" smtClean="0"/>
              <a:t>‹#›</a:t>
            </a:fld>
            <a:endParaRPr lang="en-US"/>
          </a:p>
        </p:txBody>
      </p:sp>
    </p:spTree>
    <p:extLst>
      <p:ext uri="{BB962C8B-B14F-4D97-AF65-F5344CB8AC3E}">
        <p14:creationId xmlns:p14="http://schemas.microsoft.com/office/powerpoint/2010/main" val="3205561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CERN KT 2023 Titl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6FA824E-3555-5DB2-B71D-A9269C4C98E5}"/>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endParaRPr lang="en-US"/>
          </a:p>
        </p:txBody>
      </p:sp>
      <p:sp>
        <p:nvSpPr>
          <p:cNvPr id="3" name="Podtytuł 2">
            <a:extLst>
              <a:ext uri="{FF2B5EF4-FFF2-40B4-BE49-F238E27FC236}">
                <a16:creationId xmlns:a16="http://schemas.microsoft.com/office/drawing/2014/main" id="{B648AE8E-56BD-F94C-8352-D3B335A4185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endParaRPr lang="en-US"/>
          </a:p>
        </p:txBody>
      </p:sp>
      <p:sp>
        <p:nvSpPr>
          <p:cNvPr id="5" name="Symbol zastępczy stopki 4">
            <a:extLst>
              <a:ext uri="{FF2B5EF4-FFF2-40B4-BE49-F238E27FC236}">
                <a16:creationId xmlns:a16="http://schemas.microsoft.com/office/drawing/2014/main" id="{88FC7818-BE3B-36DE-0885-23531EA4CF1C}"/>
              </a:ext>
            </a:extLst>
          </p:cNvPr>
          <p:cNvSpPr>
            <a:spLocks noGrp="1"/>
          </p:cNvSpPr>
          <p:nvPr>
            <p:ph type="ftr" sz="quarter" idx="11"/>
          </p:nvPr>
        </p:nvSpPr>
        <p:spPr>
          <a:xfrm>
            <a:off x="3338430" y="6389745"/>
            <a:ext cx="4114800" cy="365125"/>
          </a:xfrm>
          <a:prstGeom prst="rect">
            <a:avLst/>
          </a:prstGeom>
        </p:spPr>
        <p:txBody>
          <a:bodyPr/>
          <a:lstStyle/>
          <a:p>
            <a:r>
              <a:rPr lang="en-GB" noProof="1"/>
              <a:t>Knowledge transfer in 2024</a:t>
            </a:r>
          </a:p>
        </p:txBody>
      </p:sp>
      <p:sp>
        <p:nvSpPr>
          <p:cNvPr id="6" name="Symbol zastępczy numeru slajdu 5">
            <a:extLst>
              <a:ext uri="{FF2B5EF4-FFF2-40B4-BE49-F238E27FC236}">
                <a16:creationId xmlns:a16="http://schemas.microsoft.com/office/drawing/2014/main" id="{CD648DBB-5448-55D7-07EC-8E88080586FC}"/>
              </a:ext>
            </a:extLst>
          </p:cNvPr>
          <p:cNvSpPr>
            <a:spLocks noGrp="1"/>
          </p:cNvSpPr>
          <p:nvPr>
            <p:ph type="sldNum" sz="quarter" idx="12"/>
          </p:nvPr>
        </p:nvSpPr>
        <p:spPr>
          <a:xfrm>
            <a:off x="10653486" y="6402530"/>
            <a:ext cx="700314" cy="365125"/>
          </a:xfrm>
          <a:prstGeom prst="rect">
            <a:avLst/>
          </a:prstGeom>
        </p:spPr>
        <p:txBody>
          <a:bodyPr/>
          <a:lstStyle/>
          <a:p>
            <a:fld id="{58E320A5-A69F-4F4D-858C-67C2F7AD8384}" type="slidenum">
              <a:rPr lang="en-US" smtClean="0"/>
              <a:t>‹#›</a:t>
            </a:fld>
            <a:endParaRPr lang="en-US"/>
          </a:p>
        </p:txBody>
      </p:sp>
      <p:sp>
        <p:nvSpPr>
          <p:cNvPr id="7" name="Symbol zastępczy daty 3">
            <a:extLst>
              <a:ext uri="{FF2B5EF4-FFF2-40B4-BE49-F238E27FC236}">
                <a16:creationId xmlns:a16="http://schemas.microsoft.com/office/drawing/2014/main" id="{8665A41D-8F94-E1AB-D601-98E3F7B8D576}"/>
              </a:ext>
            </a:extLst>
          </p:cNvPr>
          <p:cNvSpPr>
            <a:spLocks noGrp="1"/>
          </p:cNvSpPr>
          <p:nvPr>
            <p:ph type="dt" sz="half" idx="2"/>
          </p:nvPr>
        </p:nvSpPr>
        <p:spPr>
          <a:xfrm>
            <a:off x="8081818" y="6389746"/>
            <a:ext cx="1567873" cy="365125"/>
          </a:xfrm>
          <a:prstGeom prst="rect">
            <a:avLst/>
          </a:prstGeom>
        </p:spPr>
        <p:txBody>
          <a:bodyPr vert="horz" lIns="91440" tIns="45720" rIns="91440" bIns="45720" rtlCol="0" anchor="ctr"/>
          <a:lstStyle>
            <a:lvl1pPr algn="l">
              <a:defRPr sz="1200">
                <a:solidFill>
                  <a:schemeClr val="bg2"/>
                </a:solidFill>
              </a:defRPr>
            </a:lvl1pPr>
          </a:lstStyle>
          <a:p>
            <a:r>
              <a:rPr lang="fr-FR" noProof="1"/>
              <a:t>26 March 2025</a:t>
            </a:r>
            <a:endParaRPr lang="en-GB" noProof="1"/>
          </a:p>
        </p:txBody>
      </p:sp>
    </p:spTree>
    <p:extLst>
      <p:ext uri="{BB962C8B-B14F-4D97-AF65-F5344CB8AC3E}">
        <p14:creationId xmlns:p14="http://schemas.microsoft.com/office/powerpoint/2010/main" val="954784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CERN KT 2023 Title and Content">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A9C3B90-897D-4F0D-6644-79ACC1DF0444}"/>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71DA1236-7C09-2564-C996-B880E7C6A2BF}"/>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8" name="Footer Placeholder 7">
            <a:extLst>
              <a:ext uri="{FF2B5EF4-FFF2-40B4-BE49-F238E27FC236}">
                <a16:creationId xmlns:a16="http://schemas.microsoft.com/office/drawing/2014/main" id="{12F26310-3399-A663-2592-0AA9EE91577D}"/>
              </a:ext>
            </a:extLst>
          </p:cNvPr>
          <p:cNvSpPr>
            <a:spLocks noGrp="1"/>
          </p:cNvSpPr>
          <p:nvPr>
            <p:ph type="ftr" sz="quarter" idx="11"/>
          </p:nvPr>
        </p:nvSpPr>
        <p:spPr>
          <a:xfrm>
            <a:off x="4231739" y="6389746"/>
            <a:ext cx="4114800" cy="365125"/>
          </a:xfrm>
          <a:prstGeom prst="rect">
            <a:avLst/>
          </a:prstGeom>
        </p:spPr>
        <p:txBody>
          <a:bodyPr/>
          <a:lstStyle/>
          <a:p>
            <a:r>
              <a:rPr lang="en-GB" noProof="1"/>
              <a:t>Knowledge transfer in 2024</a:t>
            </a:r>
          </a:p>
        </p:txBody>
      </p:sp>
      <p:sp>
        <p:nvSpPr>
          <p:cNvPr id="9" name="Slide Number Placeholder 8">
            <a:extLst>
              <a:ext uri="{FF2B5EF4-FFF2-40B4-BE49-F238E27FC236}">
                <a16:creationId xmlns:a16="http://schemas.microsoft.com/office/drawing/2014/main" id="{341A0AE9-2FC5-0660-E4C3-66822F4FBD20}"/>
              </a:ext>
            </a:extLst>
          </p:cNvPr>
          <p:cNvSpPr>
            <a:spLocks noGrp="1"/>
          </p:cNvSpPr>
          <p:nvPr>
            <p:ph type="sldNum" sz="quarter" idx="12"/>
          </p:nvPr>
        </p:nvSpPr>
        <p:spPr>
          <a:xfrm>
            <a:off x="11353800" y="6402530"/>
            <a:ext cx="526143" cy="365125"/>
          </a:xfrm>
          <a:prstGeom prst="rect">
            <a:avLst/>
          </a:prstGeom>
        </p:spPr>
        <p:txBody>
          <a:bodyPr/>
          <a:lstStyle/>
          <a:p>
            <a:fld id="{58E320A5-A69F-4F4D-858C-67C2F7AD8384}" type="slidenum">
              <a:rPr lang="en-US" smtClean="0"/>
              <a:pPr/>
              <a:t>‹#›</a:t>
            </a:fld>
            <a:endParaRPr lang="en-US"/>
          </a:p>
        </p:txBody>
      </p:sp>
      <p:sp>
        <p:nvSpPr>
          <p:cNvPr id="4" name="Symbol zastępczy daty 3">
            <a:extLst>
              <a:ext uri="{FF2B5EF4-FFF2-40B4-BE49-F238E27FC236}">
                <a16:creationId xmlns:a16="http://schemas.microsoft.com/office/drawing/2014/main" id="{EFC2AFD4-9E92-358E-1AB4-BB76410D9E78}"/>
              </a:ext>
            </a:extLst>
          </p:cNvPr>
          <p:cNvSpPr>
            <a:spLocks noGrp="1"/>
          </p:cNvSpPr>
          <p:nvPr>
            <p:ph type="dt" sz="half" idx="2"/>
          </p:nvPr>
        </p:nvSpPr>
        <p:spPr>
          <a:xfrm>
            <a:off x="8081818" y="6389746"/>
            <a:ext cx="1567873" cy="365125"/>
          </a:xfrm>
          <a:prstGeom prst="rect">
            <a:avLst/>
          </a:prstGeom>
        </p:spPr>
        <p:txBody>
          <a:bodyPr vert="horz" lIns="91440" tIns="45720" rIns="91440" bIns="45720" rtlCol="0" anchor="ctr"/>
          <a:lstStyle>
            <a:lvl1pPr algn="l">
              <a:defRPr sz="1200">
                <a:solidFill>
                  <a:schemeClr val="bg2"/>
                </a:solidFill>
              </a:defRPr>
            </a:lvl1pPr>
          </a:lstStyle>
          <a:p>
            <a:r>
              <a:rPr lang="fr-FR" noProof="1"/>
              <a:t>26 March 2025</a:t>
            </a:r>
            <a:endParaRPr lang="en-GB" noProof="1"/>
          </a:p>
        </p:txBody>
      </p:sp>
    </p:spTree>
    <p:extLst>
      <p:ext uri="{BB962C8B-B14F-4D97-AF65-F5344CB8AC3E}">
        <p14:creationId xmlns:p14="http://schemas.microsoft.com/office/powerpoint/2010/main" val="2666511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CERN KT 2023 Two columns">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22C5D9ED-7D6F-DE2D-73B9-E6D0E34C09C4}"/>
              </a:ext>
            </a:extLst>
          </p:cNvPr>
          <p:cNvSpPr>
            <a:spLocks noGrp="1"/>
          </p:cNvSpPr>
          <p:nvPr>
            <p:ph type="title"/>
          </p:nvPr>
        </p:nvSpPr>
        <p:spPr/>
        <p:txBody>
          <a:bodyPr/>
          <a:lstStyle/>
          <a:p>
            <a:r>
              <a:rPr lang="pl-PL"/>
              <a:t>Kliknij, aby edytować styl</a:t>
            </a:r>
            <a:endParaRPr lang="en-US"/>
          </a:p>
        </p:txBody>
      </p:sp>
      <p:sp>
        <p:nvSpPr>
          <p:cNvPr id="3" name="Symbol zastępczy zawartości 2">
            <a:extLst>
              <a:ext uri="{FF2B5EF4-FFF2-40B4-BE49-F238E27FC236}">
                <a16:creationId xmlns:a16="http://schemas.microsoft.com/office/drawing/2014/main" id="{2D4A05A4-BEF8-5F91-2B63-3A4CEE97D5A7}"/>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4" name="Symbol zastępczy zawartości 3">
            <a:extLst>
              <a:ext uri="{FF2B5EF4-FFF2-40B4-BE49-F238E27FC236}">
                <a16:creationId xmlns:a16="http://schemas.microsoft.com/office/drawing/2014/main" id="{08D36E8F-19A7-92F8-CB9D-29ECB020D676}"/>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6" name="Symbol zastępczy stopki 5">
            <a:extLst>
              <a:ext uri="{FF2B5EF4-FFF2-40B4-BE49-F238E27FC236}">
                <a16:creationId xmlns:a16="http://schemas.microsoft.com/office/drawing/2014/main" id="{858F26C8-E83A-B86B-CB57-E37144FF5448}"/>
              </a:ext>
            </a:extLst>
          </p:cNvPr>
          <p:cNvSpPr>
            <a:spLocks noGrp="1"/>
          </p:cNvSpPr>
          <p:nvPr>
            <p:ph type="ftr" sz="quarter" idx="11"/>
          </p:nvPr>
        </p:nvSpPr>
        <p:spPr>
          <a:xfrm>
            <a:off x="3338430" y="6389745"/>
            <a:ext cx="4114800" cy="365125"/>
          </a:xfrm>
          <a:prstGeom prst="rect">
            <a:avLst/>
          </a:prstGeom>
        </p:spPr>
        <p:txBody>
          <a:bodyPr/>
          <a:lstStyle/>
          <a:p>
            <a:r>
              <a:rPr lang="en-GB" noProof="1"/>
              <a:t>Knowledge transfer in 2024</a:t>
            </a:r>
          </a:p>
        </p:txBody>
      </p:sp>
      <p:sp>
        <p:nvSpPr>
          <p:cNvPr id="7" name="Symbol zastępczy numeru slajdu 6">
            <a:extLst>
              <a:ext uri="{FF2B5EF4-FFF2-40B4-BE49-F238E27FC236}">
                <a16:creationId xmlns:a16="http://schemas.microsoft.com/office/drawing/2014/main" id="{C1ABA973-AE99-5BB6-BDAE-5A2CE4D94422}"/>
              </a:ext>
            </a:extLst>
          </p:cNvPr>
          <p:cNvSpPr>
            <a:spLocks noGrp="1"/>
          </p:cNvSpPr>
          <p:nvPr>
            <p:ph type="sldNum" sz="quarter" idx="12"/>
          </p:nvPr>
        </p:nvSpPr>
        <p:spPr>
          <a:xfrm>
            <a:off x="10653486" y="6402530"/>
            <a:ext cx="700314" cy="365125"/>
          </a:xfrm>
          <a:prstGeom prst="rect">
            <a:avLst/>
          </a:prstGeom>
        </p:spPr>
        <p:txBody>
          <a:bodyPr/>
          <a:lstStyle/>
          <a:p>
            <a:fld id="{58E320A5-A69F-4F4D-858C-67C2F7AD8384}" type="slidenum">
              <a:rPr lang="en-US" smtClean="0"/>
              <a:t>‹#›</a:t>
            </a:fld>
            <a:endParaRPr lang="en-US"/>
          </a:p>
        </p:txBody>
      </p:sp>
      <p:sp>
        <p:nvSpPr>
          <p:cNvPr id="8" name="Symbol zastępczy daty 3">
            <a:extLst>
              <a:ext uri="{FF2B5EF4-FFF2-40B4-BE49-F238E27FC236}">
                <a16:creationId xmlns:a16="http://schemas.microsoft.com/office/drawing/2014/main" id="{E571A10B-C650-23A1-4601-50E830647F10}"/>
              </a:ext>
            </a:extLst>
          </p:cNvPr>
          <p:cNvSpPr>
            <a:spLocks noGrp="1"/>
          </p:cNvSpPr>
          <p:nvPr>
            <p:ph type="dt" sz="half" idx="13"/>
          </p:nvPr>
        </p:nvSpPr>
        <p:spPr>
          <a:xfrm>
            <a:off x="8081818" y="6389746"/>
            <a:ext cx="1567873" cy="365125"/>
          </a:xfrm>
          <a:prstGeom prst="rect">
            <a:avLst/>
          </a:prstGeom>
        </p:spPr>
        <p:txBody>
          <a:bodyPr vert="horz" lIns="91440" tIns="45720" rIns="91440" bIns="45720" rtlCol="0" anchor="ctr"/>
          <a:lstStyle>
            <a:lvl1pPr algn="l">
              <a:defRPr sz="1200">
                <a:solidFill>
                  <a:schemeClr val="bg2"/>
                </a:solidFill>
              </a:defRPr>
            </a:lvl1pPr>
          </a:lstStyle>
          <a:p>
            <a:r>
              <a:rPr lang="fr-FR" noProof="1"/>
              <a:t>26 March 2025</a:t>
            </a:r>
            <a:endParaRPr lang="en-GB" noProof="1"/>
          </a:p>
        </p:txBody>
      </p:sp>
    </p:spTree>
    <p:extLst>
      <p:ext uri="{BB962C8B-B14F-4D97-AF65-F5344CB8AC3E}">
        <p14:creationId xmlns:p14="http://schemas.microsoft.com/office/powerpoint/2010/main" val="18584127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CERN KT 2023 Comparison">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9B2B8A1-D76B-72AE-540D-66319C0E6A79}"/>
              </a:ext>
            </a:extLst>
          </p:cNvPr>
          <p:cNvSpPr>
            <a:spLocks noGrp="1"/>
          </p:cNvSpPr>
          <p:nvPr>
            <p:ph type="title"/>
          </p:nvPr>
        </p:nvSpPr>
        <p:spPr>
          <a:xfrm>
            <a:off x="839788" y="365125"/>
            <a:ext cx="10515600" cy="1325563"/>
          </a:xfrm>
        </p:spPr>
        <p:txBody>
          <a:bodyPr/>
          <a:lstStyle/>
          <a:p>
            <a:r>
              <a:rPr lang="pl-PL"/>
              <a:t>Kliknij, aby edytować styl</a:t>
            </a:r>
            <a:endParaRPr lang="en-US"/>
          </a:p>
        </p:txBody>
      </p:sp>
      <p:sp>
        <p:nvSpPr>
          <p:cNvPr id="3" name="Symbol zastępczy tekstu 2">
            <a:extLst>
              <a:ext uri="{FF2B5EF4-FFF2-40B4-BE49-F238E27FC236}">
                <a16:creationId xmlns:a16="http://schemas.microsoft.com/office/drawing/2014/main" id="{79A05C41-8A7B-2BD6-8C02-7F2AF59307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70CE33B1-8E55-7B19-E4B3-9BF92A16B285}"/>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5" name="Symbol zastępczy tekstu 4">
            <a:extLst>
              <a:ext uri="{FF2B5EF4-FFF2-40B4-BE49-F238E27FC236}">
                <a16:creationId xmlns:a16="http://schemas.microsoft.com/office/drawing/2014/main" id="{1E655E32-7DD3-0D1F-17B9-CACCB691536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DE8949EA-5BE7-92C6-941F-A5CD85CEE9B8}"/>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US"/>
          </a:p>
        </p:txBody>
      </p:sp>
      <p:sp>
        <p:nvSpPr>
          <p:cNvPr id="8" name="Symbol zastępczy stopki 7">
            <a:extLst>
              <a:ext uri="{FF2B5EF4-FFF2-40B4-BE49-F238E27FC236}">
                <a16:creationId xmlns:a16="http://schemas.microsoft.com/office/drawing/2014/main" id="{74C95A27-AA1E-80C5-4CC3-A63A1419A95F}"/>
              </a:ext>
            </a:extLst>
          </p:cNvPr>
          <p:cNvSpPr>
            <a:spLocks noGrp="1"/>
          </p:cNvSpPr>
          <p:nvPr>
            <p:ph type="ftr" sz="quarter" idx="11"/>
          </p:nvPr>
        </p:nvSpPr>
        <p:spPr>
          <a:xfrm>
            <a:off x="3338430" y="6389745"/>
            <a:ext cx="4114800" cy="365125"/>
          </a:xfrm>
          <a:prstGeom prst="rect">
            <a:avLst/>
          </a:prstGeom>
        </p:spPr>
        <p:txBody>
          <a:bodyPr/>
          <a:lstStyle/>
          <a:p>
            <a:r>
              <a:rPr lang="en-GB" noProof="1"/>
              <a:t>Knowledge transfer in 2024</a:t>
            </a:r>
          </a:p>
        </p:txBody>
      </p:sp>
      <p:sp>
        <p:nvSpPr>
          <p:cNvPr id="9" name="Symbol zastępczy numeru slajdu 8">
            <a:extLst>
              <a:ext uri="{FF2B5EF4-FFF2-40B4-BE49-F238E27FC236}">
                <a16:creationId xmlns:a16="http://schemas.microsoft.com/office/drawing/2014/main" id="{F8288AAA-D0FF-B701-E5DB-74B073035BC8}"/>
              </a:ext>
            </a:extLst>
          </p:cNvPr>
          <p:cNvSpPr>
            <a:spLocks noGrp="1"/>
          </p:cNvSpPr>
          <p:nvPr>
            <p:ph type="sldNum" sz="quarter" idx="12"/>
          </p:nvPr>
        </p:nvSpPr>
        <p:spPr>
          <a:xfrm>
            <a:off x="10653486" y="6402530"/>
            <a:ext cx="700314" cy="365125"/>
          </a:xfrm>
          <a:prstGeom prst="rect">
            <a:avLst/>
          </a:prstGeom>
        </p:spPr>
        <p:txBody>
          <a:bodyPr/>
          <a:lstStyle/>
          <a:p>
            <a:fld id="{58E320A5-A69F-4F4D-858C-67C2F7AD8384}" type="slidenum">
              <a:rPr lang="en-US" smtClean="0"/>
              <a:t>‹#›</a:t>
            </a:fld>
            <a:endParaRPr lang="en-US"/>
          </a:p>
        </p:txBody>
      </p:sp>
      <p:sp>
        <p:nvSpPr>
          <p:cNvPr id="10" name="Symbol zastępczy daty 3">
            <a:extLst>
              <a:ext uri="{FF2B5EF4-FFF2-40B4-BE49-F238E27FC236}">
                <a16:creationId xmlns:a16="http://schemas.microsoft.com/office/drawing/2014/main" id="{AF394282-95B6-4075-F374-72B828F29EB0}"/>
              </a:ext>
            </a:extLst>
          </p:cNvPr>
          <p:cNvSpPr>
            <a:spLocks noGrp="1"/>
          </p:cNvSpPr>
          <p:nvPr>
            <p:ph type="dt" sz="half" idx="13"/>
          </p:nvPr>
        </p:nvSpPr>
        <p:spPr>
          <a:xfrm>
            <a:off x="8081818" y="6389746"/>
            <a:ext cx="1567873" cy="365125"/>
          </a:xfrm>
          <a:prstGeom prst="rect">
            <a:avLst/>
          </a:prstGeom>
        </p:spPr>
        <p:txBody>
          <a:bodyPr vert="horz" lIns="91440" tIns="45720" rIns="91440" bIns="45720" rtlCol="0" anchor="ctr"/>
          <a:lstStyle>
            <a:lvl1pPr algn="l">
              <a:defRPr sz="1200">
                <a:solidFill>
                  <a:schemeClr val="bg2"/>
                </a:solidFill>
              </a:defRPr>
            </a:lvl1pPr>
          </a:lstStyle>
          <a:p>
            <a:r>
              <a:rPr lang="fr-FR" noProof="1"/>
              <a:t>26 March 2025</a:t>
            </a:r>
            <a:endParaRPr lang="en-GB" noProof="1"/>
          </a:p>
        </p:txBody>
      </p:sp>
    </p:spTree>
    <p:extLst>
      <p:ext uri="{BB962C8B-B14F-4D97-AF65-F5344CB8AC3E}">
        <p14:creationId xmlns:p14="http://schemas.microsoft.com/office/powerpoint/2010/main" val="29855518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520689827"/>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5.xml"/><Relationship Id="rId7"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slideLayout" Target="../slideLayouts/slideLayout21.xml"/><Relationship Id="rId18" Type="http://schemas.openxmlformats.org/officeDocument/2006/relationships/slideLayout" Target="../slideLayouts/slideLayout26.xml"/><Relationship Id="rId26" Type="http://schemas.openxmlformats.org/officeDocument/2006/relationships/image" Target="../media/image3.png"/><Relationship Id="rId3" Type="http://schemas.openxmlformats.org/officeDocument/2006/relationships/slideLayout" Target="../slideLayouts/slideLayout11.xml"/><Relationship Id="rId21" Type="http://schemas.openxmlformats.org/officeDocument/2006/relationships/slideLayout" Target="../slideLayouts/slideLayout29.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17" Type="http://schemas.openxmlformats.org/officeDocument/2006/relationships/slideLayout" Target="../slideLayouts/slideLayout25.xml"/><Relationship Id="rId25" Type="http://schemas.openxmlformats.org/officeDocument/2006/relationships/theme" Target="../theme/theme3.xml"/><Relationship Id="rId2" Type="http://schemas.openxmlformats.org/officeDocument/2006/relationships/slideLayout" Target="../slideLayouts/slideLayout10.xml"/><Relationship Id="rId16" Type="http://schemas.openxmlformats.org/officeDocument/2006/relationships/slideLayout" Target="../slideLayouts/slideLayout24.xml"/><Relationship Id="rId20" Type="http://schemas.openxmlformats.org/officeDocument/2006/relationships/slideLayout" Target="../slideLayouts/slideLayout28.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24" Type="http://schemas.openxmlformats.org/officeDocument/2006/relationships/slideLayout" Target="../slideLayouts/slideLayout32.xml"/><Relationship Id="rId5" Type="http://schemas.openxmlformats.org/officeDocument/2006/relationships/slideLayout" Target="../slideLayouts/slideLayout13.xml"/><Relationship Id="rId15" Type="http://schemas.openxmlformats.org/officeDocument/2006/relationships/slideLayout" Target="../slideLayouts/slideLayout23.xml"/><Relationship Id="rId23" Type="http://schemas.openxmlformats.org/officeDocument/2006/relationships/slideLayout" Target="../slideLayouts/slideLayout31.xml"/><Relationship Id="rId10" Type="http://schemas.openxmlformats.org/officeDocument/2006/relationships/slideLayout" Target="../slideLayouts/slideLayout18.xml"/><Relationship Id="rId19" Type="http://schemas.openxmlformats.org/officeDocument/2006/relationships/slideLayout" Target="../slideLayouts/slideLayout27.xml"/><Relationship Id="rId4" Type="http://schemas.openxmlformats.org/officeDocument/2006/relationships/slideLayout" Target="../slideLayouts/slideLayout12.xml"/><Relationship Id="rId9" Type="http://schemas.openxmlformats.org/officeDocument/2006/relationships/slideLayout" Target="../slideLayouts/slideLayout17.xml"/><Relationship Id="rId14" Type="http://schemas.openxmlformats.org/officeDocument/2006/relationships/slideLayout" Target="../slideLayouts/slideLayout22.xml"/><Relationship Id="rId22"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6"/>
            </a:gs>
            <a:gs pos="100000">
              <a:schemeClr val="tx2"/>
            </a:gs>
          </a:gsLst>
          <a:path path="circle">
            <a:fillToRect r="100000" b="100000"/>
          </a:path>
          <a:tileRect l="-100000" t="-100000"/>
        </a:gradFill>
        <a:effectLst/>
      </p:bgPr>
    </p:bg>
    <p:spTree>
      <p:nvGrpSpPr>
        <p:cNvPr id="1" name=""/>
        <p:cNvGrpSpPr/>
        <p:nvPr/>
      </p:nvGrpSpPr>
      <p:grpSpPr>
        <a:xfrm>
          <a:off x="0" y="0"/>
          <a:ext cx="0" cy="0"/>
          <a:chOff x="0" y="0"/>
          <a:chExt cx="0" cy="0"/>
        </a:xfrm>
      </p:grpSpPr>
      <p:pic>
        <p:nvPicPr>
          <p:cNvPr id="13" name="Obraz 12" descr="Obraz zawierający tekst, Czcionka, Grafika, logo&#10;&#10;Opis wygenerowany automatycznie">
            <a:extLst>
              <a:ext uri="{FF2B5EF4-FFF2-40B4-BE49-F238E27FC236}">
                <a16:creationId xmlns:a16="http://schemas.microsoft.com/office/drawing/2014/main" id="{26B66D55-F4FF-EE98-3BB7-F292EA1FE3AC}"/>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486511" y="1294771"/>
            <a:ext cx="3218978" cy="918127"/>
          </a:xfrm>
          <a:prstGeom prst="rect">
            <a:avLst/>
          </a:prstGeom>
        </p:spPr>
      </p:pic>
      <p:sp>
        <p:nvSpPr>
          <p:cNvPr id="16" name="Symbol zastępczy tekstu 2">
            <a:extLst>
              <a:ext uri="{FF2B5EF4-FFF2-40B4-BE49-F238E27FC236}">
                <a16:creationId xmlns:a16="http://schemas.microsoft.com/office/drawing/2014/main" id="{F5C7056D-9567-D422-4003-B20D213E53E9}"/>
              </a:ext>
            </a:extLst>
          </p:cNvPr>
          <p:cNvSpPr>
            <a:spLocks noGrp="1"/>
          </p:cNvSpPr>
          <p:nvPr>
            <p:ph type="body" idx="1"/>
          </p:nvPr>
        </p:nvSpPr>
        <p:spPr>
          <a:xfrm>
            <a:off x="838200" y="3791865"/>
            <a:ext cx="10515600" cy="523220"/>
          </a:xfrm>
          <a:prstGeom prst="rect">
            <a:avLst/>
          </a:prstGeom>
        </p:spPr>
        <p:txBody>
          <a:bodyPr vert="horz" lIns="91440" tIns="45720" rIns="91440" bIns="45720" rtlCol="0">
            <a:noAutofit/>
          </a:bodyPr>
          <a:lstStyle/>
          <a:p>
            <a:pPr lvl="0"/>
            <a:r>
              <a:rPr lang="pl-PL" dirty="0"/>
              <a:t>Kliknij, aby edytować style wzorca tekst</a:t>
            </a:r>
            <a:endParaRPr lang="en-US" dirty="0"/>
          </a:p>
        </p:txBody>
      </p:sp>
      <p:sp>
        <p:nvSpPr>
          <p:cNvPr id="17" name="Symbol zastępczy tytułu 1">
            <a:extLst>
              <a:ext uri="{FF2B5EF4-FFF2-40B4-BE49-F238E27FC236}">
                <a16:creationId xmlns:a16="http://schemas.microsoft.com/office/drawing/2014/main" id="{3D47D9B6-A990-367C-18EB-EE051BA19AB5}"/>
              </a:ext>
            </a:extLst>
          </p:cNvPr>
          <p:cNvSpPr>
            <a:spLocks noGrp="1"/>
          </p:cNvSpPr>
          <p:nvPr>
            <p:ph type="title"/>
          </p:nvPr>
        </p:nvSpPr>
        <p:spPr>
          <a:xfrm>
            <a:off x="838200" y="2938653"/>
            <a:ext cx="10515600" cy="689017"/>
          </a:xfrm>
          <a:prstGeom prst="rect">
            <a:avLst/>
          </a:prstGeom>
        </p:spPr>
        <p:txBody>
          <a:bodyPr vert="horz" lIns="91440" tIns="45720" rIns="91440" bIns="45720" rtlCol="0" anchor="ctr">
            <a:noAutofit/>
          </a:bodyPr>
          <a:lstStyle/>
          <a:p>
            <a:r>
              <a:rPr lang="pl-PL" dirty="0"/>
              <a:t>Kliknij, aby edytować styl</a:t>
            </a:r>
            <a:endParaRPr lang="en-US" dirty="0"/>
          </a:p>
        </p:txBody>
      </p:sp>
    </p:spTree>
    <p:extLst>
      <p:ext uri="{BB962C8B-B14F-4D97-AF65-F5344CB8AC3E}">
        <p14:creationId xmlns:p14="http://schemas.microsoft.com/office/powerpoint/2010/main" val="2518240307"/>
      </p:ext>
    </p:extLst>
  </p:cSld>
  <p:clrMap bg1="lt1" tx1="dk1" bg2="lt2" tx2="dk2" accent1="accent1" accent2="accent2" accent3="accent3" accent4="accent4" accent5="accent5" accent6="accent6" hlink="hlink" folHlink="folHlink"/>
  <p:sldLayoutIdLst>
    <p:sldLayoutId id="2147483662" r:id="rId1"/>
    <p:sldLayoutId id="2147483663" r:id="rId2"/>
  </p:sldLayoutIdLst>
  <p:hf sldNum="0" hdr="0"/>
  <p:txStyles>
    <p:titleStyle>
      <a:lvl1pPr algn="ctr" defTabSz="914400" rtl="0" eaLnBrk="1" latinLnBrk="0" hangingPunct="1">
        <a:lnSpc>
          <a:spcPct val="90000"/>
        </a:lnSpc>
        <a:spcBef>
          <a:spcPct val="0"/>
        </a:spcBef>
        <a:buNone/>
        <a:defRPr sz="28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0">
              <a:schemeClr val="accent6"/>
            </a:gs>
            <a:gs pos="100000">
              <a:schemeClr val="tx2"/>
            </a:gs>
          </a:gsLst>
          <a:path path="circle">
            <a:fillToRect r="100000" b="100000"/>
          </a:path>
          <a:tileRect l="-100000" t="-100000"/>
        </a:gradFill>
        <a:effectLst/>
      </p:bgPr>
    </p:bg>
    <p:spTree>
      <p:nvGrpSpPr>
        <p:cNvPr id="1" name=""/>
        <p:cNvGrpSpPr/>
        <p:nvPr/>
      </p:nvGrpSpPr>
      <p:grpSpPr>
        <a:xfrm>
          <a:off x="0" y="0"/>
          <a:ext cx="0" cy="0"/>
          <a:chOff x="0" y="0"/>
          <a:chExt cx="0" cy="0"/>
        </a:xfrm>
      </p:grpSpPr>
      <p:sp>
        <p:nvSpPr>
          <p:cNvPr id="7" name="Prostokąt 6">
            <a:extLst>
              <a:ext uri="{FF2B5EF4-FFF2-40B4-BE49-F238E27FC236}">
                <a16:creationId xmlns:a16="http://schemas.microsoft.com/office/drawing/2014/main" id="{75287FF9-D648-1E43-7BA9-51175B63D7B6}"/>
              </a:ext>
            </a:extLst>
          </p:cNvPr>
          <p:cNvSpPr/>
          <p:nvPr userDrawn="1"/>
        </p:nvSpPr>
        <p:spPr>
          <a:xfrm>
            <a:off x="1" y="6311900"/>
            <a:ext cx="12192000" cy="546100"/>
          </a:xfrm>
          <a:prstGeom prst="rect">
            <a:avLst/>
          </a:prstGeom>
          <a:solidFill>
            <a:schemeClr val="accent6"/>
          </a:solidFill>
          <a:ln w="6350">
            <a:solidFill>
              <a:schemeClr val="tx2"/>
            </a:solidFill>
          </a:ln>
          <a:effectLst>
            <a:softEdge rad="0"/>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noProof="1"/>
          </a:p>
        </p:txBody>
      </p:sp>
      <p:sp>
        <p:nvSpPr>
          <p:cNvPr id="2" name="Symbol zastępczy tytułu 1">
            <a:extLst>
              <a:ext uri="{FF2B5EF4-FFF2-40B4-BE49-F238E27FC236}">
                <a16:creationId xmlns:a16="http://schemas.microsoft.com/office/drawing/2014/main" id="{2D0897A2-1D79-E47E-2D31-D23F93694B5E}"/>
              </a:ext>
            </a:extLst>
          </p:cNvPr>
          <p:cNvSpPr>
            <a:spLocks noGrp="1"/>
          </p:cNvSpPr>
          <p:nvPr>
            <p:ph type="title"/>
          </p:nvPr>
        </p:nvSpPr>
        <p:spPr>
          <a:xfrm>
            <a:off x="838200" y="260927"/>
            <a:ext cx="8550564" cy="840220"/>
          </a:xfrm>
          <a:prstGeom prst="rect">
            <a:avLst/>
          </a:prstGeom>
        </p:spPr>
        <p:txBody>
          <a:bodyPr vert="horz" lIns="91440" tIns="45720" rIns="91440" bIns="45720" rtlCol="0" anchor="ctr">
            <a:normAutofit/>
          </a:bodyPr>
          <a:lstStyle/>
          <a:p>
            <a:r>
              <a:rPr lang="en-GB" noProof="1"/>
              <a:t>Kliknij, aby edytować styl</a:t>
            </a:r>
          </a:p>
        </p:txBody>
      </p:sp>
      <p:sp>
        <p:nvSpPr>
          <p:cNvPr id="3" name="Symbol zastępczy tekstu 2">
            <a:extLst>
              <a:ext uri="{FF2B5EF4-FFF2-40B4-BE49-F238E27FC236}">
                <a16:creationId xmlns:a16="http://schemas.microsoft.com/office/drawing/2014/main" id="{D5B26FCC-9182-2D87-71BE-F597C5D575C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noProof="1"/>
              <a:t>Kliknij, aby edytować style wzorca tekstu</a:t>
            </a:r>
          </a:p>
          <a:p>
            <a:pPr lvl="1"/>
            <a:r>
              <a:rPr lang="en-GB" noProof="1"/>
              <a:t>Drugi poziom</a:t>
            </a:r>
          </a:p>
          <a:p>
            <a:pPr lvl="2"/>
            <a:r>
              <a:rPr lang="en-GB" noProof="1"/>
              <a:t>Trzeci poziom</a:t>
            </a:r>
          </a:p>
          <a:p>
            <a:pPr lvl="3"/>
            <a:r>
              <a:rPr lang="en-GB" noProof="1"/>
              <a:t>Czwarty poziom</a:t>
            </a:r>
          </a:p>
          <a:p>
            <a:pPr lvl="4"/>
            <a:r>
              <a:rPr lang="en-GB" noProof="1"/>
              <a:t>Piąty poziom</a:t>
            </a:r>
          </a:p>
        </p:txBody>
      </p:sp>
      <p:pic>
        <p:nvPicPr>
          <p:cNvPr id="13" name="Obraz 12" descr="Obraz zawierający tekst, Czcionka, Grafika, logo&#10;&#10;Opis wygenerowany automatycznie">
            <a:extLst>
              <a:ext uri="{FF2B5EF4-FFF2-40B4-BE49-F238E27FC236}">
                <a16:creationId xmlns:a16="http://schemas.microsoft.com/office/drawing/2014/main" id="{26B66D55-F4FF-EE98-3BB7-F292EA1FE3AC}"/>
              </a:ext>
            </a:extLst>
          </p:cNvPr>
          <p:cNvPicPr>
            <a:picLocks noChangeAspect="1"/>
          </p:cNvPicPr>
          <p:nvPr userDrawn="1"/>
        </p:nvPicPr>
        <p:blipFill>
          <a:blip r:embed="rId8" cstate="hqprint">
            <a:extLst>
              <a:ext uri="{28A0092B-C50C-407E-A947-70E740481C1C}">
                <a14:useLocalDpi xmlns:a14="http://schemas.microsoft.com/office/drawing/2010/main"/>
              </a:ext>
            </a:extLst>
          </a:blip>
          <a:stretch>
            <a:fillRect/>
          </a:stretch>
        </p:blipFill>
        <p:spPr>
          <a:xfrm>
            <a:off x="67990" y="6310214"/>
            <a:ext cx="2011471" cy="573718"/>
          </a:xfrm>
          <a:prstGeom prst="rect">
            <a:avLst/>
          </a:prstGeom>
        </p:spPr>
      </p:pic>
    </p:spTree>
    <p:extLst>
      <p:ext uri="{BB962C8B-B14F-4D97-AF65-F5344CB8AC3E}">
        <p14:creationId xmlns:p14="http://schemas.microsoft.com/office/powerpoint/2010/main" val="2001351742"/>
      </p:ext>
    </p:extLst>
  </p:cSld>
  <p:clrMap bg1="lt1" tx1="dk1" bg2="lt2" tx2="dk2" accent1="accent1" accent2="accent2" accent3="accent3" accent4="accent4" accent5="accent5" accent6="accent6" hlink="hlink" folHlink="folHlink"/>
  <p:sldLayoutIdLst>
    <p:sldLayoutId id="2147483660" r:id="rId1"/>
    <p:sldLayoutId id="2147483655" r:id="rId2"/>
    <p:sldLayoutId id="2147483649" r:id="rId3"/>
    <p:sldLayoutId id="2147483650" r:id="rId4"/>
    <p:sldLayoutId id="2147483652" r:id="rId5"/>
    <p:sldLayoutId id="2147483653" r:id="rId6"/>
  </p:sldLayoutIdLst>
  <p:hf sldNum="0" hdr="0"/>
  <p:txStyles>
    <p:title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6">
            <a:extLst>
              <a:ext uri="{28A0092B-C50C-407E-A947-70E740481C1C}">
                <a14:useLocalDpi xmlns:a14="http://schemas.microsoft.com/office/drawing/2010/main" val="0"/>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485228" y="6350851"/>
            <a:ext cx="631160" cy="365125"/>
          </a:xfrm>
          <a:prstGeom prst="rect">
            <a:avLst/>
          </a:prstGeom>
        </p:spPr>
        <p:txBody>
          <a:bodyPr vert="horz" lIns="0" tIns="0" rIns="0" bIns="0" rtlCol="0" anchor="ctr"/>
          <a:lstStyle>
            <a:lvl1pPr algn="r">
              <a:defRPr sz="1000">
                <a:solidFill>
                  <a:schemeClr val="bg1"/>
                </a:solidFill>
              </a:defRPr>
            </a:lvl1pPr>
          </a:lstStyle>
          <a:p>
            <a:fld id="{23793A62-AA7E-5A4D-A43E-DF1B3593C4E5}" type="datetime1">
              <a:rPr lang="en-US" smtClean="0"/>
              <a:t>6/23/25</a:t>
            </a:fld>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Presenter | Presentation Title</a:t>
            </a:r>
          </a:p>
        </p:txBody>
      </p:sp>
    </p:spTree>
    <p:extLst>
      <p:ext uri="{BB962C8B-B14F-4D97-AF65-F5344CB8AC3E}">
        <p14:creationId xmlns:p14="http://schemas.microsoft.com/office/powerpoint/2010/main" val="826085249"/>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 id="2147483681" r:id="rId17"/>
    <p:sldLayoutId id="2147483682" r:id="rId18"/>
    <p:sldLayoutId id="2147483683" r:id="rId19"/>
    <p:sldLayoutId id="2147483684" r:id="rId20"/>
    <p:sldLayoutId id="2147483685" r:id="rId21"/>
    <p:sldLayoutId id="2147483686" r:id="rId22"/>
    <p:sldLayoutId id="2147483687" r:id="rId23"/>
    <p:sldLayoutId id="2147483688" r:id="rId24"/>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1.jpeg"/><Relationship Id="rId7" Type="http://schemas.openxmlformats.org/officeDocument/2006/relationships/image" Target="../media/image20.sv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6.sv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8.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25.sv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28.svg"/><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28.sv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2.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31.png"/><Relationship Id="rId5" Type="http://schemas.openxmlformats.org/officeDocument/2006/relationships/image" Target="../media/image30.jpeg"/><Relationship Id="rId4" Type="http://schemas.openxmlformats.org/officeDocument/2006/relationships/image" Target="../media/image28.sv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image" Target="../media/image36.jpeg"/><Relationship Id="rId5" Type="http://schemas.openxmlformats.org/officeDocument/2006/relationships/image" Target="../media/image35.jpeg"/><Relationship Id="rId4" Type="http://schemas.openxmlformats.org/officeDocument/2006/relationships/image" Target="../media/image34.svg"/></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7" Type="http://schemas.openxmlformats.org/officeDocument/2006/relationships/image" Target="../media/image41.jp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40.jpeg"/><Relationship Id="rId5" Type="http://schemas.openxmlformats.org/officeDocument/2006/relationships/image" Target="../media/image39.svg"/><Relationship Id="rId4" Type="http://schemas.openxmlformats.org/officeDocument/2006/relationships/image" Target="../media/image38.png"/></Relationships>
</file>

<file path=ppt/slides/_rels/slide17.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43.svg"/><Relationship Id="rId7" Type="http://schemas.openxmlformats.org/officeDocument/2006/relationships/image" Target="../media/image47.svg"/><Relationship Id="rId2" Type="http://schemas.openxmlformats.org/officeDocument/2006/relationships/image" Target="../media/image42.png"/><Relationship Id="rId1" Type="http://schemas.openxmlformats.org/officeDocument/2006/relationships/slideLayout" Target="../slideLayouts/slideLayout6.xml"/><Relationship Id="rId6" Type="http://schemas.openxmlformats.org/officeDocument/2006/relationships/image" Target="../media/image46.png"/><Relationship Id="rId5" Type="http://schemas.openxmlformats.org/officeDocument/2006/relationships/image" Target="../media/image45.svg"/><Relationship Id="rId10" Type="http://schemas.openxmlformats.org/officeDocument/2006/relationships/image" Target="../media/image50.gif"/><Relationship Id="rId4" Type="http://schemas.openxmlformats.org/officeDocument/2006/relationships/image" Target="../media/image44.png"/><Relationship Id="rId9" Type="http://schemas.openxmlformats.org/officeDocument/2006/relationships/image" Target="../media/image49.svg"/></Relationships>
</file>

<file path=ppt/slides/_rels/slide18.xml.rels><?xml version="1.0" encoding="UTF-8" standalone="yes"?>
<Relationships xmlns="http://schemas.openxmlformats.org/package/2006/relationships"><Relationship Id="rId8" Type="http://schemas.openxmlformats.org/officeDocument/2006/relationships/image" Target="../media/image57.jpeg"/><Relationship Id="rId13" Type="http://schemas.openxmlformats.org/officeDocument/2006/relationships/image" Target="../media/image62.png"/><Relationship Id="rId18" Type="http://schemas.openxmlformats.org/officeDocument/2006/relationships/image" Target="../media/image67.png"/><Relationship Id="rId26" Type="http://schemas.openxmlformats.org/officeDocument/2006/relationships/image" Target="../media/image75.png"/><Relationship Id="rId3" Type="http://schemas.openxmlformats.org/officeDocument/2006/relationships/image" Target="../media/image52.jpeg"/><Relationship Id="rId21" Type="http://schemas.openxmlformats.org/officeDocument/2006/relationships/image" Target="../media/image70.png"/><Relationship Id="rId7" Type="http://schemas.openxmlformats.org/officeDocument/2006/relationships/image" Target="../media/image56.png"/><Relationship Id="rId12" Type="http://schemas.openxmlformats.org/officeDocument/2006/relationships/image" Target="../media/image61.png"/><Relationship Id="rId17" Type="http://schemas.openxmlformats.org/officeDocument/2006/relationships/image" Target="../media/image66.png"/><Relationship Id="rId25" Type="http://schemas.openxmlformats.org/officeDocument/2006/relationships/image" Target="../media/image74.png"/><Relationship Id="rId2" Type="http://schemas.openxmlformats.org/officeDocument/2006/relationships/image" Target="../media/image51.jpeg"/><Relationship Id="rId16" Type="http://schemas.openxmlformats.org/officeDocument/2006/relationships/image" Target="../media/image65.jpeg"/><Relationship Id="rId20" Type="http://schemas.openxmlformats.org/officeDocument/2006/relationships/image" Target="../media/image69.jpeg"/><Relationship Id="rId29" Type="http://schemas.openxmlformats.org/officeDocument/2006/relationships/image" Target="../media/image78.png"/><Relationship Id="rId1" Type="http://schemas.openxmlformats.org/officeDocument/2006/relationships/slideLayout" Target="../slideLayouts/slideLayout6.xml"/><Relationship Id="rId6" Type="http://schemas.openxmlformats.org/officeDocument/2006/relationships/image" Target="../media/image55.png"/><Relationship Id="rId11" Type="http://schemas.openxmlformats.org/officeDocument/2006/relationships/image" Target="../media/image60.jpeg"/><Relationship Id="rId24" Type="http://schemas.openxmlformats.org/officeDocument/2006/relationships/image" Target="../media/image73.png"/><Relationship Id="rId5" Type="http://schemas.openxmlformats.org/officeDocument/2006/relationships/image" Target="../media/image54.png"/><Relationship Id="rId15" Type="http://schemas.openxmlformats.org/officeDocument/2006/relationships/image" Target="../media/image64.jpeg"/><Relationship Id="rId23" Type="http://schemas.openxmlformats.org/officeDocument/2006/relationships/image" Target="../media/image72.png"/><Relationship Id="rId28" Type="http://schemas.openxmlformats.org/officeDocument/2006/relationships/image" Target="../media/image77.png"/><Relationship Id="rId10" Type="http://schemas.openxmlformats.org/officeDocument/2006/relationships/image" Target="../media/image59.png"/><Relationship Id="rId19" Type="http://schemas.openxmlformats.org/officeDocument/2006/relationships/image" Target="../media/image68.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63.jpeg"/><Relationship Id="rId22" Type="http://schemas.openxmlformats.org/officeDocument/2006/relationships/image" Target="../media/image71.jpeg"/><Relationship Id="rId27" Type="http://schemas.openxmlformats.org/officeDocument/2006/relationships/image" Target="../media/image76.png"/></Relationships>
</file>

<file path=ppt/slides/_rels/slide1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6.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84.tiff"/><Relationship Id="rId2" Type="http://schemas.openxmlformats.org/officeDocument/2006/relationships/notesSlide" Target="../notesSlides/notesSlide14.xml"/><Relationship Id="rId1" Type="http://schemas.openxmlformats.org/officeDocument/2006/relationships/slideLayout" Target="../slideLayouts/slideLayout15.xml"/><Relationship Id="rId5" Type="http://schemas.openxmlformats.org/officeDocument/2006/relationships/image" Target="../media/image86.jpeg"/><Relationship Id="rId4" Type="http://schemas.openxmlformats.org/officeDocument/2006/relationships/image" Target="../media/image85.png"/></Relationships>
</file>

<file path=ppt/slides/_rels/slide2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15.xml"/><Relationship Id="rId1" Type="http://schemas.openxmlformats.org/officeDocument/2006/relationships/slideLayout" Target="../slideLayouts/slideLayout32.xml"/><Relationship Id="rId4" Type="http://schemas.openxmlformats.org/officeDocument/2006/relationships/image" Target="../media/image88.tif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hyperlink" Target="https://report2023-kt.web.cern.ch/" TargetMode="External"/><Relationship Id="rId1" Type="http://schemas.openxmlformats.org/officeDocument/2006/relationships/slideLayout" Target="../slideLayouts/slideLayout6.xml"/><Relationship Id="rId5" Type="http://schemas.openxmlformats.org/officeDocument/2006/relationships/image" Target="../media/image91.svg"/><Relationship Id="rId4" Type="http://schemas.openxmlformats.org/officeDocument/2006/relationships/image" Target="../media/image90.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image" Target="../media/image92.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png"/><Relationship Id="rId5" Type="http://schemas.openxmlformats.org/officeDocument/2006/relationships/image" Target="../media/image25.sv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notesSlide" Target="../notesSlides/notesSlide21.xml"/><Relationship Id="rId1" Type="http://schemas.openxmlformats.org/officeDocument/2006/relationships/slideLayout" Target="../slideLayouts/slideLayout6.xml"/><Relationship Id="rId6" Type="http://schemas.openxmlformats.org/officeDocument/2006/relationships/image" Target="../media/image97.png"/><Relationship Id="rId5" Type="http://schemas.openxmlformats.org/officeDocument/2006/relationships/image" Target="../media/image96.jpg"/><Relationship Id="rId4" Type="http://schemas.openxmlformats.org/officeDocument/2006/relationships/image" Target="../media/image95.jpg"/></Relationships>
</file>

<file path=ppt/slides/_rels/slide31.xml.rels><?xml version="1.0" encoding="UTF-8" standalone="yes"?>
<Relationships xmlns="http://schemas.openxmlformats.org/package/2006/relationships"><Relationship Id="rId3" Type="http://schemas.openxmlformats.org/officeDocument/2006/relationships/image" Target="../media/image98.jpg"/><Relationship Id="rId2" Type="http://schemas.openxmlformats.org/officeDocument/2006/relationships/notesSlide" Target="../notesSlides/notesSlide22.xml"/><Relationship Id="rId1" Type="http://schemas.openxmlformats.org/officeDocument/2006/relationships/slideLayout" Target="../slideLayouts/slideLayout6.xml"/><Relationship Id="rId6" Type="http://schemas.openxmlformats.org/officeDocument/2006/relationships/image" Target="../media/image101.jpg"/><Relationship Id="rId5" Type="http://schemas.openxmlformats.org/officeDocument/2006/relationships/image" Target="../media/image100.png"/><Relationship Id="rId4" Type="http://schemas.openxmlformats.org/officeDocument/2006/relationships/image" Target="../media/image99.jpg"/></Relationships>
</file>

<file path=ppt/slides/_rels/slide32.xml.rels><?xml version="1.0" encoding="UTF-8" standalone="yes"?>
<Relationships xmlns="http://schemas.openxmlformats.org/package/2006/relationships"><Relationship Id="rId3" Type="http://schemas.openxmlformats.org/officeDocument/2006/relationships/image" Target="../media/image102.jpeg"/><Relationship Id="rId2" Type="http://schemas.openxmlformats.org/officeDocument/2006/relationships/notesSlide" Target="../notesSlides/notesSlide23.xml"/><Relationship Id="rId1" Type="http://schemas.openxmlformats.org/officeDocument/2006/relationships/slideLayout" Target="../slideLayouts/slideLayout6.xml"/><Relationship Id="rId5" Type="http://schemas.openxmlformats.org/officeDocument/2006/relationships/image" Target="../media/image104.png"/><Relationship Id="rId4" Type="http://schemas.openxmlformats.org/officeDocument/2006/relationships/image" Target="../media/image103.jpeg"/></Relationships>
</file>

<file path=ppt/slides/_rels/slide3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xml"/><Relationship Id="rId6" Type="http://schemas.openxmlformats.org/officeDocument/2006/relationships/image" Target="../media/image106.jpeg"/><Relationship Id="rId5" Type="http://schemas.openxmlformats.org/officeDocument/2006/relationships/image" Target="../media/image105.png"/><Relationship Id="rId4" Type="http://schemas.openxmlformats.org/officeDocument/2006/relationships/image" Target="../media/image34.svg"/></Relationships>
</file>

<file path=ppt/slides/_rels/slide4.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image" Target="../media/image13.gif"/><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20.svg"/><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588242-2FE1-7BE3-E214-2B1A4332D250}"/>
            </a:ext>
          </a:extLst>
        </p:cNvPr>
        <p:cNvGrpSpPr/>
        <p:nvPr/>
      </p:nvGrpSpPr>
      <p:grpSpPr>
        <a:xfrm>
          <a:off x="0" y="0"/>
          <a:ext cx="0" cy="0"/>
          <a:chOff x="0" y="0"/>
          <a:chExt cx="0" cy="0"/>
        </a:xfrm>
      </p:grpSpPr>
      <p:pic>
        <p:nvPicPr>
          <p:cNvPr id="6" name="Obraz 5" descr="Obraz zawierający inżynieria, rura, stal, samolot&#10;&#10;Opis wygenerowany automatycznie">
            <a:extLst>
              <a:ext uri="{FF2B5EF4-FFF2-40B4-BE49-F238E27FC236}">
                <a16:creationId xmlns:a16="http://schemas.microsoft.com/office/drawing/2014/main" id="{CDBF8A35-D003-E823-DAF5-FCD987FAC985}"/>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 y="0"/>
            <a:ext cx="12192000" cy="6851233"/>
          </a:xfrm>
          <a:prstGeom prst="rect">
            <a:avLst/>
          </a:prstGeom>
        </p:spPr>
      </p:pic>
      <p:sp>
        <p:nvSpPr>
          <p:cNvPr id="9" name="Prostokąt: zaokrąglone rogi u góry 8">
            <a:extLst>
              <a:ext uri="{FF2B5EF4-FFF2-40B4-BE49-F238E27FC236}">
                <a16:creationId xmlns:a16="http://schemas.microsoft.com/office/drawing/2014/main" id="{A65E6584-584F-C0BE-227D-4EB3473D77F6}"/>
              </a:ext>
            </a:extLst>
          </p:cNvPr>
          <p:cNvSpPr/>
          <p:nvPr/>
        </p:nvSpPr>
        <p:spPr>
          <a:xfrm rot="5400000">
            <a:off x="1347213" y="-468191"/>
            <a:ext cx="5042810" cy="7737235"/>
          </a:xfrm>
          <a:prstGeom prst="round2SameRect">
            <a:avLst>
              <a:gd name="adj1" fmla="val 5136"/>
              <a:gd name="adj2" fmla="val 0"/>
            </a:avLst>
          </a:prstGeom>
          <a:solidFill>
            <a:schemeClr val="tx1">
              <a:alpha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ytuł 1">
            <a:extLst>
              <a:ext uri="{FF2B5EF4-FFF2-40B4-BE49-F238E27FC236}">
                <a16:creationId xmlns:a16="http://schemas.microsoft.com/office/drawing/2014/main" id="{7F38E93E-5BB8-BC36-1B24-972617E76A2E}"/>
              </a:ext>
            </a:extLst>
          </p:cNvPr>
          <p:cNvSpPr>
            <a:spLocks noGrp="1"/>
          </p:cNvSpPr>
          <p:nvPr>
            <p:ph type="title"/>
          </p:nvPr>
        </p:nvSpPr>
        <p:spPr>
          <a:xfrm>
            <a:off x="517690" y="2040308"/>
            <a:ext cx="10515600" cy="1183453"/>
          </a:xfrm>
        </p:spPr>
        <p:txBody>
          <a:bodyPr/>
          <a:lstStyle/>
          <a:p>
            <a:pPr algn="l"/>
            <a:r>
              <a:rPr lang="en-US" sz="4000" dirty="0">
                <a:effectLst/>
                <a:latin typeface="Source Sans Pro" panose="020B0503030403020204" pitchFamily="34" charset="0"/>
                <a:ea typeface="Source Sans Pro" panose="020B0503030403020204" pitchFamily="34" charset="0"/>
              </a:rPr>
              <a:t>Knowledge transfer</a:t>
            </a:r>
            <a:r>
              <a:rPr lang="en-US" sz="4000" dirty="0">
                <a:latin typeface="Source Sans Pro" panose="020B0503030403020204" pitchFamily="34" charset="0"/>
                <a:ea typeface="Source Sans Pro" panose="020B0503030403020204" pitchFamily="34" charset="0"/>
              </a:rPr>
              <a:t> @ CERN</a:t>
            </a:r>
          </a:p>
        </p:txBody>
      </p:sp>
      <p:sp>
        <p:nvSpPr>
          <p:cNvPr id="5" name="Symbol zastępczy zawartości 2">
            <a:extLst>
              <a:ext uri="{FF2B5EF4-FFF2-40B4-BE49-F238E27FC236}">
                <a16:creationId xmlns:a16="http://schemas.microsoft.com/office/drawing/2014/main" id="{0EE429D9-4D6D-9441-0C93-2B2E0D9784DE}"/>
              </a:ext>
            </a:extLst>
          </p:cNvPr>
          <p:cNvSpPr txBox="1">
            <a:spLocks/>
          </p:cNvSpPr>
          <p:nvPr/>
        </p:nvSpPr>
        <p:spPr>
          <a:xfrm>
            <a:off x="517690" y="3723551"/>
            <a:ext cx="6796313" cy="907257"/>
          </a:xfrm>
          <a:prstGeom prst="rect">
            <a:avLst/>
          </a:prstGeom>
        </p:spPr>
        <p:txBody>
          <a:bodyPr vert="horz" lIns="91440" tIns="45720" rIns="91440" bIns="45720" rtlCol="0">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pl-PL" sz="1600" dirty="0">
                <a:latin typeface="Source Sans Pro" panose="020B0503030403020204" pitchFamily="34" charset="0"/>
                <a:ea typeface="Source Sans Pro" panose="020B0503030403020204" pitchFamily="34" charset="0"/>
              </a:rPr>
              <a:t>Giovanni </a:t>
            </a:r>
            <a:r>
              <a:rPr lang="pl-PL" sz="1600" dirty="0" err="1">
                <a:latin typeface="Source Sans Pro" panose="020B0503030403020204" pitchFamily="34" charset="0"/>
                <a:ea typeface="Source Sans Pro" panose="020B0503030403020204" pitchFamily="34" charset="0"/>
              </a:rPr>
              <a:t>Anelli</a:t>
            </a:r>
            <a:r>
              <a:rPr lang="pl-PL" sz="1600" dirty="0">
                <a:latin typeface="Source Sans Pro" panose="020B0503030403020204" pitchFamily="34" charset="0"/>
                <a:ea typeface="Source Sans Pro" panose="020B0503030403020204" pitchFamily="34" charset="0"/>
              </a:rPr>
              <a:t>, CERN Knowledge Transfer </a:t>
            </a:r>
            <a:r>
              <a:rPr lang="pl-PL" sz="1600" dirty="0" err="1">
                <a:latin typeface="Source Sans Pro" panose="020B0503030403020204" pitchFamily="34" charset="0"/>
                <a:ea typeface="Source Sans Pro" panose="020B0503030403020204" pitchFamily="34" charset="0"/>
              </a:rPr>
              <a:t>group</a:t>
            </a:r>
            <a:r>
              <a:rPr lang="pl-PL" sz="1600" dirty="0">
                <a:latin typeface="Source Sans Pro" panose="020B0503030403020204" pitchFamily="34" charset="0"/>
                <a:ea typeface="Source Sans Pro" panose="020B0503030403020204" pitchFamily="34" charset="0"/>
              </a:rPr>
              <a:t> leader</a:t>
            </a:r>
          </a:p>
          <a:p>
            <a:pPr algn="l"/>
            <a:r>
              <a:rPr lang="pl-PL" sz="1600" dirty="0" err="1">
                <a:latin typeface="Source Sans Pro" panose="020B0503030403020204" pitchFamily="34" charset="0"/>
                <a:ea typeface="Source Sans Pro" panose="020B0503030403020204" pitchFamily="34" charset="0"/>
              </a:rPr>
              <a:t>Industry</a:t>
            </a:r>
            <a:r>
              <a:rPr lang="pl-PL" sz="1600" dirty="0">
                <a:latin typeface="Source Sans Pro" panose="020B0503030403020204" pitchFamily="34" charset="0"/>
                <a:ea typeface="Source Sans Pro" panose="020B0503030403020204" pitchFamily="34" charset="0"/>
              </a:rPr>
              <a:t>, </a:t>
            </a:r>
            <a:r>
              <a:rPr lang="pl-PL" sz="1600" dirty="0" err="1">
                <a:latin typeface="Source Sans Pro" panose="020B0503030403020204" pitchFamily="34" charset="0"/>
                <a:ea typeface="Source Sans Pro" panose="020B0503030403020204" pitchFamily="34" charset="0"/>
              </a:rPr>
              <a:t>Procurement</a:t>
            </a:r>
            <a:r>
              <a:rPr lang="pl-PL" sz="1600" dirty="0">
                <a:latin typeface="Source Sans Pro" panose="020B0503030403020204" pitchFamily="34" charset="0"/>
                <a:ea typeface="Source Sans Pro" panose="020B0503030403020204" pitchFamily="34" charset="0"/>
              </a:rPr>
              <a:t> and Knowledge Transfer (IPT) </a:t>
            </a:r>
            <a:r>
              <a:rPr lang="pl-PL" sz="1600" dirty="0" err="1">
                <a:latin typeface="Source Sans Pro" panose="020B0503030403020204" pitchFamily="34" charset="0"/>
                <a:ea typeface="Source Sans Pro" panose="020B0503030403020204" pitchFamily="34" charset="0"/>
              </a:rPr>
              <a:t>department</a:t>
            </a:r>
            <a:br>
              <a:rPr lang="pl-PL" sz="1600" dirty="0">
                <a:latin typeface="Source Sans Pro" panose="020B0503030403020204" pitchFamily="34" charset="0"/>
                <a:ea typeface="Source Sans Pro" panose="020B0503030403020204" pitchFamily="34" charset="0"/>
              </a:rPr>
            </a:br>
            <a:br>
              <a:rPr lang="pl-PL" sz="1600" dirty="0">
                <a:latin typeface="Source Sans Pro" panose="020B0503030403020204" pitchFamily="34" charset="0"/>
                <a:ea typeface="Source Sans Pro" panose="020B0503030403020204" pitchFamily="34" charset="0"/>
              </a:rPr>
            </a:br>
            <a:r>
              <a:rPr lang="pl-PL" sz="1600" dirty="0">
                <a:latin typeface="Source Sans Pro" panose="020B0503030403020204" pitchFamily="34" charset="0"/>
                <a:ea typeface="Source Sans Pro" panose="020B0503030403020204" pitchFamily="34" charset="0"/>
              </a:rPr>
              <a:t>23 </a:t>
            </a:r>
            <a:r>
              <a:rPr lang="pl-PL" sz="1600" dirty="0" err="1">
                <a:latin typeface="Source Sans Pro" panose="020B0503030403020204" pitchFamily="34" charset="0"/>
                <a:ea typeface="Source Sans Pro" panose="020B0503030403020204" pitchFamily="34" charset="0"/>
              </a:rPr>
              <a:t>June</a:t>
            </a:r>
            <a:r>
              <a:rPr lang="pl-PL" sz="1600" dirty="0">
                <a:latin typeface="Source Sans Pro" panose="020B0503030403020204" pitchFamily="34" charset="0"/>
                <a:ea typeface="Source Sans Pro" panose="020B0503030403020204" pitchFamily="34" charset="0"/>
              </a:rPr>
              <a:t> 2025</a:t>
            </a:r>
            <a:endParaRPr lang="en-US" sz="1600" dirty="0">
              <a:latin typeface="Source Sans Pro" panose="020B0503030403020204" pitchFamily="34" charset="0"/>
              <a:ea typeface="Source Sans Pro" panose="020B0503030403020204" pitchFamily="34" charset="0"/>
            </a:endParaRPr>
          </a:p>
        </p:txBody>
      </p:sp>
      <p:pic>
        <p:nvPicPr>
          <p:cNvPr id="8" name="Obraz 7" descr="Obraz zawierający tekst, Czcionka, Grafika, logo&#10;&#10;Opis wygenerowany automatycznie">
            <a:extLst>
              <a:ext uri="{FF2B5EF4-FFF2-40B4-BE49-F238E27FC236}">
                <a16:creationId xmlns:a16="http://schemas.microsoft.com/office/drawing/2014/main" id="{FD70685A-C42A-26A7-2243-6DD4ED84403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732522" y="5921832"/>
            <a:ext cx="3459478" cy="986724"/>
          </a:xfrm>
          <a:prstGeom prst="rect">
            <a:avLst/>
          </a:prstGeom>
        </p:spPr>
      </p:pic>
    </p:spTree>
    <p:extLst>
      <p:ext uri="{BB962C8B-B14F-4D97-AF65-F5344CB8AC3E}">
        <p14:creationId xmlns:p14="http://schemas.microsoft.com/office/powerpoint/2010/main" val="41719186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24FDF4-7DC4-0400-FA03-712C231FF090}"/>
            </a:ext>
          </a:extLst>
        </p:cNvPr>
        <p:cNvGrpSpPr/>
        <p:nvPr/>
      </p:nvGrpSpPr>
      <p:grpSpPr>
        <a:xfrm>
          <a:off x="0" y="0"/>
          <a:ext cx="0" cy="0"/>
          <a:chOff x="0" y="0"/>
          <a:chExt cx="0" cy="0"/>
        </a:xfrm>
      </p:grpSpPr>
      <p:pic>
        <p:nvPicPr>
          <p:cNvPr id="16" name="Picture 2" descr="Plastic waste in the sea: analysis of 171+ statistics">
            <a:extLst>
              <a:ext uri="{FF2B5EF4-FFF2-40B4-BE49-F238E27FC236}">
                <a16:creationId xmlns:a16="http://schemas.microsoft.com/office/drawing/2014/main" id="{D14ECCB3-3E7D-F4B2-161E-EF674FAF6F10}"/>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6740210" y="1113002"/>
            <a:ext cx="4137648" cy="3995545"/>
          </a:xfrm>
          <a:prstGeom prst="roundRect">
            <a:avLst/>
          </a:prstGeom>
          <a:noFill/>
          <a:extLst>
            <a:ext uri="{909E8E84-426E-40DD-AFC4-6F175D3DCCD1}">
              <a14:hiddenFill xmlns:a14="http://schemas.microsoft.com/office/drawing/2010/main">
                <a:solidFill>
                  <a:srgbClr val="FFFFFF"/>
                </a:solidFill>
              </a14:hiddenFill>
            </a:ext>
          </a:extLst>
        </p:spPr>
      </p:pic>
      <p:sp>
        <p:nvSpPr>
          <p:cNvPr id="6" name="Owal 5">
            <a:extLst>
              <a:ext uri="{FF2B5EF4-FFF2-40B4-BE49-F238E27FC236}">
                <a16:creationId xmlns:a16="http://schemas.microsoft.com/office/drawing/2014/main" id="{AD6DEE17-2790-1439-772A-AE69126C6B52}"/>
              </a:ext>
            </a:extLst>
          </p:cNvPr>
          <p:cNvSpPr>
            <a:spLocks/>
          </p:cNvSpPr>
          <p:nvPr/>
        </p:nvSpPr>
        <p:spPr>
          <a:xfrm>
            <a:off x="-3852981" y="-3087868"/>
            <a:ext cx="7460793" cy="7460793"/>
          </a:xfrm>
          <a:prstGeom prst="ellipse">
            <a:avLst/>
          </a:prstGeom>
          <a:gradFill flip="none" rotWithShape="1">
            <a:gsLst>
              <a:gs pos="14000">
                <a:schemeClr val="accent1">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5" name="Grafika 4">
            <a:extLst>
              <a:ext uri="{FF2B5EF4-FFF2-40B4-BE49-F238E27FC236}">
                <a16:creationId xmlns:a16="http://schemas.microsoft.com/office/drawing/2014/main" id="{1FB20A64-F8A0-0B53-4155-8E4784567041}"/>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82420" y="141120"/>
            <a:ext cx="762000" cy="762000"/>
          </a:xfrm>
          <a:prstGeom prst="rect">
            <a:avLst/>
          </a:prstGeom>
        </p:spPr>
      </p:pic>
      <p:sp>
        <p:nvSpPr>
          <p:cNvPr id="10" name="Tytuł 1">
            <a:extLst>
              <a:ext uri="{FF2B5EF4-FFF2-40B4-BE49-F238E27FC236}">
                <a16:creationId xmlns:a16="http://schemas.microsoft.com/office/drawing/2014/main" id="{EE96687B-A434-4A8E-2904-8ADE53A0B4D4}"/>
              </a:ext>
            </a:extLst>
          </p:cNvPr>
          <p:cNvSpPr>
            <a:spLocks noGrp="1"/>
          </p:cNvSpPr>
          <p:nvPr>
            <p:ph type="title"/>
          </p:nvPr>
        </p:nvSpPr>
        <p:spPr>
          <a:xfrm>
            <a:off x="1263609" y="0"/>
            <a:ext cx="8550564" cy="840220"/>
          </a:xfrm>
        </p:spPr>
        <p:txBody>
          <a:bodyPr>
            <a:noAutofit/>
          </a:bodyPr>
          <a:lstStyle/>
          <a:p>
            <a:pPr>
              <a:lnSpc>
                <a:spcPct val="150000"/>
              </a:lnSpc>
            </a:pPr>
            <a:r>
              <a:rPr lang="pl-PL" dirty="0" err="1"/>
              <a:t>Environmental</a:t>
            </a:r>
            <a:r>
              <a:rPr lang="pl-PL" dirty="0"/>
              <a:t> </a:t>
            </a:r>
            <a:r>
              <a:rPr lang="pl-PL" dirty="0" err="1"/>
              <a:t>applications</a:t>
            </a:r>
            <a:endParaRPr lang="en-US" sz="2400" b="1" dirty="0"/>
          </a:p>
        </p:txBody>
      </p:sp>
      <p:grpSp>
        <p:nvGrpSpPr>
          <p:cNvPr id="11" name="Grupa 10">
            <a:extLst>
              <a:ext uri="{FF2B5EF4-FFF2-40B4-BE49-F238E27FC236}">
                <a16:creationId xmlns:a16="http://schemas.microsoft.com/office/drawing/2014/main" id="{C1D2DB5D-2EC5-6DFF-CD23-F69708C51333}"/>
              </a:ext>
            </a:extLst>
          </p:cNvPr>
          <p:cNvGrpSpPr/>
          <p:nvPr/>
        </p:nvGrpSpPr>
        <p:grpSpPr>
          <a:xfrm>
            <a:off x="6749575" y="1601318"/>
            <a:ext cx="4203854" cy="3512456"/>
            <a:chOff x="8241964" y="2208056"/>
            <a:chExt cx="3873773" cy="3310042"/>
          </a:xfrm>
        </p:grpSpPr>
        <p:sp>
          <p:nvSpPr>
            <p:cNvPr id="61" name="Prostokąt: zaokrąglone rogi 60">
              <a:extLst>
                <a:ext uri="{FF2B5EF4-FFF2-40B4-BE49-F238E27FC236}">
                  <a16:creationId xmlns:a16="http://schemas.microsoft.com/office/drawing/2014/main" id="{A815C927-0C0F-679C-317E-EFDDFEF2DD65}"/>
                </a:ext>
              </a:extLst>
            </p:cNvPr>
            <p:cNvSpPr/>
            <p:nvPr/>
          </p:nvSpPr>
          <p:spPr>
            <a:xfrm>
              <a:off x="8241964" y="2208056"/>
              <a:ext cx="3791712" cy="3310042"/>
            </a:xfrm>
            <a:prstGeom prst="roundRect">
              <a:avLst/>
            </a:prstGeom>
            <a:gradFill>
              <a:gsLst>
                <a:gs pos="39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57" name="Symbol zastępczy zawartości 2">
              <a:extLst>
                <a:ext uri="{FF2B5EF4-FFF2-40B4-BE49-F238E27FC236}">
                  <a16:creationId xmlns:a16="http://schemas.microsoft.com/office/drawing/2014/main" id="{FD769B05-7054-9D23-3B96-FC2F7EAA339E}"/>
                </a:ext>
              </a:extLst>
            </p:cNvPr>
            <p:cNvSpPr txBox="1">
              <a:spLocks/>
            </p:cNvSpPr>
            <p:nvPr/>
          </p:nvSpPr>
          <p:spPr>
            <a:xfrm>
              <a:off x="8424723" y="4209995"/>
              <a:ext cx="3691014" cy="816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pl-PL" sz="1600" b="1" dirty="0">
                  <a:solidFill>
                    <a:srgbClr val="FFFFFF"/>
                  </a:solidFill>
                  <a:ea typeface="Open Sans" pitchFamily="2" charset="0"/>
                  <a:cs typeface="Open Sans" pitchFamily="2" charset="0"/>
                </a:rPr>
                <a:t>New EU-</a:t>
              </a:r>
              <a:r>
                <a:rPr lang="pl-PL" sz="1600" b="1" dirty="0" err="1">
                  <a:solidFill>
                    <a:srgbClr val="FFFFFF"/>
                  </a:solidFill>
                  <a:ea typeface="Open Sans" pitchFamily="2" charset="0"/>
                  <a:cs typeface="Open Sans" pitchFamily="2" charset="0"/>
                </a:rPr>
                <a:t>funded</a:t>
              </a:r>
              <a:r>
                <a:rPr lang="pl-PL" sz="1600" b="1" dirty="0">
                  <a:solidFill>
                    <a:srgbClr val="FFFFFF"/>
                  </a:solidFill>
                  <a:ea typeface="Open Sans" pitchFamily="2" charset="0"/>
                  <a:cs typeface="Open Sans" pitchFamily="2" charset="0"/>
                </a:rPr>
                <a:t> </a:t>
              </a:r>
              <a:r>
                <a:rPr lang="pl-PL" sz="1600" b="1" dirty="0" err="1">
                  <a:solidFill>
                    <a:srgbClr val="FFFFFF"/>
                  </a:solidFill>
                  <a:ea typeface="Open Sans" pitchFamily="2" charset="0"/>
                  <a:cs typeface="Open Sans" pitchFamily="2" charset="0"/>
                </a:rPr>
                <a:t>project</a:t>
              </a:r>
              <a:r>
                <a:rPr lang="pl-PL" sz="1600" b="1" dirty="0">
                  <a:solidFill>
                    <a:srgbClr val="FFFFFF"/>
                  </a:solidFill>
                  <a:ea typeface="Open Sans" pitchFamily="2" charset="0"/>
                  <a:cs typeface="Open Sans" pitchFamily="2" charset="0"/>
                </a:rPr>
                <a:t>: </a:t>
              </a:r>
              <a:r>
                <a:rPr lang="pl-PL" sz="1600" b="1" dirty="0" err="1">
                  <a:solidFill>
                    <a:srgbClr val="FFFFFF"/>
                  </a:solidFill>
                  <a:ea typeface="Open Sans" pitchFamily="2" charset="0"/>
                  <a:cs typeface="Open Sans" pitchFamily="2" charset="0"/>
                </a:rPr>
                <a:t>EdgeSpAIce</a:t>
              </a:r>
              <a:endParaRPr lang="pl-PL" sz="1600" b="1" dirty="0">
                <a:solidFill>
                  <a:srgbClr val="FFFFFF"/>
                </a:solidFill>
                <a:ea typeface="Open Sans" pitchFamily="2" charset="0"/>
                <a:cs typeface="Open Sans" pitchFamily="2" charset="0"/>
              </a:endParaRPr>
            </a:p>
            <a:p>
              <a:pPr marL="0" indent="0">
                <a:lnSpc>
                  <a:spcPct val="100000"/>
                </a:lnSpc>
                <a:buNone/>
              </a:pPr>
              <a:r>
                <a:rPr lang="pl-PL" sz="1600" b="1" dirty="0" err="1">
                  <a:solidFill>
                    <a:srgbClr val="FFFFFF"/>
                  </a:solidFill>
                  <a:ea typeface="Open Sans" pitchFamily="2" charset="0"/>
                  <a:cs typeface="Open Sans" pitchFamily="2" charset="0"/>
                </a:rPr>
                <a:t>Harnessing</a:t>
              </a:r>
              <a:r>
                <a:rPr lang="pl-PL" sz="1600" b="1" dirty="0">
                  <a:solidFill>
                    <a:srgbClr val="FFFFFF"/>
                  </a:solidFill>
                  <a:ea typeface="Open Sans" pitchFamily="2" charset="0"/>
                  <a:cs typeface="Open Sans" pitchFamily="2" charset="0"/>
                </a:rPr>
                <a:t> Edge AI </a:t>
              </a:r>
              <a:r>
                <a:rPr lang="pl-PL" sz="1600" b="1" dirty="0" err="1">
                  <a:solidFill>
                    <a:srgbClr val="FFFFFF"/>
                  </a:solidFill>
                  <a:ea typeface="Open Sans" pitchFamily="2" charset="0"/>
                  <a:cs typeface="Open Sans" pitchFamily="2" charset="0"/>
                </a:rPr>
                <a:t>technology</a:t>
              </a:r>
              <a:r>
                <a:rPr lang="pl-PL" sz="1600" b="1" dirty="0">
                  <a:solidFill>
                    <a:srgbClr val="FFFFFF"/>
                  </a:solidFill>
                  <a:ea typeface="Open Sans" pitchFamily="2" charset="0"/>
                  <a:cs typeface="Open Sans" pitchFamily="2" charset="0"/>
                </a:rPr>
                <a:t> for the </a:t>
              </a:r>
              <a:r>
                <a:rPr lang="pl-PL" sz="1600" b="1" dirty="0" err="1">
                  <a:solidFill>
                    <a:srgbClr val="FFFFFF"/>
                  </a:solidFill>
                  <a:ea typeface="Open Sans" pitchFamily="2" charset="0"/>
                  <a:cs typeface="Open Sans" pitchFamily="2" charset="0"/>
                </a:rPr>
                <a:t>detection</a:t>
              </a:r>
              <a:r>
                <a:rPr lang="pl-PL" sz="1600" b="1" dirty="0">
                  <a:solidFill>
                    <a:srgbClr val="FFFFFF"/>
                  </a:solidFill>
                  <a:ea typeface="Open Sans" pitchFamily="2" charset="0"/>
                  <a:cs typeface="Open Sans" pitchFamily="2" charset="0"/>
                </a:rPr>
                <a:t> and monitoring of </a:t>
              </a:r>
              <a:r>
                <a:rPr lang="pl-PL" sz="1600" b="1" dirty="0" err="1">
                  <a:solidFill>
                    <a:srgbClr val="FFFFFF"/>
                  </a:solidFill>
                  <a:ea typeface="Open Sans" pitchFamily="2" charset="0"/>
                  <a:cs typeface="Open Sans" pitchFamily="2" charset="0"/>
                </a:rPr>
                <a:t>marine</a:t>
              </a:r>
              <a:r>
                <a:rPr lang="pl-PL" sz="1600" b="1" dirty="0">
                  <a:solidFill>
                    <a:srgbClr val="FFFFFF"/>
                  </a:solidFill>
                  <a:ea typeface="Open Sans" pitchFamily="2" charset="0"/>
                  <a:cs typeface="Open Sans" pitchFamily="2" charset="0"/>
                </a:rPr>
                <a:t> plastic </a:t>
              </a:r>
              <a:r>
                <a:rPr lang="pl-PL" sz="1600" b="1" dirty="0" err="1">
                  <a:solidFill>
                    <a:srgbClr val="FFFFFF"/>
                  </a:solidFill>
                  <a:ea typeface="Open Sans" pitchFamily="2" charset="0"/>
                  <a:cs typeface="Open Sans" pitchFamily="2" charset="0"/>
                </a:rPr>
                <a:t>pollution</a:t>
              </a:r>
              <a:r>
                <a:rPr lang="pl-PL" sz="1600" b="1" dirty="0">
                  <a:solidFill>
                    <a:srgbClr val="FFFFFF"/>
                  </a:solidFill>
                  <a:ea typeface="Open Sans" pitchFamily="2" charset="0"/>
                  <a:cs typeface="Open Sans" pitchFamily="2" charset="0"/>
                </a:rPr>
                <a:t> from </a:t>
              </a:r>
              <a:r>
                <a:rPr lang="pl-PL" sz="1600" b="1" dirty="0" err="1">
                  <a:solidFill>
                    <a:srgbClr val="FFFFFF"/>
                  </a:solidFill>
                  <a:ea typeface="Open Sans" pitchFamily="2" charset="0"/>
                  <a:cs typeface="Open Sans" pitchFamily="2" charset="0"/>
                </a:rPr>
                <a:t>space</a:t>
              </a:r>
              <a:endParaRPr lang="pl-PL" sz="1600" b="1" dirty="0">
                <a:solidFill>
                  <a:srgbClr val="FFFFFF"/>
                </a:solidFill>
                <a:ea typeface="Open Sans" pitchFamily="2" charset="0"/>
                <a:cs typeface="Open Sans" pitchFamily="2" charset="0"/>
              </a:endParaRPr>
            </a:p>
          </p:txBody>
        </p:sp>
      </p:grpSp>
      <p:pic>
        <p:nvPicPr>
          <p:cNvPr id="12" name="Grafika 39">
            <a:extLst>
              <a:ext uri="{FF2B5EF4-FFF2-40B4-BE49-F238E27FC236}">
                <a16:creationId xmlns:a16="http://schemas.microsoft.com/office/drawing/2014/main" id="{F3B7FD94-87F4-62CD-6AAC-7B4B179A9763}"/>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534552" y="5347075"/>
            <a:ext cx="1799600" cy="704108"/>
          </a:xfrm>
          <a:prstGeom prst="rect">
            <a:avLst/>
          </a:prstGeom>
        </p:spPr>
      </p:pic>
      <p:grpSp>
        <p:nvGrpSpPr>
          <p:cNvPr id="2" name="Grupa 3">
            <a:extLst>
              <a:ext uri="{FF2B5EF4-FFF2-40B4-BE49-F238E27FC236}">
                <a16:creationId xmlns:a16="http://schemas.microsoft.com/office/drawing/2014/main" id="{DEED75E0-1769-64E6-DB36-E43C0FD78FB7}"/>
              </a:ext>
            </a:extLst>
          </p:cNvPr>
          <p:cNvGrpSpPr/>
          <p:nvPr/>
        </p:nvGrpSpPr>
        <p:grpSpPr>
          <a:xfrm>
            <a:off x="1354207" y="1181015"/>
            <a:ext cx="4230383" cy="4015495"/>
            <a:chOff x="341278" y="1719072"/>
            <a:chExt cx="3780041" cy="3748448"/>
          </a:xfrm>
        </p:grpSpPr>
        <p:pic>
          <p:nvPicPr>
            <p:cNvPr id="7" name="Obraz 48">
              <a:extLst>
                <a:ext uri="{FF2B5EF4-FFF2-40B4-BE49-F238E27FC236}">
                  <a16:creationId xmlns:a16="http://schemas.microsoft.com/office/drawing/2014/main" id="{A3965942-0294-FA2E-B8CF-A71F67153482}"/>
                </a:ext>
              </a:extLst>
            </p:cNvPr>
            <p:cNvPicPr>
              <a:picLocks noChangeAspect="1"/>
            </p:cNvPicPr>
            <p:nvPr/>
          </p:nvPicPr>
          <p:blipFill>
            <a:blip r:embed="rId8"/>
            <a:srcRect l="20501" r="20501"/>
            <a:stretch/>
          </p:blipFill>
          <p:spPr>
            <a:xfrm>
              <a:off x="349643" y="1719072"/>
              <a:ext cx="3657600" cy="3630168"/>
            </a:xfrm>
            <a:prstGeom prst="roundRect">
              <a:avLst/>
            </a:prstGeom>
          </p:spPr>
        </p:pic>
        <p:sp>
          <p:nvSpPr>
            <p:cNvPr id="15" name="Prostokąt: zaokrąglone rogi 49">
              <a:extLst>
                <a:ext uri="{FF2B5EF4-FFF2-40B4-BE49-F238E27FC236}">
                  <a16:creationId xmlns:a16="http://schemas.microsoft.com/office/drawing/2014/main" id="{3077AB11-C241-D406-9096-4B2A3F9F7F6A}"/>
                </a:ext>
              </a:extLst>
            </p:cNvPr>
            <p:cNvSpPr/>
            <p:nvPr/>
          </p:nvSpPr>
          <p:spPr>
            <a:xfrm>
              <a:off x="341278" y="2061610"/>
              <a:ext cx="3674330" cy="3297123"/>
            </a:xfrm>
            <a:prstGeom prst="roundRect">
              <a:avLst/>
            </a:prstGeom>
            <a:gradFill>
              <a:gsLst>
                <a:gs pos="30000">
                  <a:schemeClr val="tx1">
                    <a:alpha val="0"/>
                  </a:schemeClr>
                </a:gs>
                <a:gs pos="92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17" name="Symbol zastępczy zawartości 2">
              <a:extLst>
                <a:ext uri="{FF2B5EF4-FFF2-40B4-BE49-F238E27FC236}">
                  <a16:creationId xmlns:a16="http://schemas.microsoft.com/office/drawing/2014/main" id="{6A0701D6-A2AE-5DE6-34DD-3D79C8EDF4CD}"/>
                </a:ext>
              </a:extLst>
            </p:cNvPr>
            <p:cNvSpPr txBox="1">
              <a:spLocks/>
            </p:cNvSpPr>
            <p:nvPr/>
          </p:nvSpPr>
          <p:spPr>
            <a:xfrm>
              <a:off x="411893" y="4195323"/>
              <a:ext cx="3709426" cy="1272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b="1" dirty="0">
                  <a:solidFill>
                    <a:srgbClr val="FFFFFF"/>
                  </a:solidFill>
                  <a:ea typeface="Open Sans" pitchFamily="2" charset="0"/>
                  <a:cs typeface="Open Sans" pitchFamily="2" charset="0"/>
                </a:rPr>
                <a:t>Airbus </a:t>
              </a:r>
              <a:r>
                <a:rPr lang="en-US" sz="1600" b="1" dirty="0" err="1">
                  <a:solidFill>
                    <a:srgbClr val="FFFFFF"/>
                  </a:solidFill>
                  <a:ea typeface="Open Sans" pitchFamily="2" charset="0"/>
                  <a:cs typeface="Open Sans" pitchFamily="2" charset="0"/>
                </a:rPr>
                <a:t>UpNext</a:t>
              </a:r>
              <a:r>
                <a:rPr lang="en-US" sz="1600" b="1" dirty="0">
                  <a:solidFill>
                    <a:srgbClr val="FFFFFF"/>
                  </a:solidFill>
                  <a:ea typeface="Open Sans" pitchFamily="2" charset="0"/>
                  <a:cs typeface="Open Sans" pitchFamily="2" charset="0"/>
                </a:rPr>
                <a:t> collaboration for testing on-board superconducting power distribution options based on CERN technologies for low-emission aviation</a:t>
              </a:r>
              <a:endParaRPr lang="en-US" sz="1600" b="1" dirty="0"/>
            </a:p>
          </p:txBody>
        </p:sp>
        <p:sp>
          <p:nvSpPr>
            <p:cNvPr id="18" name="Symbol zastępczy zawartości 2">
              <a:extLst>
                <a:ext uri="{FF2B5EF4-FFF2-40B4-BE49-F238E27FC236}">
                  <a16:creationId xmlns:a16="http://schemas.microsoft.com/office/drawing/2014/main" id="{9764E3CE-1991-80C6-F08F-30255CA5C896}"/>
                </a:ext>
              </a:extLst>
            </p:cNvPr>
            <p:cNvSpPr txBox="1">
              <a:spLocks/>
            </p:cNvSpPr>
            <p:nvPr/>
          </p:nvSpPr>
          <p:spPr>
            <a:xfrm>
              <a:off x="349643" y="1970030"/>
              <a:ext cx="3657600"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grpSp>
    </p:spTree>
    <p:extLst>
      <p:ext uri="{BB962C8B-B14F-4D97-AF65-F5344CB8AC3E}">
        <p14:creationId xmlns:p14="http://schemas.microsoft.com/office/powerpoint/2010/main" val="969351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14E8D2-2DBC-7AF2-4611-3D12CF72EE75}"/>
            </a:ext>
          </a:extLst>
        </p:cNvPr>
        <p:cNvGrpSpPr/>
        <p:nvPr/>
      </p:nvGrpSpPr>
      <p:grpSpPr>
        <a:xfrm>
          <a:off x="0" y="0"/>
          <a:ext cx="0" cy="0"/>
          <a:chOff x="0" y="0"/>
          <a:chExt cx="0" cy="0"/>
        </a:xfrm>
      </p:grpSpPr>
      <p:pic>
        <p:nvPicPr>
          <p:cNvPr id="4" name="Obraz 18">
            <a:extLst>
              <a:ext uri="{FF2B5EF4-FFF2-40B4-BE49-F238E27FC236}">
                <a16:creationId xmlns:a16="http://schemas.microsoft.com/office/drawing/2014/main" id="{03CCA8FA-58A7-122F-E554-EEE045A57619}"/>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3668" y="-1395991"/>
            <a:ext cx="12192000" cy="9649981"/>
          </a:xfrm>
          <a:prstGeom prst="rect">
            <a:avLst/>
          </a:prstGeom>
        </p:spPr>
      </p:pic>
      <p:sp>
        <p:nvSpPr>
          <p:cNvPr id="13" name="Rectangle 12">
            <a:extLst>
              <a:ext uri="{FF2B5EF4-FFF2-40B4-BE49-F238E27FC236}">
                <a16:creationId xmlns:a16="http://schemas.microsoft.com/office/drawing/2014/main" id="{742E85C3-513E-2CA7-98F7-9FDCEB2BB195}"/>
              </a:ext>
            </a:extLst>
          </p:cNvPr>
          <p:cNvSpPr/>
          <p:nvPr/>
        </p:nvSpPr>
        <p:spPr>
          <a:xfrm>
            <a:off x="3668" y="-123596"/>
            <a:ext cx="12199051" cy="6981596"/>
          </a:xfrm>
          <a:prstGeom prst="rect">
            <a:avLst/>
          </a:prstGeom>
          <a:gradFill flip="none" rotWithShape="1">
            <a:gsLst>
              <a:gs pos="29000">
                <a:schemeClr val="accent6">
                  <a:lumMod val="89000"/>
                  <a:alpha val="0"/>
                </a:schemeClr>
              </a:gs>
              <a:gs pos="50000">
                <a:schemeClr val="accent6">
                  <a:lumMod val="89000"/>
                </a:schemeClr>
              </a:gs>
              <a:gs pos="72000">
                <a:schemeClr val="accent6">
                  <a:lumMod val="75000"/>
                </a:schemeClr>
              </a:gs>
              <a:gs pos="97000">
                <a:schemeClr val="accent6">
                  <a:lumMod val="70000"/>
                </a:schemeClr>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wal 11">
            <a:extLst>
              <a:ext uri="{FF2B5EF4-FFF2-40B4-BE49-F238E27FC236}">
                <a16:creationId xmlns:a16="http://schemas.microsoft.com/office/drawing/2014/main" id="{A1ED6FA5-F792-900E-924C-875B8782A9FE}"/>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2">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dirty="0"/>
          </a:p>
        </p:txBody>
      </p:sp>
      <p:sp>
        <p:nvSpPr>
          <p:cNvPr id="2" name="Tytuł 1">
            <a:extLst>
              <a:ext uri="{FF2B5EF4-FFF2-40B4-BE49-F238E27FC236}">
                <a16:creationId xmlns:a16="http://schemas.microsoft.com/office/drawing/2014/main" id="{BF870FFC-0D5F-0B1F-C0ED-B4E2F9E37B4F}"/>
              </a:ext>
            </a:extLst>
          </p:cNvPr>
          <p:cNvSpPr>
            <a:spLocks noGrp="1"/>
          </p:cNvSpPr>
          <p:nvPr>
            <p:ph type="title"/>
          </p:nvPr>
        </p:nvSpPr>
        <p:spPr>
          <a:xfrm>
            <a:off x="4387081" y="404629"/>
            <a:ext cx="7727223" cy="1107468"/>
          </a:xfrm>
        </p:spPr>
        <p:txBody>
          <a:bodyPr>
            <a:noAutofit/>
          </a:bodyPr>
          <a:lstStyle/>
          <a:p>
            <a:pPr marL="0" indent="0" algn="r">
              <a:lnSpc>
                <a:spcPct val="100000"/>
              </a:lnSpc>
              <a:buFont typeface="Arial" panose="020B0604020202020204" pitchFamily="34" charset="0"/>
              <a:buNone/>
            </a:pPr>
            <a:r>
              <a:rPr lang="en-US" sz="2000" dirty="0">
                <a:latin typeface="+mn-lt"/>
                <a:ea typeface="Open Sans" pitchFamily="2" charset="0"/>
                <a:cs typeface="Open Sans" pitchFamily="2" charset="0"/>
              </a:rPr>
              <a:t>Launch ceremony and workshop in March 2024</a:t>
            </a:r>
            <a:br>
              <a:rPr lang="en-US" sz="2000" dirty="0">
                <a:latin typeface="+mn-lt"/>
                <a:ea typeface="Open Sans" pitchFamily="2" charset="0"/>
                <a:cs typeface="Open Sans" pitchFamily="2" charset="0"/>
              </a:rPr>
            </a:br>
            <a:r>
              <a:rPr lang="en-US" sz="2000" dirty="0">
                <a:latin typeface="+mn-lt"/>
                <a:ea typeface="Open Sans" pitchFamily="2" charset="0"/>
                <a:cs typeface="Open Sans" pitchFamily="2" charset="0"/>
              </a:rPr>
              <a:t>From 8 founding partners to 18 members in a year</a:t>
            </a:r>
          </a:p>
        </p:txBody>
      </p:sp>
      <p:sp>
        <p:nvSpPr>
          <p:cNvPr id="5" name="AutoShape 2">
            <a:extLst>
              <a:ext uri="{FF2B5EF4-FFF2-40B4-BE49-F238E27FC236}">
                <a16:creationId xmlns:a16="http://schemas.microsoft.com/office/drawing/2014/main" id="{8C769A00-1AED-5BB2-178D-B12DE825E632}"/>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Grafika 9">
            <a:extLst>
              <a:ext uri="{FF2B5EF4-FFF2-40B4-BE49-F238E27FC236}">
                <a16:creationId xmlns:a16="http://schemas.microsoft.com/office/drawing/2014/main" id="{8B6A8DC3-BB8D-4A13-DE92-22FCB139145A}"/>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06741" y="0"/>
            <a:ext cx="639271" cy="639271"/>
          </a:xfrm>
          <a:prstGeom prst="rect">
            <a:avLst/>
          </a:prstGeom>
        </p:spPr>
      </p:pic>
      <p:sp>
        <p:nvSpPr>
          <p:cNvPr id="14" name="Tytuł 1">
            <a:extLst>
              <a:ext uri="{FF2B5EF4-FFF2-40B4-BE49-F238E27FC236}">
                <a16:creationId xmlns:a16="http://schemas.microsoft.com/office/drawing/2014/main" id="{72099D0C-9137-6206-2774-919D3010430F}"/>
              </a:ext>
            </a:extLst>
          </p:cNvPr>
          <p:cNvSpPr txBox="1">
            <a:spLocks/>
          </p:cNvSpPr>
          <p:nvPr/>
        </p:nvSpPr>
        <p:spPr>
          <a:xfrm>
            <a:off x="846012" y="-171061"/>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sz="2800" dirty="0"/>
              <a:t>White Rabbit Collaboration</a:t>
            </a:r>
            <a:endParaRPr lang="en-US" sz="2000" b="1" dirty="0"/>
          </a:p>
        </p:txBody>
      </p:sp>
      <p:pic>
        <p:nvPicPr>
          <p:cNvPr id="17" name="Obraz 12" descr="Obraz zawierający tekst, Czcionka, Grafika, logo&#10;&#10;Opis wygenerowany automatycznie">
            <a:extLst>
              <a:ext uri="{FF2B5EF4-FFF2-40B4-BE49-F238E27FC236}">
                <a16:creationId xmlns:a16="http://schemas.microsoft.com/office/drawing/2014/main" id="{5614CC9F-4792-909A-D2C7-BF85E26FC66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7990" y="6310214"/>
            <a:ext cx="2011471" cy="573718"/>
          </a:xfrm>
          <a:prstGeom prst="rect">
            <a:avLst/>
          </a:prstGeom>
        </p:spPr>
      </p:pic>
      <p:sp>
        <p:nvSpPr>
          <p:cNvPr id="21" name="TextBox 20">
            <a:extLst>
              <a:ext uri="{FF2B5EF4-FFF2-40B4-BE49-F238E27FC236}">
                <a16:creationId xmlns:a16="http://schemas.microsoft.com/office/drawing/2014/main" id="{B9F941D3-D4C4-E08B-B710-76D22021739D}"/>
              </a:ext>
            </a:extLst>
          </p:cNvPr>
          <p:cNvSpPr txBox="1"/>
          <p:nvPr/>
        </p:nvSpPr>
        <p:spPr>
          <a:xfrm>
            <a:off x="206741" y="5316985"/>
            <a:ext cx="12191999" cy="646331"/>
          </a:xfrm>
          <a:prstGeom prst="rect">
            <a:avLst/>
          </a:prstGeom>
          <a:noFill/>
        </p:spPr>
        <p:txBody>
          <a:bodyPr wrap="square">
            <a:spAutoFit/>
          </a:bodyPr>
          <a:lstStyle/>
          <a:p>
            <a:r>
              <a:rPr lang="en-GB" b="0" i="1" u="none" strike="noStrike" dirty="0">
                <a:solidFill>
                  <a:schemeClr val="bg1"/>
                </a:solidFill>
                <a:effectLst/>
              </a:rPr>
              <a:t>“A key distinctive feature of White Rabbit</a:t>
            </a:r>
            <a:r>
              <a:rPr lang="en-GB" i="1" dirty="0">
                <a:solidFill>
                  <a:schemeClr val="bg1"/>
                </a:solidFill>
              </a:rPr>
              <a:t> </a:t>
            </a:r>
            <a:r>
              <a:rPr lang="en-GB" b="0" i="1" u="none" strike="noStrike" dirty="0">
                <a:solidFill>
                  <a:schemeClr val="bg1"/>
                </a:solidFill>
                <a:effectLst/>
              </a:rPr>
              <a:t>is that it is open source and based on standards”</a:t>
            </a:r>
          </a:p>
          <a:p>
            <a:r>
              <a:rPr lang="en-GB" b="0" i="0" u="none" strike="noStrike" dirty="0">
                <a:solidFill>
                  <a:schemeClr val="bg1"/>
                </a:solidFill>
                <a:effectLst/>
              </a:rPr>
              <a:t>Javier Serrano, CERN, Chair of the White Rabbit Collaboration Board and co-inventor of the technology</a:t>
            </a:r>
            <a:endParaRPr lang="en-FR" dirty="0">
              <a:solidFill>
                <a:schemeClr val="bg1"/>
              </a:solidFill>
            </a:endParaRPr>
          </a:p>
        </p:txBody>
      </p:sp>
      <p:sp>
        <p:nvSpPr>
          <p:cNvPr id="22" name="Tytuł 1">
            <a:extLst>
              <a:ext uri="{FF2B5EF4-FFF2-40B4-BE49-F238E27FC236}">
                <a16:creationId xmlns:a16="http://schemas.microsoft.com/office/drawing/2014/main" id="{BA501408-DDFD-7427-7EBE-0E87166FE401}"/>
              </a:ext>
            </a:extLst>
          </p:cNvPr>
          <p:cNvSpPr txBox="1">
            <a:spLocks/>
          </p:cNvSpPr>
          <p:nvPr/>
        </p:nvSpPr>
        <p:spPr>
          <a:xfrm>
            <a:off x="4313053" y="1602699"/>
            <a:ext cx="7727223" cy="15536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r">
              <a:lnSpc>
                <a:spcPct val="100000"/>
              </a:lnSpc>
              <a:buFont typeface="Arial" panose="020B0604020202020204" pitchFamily="34" charset="0"/>
              <a:buNone/>
            </a:pPr>
            <a:r>
              <a:rPr lang="en-US" sz="2000" dirty="0">
                <a:latin typeface="+mn-lt"/>
                <a:ea typeface="Open Sans" pitchFamily="2" charset="0"/>
                <a:cs typeface="Open Sans" pitchFamily="2" charset="0"/>
              </a:rPr>
              <a:t>4 collaboration members are from the finance sector: </a:t>
            </a:r>
          </a:p>
          <a:p>
            <a:pPr algn="r">
              <a:lnSpc>
                <a:spcPct val="100000"/>
              </a:lnSpc>
              <a:buFont typeface="Arial" panose="020B0604020202020204" pitchFamily="34" charset="0"/>
              <a:buNone/>
            </a:pPr>
            <a:r>
              <a:rPr lang="en-US" sz="2000" dirty="0">
                <a:latin typeface="+mn-lt"/>
                <a:ea typeface="Open Sans" pitchFamily="2" charset="0"/>
                <a:cs typeface="Open Sans" pitchFamily="2" charset="0"/>
              </a:rPr>
              <a:t>Deutsche Börse (DE), Jump Trading (UK), </a:t>
            </a:r>
            <a:br>
              <a:rPr lang="en-US" sz="2000" dirty="0">
                <a:latin typeface="+mn-lt"/>
                <a:ea typeface="Open Sans" pitchFamily="2" charset="0"/>
                <a:cs typeface="Open Sans" pitchFamily="2" charset="0"/>
              </a:rPr>
            </a:br>
            <a:r>
              <a:rPr lang="en-US" sz="2000" dirty="0">
                <a:latin typeface="+mn-lt"/>
                <a:ea typeface="Open Sans" pitchFamily="2" charset="0"/>
                <a:cs typeface="Open Sans" pitchFamily="2" charset="0"/>
              </a:rPr>
              <a:t>Liquid-Markets Solutions (CH), Quincy Data (USA)</a:t>
            </a:r>
          </a:p>
        </p:txBody>
      </p:sp>
      <p:sp>
        <p:nvSpPr>
          <p:cNvPr id="23" name="Tytuł 1">
            <a:extLst>
              <a:ext uri="{FF2B5EF4-FFF2-40B4-BE49-F238E27FC236}">
                <a16:creationId xmlns:a16="http://schemas.microsoft.com/office/drawing/2014/main" id="{59BFA848-050E-78CA-645E-B2043CAE41AF}"/>
              </a:ext>
            </a:extLst>
          </p:cNvPr>
          <p:cNvSpPr txBox="1">
            <a:spLocks/>
          </p:cNvSpPr>
          <p:nvPr/>
        </p:nvSpPr>
        <p:spPr>
          <a:xfrm>
            <a:off x="3081866" y="3385362"/>
            <a:ext cx="8958410" cy="1553671"/>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r">
              <a:lnSpc>
                <a:spcPct val="100000"/>
              </a:lnSpc>
              <a:buFont typeface="Arial" panose="020B0604020202020204" pitchFamily="34" charset="0"/>
              <a:buNone/>
            </a:pPr>
            <a:r>
              <a:rPr lang="en-US" sz="2000" dirty="0">
                <a:latin typeface="+mn-lt"/>
                <a:ea typeface="Open Sans" pitchFamily="2" charset="0"/>
                <a:cs typeface="Open Sans" pitchFamily="2" charset="0"/>
              </a:rPr>
              <a:t>IQD (UK), GMV (UK) and CERN are working together to </a:t>
            </a:r>
            <a:r>
              <a:rPr lang="en-US" sz="2000" dirty="0" err="1">
                <a:latin typeface="+mn-lt"/>
                <a:ea typeface="Open Sans" pitchFamily="2" charset="0"/>
                <a:cs typeface="Open Sans" pitchFamily="2" charset="0"/>
              </a:rPr>
              <a:t>realise</a:t>
            </a:r>
            <a:r>
              <a:rPr lang="en-US" sz="2000" dirty="0">
                <a:latin typeface="+mn-lt"/>
                <a:ea typeface="Open Sans" pitchFamily="2" charset="0"/>
                <a:cs typeface="Open Sans" pitchFamily="2" charset="0"/>
              </a:rPr>
              <a:t> a new commercially available White Rabbit Switch box</a:t>
            </a:r>
          </a:p>
          <a:p>
            <a:pPr algn="r">
              <a:lnSpc>
                <a:spcPct val="100000"/>
              </a:lnSpc>
              <a:buFont typeface="Arial" panose="020B0604020202020204" pitchFamily="34" charset="0"/>
              <a:buNone/>
            </a:pPr>
            <a:endParaRPr lang="en-US" sz="2000" dirty="0">
              <a:latin typeface="+mn-lt"/>
              <a:ea typeface="Open Sans" pitchFamily="2" charset="0"/>
              <a:cs typeface="Open Sans" pitchFamily="2" charset="0"/>
            </a:endParaRPr>
          </a:p>
          <a:p>
            <a:pPr algn="r">
              <a:lnSpc>
                <a:spcPct val="100000"/>
              </a:lnSpc>
              <a:buFont typeface="Arial" panose="020B0604020202020204" pitchFamily="34" charset="0"/>
              <a:buNone/>
            </a:pPr>
            <a:r>
              <a:rPr lang="en-US" sz="2000" dirty="0">
                <a:latin typeface="+mn-lt"/>
                <a:ea typeface="Open Sans" pitchFamily="2" charset="0"/>
                <a:cs typeface="Open Sans" pitchFamily="2" charset="0"/>
              </a:rPr>
              <a:t>GMV will deliver a </a:t>
            </a:r>
            <a:r>
              <a:rPr lang="en-US" sz="2000" dirty="0" err="1">
                <a:latin typeface="+mn-lt"/>
                <a:ea typeface="Open Sans" pitchFamily="2" charset="0"/>
                <a:cs typeface="Open Sans" pitchFamily="2" charset="0"/>
              </a:rPr>
              <a:t>fibre</a:t>
            </a:r>
            <a:r>
              <a:rPr lang="en-US" sz="2000" dirty="0">
                <a:latin typeface="+mn-lt"/>
                <a:ea typeface="Open Sans" pitchFamily="2" charset="0"/>
                <a:cs typeface="Open Sans" pitchFamily="2" charset="0"/>
              </a:rPr>
              <a:t>-optic time distribution product which could protect the UK’s critical infrastructure from potential GNSS outages </a:t>
            </a:r>
          </a:p>
        </p:txBody>
      </p:sp>
    </p:spTree>
    <p:extLst>
      <p:ext uri="{BB962C8B-B14F-4D97-AF65-F5344CB8AC3E}">
        <p14:creationId xmlns:p14="http://schemas.microsoft.com/office/powerpoint/2010/main" val="2945437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24000">
              <a:schemeClr val="accent6"/>
            </a:gs>
            <a:gs pos="58000">
              <a:schemeClr val="tx2"/>
            </a:gs>
          </a:gsLst>
          <a:path path="circle">
            <a:fillToRect l="100000" b="100000"/>
          </a:path>
          <a:tileRect t="-100000" r="-100000"/>
        </a:gradFill>
        <a:effectLst/>
      </p:bgPr>
    </p:bg>
    <p:spTree>
      <p:nvGrpSpPr>
        <p:cNvPr id="1" name="">
          <a:extLst>
            <a:ext uri="{FF2B5EF4-FFF2-40B4-BE49-F238E27FC236}">
              <a16:creationId xmlns:a16="http://schemas.microsoft.com/office/drawing/2014/main" id="{068E78FB-E057-67D7-5286-C56EF0653294}"/>
            </a:ext>
          </a:extLst>
        </p:cNvPr>
        <p:cNvGrpSpPr/>
        <p:nvPr/>
      </p:nvGrpSpPr>
      <p:grpSpPr>
        <a:xfrm>
          <a:off x="0" y="0"/>
          <a:ext cx="0" cy="0"/>
          <a:chOff x="0" y="0"/>
          <a:chExt cx="0" cy="0"/>
        </a:xfrm>
      </p:grpSpPr>
      <p:pic>
        <p:nvPicPr>
          <p:cNvPr id="4100" name="Picture 4">
            <a:extLst>
              <a:ext uri="{FF2B5EF4-FFF2-40B4-BE49-F238E27FC236}">
                <a16:creationId xmlns:a16="http://schemas.microsoft.com/office/drawing/2014/main" id="{35003A0B-23CD-FFC1-DCCC-17DE32E814B7}"/>
              </a:ext>
            </a:extLst>
          </p:cNvPr>
          <p:cNvPicPr>
            <a:picLocks noChangeAspect="1" noChangeArrowheads="1"/>
          </p:cNvPicPr>
          <p:nvPr/>
        </p:nvPicPr>
        <p:blipFill rotWithShape="1">
          <a:blip r:embed="rId3">
            <a:extLst>
              <a:ext uri="{28A0092B-C50C-407E-A947-70E740481C1C}">
                <a14:useLocalDpi xmlns:a14="http://schemas.microsoft.com/office/drawing/2010/main"/>
              </a:ext>
            </a:extLst>
          </a:blip>
          <a:srcRect l="21066" b="30805"/>
          <a:stretch/>
        </p:blipFill>
        <p:spPr bwMode="auto">
          <a:xfrm>
            <a:off x="-12013" y="1"/>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1" name="Owal 10">
            <a:extLst>
              <a:ext uri="{FF2B5EF4-FFF2-40B4-BE49-F238E27FC236}">
                <a16:creationId xmlns:a16="http://schemas.microsoft.com/office/drawing/2014/main" id="{33EEDF6D-F1BB-4D67-78D5-074A911CBF35}"/>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4">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6" name="Symbol zastępczy stopki 4">
            <a:extLst>
              <a:ext uri="{FF2B5EF4-FFF2-40B4-BE49-F238E27FC236}">
                <a16:creationId xmlns:a16="http://schemas.microsoft.com/office/drawing/2014/main" id="{103DCE9B-7B93-FEF0-658D-6D2E0534B639}"/>
              </a:ext>
            </a:extLst>
          </p:cNvPr>
          <p:cNvSpPr txBox="1">
            <a:spLocks/>
          </p:cNvSpPr>
          <p:nvPr/>
        </p:nvSpPr>
        <p:spPr>
          <a:xfrm>
            <a:off x="2542309" y="6402530"/>
            <a:ext cx="41148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bg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pl-PL"/>
              <a:t>CERN Knowledge Transfer 2023 </a:t>
            </a:r>
            <a:r>
              <a:rPr lang="pl-PL" err="1"/>
              <a:t>Highlights</a:t>
            </a:r>
            <a:endParaRPr lang="en-US"/>
          </a:p>
        </p:txBody>
      </p:sp>
      <p:sp>
        <p:nvSpPr>
          <p:cNvPr id="10" name="Rectangle 9">
            <a:extLst>
              <a:ext uri="{FF2B5EF4-FFF2-40B4-BE49-F238E27FC236}">
                <a16:creationId xmlns:a16="http://schemas.microsoft.com/office/drawing/2014/main" id="{7C61EA4C-A22F-DF77-F782-B628372F0ED1}"/>
              </a:ext>
            </a:extLst>
          </p:cNvPr>
          <p:cNvSpPr/>
          <p:nvPr/>
        </p:nvSpPr>
        <p:spPr>
          <a:xfrm>
            <a:off x="-12013" y="0"/>
            <a:ext cx="12200293" cy="6858000"/>
          </a:xfrm>
          <a:prstGeom prst="rect">
            <a:avLst/>
          </a:prstGeom>
          <a:gradFill flip="none" rotWithShape="1">
            <a:gsLst>
              <a:gs pos="16000">
                <a:schemeClr val="accent6">
                  <a:lumMod val="89000"/>
                  <a:alpha val="0"/>
                </a:schemeClr>
              </a:gs>
              <a:gs pos="56000">
                <a:schemeClr val="accent6">
                  <a:lumMod val="89000"/>
                </a:schemeClr>
              </a:gs>
              <a:gs pos="84000">
                <a:schemeClr val="accent6">
                  <a:lumMod val="75000"/>
                </a:schemeClr>
              </a:gs>
              <a:gs pos="97000">
                <a:schemeClr val="accent6">
                  <a:lumMod val="70000"/>
                </a:schemeClr>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AutoShape 2">
            <a:extLst>
              <a:ext uri="{FF2B5EF4-FFF2-40B4-BE49-F238E27FC236}">
                <a16:creationId xmlns:a16="http://schemas.microsoft.com/office/drawing/2014/main" id="{B1591B91-03CE-3BA0-5C1A-ECEF2B5B18A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Symbol zastępczy zawartości 2">
            <a:extLst>
              <a:ext uri="{FF2B5EF4-FFF2-40B4-BE49-F238E27FC236}">
                <a16:creationId xmlns:a16="http://schemas.microsoft.com/office/drawing/2014/main" id="{79414499-B70F-F566-E5A9-B282711C8C38}"/>
              </a:ext>
            </a:extLst>
          </p:cNvPr>
          <p:cNvSpPr>
            <a:spLocks noGrp="1"/>
          </p:cNvSpPr>
          <p:nvPr>
            <p:ph idx="1"/>
          </p:nvPr>
        </p:nvSpPr>
        <p:spPr>
          <a:xfrm>
            <a:off x="2976999" y="1689277"/>
            <a:ext cx="8943562" cy="4272742"/>
          </a:xfrm>
        </p:spPr>
        <p:txBody>
          <a:bodyPr>
            <a:noAutofit/>
          </a:bodyPr>
          <a:lstStyle/>
          <a:p>
            <a:pPr marL="0" indent="0" algn="r">
              <a:buNone/>
            </a:pPr>
            <a:r>
              <a:rPr lang="en-US" sz="2000" dirty="0">
                <a:effectLst/>
                <a:ea typeface="Open Sans" pitchFamily="2" charset="0"/>
                <a:cs typeface="Open Sans" pitchFamily="2" charset="0"/>
              </a:rPr>
              <a:t>7 years of CERN-MEDICIS</a:t>
            </a:r>
          </a:p>
          <a:p>
            <a:pPr marL="0" indent="0" algn="r">
              <a:buNone/>
            </a:pPr>
            <a:r>
              <a:rPr lang="en-US" sz="2000" dirty="0">
                <a:effectLst/>
                <a:ea typeface="Open Sans" pitchFamily="2" charset="0"/>
                <a:cs typeface="Open Sans" pitchFamily="2" charset="0"/>
              </a:rPr>
              <a:t>Important milestones (again) in terms of output of the facility and record separation efficiency</a:t>
            </a:r>
          </a:p>
          <a:p>
            <a:pPr marL="0" indent="0" algn="r">
              <a:lnSpc>
                <a:spcPct val="100000"/>
              </a:lnSpc>
              <a:buNone/>
            </a:pPr>
            <a:r>
              <a:rPr lang="en-US" sz="2000" dirty="0">
                <a:effectLst/>
                <a:ea typeface="Open Sans" pitchFamily="2" charset="0"/>
                <a:cs typeface="Open Sans" pitchFamily="2" charset="0"/>
              </a:rPr>
              <a:t>Provided innovative radionuclides to several hospitals and research institutes such as CHUV (CH), the </a:t>
            </a:r>
            <a:r>
              <a:rPr lang="en-US" sz="2000" dirty="0" err="1">
                <a:effectLst/>
                <a:ea typeface="Open Sans" pitchFamily="2" charset="0"/>
                <a:cs typeface="Open Sans" pitchFamily="2" charset="0"/>
              </a:rPr>
              <a:t>Klinik</a:t>
            </a:r>
            <a:r>
              <a:rPr lang="en-US" sz="2000" dirty="0">
                <a:effectLst/>
                <a:ea typeface="Open Sans" pitchFamily="2" charset="0"/>
                <a:cs typeface="Open Sans" pitchFamily="2" charset="0"/>
              </a:rPr>
              <a:t> und </a:t>
            </a:r>
            <a:r>
              <a:rPr lang="en-US" sz="2000" dirty="0" err="1">
                <a:effectLst/>
                <a:ea typeface="Open Sans" pitchFamily="2" charset="0"/>
                <a:cs typeface="Open Sans" pitchFamily="2" charset="0"/>
              </a:rPr>
              <a:t>Poliklinik</a:t>
            </a:r>
            <a:r>
              <a:rPr lang="en-US" sz="2000" dirty="0">
                <a:effectLst/>
                <a:ea typeface="Open Sans" pitchFamily="2" charset="0"/>
                <a:cs typeface="Open Sans" pitchFamily="2" charset="0"/>
              </a:rPr>
              <a:t> für </a:t>
            </a:r>
            <a:r>
              <a:rPr lang="en-US" sz="2000" dirty="0" err="1">
                <a:effectLst/>
                <a:ea typeface="Open Sans" pitchFamily="2" charset="0"/>
                <a:cs typeface="Open Sans" pitchFamily="2" charset="0"/>
              </a:rPr>
              <a:t>Nuklearmedizin</a:t>
            </a:r>
            <a:r>
              <a:rPr lang="en-US" sz="2000" dirty="0">
                <a:effectLst/>
                <a:ea typeface="Open Sans" pitchFamily="2" charset="0"/>
                <a:cs typeface="Open Sans" pitchFamily="2" charset="0"/>
              </a:rPr>
              <a:t> in Dresden (DE), CEMTHI</a:t>
            </a:r>
            <a:r>
              <a:rPr lang="en-US" sz="2000" dirty="0">
                <a:ea typeface="Open Sans" pitchFamily="2" charset="0"/>
                <a:cs typeface="Open Sans" pitchFamily="2" charset="0"/>
              </a:rPr>
              <a:t> (FR)</a:t>
            </a:r>
            <a:r>
              <a:rPr lang="en-US" sz="2000" dirty="0">
                <a:effectLst/>
                <a:ea typeface="Open Sans" pitchFamily="2" charset="0"/>
                <a:cs typeface="Open Sans" pitchFamily="2" charset="0"/>
              </a:rPr>
              <a:t>, the NPL</a:t>
            </a:r>
            <a:r>
              <a:rPr lang="en-US" sz="2000" dirty="0">
                <a:ea typeface="Open Sans" pitchFamily="2" charset="0"/>
                <a:cs typeface="Open Sans" pitchFamily="2" charset="0"/>
              </a:rPr>
              <a:t> (GB), </a:t>
            </a:r>
            <a:r>
              <a:rPr lang="en-US" sz="2000" dirty="0">
                <a:effectLst/>
                <a:ea typeface="Open Sans" pitchFamily="2" charset="0"/>
                <a:cs typeface="Open Sans" pitchFamily="2" charset="0"/>
              </a:rPr>
              <a:t>KU Leuven (BE)</a:t>
            </a:r>
          </a:p>
          <a:p>
            <a:pPr marL="0" indent="0" algn="r">
              <a:buNone/>
            </a:pPr>
            <a:endParaRPr lang="en-US" sz="2000" dirty="0">
              <a:effectLst/>
              <a:ea typeface="Open Sans" pitchFamily="2" charset="0"/>
              <a:cs typeface="Open Sans" pitchFamily="2" charset="0"/>
            </a:endParaRPr>
          </a:p>
          <a:p>
            <a:pPr marL="0" indent="0" algn="r">
              <a:buNone/>
            </a:pPr>
            <a:r>
              <a:rPr lang="en-US" sz="2000" dirty="0">
                <a:ea typeface="Open Sans" pitchFamily="2" charset="0"/>
                <a:cs typeface="Open Sans" pitchFamily="2" charset="0"/>
              </a:rPr>
              <a:t>International review panel in December 2023: </a:t>
            </a:r>
          </a:p>
          <a:p>
            <a:pPr marL="0" indent="0" algn="r">
              <a:buNone/>
            </a:pPr>
            <a:r>
              <a:rPr lang="en-US" sz="2000" i="1" dirty="0">
                <a:ea typeface="Open Sans" pitchFamily="2" charset="0"/>
                <a:cs typeface="Open Sans" pitchFamily="2" charset="0"/>
              </a:rPr>
              <a:t>“other settings and industrial facilities will never have such a power of innovation and development”</a:t>
            </a:r>
            <a:endParaRPr lang="en-US" sz="2000" i="1" dirty="0">
              <a:effectLst/>
              <a:ea typeface="Open Sans" pitchFamily="2" charset="0"/>
              <a:cs typeface="Open Sans" pitchFamily="2" charset="0"/>
            </a:endParaRPr>
          </a:p>
        </p:txBody>
      </p:sp>
      <p:sp>
        <p:nvSpPr>
          <p:cNvPr id="2" name="Tytuł 1">
            <a:extLst>
              <a:ext uri="{FF2B5EF4-FFF2-40B4-BE49-F238E27FC236}">
                <a16:creationId xmlns:a16="http://schemas.microsoft.com/office/drawing/2014/main" id="{62C348B4-3412-3460-7A3C-1C5213436097}"/>
              </a:ext>
            </a:extLst>
          </p:cNvPr>
          <p:cNvSpPr>
            <a:spLocks noGrp="1"/>
          </p:cNvSpPr>
          <p:nvPr>
            <p:ph type="title"/>
          </p:nvPr>
        </p:nvSpPr>
        <p:spPr>
          <a:xfrm>
            <a:off x="2382716" y="770750"/>
            <a:ext cx="9490630" cy="840220"/>
          </a:xfrm>
        </p:spPr>
        <p:txBody>
          <a:bodyPr>
            <a:noAutofit/>
          </a:bodyPr>
          <a:lstStyle/>
          <a:p>
            <a:pPr algn="r"/>
            <a:r>
              <a:rPr lang="en-US" sz="2800" b="1" i="0" dirty="0">
                <a:solidFill>
                  <a:schemeClr val="bg1"/>
                </a:solidFill>
                <a:effectLst/>
                <a:latin typeface="+mn-lt"/>
                <a:ea typeface="Open Sans" pitchFamily="2" charset="0"/>
                <a:cs typeface="Open Sans" pitchFamily="2" charset="0"/>
              </a:rPr>
              <a:t>CERN-MEDICIS</a:t>
            </a:r>
            <a:br>
              <a:rPr lang="en-US" sz="2800" b="1" i="0" dirty="0">
                <a:solidFill>
                  <a:schemeClr val="bg1"/>
                </a:solidFill>
                <a:effectLst/>
                <a:latin typeface="+mn-lt"/>
                <a:ea typeface="Open Sans" pitchFamily="2" charset="0"/>
                <a:cs typeface="Open Sans" pitchFamily="2" charset="0"/>
              </a:rPr>
            </a:br>
            <a:r>
              <a:rPr lang="en-US" sz="2800" b="1" i="0" dirty="0">
                <a:solidFill>
                  <a:schemeClr val="bg1"/>
                </a:solidFill>
                <a:effectLst/>
                <a:latin typeface="+mn-lt"/>
                <a:ea typeface="Open Sans" pitchFamily="2" charset="0"/>
                <a:cs typeface="Open Sans" pitchFamily="2" charset="0"/>
              </a:rPr>
              <a:t>Accelerating the progress of European nuclear medicine</a:t>
            </a:r>
            <a:br>
              <a:rPr lang="en-US" sz="2800" b="1" i="0" dirty="0">
                <a:solidFill>
                  <a:schemeClr val="bg1"/>
                </a:solidFill>
                <a:effectLst/>
                <a:latin typeface="+mn-lt"/>
                <a:ea typeface="Open Sans" pitchFamily="2" charset="0"/>
                <a:cs typeface="Open Sans" pitchFamily="2" charset="0"/>
              </a:rPr>
            </a:br>
            <a:endParaRPr lang="en-US" sz="2800" b="1" i="0" dirty="0">
              <a:solidFill>
                <a:schemeClr val="bg1"/>
              </a:solidFill>
              <a:effectLst/>
              <a:latin typeface="+mn-lt"/>
              <a:ea typeface="Open Sans" pitchFamily="2" charset="0"/>
              <a:cs typeface="Open Sans" pitchFamily="2" charset="0"/>
            </a:endParaRPr>
          </a:p>
        </p:txBody>
      </p:sp>
      <p:pic>
        <p:nvPicPr>
          <p:cNvPr id="13" name="Grafika 6">
            <a:extLst>
              <a:ext uri="{FF2B5EF4-FFF2-40B4-BE49-F238E27FC236}">
                <a16:creationId xmlns:a16="http://schemas.microsoft.com/office/drawing/2014/main" id="{6522E8C6-74EE-00F5-8B76-0FF6344A393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68852" y="178314"/>
            <a:ext cx="620955" cy="620955"/>
          </a:xfrm>
          <a:prstGeom prst="rect">
            <a:avLst/>
          </a:prstGeom>
        </p:spPr>
      </p:pic>
      <p:sp>
        <p:nvSpPr>
          <p:cNvPr id="14" name="Tytuł 1">
            <a:extLst>
              <a:ext uri="{FF2B5EF4-FFF2-40B4-BE49-F238E27FC236}">
                <a16:creationId xmlns:a16="http://schemas.microsoft.com/office/drawing/2014/main" id="{F8F909BA-FBA5-DF23-14B0-E994A6862393}"/>
              </a:ext>
            </a:extLst>
          </p:cNvPr>
          <p:cNvSpPr txBox="1">
            <a:spLocks/>
          </p:cNvSpPr>
          <p:nvPr/>
        </p:nvSpPr>
        <p:spPr>
          <a:xfrm>
            <a:off x="930852" y="-40951"/>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sz="2400" b="1" dirty="0"/>
              <a:t>Healthcare</a:t>
            </a:r>
            <a:endParaRPr lang="en-US" sz="2400" b="1" dirty="0"/>
          </a:p>
        </p:txBody>
      </p:sp>
      <p:pic>
        <p:nvPicPr>
          <p:cNvPr id="15" name="Obraz 12" descr="Obraz zawierający tekst, Czcionka, Grafika, logo&#10;&#10;Opis wygenerowany automatycznie">
            <a:extLst>
              <a:ext uri="{FF2B5EF4-FFF2-40B4-BE49-F238E27FC236}">
                <a16:creationId xmlns:a16="http://schemas.microsoft.com/office/drawing/2014/main" id="{2544A55A-AED1-E4CF-1812-FB4298288394}"/>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7990" y="6310214"/>
            <a:ext cx="2011471" cy="573718"/>
          </a:xfrm>
          <a:prstGeom prst="rect">
            <a:avLst/>
          </a:prstGeom>
        </p:spPr>
      </p:pic>
    </p:spTree>
    <p:extLst>
      <p:ext uri="{BB962C8B-B14F-4D97-AF65-F5344CB8AC3E}">
        <p14:creationId xmlns:p14="http://schemas.microsoft.com/office/powerpoint/2010/main" val="376043816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24000">
              <a:schemeClr val="accent6"/>
            </a:gs>
            <a:gs pos="58000">
              <a:schemeClr val="tx2"/>
            </a:gs>
          </a:gsLst>
          <a:path path="circle">
            <a:fillToRect l="100000" b="100000"/>
          </a:path>
          <a:tileRect t="-100000" r="-100000"/>
        </a:gradFill>
        <a:effectLst/>
      </p:bgPr>
    </p:bg>
    <p:spTree>
      <p:nvGrpSpPr>
        <p:cNvPr id="1" name="">
          <a:extLst>
            <a:ext uri="{FF2B5EF4-FFF2-40B4-BE49-F238E27FC236}">
              <a16:creationId xmlns:a16="http://schemas.microsoft.com/office/drawing/2014/main" id="{9C4E681B-FEE5-5989-D3D9-6922B43A3EAE}"/>
            </a:ext>
          </a:extLst>
        </p:cNvPr>
        <p:cNvGrpSpPr/>
        <p:nvPr/>
      </p:nvGrpSpPr>
      <p:grpSpPr>
        <a:xfrm>
          <a:off x="0" y="0"/>
          <a:ext cx="0" cy="0"/>
          <a:chOff x="0" y="0"/>
          <a:chExt cx="0" cy="0"/>
        </a:xfrm>
      </p:grpSpPr>
      <p:pic>
        <p:nvPicPr>
          <p:cNvPr id="7170" name="Picture 2">
            <a:extLst>
              <a:ext uri="{FF2B5EF4-FFF2-40B4-BE49-F238E27FC236}">
                <a16:creationId xmlns:a16="http://schemas.microsoft.com/office/drawing/2014/main" id="{758552B4-FE4F-A5BF-6AC6-5D18690655D7}"/>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74" t="13865" r="-79" b="3363"/>
          <a:stretch/>
        </p:blipFill>
        <p:spPr bwMode="auto">
          <a:xfrm>
            <a:off x="-218485" y="-25934"/>
            <a:ext cx="12241633" cy="6888021"/>
          </a:xfrm>
          <a:prstGeom prst="rect">
            <a:avLst/>
          </a:prstGeom>
          <a:noFill/>
          <a:extLst>
            <a:ext uri="{909E8E84-426E-40DD-AFC4-6F175D3DCCD1}">
              <a14:hiddenFill xmlns:a14="http://schemas.microsoft.com/office/drawing/2010/main">
                <a:solidFill>
                  <a:srgbClr val="FFFFFF"/>
                </a:solidFill>
              </a14:hiddenFill>
            </a:ext>
          </a:extLst>
        </p:spPr>
      </p:pic>
      <p:sp>
        <p:nvSpPr>
          <p:cNvPr id="11" name="Owal 10">
            <a:extLst>
              <a:ext uri="{FF2B5EF4-FFF2-40B4-BE49-F238E27FC236}">
                <a16:creationId xmlns:a16="http://schemas.microsoft.com/office/drawing/2014/main" id="{83F7B7FE-3532-8CF9-A9D5-EBE4A2647DBF}"/>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4">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0" name="Rectangle 9">
            <a:extLst>
              <a:ext uri="{FF2B5EF4-FFF2-40B4-BE49-F238E27FC236}">
                <a16:creationId xmlns:a16="http://schemas.microsoft.com/office/drawing/2014/main" id="{9B7F606E-CA29-2FCC-7EAE-516D9170A807}"/>
              </a:ext>
            </a:extLst>
          </p:cNvPr>
          <p:cNvSpPr/>
          <p:nvPr/>
        </p:nvSpPr>
        <p:spPr>
          <a:xfrm>
            <a:off x="-218485" y="-55336"/>
            <a:ext cx="12406764" cy="6924883"/>
          </a:xfrm>
          <a:prstGeom prst="rect">
            <a:avLst/>
          </a:prstGeom>
          <a:gradFill flip="none" rotWithShape="1">
            <a:gsLst>
              <a:gs pos="51000">
                <a:schemeClr val="accent6">
                  <a:lumMod val="89000"/>
                  <a:alpha val="0"/>
                </a:schemeClr>
              </a:gs>
              <a:gs pos="74000">
                <a:schemeClr val="accent6">
                  <a:lumMod val="89000"/>
                </a:schemeClr>
              </a:gs>
              <a:gs pos="87000">
                <a:schemeClr val="accent6">
                  <a:lumMod val="75000"/>
                </a:schemeClr>
              </a:gs>
              <a:gs pos="97000">
                <a:schemeClr val="accent6">
                  <a:lumMod val="70000"/>
                </a:schemeClr>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 name="AutoShape 2">
            <a:extLst>
              <a:ext uri="{FF2B5EF4-FFF2-40B4-BE49-F238E27FC236}">
                <a16:creationId xmlns:a16="http://schemas.microsoft.com/office/drawing/2014/main" id="{07127F21-2667-5FDE-E3AF-E5B13FC7CBEC}"/>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 name="Symbol zastępczy zawartości 2">
            <a:extLst>
              <a:ext uri="{FF2B5EF4-FFF2-40B4-BE49-F238E27FC236}">
                <a16:creationId xmlns:a16="http://schemas.microsoft.com/office/drawing/2014/main" id="{26BF194B-0CFB-865A-42EE-B7912B766093}"/>
              </a:ext>
            </a:extLst>
          </p:cNvPr>
          <p:cNvSpPr>
            <a:spLocks noGrp="1"/>
          </p:cNvSpPr>
          <p:nvPr>
            <p:ph idx="1"/>
          </p:nvPr>
        </p:nvSpPr>
        <p:spPr>
          <a:xfrm>
            <a:off x="7460857" y="1527858"/>
            <a:ext cx="4630507" cy="4272742"/>
          </a:xfrm>
        </p:spPr>
        <p:txBody>
          <a:bodyPr>
            <a:noAutofit/>
          </a:bodyPr>
          <a:lstStyle/>
          <a:p>
            <a:pPr marL="0" indent="0" algn="r">
              <a:lnSpc>
                <a:spcPct val="100000"/>
              </a:lnSpc>
              <a:buNone/>
            </a:pPr>
            <a:r>
              <a:rPr lang="en-US" sz="1800" dirty="0">
                <a:ea typeface="Open Sans" pitchFamily="2" charset="0"/>
                <a:cs typeface="Open Sans" pitchFamily="2" charset="0"/>
              </a:rPr>
              <a:t>First patient trials for a </a:t>
            </a:r>
            <a:r>
              <a:rPr lang="en-US" sz="1800" dirty="0">
                <a:effectLst/>
                <a:ea typeface="Open Sans" pitchFamily="2" charset="0"/>
                <a:cs typeface="Open Sans" pitchFamily="2" charset="0"/>
              </a:rPr>
              <a:t>new Timepix3-based imaging device by ADVACAM (CZ) carried out by scientists from the German National Center for Tumor Diseases (NCT), the German Cancer Research Center (DKFZ), and the Heidelberg Ion Beam Therapy Center (HIT).</a:t>
            </a:r>
          </a:p>
          <a:p>
            <a:pPr marL="0" indent="0" algn="r">
              <a:buNone/>
            </a:pPr>
            <a:endParaRPr lang="en-US" sz="1800" dirty="0">
              <a:ea typeface="Open Sans" pitchFamily="2" charset="0"/>
              <a:cs typeface="Open Sans" pitchFamily="2" charset="0"/>
            </a:endParaRPr>
          </a:p>
          <a:p>
            <a:pPr marL="0" indent="0" algn="r">
              <a:lnSpc>
                <a:spcPct val="100000"/>
              </a:lnSpc>
              <a:buNone/>
            </a:pPr>
            <a:r>
              <a:rPr lang="en-US" sz="1800" i="1" dirty="0">
                <a:effectLst/>
                <a:ea typeface="Open Sans" pitchFamily="2" charset="0"/>
                <a:cs typeface="Open Sans" pitchFamily="2" charset="0"/>
              </a:rPr>
              <a:t>”The new device will allow us to reduce the overall irradiated volume of tissue, saving healthy tissue and reducing the side effects of radiotherapy. We will also be able to apply higher doses of radiation to the </a:t>
            </a:r>
            <a:r>
              <a:rPr lang="en-US" sz="1800" i="1" dirty="0" err="1">
                <a:effectLst/>
                <a:ea typeface="Open Sans" pitchFamily="2" charset="0"/>
                <a:cs typeface="Open Sans" pitchFamily="2" charset="0"/>
              </a:rPr>
              <a:t>tumour</a:t>
            </a:r>
            <a:r>
              <a:rPr lang="en-US" sz="1800" i="1" dirty="0">
                <a:effectLst/>
                <a:ea typeface="Open Sans" pitchFamily="2" charset="0"/>
                <a:cs typeface="Open Sans" pitchFamily="2" charset="0"/>
              </a:rPr>
              <a:t>”</a:t>
            </a:r>
          </a:p>
          <a:p>
            <a:pPr marL="0" indent="0" algn="r">
              <a:buNone/>
            </a:pPr>
            <a:r>
              <a:rPr lang="en-US" sz="1800" dirty="0">
                <a:effectLst/>
                <a:ea typeface="Open Sans" pitchFamily="2" charset="0"/>
                <a:cs typeface="Open Sans" pitchFamily="2" charset="0"/>
              </a:rPr>
              <a:t>Mária </a:t>
            </a:r>
            <a:r>
              <a:rPr lang="en-US" sz="1800" dirty="0" err="1">
                <a:effectLst/>
                <a:ea typeface="Open Sans" pitchFamily="2" charset="0"/>
                <a:cs typeface="Open Sans" pitchFamily="2" charset="0"/>
              </a:rPr>
              <a:t>Martišíková</a:t>
            </a:r>
            <a:r>
              <a:rPr lang="en-US" sz="1800" dirty="0">
                <a:effectLst/>
                <a:ea typeface="Open Sans" pitchFamily="2" charset="0"/>
                <a:cs typeface="Open Sans" pitchFamily="2" charset="0"/>
              </a:rPr>
              <a:t>, head of the DKFZ team</a:t>
            </a:r>
          </a:p>
          <a:p>
            <a:pPr marL="0" indent="0" algn="r">
              <a:buNone/>
            </a:pPr>
            <a:endParaRPr lang="en-US" sz="1800" dirty="0">
              <a:effectLst/>
              <a:ea typeface="Open Sans" pitchFamily="2" charset="0"/>
              <a:cs typeface="Open Sans" pitchFamily="2" charset="0"/>
            </a:endParaRPr>
          </a:p>
          <a:p>
            <a:pPr marL="0" indent="0" algn="r">
              <a:buNone/>
            </a:pPr>
            <a:r>
              <a:rPr lang="en-US" sz="1800" dirty="0">
                <a:effectLst/>
                <a:ea typeface="Open Sans" pitchFamily="2" charset="0"/>
                <a:cs typeface="Open Sans" pitchFamily="2" charset="0"/>
              </a:rPr>
              <a:t>.</a:t>
            </a:r>
            <a:endParaRPr lang="en-US" sz="1800" i="1" dirty="0">
              <a:effectLst/>
              <a:ea typeface="Open Sans" pitchFamily="2" charset="0"/>
              <a:cs typeface="Open Sans" pitchFamily="2" charset="0"/>
            </a:endParaRPr>
          </a:p>
        </p:txBody>
      </p:sp>
      <p:sp>
        <p:nvSpPr>
          <p:cNvPr id="2" name="Tytuł 1">
            <a:extLst>
              <a:ext uri="{FF2B5EF4-FFF2-40B4-BE49-F238E27FC236}">
                <a16:creationId xmlns:a16="http://schemas.microsoft.com/office/drawing/2014/main" id="{36A7C6B1-6F51-E862-DF4B-4C7ECA56E566}"/>
              </a:ext>
            </a:extLst>
          </p:cNvPr>
          <p:cNvSpPr>
            <a:spLocks noGrp="1"/>
          </p:cNvSpPr>
          <p:nvPr>
            <p:ph type="title"/>
          </p:nvPr>
        </p:nvSpPr>
        <p:spPr>
          <a:xfrm>
            <a:off x="8012896" y="547786"/>
            <a:ext cx="4078468" cy="840220"/>
          </a:xfrm>
        </p:spPr>
        <p:txBody>
          <a:bodyPr>
            <a:noAutofit/>
          </a:bodyPr>
          <a:lstStyle/>
          <a:p>
            <a:pPr algn="r"/>
            <a:r>
              <a:rPr lang="en-US" sz="2800" b="1" i="0" dirty="0">
                <a:solidFill>
                  <a:schemeClr val="bg1"/>
                </a:solidFill>
                <a:effectLst/>
                <a:latin typeface="+mj-lt"/>
                <a:ea typeface="Open Sans" pitchFamily="2" charset="0"/>
                <a:cs typeface="Open Sans" pitchFamily="2" charset="0"/>
              </a:rPr>
              <a:t>Timepix</a:t>
            </a:r>
            <a:r>
              <a:rPr lang="en-US" sz="2800" b="1" dirty="0">
                <a:solidFill>
                  <a:schemeClr val="bg1"/>
                </a:solidFill>
                <a:latin typeface="+mj-lt"/>
                <a:ea typeface="Open Sans" pitchFamily="2" charset="0"/>
                <a:cs typeface="Open Sans" pitchFamily="2" charset="0"/>
              </a:rPr>
              <a:t>3</a:t>
            </a:r>
            <a:br>
              <a:rPr lang="en-US" sz="2800" b="1" dirty="0">
                <a:solidFill>
                  <a:schemeClr val="bg1"/>
                </a:solidFill>
                <a:latin typeface="+mj-lt"/>
                <a:ea typeface="Open Sans" pitchFamily="2" charset="0"/>
                <a:cs typeface="Open Sans" pitchFamily="2" charset="0"/>
              </a:rPr>
            </a:br>
            <a:r>
              <a:rPr lang="en-US" sz="2800" b="1" dirty="0">
                <a:solidFill>
                  <a:schemeClr val="bg1"/>
                </a:solidFill>
                <a:latin typeface="+mj-lt"/>
                <a:ea typeface="Open Sans" pitchFamily="2" charset="0"/>
                <a:cs typeface="Open Sans" pitchFamily="2" charset="0"/>
              </a:rPr>
              <a:t>Improving head </a:t>
            </a:r>
            <a:r>
              <a:rPr lang="en-US" sz="2800" b="1" dirty="0" err="1">
                <a:solidFill>
                  <a:schemeClr val="bg1"/>
                </a:solidFill>
                <a:latin typeface="+mj-lt"/>
                <a:ea typeface="Open Sans" pitchFamily="2" charset="0"/>
                <a:cs typeface="Open Sans" pitchFamily="2" charset="0"/>
              </a:rPr>
              <a:t>tumour</a:t>
            </a:r>
            <a:r>
              <a:rPr lang="en-US" sz="2800" b="1" dirty="0">
                <a:solidFill>
                  <a:schemeClr val="bg1"/>
                </a:solidFill>
                <a:latin typeface="+mj-lt"/>
                <a:ea typeface="Open Sans" pitchFamily="2" charset="0"/>
                <a:cs typeface="Open Sans" pitchFamily="2" charset="0"/>
              </a:rPr>
              <a:t> radiotherapy</a:t>
            </a:r>
            <a:br>
              <a:rPr lang="en-US" sz="2800" b="1" i="0" dirty="0">
                <a:solidFill>
                  <a:schemeClr val="bg1"/>
                </a:solidFill>
                <a:effectLst/>
                <a:latin typeface="+mj-lt"/>
                <a:ea typeface="Open Sans" pitchFamily="2" charset="0"/>
                <a:cs typeface="Open Sans" pitchFamily="2" charset="0"/>
              </a:rPr>
            </a:br>
            <a:endParaRPr lang="en-US" sz="2800" b="1" i="0" dirty="0">
              <a:solidFill>
                <a:schemeClr val="bg1"/>
              </a:solidFill>
              <a:effectLst/>
              <a:latin typeface="+mj-lt"/>
              <a:ea typeface="Open Sans" pitchFamily="2" charset="0"/>
              <a:cs typeface="Open Sans" pitchFamily="2" charset="0"/>
            </a:endParaRPr>
          </a:p>
        </p:txBody>
      </p:sp>
      <p:pic>
        <p:nvPicPr>
          <p:cNvPr id="13" name="Grafika 6">
            <a:extLst>
              <a:ext uri="{FF2B5EF4-FFF2-40B4-BE49-F238E27FC236}">
                <a16:creationId xmlns:a16="http://schemas.microsoft.com/office/drawing/2014/main" id="{C6D12E2E-6C08-EE7A-BB25-50169DD94EAC}"/>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68852" y="178314"/>
            <a:ext cx="620955" cy="620955"/>
          </a:xfrm>
          <a:prstGeom prst="rect">
            <a:avLst/>
          </a:prstGeom>
        </p:spPr>
      </p:pic>
      <p:sp>
        <p:nvSpPr>
          <p:cNvPr id="14" name="Tytuł 1">
            <a:extLst>
              <a:ext uri="{FF2B5EF4-FFF2-40B4-BE49-F238E27FC236}">
                <a16:creationId xmlns:a16="http://schemas.microsoft.com/office/drawing/2014/main" id="{26476045-A8C3-2C57-102F-D9D9D9E3FB57}"/>
              </a:ext>
            </a:extLst>
          </p:cNvPr>
          <p:cNvSpPr txBox="1">
            <a:spLocks/>
          </p:cNvSpPr>
          <p:nvPr/>
        </p:nvSpPr>
        <p:spPr>
          <a:xfrm>
            <a:off x="930852" y="-40951"/>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sz="2400" b="1" dirty="0"/>
              <a:t>Healthcare</a:t>
            </a:r>
            <a:endParaRPr lang="en-US" sz="2400" b="1" dirty="0"/>
          </a:p>
        </p:txBody>
      </p:sp>
      <p:pic>
        <p:nvPicPr>
          <p:cNvPr id="15" name="Obraz 12" descr="Obraz zawierający tekst, Czcionka, Grafika, logo&#10;&#10;Opis wygenerowany automatycznie">
            <a:extLst>
              <a:ext uri="{FF2B5EF4-FFF2-40B4-BE49-F238E27FC236}">
                <a16:creationId xmlns:a16="http://schemas.microsoft.com/office/drawing/2014/main" id="{AF6DDA43-0B67-5CF6-1274-354F43447CCA}"/>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7990" y="6310214"/>
            <a:ext cx="2011471" cy="573718"/>
          </a:xfrm>
          <a:prstGeom prst="rect">
            <a:avLst/>
          </a:prstGeom>
        </p:spPr>
      </p:pic>
    </p:spTree>
    <p:extLst>
      <p:ext uri="{BB962C8B-B14F-4D97-AF65-F5344CB8AC3E}">
        <p14:creationId xmlns:p14="http://schemas.microsoft.com/office/powerpoint/2010/main" val="38230339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4D9CD-6BFC-03F7-A2BE-215E3A5FDF36}"/>
            </a:ext>
          </a:extLst>
        </p:cNvPr>
        <p:cNvGrpSpPr/>
        <p:nvPr/>
      </p:nvGrpSpPr>
      <p:grpSpPr>
        <a:xfrm>
          <a:off x="0" y="0"/>
          <a:ext cx="0" cy="0"/>
          <a:chOff x="0" y="0"/>
          <a:chExt cx="0" cy="0"/>
        </a:xfrm>
      </p:grpSpPr>
      <p:sp>
        <p:nvSpPr>
          <p:cNvPr id="2" name="Owal 10">
            <a:extLst>
              <a:ext uri="{FF2B5EF4-FFF2-40B4-BE49-F238E27FC236}">
                <a16:creationId xmlns:a16="http://schemas.microsoft.com/office/drawing/2014/main" id="{91DDD638-D41C-F5D1-A472-1270B526ABE8}"/>
              </a:ext>
            </a:extLst>
          </p:cNvPr>
          <p:cNvSpPr/>
          <p:nvPr/>
        </p:nvSpPr>
        <p:spPr>
          <a:xfrm>
            <a:off x="-3647202" y="-3429843"/>
            <a:ext cx="7460793" cy="7460793"/>
          </a:xfrm>
          <a:prstGeom prst="ellipse">
            <a:avLst/>
          </a:prstGeom>
          <a:gradFill flip="none" rotWithShape="1">
            <a:gsLst>
              <a:gs pos="14000">
                <a:schemeClr val="accent4">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9" name="Grafika 6">
            <a:extLst>
              <a:ext uri="{FF2B5EF4-FFF2-40B4-BE49-F238E27FC236}">
                <a16:creationId xmlns:a16="http://schemas.microsoft.com/office/drawing/2014/main" id="{1824415A-DF79-6E4B-3308-FF46A85699FE}"/>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168852" y="178314"/>
            <a:ext cx="620955" cy="620955"/>
          </a:xfrm>
          <a:prstGeom prst="rect">
            <a:avLst/>
          </a:prstGeom>
        </p:spPr>
      </p:pic>
      <p:sp>
        <p:nvSpPr>
          <p:cNvPr id="10" name="Tytuł 1">
            <a:extLst>
              <a:ext uri="{FF2B5EF4-FFF2-40B4-BE49-F238E27FC236}">
                <a16:creationId xmlns:a16="http://schemas.microsoft.com/office/drawing/2014/main" id="{1B758E3F-9DF5-FC3B-2B95-BC67D8AD6286}"/>
              </a:ext>
            </a:extLst>
          </p:cNvPr>
          <p:cNvSpPr txBox="1">
            <a:spLocks/>
          </p:cNvSpPr>
          <p:nvPr/>
        </p:nvSpPr>
        <p:spPr>
          <a:xfrm>
            <a:off x="930852" y="-40951"/>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sz="2400" b="1" dirty="0"/>
              <a:t>Healthcare</a:t>
            </a:r>
            <a:endParaRPr lang="en-US" sz="2400" b="1" dirty="0"/>
          </a:p>
        </p:txBody>
      </p:sp>
      <p:grpSp>
        <p:nvGrpSpPr>
          <p:cNvPr id="22" name="Group 21">
            <a:extLst>
              <a:ext uri="{FF2B5EF4-FFF2-40B4-BE49-F238E27FC236}">
                <a16:creationId xmlns:a16="http://schemas.microsoft.com/office/drawing/2014/main" id="{AD4BB785-1360-0FEC-BD5C-7D27D30B3F1A}"/>
              </a:ext>
            </a:extLst>
          </p:cNvPr>
          <p:cNvGrpSpPr/>
          <p:nvPr/>
        </p:nvGrpSpPr>
        <p:grpSpPr>
          <a:xfrm>
            <a:off x="3861641" y="1151700"/>
            <a:ext cx="4473620" cy="4949829"/>
            <a:chOff x="3915498" y="1151700"/>
            <a:chExt cx="4282840" cy="4949829"/>
          </a:xfrm>
        </p:grpSpPr>
        <p:pic>
          <p:nvPicPr>
            <p:cNvPr id="16386" name="Picture 2">
              <a:extLst>
                <a:ext uri="{FF2B5EF4-FFF2-40B4-BE49-F238E27FC236}">
                  <a16:creationId xmlns:a16="http://schemas.microsoft.com/office/drawing/2014/main" id="{C7E95FA7-3494-E91D-5C26-1227A054360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807" r="3522"/>
            <a:stretch/>
          </p:blipFill>
          <p:spPr bwMode="auto">
            <a:xfrm>
              <a:off x="4116108" y="1156972"/>
              <a:ext cx="3962059" cy="4275401"/>
            </a:xfrm>
            <a:prstGeom prst="roundRect">
              <a:avLst/>
            </a:prstGeom>
            <a:noFill/>
            <a:extLst>
              <a:ext uri="{909E8E84-426E-40DD-AFC4-6F175D3DCCD1}">
                <a14:hiddenFill xmlns:a14="http://schemas.microsoft.com/office/drawing/2010/main">
                  <a:solidFill>
                    <a:srgbClr val="FFFFFF"/>
                  </a:solidFill>
                </a14:hiddenFill>
              </a:ext>
            </a:extLst>
          </p:spPr>
        </p:pic>
        <p:sp>
          <p:nvSpPr>
            <p:cNvPr id="19" name="Prostokąt: zaokrąglone rogi 4">
              <a:extLst>
                <a:ext uri="{FF2B5EF4-FFF2-40B4-BE49-F238E27FC236}">
                  <a16:creationId xmlns:a16="http://schemas.microsoft.com/office/drawing/2014/main" id="{B4D88570-69DD-1B8A-5007-4A266AC3F1C2}"/>
                </a:ext>
              </a:extLst>
            </p:cNvPr>
            <p:cNvSpPr/>
            <p:nvPr/>
          </p:nvSpPr>
          <p:spPr>
            <a:xfrm flipV="1">
              <a:off x="4114970" y="1151700"/>
              <a:ext cx="3962060" cy="4164968"/>
            </a:xfrm>
            <a:prstGeom prst="roundRect">
              <a:avLst/>
            </a:prstGeom>
            <a:gradFill>
              <a:gsLst>
                <a:gs pos="65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0" name="Prostokąt: zaokrąglone rogi 9">
              <a:extLst>
                <a:ext uri="{FF2B5EF4-FFF2-40B4-BE49-F238E27FC236}">
                  <a16:creationId xmlns:a16="http://schemas.microsoft.com/office/drawing/2014/main" id="{49226043-5762-4D45-300E-62EE07BA50B1}"/>
                </a:ext>
              </a:extLst>
            </p:cNvPr>
            <p:cNvSpPr/>
            <p:nvPr/>
          </p:nvSpPr>
          <p:spPr>
            <a:xfrm>
              <a:off x="4114970" y="1281853"/>
              <a:ext cx="3962060" cy="4164968"/>
            </a:xfrm>
            <a:prstGeom prst="roundRect">
              <a:avLst/>
            </a:prstGeom>
            <a:gradFill>
              <a:gsLst>
                <a:gs pos="66000">
                  <a:schemeClr val="tx1">
                    <a:alpha val="0"/>
                  </a:schemeClr>
                </a:gs>
                <a:gs pos="95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3" name="Symbol zastępczy zawartości 2">
              <a:extLst>
                <a:ext uri="{FF2B5EF4-FFF2-40B4-BE49-F238E27FC236}">
                  <a16:creationId xmlns:a16="http://schemas.microsoft.com/office/drawing/2014/main" id="{A048E33C-246C-0B1E-39E1-D75E19E621A4}"/>
                </a:ext>
              </a:extLst>
            </p:cNvPr>
            <p:cNvSpPr txBox="1">
              <a:spLocks/>
            </p:cNvSpPr>
            <p:nvPr/>
          </p:nvSpPr>
          <p:spPr>
            <a:xfrm>
              <a:off x="3915498" y="4202734"/>
              <a:ext cx="4282840" cy="18987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18-month design study launched by CERN and ICEC. Collaboration with Cambridge, Lancaster and Oxford universities, network of 28 LMICs</a:t>
              </a: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p:txBody>
        </p:sp>
        <p:sp>
          <p:nvSpPr>
            <p:cNvPr id="11" name="Symbol zastępczy zawartości 2">
              <a:extLst>
                <a:ext uri="{FF2B5EF4-FFF2-40B4-BE49-F238E27FC236}">
                  <a16:creationId xmlns:a16="http://schemas.microsoft.com/office/drawing/2014/main" id="{D32218E7-BD61-7594-7212-4B4272303BAE}"/>
                </a:ext>
              </a:extLst>
            </p:cNvPr>
            <p:cNvSpPr txBox="1">
              <a:spLocks/>
            </p:cNvSpPr>
            <p:nvPr/>
          </p:nvSpPr>
          <p:spPr>
            <a:xfrm>
              <a:off x="4179145" y="1275998"/>
              <a:ext cx="3881035" cy="10815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Smart Technologies to Extend Lives with Linear Accelerators (STELLA)</a:t>
              </a: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p:txBody>
        </p:sp>
      </p:grpSp>
      <p:grpSp>
        <p:nvGrpSpPr>
          <p:cNvPr id="23" name="Group 22">
            <a:extLst>
              <a:ext uri="{FF2B5EF4-FFF2-40B4-BE49-F238E27FC236}">
                <a16:creationId xmlns:a16="http://schemas.microsoft.com/office/drawing/2014/main" id="{ED64F68E-1582-0286-FCBB-504EC30067ED}"/>
              </a:ext>
            </a:extLst>
          </p:cNvPr>
          <p:cNvGrpSpPr/>
          <p:nvPr/>
        </p:nvGrpSpPr>
        <p:grpSpPr>
          <a:xfrm>
            <a:off x="-100487" y="1183524"/>
            <a:ext cx="4197584" cy="5075423"/>
            <a:chOff x="4008345" y="1150363"/>
            <a:chExt cx="4219785" cy="5075423"/>
          </a:xfrm>
        </p:grpSpPr>
        <p:pic>
          <p:nvPicPr>
            <p:cNvPr id="24" name="Picture 2">
              <a:extLst>
                <a:ext uri="{FF2B5EF4-FFF2-40B4-BE49-F238E27FC236}">
                  <a16:creationId xmlns:a16="http://schemas.microsoft.com/office/drawing/2014/main" id="{6961797E-5811-E57B-7DC2-5E3F4845A21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l="22744" r="22744"/>
            <a:stretch/>
          </p:blipFill>
          <p:spPr bwMode="auto">
            <a:xfrm>
              <a:off x="4175028" y="1150363"/>
              <a:ext cx="3962059" cy="4275401"/>
            </a:xfrm>
            <a:prstGeom prst="roundRect">
              <a:avLst/>
            </a:prstGeom>
            <a:noFill/>
            <a:extLst>
              <a:ext uri="{909E8E84-426E-40DD-AFC4-6F175D3DCCD1}">
                <a14:hiddenFill xmlns:a14="http://schemas.microsoft.com/office/drawing/2010/main">
                  <a:solidFill>
                    <a:srgbClr val="FFFFFF"/>
                  </a:solidFill>
                </a14:hiddenFill>
              </a:ext>
            </a:extLst>
          </p:spPr>
        </p:pic>
        <p:sp>
          <p:nvSpPr>
            <p:cNvPr id="25" name="Prostokąt: zaokrąglone rogi 4">
              <a:extLst>
                <a:ext uri="{FF2B5EF4-FFF2-40B4-BE49-F238E27FC236}">
                  <a16:creationId xmlns:a16="http://schemas.microsoft.com/office/drawing/2014/main" id="{876A2BE4-A9E1-7FBA-9FE4-07ADE974BD0B}"/>
                </a:ext>
              </a:extLst>
            </p:cNvPr>
            <p:cNvSpPr/>
            <p:nvPr/>
          </p:nvSpPr>
          <p:spPr>
            <a:xfrm flipV="1">
              <a:off x="4175027" y="1150363"/>
              <a:ext cx="3962060" cy="4164968"/>
            </a:xfrm>
            <a:prstGeom prst="roundRect">
              <a:avLst/>
            </a:prstGeom>
            <a:gradFill>
              <a:gsLst>
                <a:gs pos="65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6" name="Prostokąt: zaokrąglone rogi 9">
              <a:extLst>
                <a:ext uri="{FF2B5EF4-FFF2-40B4-BE49-F238E27FC236}">
                  <a16:creationId xmlns:a16="http://schemas.microsoft.com/office/drawing/2014/main" id="{16738BF1-AFC8-487E-972F-7EFA932C1F2C}"/>
                </a:ext>
              </a:extLst>
            </p:cNvPr>
            <p:cNvSpPr/>
            <p:nvPr/>
          </p:nvSpPr>
          <p:spPr>
            <a:xfrm>
              <a:off x="4163007" y="1267455"/>
              <a:ext cx="3974080" cy="4164968"/>
            </a:xfrm>
            <a:prstGeom prst="roundRect">
              <a:avLst/>
            </a:prstGeom>
            <a:gradFill>
              <a:gsLst>
                <a:gs pos="66000">
                  <a:schemeClr val="tx1">
                    <a:alpha val="0"/>
                  </a:schemeClr>
                </a:gs>
                <a:gs pos="95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7" name="Symbol zastępczy zawartości 2">
              <a:extLst>
                <a:ext uri="{FF2B5EF4-FFF2-40B4-BE49-F238E27FC236}">
                  <a16:creationId xmlns:a16="http://schemas.microsoft.com/office/drawing/2014/main" id="{BE845CAC-DC12-D58A-56BC-236F1B9CBDB3}"/>
                </a:ext>
              </a:extLst>
            </p:cNvPr>
            <p:cNvSpPr txBox="1">
              <a:spLocks/>
            </p:cNvSpPr>
            <p:nvPr/>
          </p:nvSpPr>
          <p:spPr>
            <a:xfrm>
              <a:off x="4008345" y="4326991"/>
              <a:ext cx="4219785" cy="18987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1800" dirty="0" err="1">
                  <a:solidFill>
                    <a:srgbClr val="FFFFFF"/>
                  </a:solidFill>
                  <a:ea typeface="Open Sans" panose="020B0606030504020204" pitchFamily="34" charset="0"/>
                  <a:cs typeface="Open Sans" panose="020B0606030504020204" pitchFamily="34" charset="0"/>
                </a:rPr>
                <a:t>CERN’s</a:t>
              </a:r>
              <a:r>
                <a:rPr lang="pl-PL" sz="1800" dirty="0">
                  <a:solidFill>
                    <a:srgbClr val="FFFFFF"/>
                  </a:solidFill>
                  <a:ea typeface="Open Sans" panose="020B0606030504020204" pitchFamily="34" charset="0"/>
                  <a:cs typeface="Open Sans" panose="020B0606030504020204" pitchFamily="34" charset="0"/>
                </a:rPr>
                <a:t> federated-learning platform CAFEIN set to </a:t>
              </a:r>
              <a:r>
                <a:rPr lang="pl-PL" sz="1800" dirty="0" err="1">
                  <a:solidFill>
                    <a:srgbClr val="FFFFFF"/>
                  </a:solidFill>
                  <a:ea typeface="Open Sans" panose="020B0606030504020204" pitchFamily="34" charset="0"/>
                  <a:cs typeface="Open Sans" panose="020B0606030504020204" pitchFamily="34" charset="0"/>
                </a:rPr>
                <a:t>revolutionise</a:t>
              </a:r>
              <a:r>
                <a:rPr lang="pl-PL" sz="1800" dirty="0">
                  <a:solidFill>
                    <a:srgbClr val="FFFFFF"/>
                  </a:solidFill>
                  <a:ea typeface="Open Sans" panose="020B0606030504020204" pitchFamily="34" charset="0"/>
                  <a:cs typeface="Open Sans" panose="020B0606030504020204" pitchFamily="34" charset="0"/>
                </a:rPr>
                <a:t> </a:t>
              </a:r>
              <a:r>
                <a:rPr lang="pl-PL" sz="1800" dirty="0" err="1">
                  <a:solidFill>
                    <a:srgbClr val="FFFFFF"/>
                  </a:solidFill>
                  <a:ea typeface="Open Sans" panose="020B0606030504020204" pitchFamily="34" charset="0"/>
                  <a:cs typeface="Open Sans" panose="020B0606030504020204" pitchFamily="34" charset="0"/>
                </a:rPr>
                <a:t>stroke</a:t>
              </a:r>
              <a:r>
                <a:rPr lang="pl-PL" sz="1800" dirty="0">
                  <a:solidFill>
                    <a:srgbClr val="FFFFFF"/>
                  </a:solidFill>
                  <a:ea typeface="Open Sans" panose="020B0606030504020204" pitchFamily="34" charset="0"/>
                  <a:cs typeface="Open Sans" panose="020B0606030504020204" pitchFamily="34" charset="0"/>
                </a:rPr>
                <a:t> </a:t>
              </a:r>
              <a:r>
                <a:rPr lang="pl-PL" sz="1800" dirty="0" err="1">
                  <a:solidFill>
                    <a:srgbClr val="FFFFFF"/>
                  </a:solidFill>
                  <a:ea typeface="Open Sans" panose="020B0606030504020204" pitchFamily="34" charset="0"/>
                  <a:cs typeface="Open Sans" panose="020B0606030504020204" pitchFamily="34" charset="0"/>
                </a:rPr>
                <a:t>patient</a:t>
              </a:r>
              <a:r>
                <a:rPr lang="pl-PL" sz="1800" dirty="0">
                  <a:solidFill>
                    <a:srgbClr val="FFFFFF"/>
                  </a:solidFill>
                  <a:ea typeface="Open Sans" panose="020B0606030504020204" pitchFamily="34" charset="0"/>
                  <a:cs typeface="Open Sans" panose="020B0606030504020204" pitchFamily="34" charset="0"/>
                </a:rPr>
                <a:t> </a:t>
              </a:r>
              <a:r>
                <a:rPr lang="pl-PL" sz="1800" dirty="0" err="1">
                  <a:solidFill>
                    <a:srgbClr val="FFFFFF"/>
                  </a:solidFill>
                  <a:ea typeface="Open Sans" panose="020B0606030504020204" pitchFamily="34" charset="0"/>
                  <a:cs typeface="Open Sans" panose="020B0606030504020204" pitchFamily="34" charset="0"/>
                </a:rPr>
                <a:t>care</a:t>
              </a:r>
              <a:endParaRPr lang="pl-PL" sz="1800" dirty="0">
                <a:solidFill>
                  <a:srgbClr val="FFFFFF"/>
                </a:solidFill>
                <a:ea typeface="Open Sans" panose="020B0606030504020204" pitchFamily="34" charset="0"/>
                <a:cs typeface="Open Sans" panose="020B0606030504020204" pitchFamily="34" charset="0"/>
              </a:endParaRPr>
            </a:p>
          </p:txBody>
        </p:sp>
      </p:grpSp>
      <p:grpSp>
        <p:nvGrpSpPr>
          <p:cNvPr id="29" name="Group 28">
            <a:extLst>
              <a:ext uri="{FF2B5EF4-FFF2-40B4-BE49-F238E27FC236}">
                <a16:creationId xmlns:a16="http://schemas.microsoft.com/office/drawing/2014/main" id="{133E31DC-5FB0-AE8A-2215-96A476930B55}"/>
              </a:ext>
            </a:extLst>
          </p:cNvPr>
          <p:cNvGrpSpPr/>
          <p:nvPr/>
        </p:nvGrpSpPr>
        <p:grpSpPr>
          <a:xfrm>
            <a:off x="8198338" y="1151700"/>
            <a:ext cx="3940206" cy="4963146"/>
            <a:chOff x="4048225" y="1151700"/>
            <a:chExt cx="4029942" cy="4963146"/>
          </a:xfrm>
        </p:grpSpPr>
        <p:pic>
          <p:nvPicPr>
            <p:cNvPr id="30" name="Picture 2">
              <a:extLst>
                <a:ext uri="{FF2B5EF4-FFF2-40B4-BE49-F238E27FC236}">
                  <a16:creationId xmlns:a16="http://schemas.microsoft.com/office/drawing/2014/main" id="{179865AB-7D8F-B47D-BFB9-68F28822C50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19243" r="19243"/>
            <a:stretch/>
          </p:blipFill>
          <p:spPr bwMode="auto">
            <a:xfrm>
              <a:off x="4116108" y="1156972"/>
              <a:ext cx="3962059" cy="4275401"/>
            </a:xfrm>
            <a:prstGeom prst="roundRect">
              <a:avLst/>
            </a:prstGeom>
            <a:noFill/>
            <a:extLst>
              <a:ext uri="{909E8E84-426E-40DD-AFC4-6F175D3DCCD1}">
                <a14:hiddenFill xmlns:a14="http://schemas.microsoft.com/office/drawing/2010/main">
                  <a:solidFill>
                    <a:srgbClr val="FFFFFF"/>
                  </a:solidFill>
                </a14:hiddenFill>
              </a:ext>
            </a:extLst>
          </p:spPr>
        </p:pic>
        <p:sp>
          <p:nvSpPr>
            <p:cNvPr id="31" name="Prostokąt: zaokrąglone rogi 4">
              <a:extLst>
                <a:ext uri="{FF2B5EF4-FFF2-40B4-BE49-F238E27FC236}">
                  <a16:creationId xmlns:a16="http://schemas.microsoft.com/office/drawing/2014/main" id="{768E2852-5666-42F1-2BEC-48ED659C25D6}"/>
                </a:ext>
              </a:extLst>
            </p:cNvPr>
            <p:cNvSpPr/>
            <p:nvPr/>
          </p:nvSpPr>
          <p:spPr>
            <a:xfrm flipV="1">
              <a:off x="4114970" y="1151700"/>
              <a:ext cx="3962060" cy="4164968"/>
            </a:xfrm>
            <a:prstGeom prst="roundRect">
              <a:avLst/>
            </a:prstGeom>
            <a:gradFill>
              <a:gsLst>
                <a:gs pos="65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 name="Prostokąt: zaokrąglone rogi 9">
              <a:extLst>
                <a:ext uri="{FF2B5EF4-FFF2-40B4-BE49-F238E27FC236}">
                  <a16:creationId xmlns:a16="http://schemas.microsoft.com/office/drawing/2014/main" id="{111A2F04-C4DA-EB2B-C2CD-355A65E889D3}"/>
                </a:ext>
              </a:extLst>
            </p:cNvPr>
            <p:cNvSpPr/>
            <p:nvPr/>
          </p:nvSpPr>
          <p:spPr>
            <a:xfrm>
              <a:off x="4114970" y="1280189"/>
              <a:ext cx="3962060" cy="4164968"/>
            </a:xfrm>
            <a:prstGeom prst="roundRect">
              <a:avLst/>
            </a:prstGeom>
            <a:gradFill>
              <a:gsLst>
                <a:gs pos="66000">
                  <a:schemeClr val="tx1">
                    <a:alpha val="0"/>
                  </a:schemeClr>
                </a:gs>
                <a:gs pos="95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3" name="Symbol zastępczy zawartości 2">
              <a:extLst>
                <a:ext uri="{FF2B5EF4-FFF2-40B4-BE49-F238E27FC236}">
                  <a16:creationId xmlns:a16="http://schemas.microsoft.com/office/drawing/2014/main" id="{B2E04C0F-502E-FEBD-791A-F4506CB7F157}"/>
                </a:ext>
              </a:extLst>
            </p:cNvPr>
            <p:cNvSpPr txBox="1">
              <a:spLocks/>
            </p:cNvSpPr>
            <p:nvPr/>
          </p:nvSpPr>
          <p:spPr>
            <a:xfrm>
              <a:off x="4048225" y="4216051"/>
              <a:ext cx="4003561" cy="189879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Co-creation workshop with  healthcare professionals, field experts from NGOs, technology experts, and researchers</a:t>
              </a:r>
            </a:p>
          </p:txBody>
        </p:sp>
        <p:sp>
          <p:nvSpPr>
            <p:cNvPr id="34" name="Symbol zastępczy zawartości 2">
              <a:extLst>
                <a:ext uri="{FF2B5EF4-FFF2-40B4-BE49-F238E27FC236}">
                  <a16:creationId xmlns:a16="http://schemas.microsoft.com/office/drawing/2014/main" id="{75FEB9BD-FA0B-80C8-9628-13DAFA9975B0}"/>
                </a:ext>
              </a:extLst>
            </p:cNvPr>
            <p:cNvSpPr txBox="1">
              <a:spLocks/>
            </p:cNvSpPr>
            <p:nvPr/>
          </p:nvSpPr>
          <p:spPr>
            <a:xfrm>
              <a:off x="4196563" y="1275998"/>
              <a:ext cx="3881035" cy="108151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Global Health Workshop</a:t>
              </a: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a:p>
              <a:pPr marL="0" indent="0" algn="ctr">
                <a:lnSpc>
                  <a:spcPct val="100000"/>
                </a:lnSpc>
                <a:buFont typeface="Arial" panose="020B0604020202020204" pitchFamily="34" charset="0"/>
                <a:buNone/>
              </a:pPr>
              <a:endParaRPr lang="en-US" sz="1800" dirty="0">
                <a:solidFill>
                  <a:srgbClr val="FFFFFF"/>
                </a:solidFill>
                <a:ea typeface="Open Sans" pitchFamily="2" charset="0"/>
                <a:cs typeface="Open Sans" pitchFamily="2" charset="0"/>
              </a:endParaRPr>
            </a:p>
          </p:txBody>
        </p:sp>
      </p:grpSp>
      <p:sp>
        <p:nvSpPr>
          <p:cNvPr id="12" name="TextBox 11">
            <a:extLst>
              <a:ext uri="{FF2B5EF4-FFF2-40B4-BE49-F238E27FC236}">
                <a16:creationId xmlns:a16="http://schemas.microsoft.com/office/drawing/2014/main" id="{A8D00EB3-4270-37E3-29AB-499EB6890126}"/>
              </a:ext>
            </a:extLst>
          </p:cNvPr>
          <p:cNvSpPr txBox="1"/>
          <p:nvPr/>
        </p:nvSpPr>
        <p:spPr>
          <a:xfrm>
            <a:off x="375462" y="1331698"/>
            <a:ext cx="3248297" cy="646331"/>
          </a:xfrm>
          <a:prstGeom prst="rect">
            <a:avLst/>
          </a:prstGeom>
          <a:noFill/>
        </p:spPr>
        <p:txBody>
          <a:bodyPr wrap="square">
            <a:spAutoFit/>
          </a:bodyPr>
          <a:lstStyle/>
          <a:p>
            <a:pPr marL="0" indent="0" algn="ctr">
              <a:lnSpc>
                <a:spcPct val="100000"/>
              </a:lnSpc>
              <a:buFont typeface="Arial" panose="020B0604020202020204" pitchFamily="34" charset="0"/>
              <a:buNone/>
            </a:pPr>
            <a:r>
              <a:rPr lang="pl-PL" sz="1800" b="1" dirty="0">
                <a:solidFill>
                  <a:srgbClr val="FFFFFF"/>
                </a:solidFill>
                <a:ea typeface="Open Sans" panose="020B0606030504020204" pitchFamily="34" charset="0"/>
                <a:cs typeface="Open Sans" panose="020B0606030504020204" pitchFamily="34" charset="0"/>
              </a:rPr>
              <a:t>New EU-</a:t>
            </a:r>
            <a:r>
              <a:rPr lang="pl-PL" sz="1800" b="1" dirty="0" err="1">
                <a:solidFill>
                  <a:srgbClr val="FFFFFF"/>
                </a:solidFill>
                <a:ea typeface="Open Sans" panose="020B0606030504020204" pitchFamily="34" charset="0"/>
                <a:cs typeface="Open Sans" panose="020B0606030504020204" pitchFamily="34" charset="0"/>
              </a:rPr>
              <a:t>funded</a:t>
            </a:r>
            <a:r>
              <a:rPr lang="pl-PL" sz="1800" b="1" dirty="0">
                <a:solidFill>
                  <a:srgbClr val="FFFFFF"/>
                </a:solidFill>
                <a:ea typeface="Open Sans" panose="020B0606030504020204" pitchFamily="34" charset="0"/>
                <a:cs typeface="Open Sans" panose="020B0606030504020204" pitchFamily="34" charset="0"/>
              </a:rPr>
              <a:t> </a:t>
            </a:r>
            <a:r>
              <a:rPr lang="pl-PL" sz="1800" b="1" dirty="0" err="1">
                <a:solidFill>
                  <a:srgbClr val="FFFFFF"/>
                </a:solidFill>
                <a:ea typeface="Open Sans" panose="020B0606030504020204" pitchFamily="34" charset="0"/>
                <a:cs typeface="Open Sans" panose="020B0606030504020204" pitchFamily="34" charset="0"/>
              </a:rPr>
              <a:t>project</a:t>
            </a:r>
            <a:r>
              <a:rPr lang="pl-PL" sz="1800" b="1" dirty="0">
                <a:solidFill>
                  <a:srgbClr val="FFFFFF"/>
                </a:solidFill>
                <a:ea typeface="Open Sans" panose="020B0606030504020204" pitchFamily="34" charset="0"/>
                <a:cs typeface="Open Sans" panose="020B0606030504020204" pitchFamily="34" charset="0"/>
              </a:rPr>
              <a:t>: UMBRELLA</a:t>
            </a:r>
          </a:p>
        </p:txBody>
      </p:sp>
    </p:spTree>
    <p:extLst>
      <p:ext uri="{BB962C8B-B14F-4D97-AF65-F5344CB8AC3E}">
        <p14:creationId xmlns:p14="http://schemas.microsoft.com/office/powerpoint/2010/main" val="29172678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AACCD3-44D0-7DD5-A43D-DD626C1214C0}"/>
            </a:ext>
          </a:extLst>
        </p:cNvPr>
        <p:cNvGrpSpPr/>
        <p:nvPr/>
      </p:nvGrpSpPr>
      <p:grpSpPr>
        <a:xfrm>
          <a:off x="0" y="0"/>
          <a:ext cx="0" cy="0"/>
          <a:chOff x="0" y="0"/>
          <a:chExt cx="0" cy="0"/>
        </a:xfrm>
      </p:grpSpPr>
      <p:sp>
        <p:nvSpPr>
          <p:cNvPr id="6" name="Owal 5">
            <a:extLst>
              <a:ext uri="{FF2B5EF4-FFF2-40B4-BE49-F238E27FC236}">
                <a16:creationId xmlns:a16="http://schemas.microsoft.com/office/drawing/2014/main" id="{49E2149D-0AE0-4FCD-4E92-F2DC0B0C1EB5}"/>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5">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Symbol zastępczy zawartości 2">
            <a:extLst>
              <a:ext uri="{FF2B5EF4-FFF2-40B4-BE49-F238E27FC236}">
                <a16:creationId xmlns:a16="http://schemas.microsoft.com/office/drawing/2014/main" id="{E663F2C3-C33E-B22C-6116-B6A997404635}"/>
              </a:ext>
            </a:extLst>
          </p:cNvPr>
          <p:cNvSpPr txBox="1">
            <a:spLocks/>
          </p:cNvSpPr>
          <p:nvPr/>
        </p:nvSpPr>
        <p:spPr>
          <a:xfrm>
            <a:off x="5536928" y="1094618"/>
            <a:ext cx="4547078" cy="1657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1400">
              <a:solidFill>
                <a:schemeClr val="bg1"/>
              </a:solidFill>
              <a:highlight>
                <a:srgbClr val="FF0000"/>
              </a:highlight>
            </a:endParaRPr>
          </a:p>
        </p:txBody>
      </p:sp>
      <p:sp>
        <p:nvSpPr>
          <p:cNvPr id="15" name="Tytuł 1">
            <a:extLst>
              <a:ext uri="{FF2B5EF4-FFF2-40B4-BE49-F238E27FC236}">
                <a16:creationId xmlns:a16="http://schemas.microsoft.com/office/drawing/2014/main" id="{C0E0CE49-0475-FAA4-F891-639862C6D935}"/>
              </a:ext>
            </a:extLst>
          </p:cNvPr>
          <p:cNvSpPr txBox="1">
            <a:spLocks/>
          </p:cNvSpPr>
          <p:nvPr/>
        </p:nvSpPr>
        <p:spPr>
          <a:xfrm>
            <a:off x="789544" y="-14632"/>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b="1" dirty="0" err="1">
                <a:latin typeface="+mj-lt"/>
              </a:rPr>
              <a:t>Aerospace</a:t>
            </a:r>
            <a:endParaRPr lang="en-US" b="1" dirty="0">
              <a:latin typeface="+mj-lt"/>
            </a:endParaRPr>
          </a:p>
        </p:txBody>
      </p:sp>
      <p:pic>
        <p:nvPicPr>
          <p:cNvPr id="18" name="Grafika 6">
            <a:extLst>
              <a:ext uri="{FF2B5EF4-FFF2-40B4-BE49-F238E27FC236}">
                <a16:creationId xmlns:a16="http://schemas.microsoft.com/office/drawing/2014/main" id="{C1C9B97B-5CD5-F560-9291-61F60B15D935}"/>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6746" y="173056"/>
            <a:ext cx="762000" cy="762000"/>
          </a:xfrm>
          <a:prstGeom prst="rect">
            <a:avLst/>
          </a:prstGeom>
        </p:spPr>
      </p:pic>
      <p:grpSp>
        <p:nvGrpSpPr>
          <p:cNvPr id="12" name="Grupa 11">
            <a:extLst>
              <a:ext uri="{FF2B5EF4-FFF2-40B4-BE49-F238E27FC236}">
                <a16:creationId xmlns:a16="http://schemas.microsoft.com/office/drawing/2014/main" id="{3D56CD3C-C142-1D9A-B822-A35D7EBFE6FF}"/>
              </a:ext>
            </a:extLst>
          </p:cNvPr>
          <p:cNvGrpSpPr/>
          <p:nvPr/>
        </p:nvGrpSpPr>
        <p:grpSpPr>
          <a:xfrm>
            <a:off x="6105797" y="597718"/>
            <a:ext cx="4481484" cy="5243862"/>
            <a:chOff x="6851405" y="1526941"/>
            <a:chExt cx="4476399" cy="5539670"/>
          </a:xfrm>
        </p:grpSpPr>
        <p:grpSp>
          <p:nvGrpSpPr>
            <p:cNvPr id="26" name="Grupa 25">
              <a:extLst>
                <a:ext uri="{FF2B5EF4-FFF2-40B4-BE49-F238E27FC236}">
                  <a16:creationId xmlns:a16="http://schemas.microsoft.com/office/drawing/2014/main" id="{2020FC4F-1BE2-72A2-CB07-5DD4A9FE36C5}"/>
                </a:ext>
              </a:extLst>
            </p:cNvPr>
            <p:cNvGrpSpPr/>
            <p:nvPr/>
          </p:nvGrpSpPr>
          <p:grpSpPr>
            <a:xfrm>
              <a:off x="6865532" y="1777979"/>
              <a:ext cx="4462272" cy="4317367"/>
              <a:chOff x="6573129" y="1901421"/>
              <a:chExt cx="2184261" cy="2704102"/>
            </a:xfrm>
          </p:grpSpPr>
          <p:pic>
            <p:nvPicPr>
              <p:cNvPr id="24" name="Obraz 23">
                <a:extLst>
                  <a:ext uri="{FF2B5EF4-FFF2-40B4-BE49-F238E27FC236}">
                    <a16:creationId xmlns:a16="http://schemas.microsoft.com/office/drawing/2014/main" id="{AC1886FB-033E-D6BE-2B72-9B9F5880D3A5}"/>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6573130" y="1901422"/>
                <a:ext cx="2160000" cy="2700000"/>
              </a:xfrm>
              <a:prstGeom prst="roundRect">
                <a:avLst/>
              </a:prstGeom>
            </p:spPr>
          </p:pic>
          <p:sp>
            <p:nvSpPr>
              <p:cNvPr id="25" name="Prostokąt: zaokrąglone rogi 24">
                <a:extLst>
                  <a:ext uri="{FF2B5EF4-FFF2-40B4-BE49-F238E27FC236}">
                    <a16:creationId xmlns:a16="http://schemas.microsoft.com/office/drawing/2014/main" id="{2B6D5692-6E3F-EA43-81FA-866BB5373C55}"/>
                  </a:ext>
                </a:extLst>
              </p:cNvPr>
              <p:cNvSpPr/>
              <p:nvPr/>
            </p:nvSpPr>
            <p:spPr>
              <a:xfrm>
                <a:off x="6573129" y="1901421"/>
                <a:ext cx="2184261" cy="2704102"/>
              </a:xfrm>
              <a:prstGeom prst="roundRect">
                <a:avLst/>
              </a:prstGeom>
              <a:gradFill>
                <a:gsLst>
                  <a:gs pos="46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sp>
          <p:nvSpPr>
            <p:cNvPr id="3" name="Prostokąt: zaokrąglone rogi 9">
              <a:extLst>
                <a:ext uri="{FF2B5EF4-FFF2-40B4-BE49-F238E27FC236}">
                  <a16:creationId xmlns:a16="http://schemas.microsoft.com/office/drawing/2014/main" id="{3DEB026F-AFA3-8E1C-E45D-BFD632D527A7}"/>
                </a:ext>
              </a:extLst>
            </p:cNvPr>
            <p:cNvSpPr/>
            <p:nvPr/>
          </p:nvSpPr>
          <p:spPr>
            <a:xfrm>
              <a:off x="6864886" y="1526941"/>
              <a:ext cx="4462272" cy="4553712"/>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 name="Prostokąt: zaokrąglone rogi 9">
              <a:extLst>
                <a:ext uri="{FF2B5EF4-FFF2-40B4-BE49-F238E27FC236}">
                  <a16:creationId xmlns:a16="http://schemas.microsoft.com/office/drawing/2014/main" id="{0A77DF67-F897-20B2-65CC-BB0F0B2CAB4C}"/>
                </a:ext>
              </a:extLst>
            </p:cNvPr>
            <p:cNvSpPr/>
            <p:nvPr/>
          </p:nvSpPr>
          <p:spPr>
            <a:xfrm flipV="1">
              <a:off x="6851405" y="1776589"/>
              <a:ext cx="4462272" cy="4312210"/>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0" name="Symbol zastępczy zawartości 2">
              <a:extLst>
                <a:ext uri="{FF2B5EF4-FFF2-40B4-BE49-F238E27FC236}">
                  <a16:creationId xmlns:a16="http://schemas.microsoft.com/office/drawing/2014/main" id="{CD9F0F24-932E-7FE2-3496-B9F0AC08EC82}"/>
                </a:ext>
              </a:extLst>
            </p:cNvPr>
            <p:cNvSpPr txBox="1">
              <a:spLocks/>
            </p:cNvSpPr>
            <p:nvPr/>
          </p:nvSpPr>
          <p:spPr>
            <a:xfrm>
              <a:off x="6970378" y="4786210"/>
              <a:ext cx="4314605" cy="228040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2000" dirty="0">
                  <a:solidFill>
                    <a:srgbClr val="FFFFFF"/>
                  </a:solidFill>
                  <a:ea typeface="Open Sans" panose="020B0606030504020204" pitchFamily="34" charset="0"/>
                  <a:cs typeface="Open Sans" panose="020B0606030504020204" pitchFamily="34" charset="0"/>
                </a:rPr>
                <a:t>EU-funded project: HEARTS</a:t>
              </a:r>
            </a:p>
            <a:p>
              <a:pPr marL="0" indent="0" algn="ctr">
                <a:lnSpc>
                  <a:spcPct val="100000"/>
                </a:lnSpc>
                <a:buNone/>
              </a:pPr>
              <a:r>
                <a:rPr lang="en-US" sz="2000" dirty="0">
                  <a:solidFill>
                    <a:srgbClr val="FFFFFF"/>
                  </a:solidFill>
                  <a:ea typeface="Open Sans" panose="020B0606030504020204" pitchFamily="34" charset="0"/>
                  <a:cs typeface="Open Sans" panose="020B0606030504020204" pitchFamily="34" charset="0"/>
                </a:rPr>
                <a:t>Pilot run for external users at CERN’s Proton Synchrotron</a:t>
              </a:r>
              <a:endParaRPr lang="en-US" sz="1400" dirty="0">
                <a:solidFill>
                  <a:srgbClr val="FFFFFF"/>
                </a:solidFill>
                <a:latin typeface="Open Sans" pitchFamily="2" charset="0"/>
                <a:ea typeface="Open Sans" pitchFamily="2" charset="0"/>
                <a:cs typeface="Open Sans" pitchFamily="2" charset="0"/>
              </a:endParaRPr>
            </a:p>
          </p:txBody>
        </p:sp>
      </p:grpSp>
      <p:grpSp>
        <p:nvGrpSpPr>
          <p:cNvPr id="9" name="Grupa 8">
            <a:extLst>
              <a:ext uri="{FF2B5EF4-FFF2-40B4-BE49-F238E27FC236}">
                <a16:creationId xmlns:a16="http://schemas.microsoft.com/office/drawing/2014/main" id="{3A4164EC-10A7-5693-9119-25AF06044808}"/>
              </a:ext>
            </a:extLst>
          </p:cNvPr>
          <p:cNvGrpSpPr/>
          <p:nvPr/>
        </p:nvGrpSpPr>
        <p:grpSpPr>
          <a:xfrm>
            <a:off x="1230599" y="776217"/>
            <a:ext cx="4297727" cy="4117428"/>
            <a:chOff x="896560" y="1665469"/>
            <a:chExt cx="4554918" cy="4515248"/>
          </a:xfrm>
        </p:grpSpPr>
        <p:pic>
          <p:nvPicPr>
            <p:cNvPr id="28" name="Obraz 27">
              <a:extLst>
                <a:ext uri="{FF2B5EF4-FFF2-40B4-BE49-F238E27FC236}">
                  <a16:creationId xmlns:a16="http://schemas.microsoft.com/office/drawing/2014/main" id="{1CC863D2-3239-F682-CE43-44B2D55BAB49}"/>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904401" y="1776589"/>
              <a:ext cx="4547077" cy="4351152"/>
            </a:xfrm>
            <a:prstGeom prst="roundRect">
              <a:avLst/>
            </a:prstGeom>
          </p:spPr>
        </p:pic>
        <p:sp>
          <p:nvSpPr>
            <p:cNvPr id="10" name="Prostokąt: zaokrąglone rogi 9">
              <a:extLst>
                <a:ext uri="{FF2B5EF4-FFF2-40B4-BE49-F238E27FC236}">
                  <a16:creationId xmlns:a16="http://schemas.microsoft.com/office/drawing/2014/main" id="{ED2AFE4B-B43F-4795-ED2C-934C66736A4D}"/>
                </a:ext>
              </a:extLst>
            </p:cNvPr>
            <p:cNvSpPr/>
            <p:nvPr/>
          </p:nvSpPr>
          <p:spPr>
            <a:xfrm>
              <a:off x="897246" y="1665469"/>
              <a:ext cx="4547077" cy="4462272"/>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4" name="Symbol zastępczy zawartości 2">
              <a:extLst>
                <a:ext uri="{FF2B5EF4-FFF2-40B4-BE49-F238E27FC236}">
                  <a16:creationId xmlns:a16="http://schemas.microsoft.com/office/drawing/2014/main" id="{9D5CA752-C948-C5D4-479D-2B6E9F565C3B}"/>
                </a:ext>
              </a:extLst>
            </p:cNvPr>
            <p:cNvSpPr txBox="1">
              <a:spLocks/>
            </p:cNvSpPr>
            <p:nvPr/>
          </p:nvSpPr>
          <p:spPr>
            <a:xfrm>
              <a:off x="1632409" y="5014238"/>
              <a:ext cx="3237740" cy="116647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US" sz="2000" dirty="0">
                  <a:solidFill>
                    <a:srgbClr val="FFFFFF"/>
                  </a:solidFill>
                  <a:ea typeface="Open Sans" pitchFamily="2" charset="0"/>
                  <a:cs typeface="Open Sans" pitchFamily="2" charset="0"/>
                </a:rPr>
                <a:t>CERN-ESA collaboration</a:t>
              </a:r>
            </a:p>
          </p:txBody>
        </p:sp>
        <p:sp>
          <p:nvSpPr>
            <p:cNvPr id="5" name="Prostokąt: zaokrąglone rogi 4">
              <a:extLst>
                <a:ext uri="{FF2B5EF4-FFF2-40B4-BE49-F238E27FC236}">
                  <a16:creationId xmlns:a16="http://schemas.microsoft.com/office/drawing/2014/main" id="{2D7D9E90-B351-B479-6DC5-B1AFD5D207CF}"/>
                </a:ext>
              </a:extLst>
            </p:cNvPr>
            <p:cNvSpPr/>
            <p:nvPr/>
          </p:nvSpPr>
          <p:spPr>
            <a:xfrm flipV="1">
              <a:off x="896560" y="1765545"/>
              <a:ext cx="4547077" cy="4273820"/>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6" name="Symbol zastępczy zawartości 2">
              <a:extLst>
                <a:ext uri="{FF2B5EF4-FFF2-40B4-BE49-F238E27FC236}">
                  <a16:creationId xmlns:a16="http://schemas.microsoft.com/office/drawing/2014/main" id="{D3473883-0EC1-8424-4BE0-E06163D7B135}"/>
                </a:ext>
              </a:extLst>
            </p:cNvPr>
            <p:cNvSpPr txBox="1">
              <a:spLocks/>
            </p:cNvSpPr>
            <p:nvPr/>
          </p:nvSpPr>
          <p:spPr>
            <a:xfrm>
              <a:off x="1410267" y="2086866"/>
              <a:ext cx="3389722" cy="1000009"/>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3600" b="1" i="0" dirty="0">
                  <a:solidFill>
                    <a:schemeClr val="bg1"/>
                  </a:solidFill>
                  <a:effectLst/>
                  <a:latin typeface="+mj-lt"/>
                </a:rPr>
                <a:t>10 years</a:t>
              </a:r>
              <a:endParaRPr lang="en-US" sz="1800" b="1" dirty="0">
                <a:solidFill>
                  <a:schemeClr val="bg1"/>
                </a:solidFill>
                <a:latin typeface="Open Sans" pitchFamily="2" charset="0"/>
                <a:ea typeface="Open Sans" pitchFamily="2" charset="0"/>
                <a:cs typeface="Open Sans" pitchFamily="2" charset="0"/>
              </a:endParaRPr>
            </a:p>
          </p:txBody>
        </p:sp>
      </p:grpSp>
      <p:sp>
        <p:nvSpPr>
          <p:cNvPr id="13" name="TextBox 12">
            <a:extLst>
              <a:ext uri="{FF2B5EF4-FFF2-40B4-BE49-F238E27FC236}">
                <a16:creationId xmlns:a16="http://schemas.microsoft.com/office/drawing/2014/main" id="{FB23C400-89D0-7FAC-CDDC-767273E1EAD3}"/>
              </a:ext>
            </a:extLst>
          </p:cNvPr>
          <p:cNvSpPr txBox="1"/>
          <p:nvPr/>
        </p:nvSpPr>
        <p:spPr>
          <a:xfrm>
            <a:off x="5715406" y="4972026"/>
            <a:ext cx="6576396" cy="1308050"/>
          </a:xfrm>
          <a:prstGeom prst="rect">
            <a:avLst/>
          </a:prstGeom>
          <a:noFill/>
        </p:spPr>
        <p:txBody>
          <a:bodyPr wrap="square">
            <a:spAutoFit/>
          </a:bodyPr>
          <a:lstStyle/>
          <a:p>
            <a:r>
              <a:rPr lang="en-GB" sz="1800" b="0" i="1" u="none" strike="noStrike" dirty="0">
                <a:solidFill>
                  <a:schemeClr val="bg1"/>
                </a:solidFill>
                <a:effectLst/>
              </a:rPr>
              <a:t>“The HEARTS set-up provides unique testing capabilities, allowing users to expose components to very-high-energy heavy ions” </a:t>
            </a:r>
          </a:p>
          <a:p>
            <a:endParaRPr lang="en-GB" sz="700" b="0" i="1" u="none" strike="noStrike" dirty="0">
              <a:solidFill>
                <a:schemeClr val="bg1"/>
              </a:solidFill>
              <a:effectLst/>
            </a:endParaRPr>
          </a:p>
          <a:p>
            <a:r>
              <a:rPr lang="en-GB" sz="1800" b="0" i="0" u="none" strike="noStrike" dirty="0">
                <a:solidFill>
                  <a:schemeClr val="bg1"/>
                </a:solidFill>
                <a:effectLst/>
              </a:rPr>
              <a:t>Renaud </a:t>
            </a:r>
            <a:r>
              <a:rPr lang="en-GB" sz="1800" b="0" i="0" u="none" strike="noStrike" dirty="0" err="1">
                <a:solidFill>
                  <a:schemeClr val="bg1"/>
                </a:solidFill>
                <a:effectLst/>
              </a:rPr>
              <a:t>Mangeret</a:t>
            </a:r>
            <a:r>
              <a:rPr lang="en-GB" sz="1800" b="0" i="0" u="none" strike="noStrike" dirty="0">
                <a:solidFill>
                  <a:schemeClr val="bg1"/>
                </a:solidFill>
                <a:effectLst/>
              </a:rPr>
              <a:t>, </a:t>
            </a:r>
            <a:r>
              <a:rPr lang="en-GB" dirty="0">
                <a:solidFill>
                  <a:schemeClr val="bg1"/>
                </a:solidFill>
              </a:rPr>
              <a:t>r</a:t>
            </a:r>
            <a:r>
              <a:rPr lang="en-GB" sz="1800" b="0" i="0" u="none" strike="noStrike" dirty="0">
                <a:solidFill>
                  <a:schemeClr val="bg1"/>
                </a:solidFill>
                <a:effectLst/>
              </a:rPr>
              <a:t>adiation effects expert at Airbus, </a:t>
            </a:r>
            <a:br>
              <a:rPr lang="en-GB" sz="1800" b="0" i="0" u="none" strike="noStrike" dirty="0">
                <a:solidFill>
                  <a:schemeClr val="bg1"/>
                </a:solidFill>
                <a:effectLst/>
              </a:rPr>
            </a:br>
            <a:r>
              <a:rPr lang="en-GB" sz="1800" b="0" i="0" u="none" strike="noStrike" dirty="0">
                <a:solidFill>
                  <a:schemeClr val="bg1"/>
                </a:solidFill>
                <a:effectLst/>
              </a:rPr>
              <a:t>and one of the users.  </a:t>
            </a:r>
            <a:endParaRPr lang="en-FR" dirty="0">
              <a:solidFill>
                <a:schemeClr val="bg1"/>
              </a:solidFill>
            </a:endParaRPr>
          </a:p>
        </p:txBody>
      </p:sp>
      <p:sp>
        <p:nvSpPr>
          <p:cNvPr id="7" name="TextBox 6">
            <a:extLst>
              <a:ext uri="{FF2B5EF4-FFF2-40B4-BE49-F238E27FC236}">
                <a16:creationId xmlns:a16="http://schemas.microsoft.com/office/drawing/2014/main" id="{D5FCA126-3684-00DF-7F4D-F88879535FE9}"/>
              </a:ext>
            </a:extLst>
          </p:cNvPr>
          <p:cNvSpPr txBox="1"/>
          <p:nvPr/>
        </p:nvSpPr>
        <p:spPr>
          <a:xfrm>
            <a:off x="1635549" y="4955006"/>
            <a:ext cx="3633622" cy="646331"/>
          </a:xfrm>
          <a:prstGeom prst="rect">
            <a:avLst/>
          </a:prstGeom>
          <a:noFill/>
        </p:spPr>
        <p:txBody>
          <a:bodyPr wrap="square" rtlCol="0">
            <a:spAutoFit/>
          </a:bodyPr>
          <a:lstStyle/>
          <a:p>
            <a:r>
              <a:rPr lang="en-GB" dirty="0">
                <a:solidFill>
                  <a:schemeClr val="bg2"/>
                </a:solidFill>
              </a:rPr>
              <a:t>https://</a:t>
            </a:r>
            <a:r>
              <a:rPr lang="en-GB" dirty="0" err="1">
                <a:solidFill>
                  <a:schemeClr val="bg2"/>
                </a:solidFill>
              </a:rPr>
              <a:t>cerncourier.com</a:t>
            </a:r>
            <a:r>
              <a:rPr lang="en-GB" dirty="0">
                <a:solidFill>
                  <a:schemeClr val="bg2"/>
                </a:solidFill>
              </a:rPr>
              <a:t>/a/</a:t>
            </a:r>
            <a:r>
              <a:rPr lang="en-GB" dirty="0" err="1">
                <a:solidFill>
                  <a:schemeClr val="bg2"/>
                </a:solidFill>
              </a:rPr>
              <a:t>cern</a:t>
            </a:r>
            <a:r>
              <a:rPr lang="en-GB" dirty="0">
                <a:solidFill>
                  <a:schemeClr val="bg2"/>
                </a:solidFill>
              </a:rPr>
              <a:t>-and-</a:t>
            </a:r>
            <a:r>
              <a:rPr lang="en-GB" dirty="0" err="1">
                <a:solidFill>
                  <a:schemeClr val="bg2"/>
                </a:solidFill>
              </a:rPr>
              <a:t>esa</a:t>
            </a:r>
            <a:r>
              <a:rPr lang="en-GB" dirty="0">
                <a:solidFill>
                  <a:schemeClr val="bg2"/>
                </a:solidFill>
              </a:rPr>
              <a:t>-a-decade-of-innovation/</a:t>
            </a:r>
          </a:p>
        </p:txBody>
      </p:sp>
    </p:spTree>
    <p:extLst>
      <p:ext uri="{BB962C8B-B14F-4D97-AF65-F5344CB8AC3E}">
        <p14:creationId xmlns:p14="http://schemas.microsoft.com/office/powerpoint/2010/main" val="35116364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CE0B4A-2002-23C9-73B0-52ED28FBEC91}"/>
            </a:ext>
          </a:extLst>
        </p:cNvPr>
        <p:cNvGrpSpPr/>
        <p:nvPr/>
      </p:nvGrpSpPr>
      <p:grpSpPr>
        <a:xfrm>
          <a:off x="0" y="0"/>
          <a:ext cx="0" cy="0"/>
          <a:chOff x="0" y="0"/>
          <a:chExt cx="0" cy="0"/>
        </a:xfrm>
      </p:grpSpPr>
      <p:pic>
        <p:nvPicPr>
          <p:cNvPr id="10244" name="Picture 4">
            <a:extLst>
              <a:ext uri="{FF2B5EF4-FFF2-40B4-BE49-F238E27FC236}">
                <a16:creationId xmlns:a16="http://schemas.microsoft.com/office/drawing/2014/main" id="{CFE54001-2665-B5AE-0AAB-6F2095A8131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4937" r="12247" b="-2"/>
          <a:stretch/>
        </p:blipFill>
        <p:spPr bwMode="auto">
          <a:xfrm>
            <a:off x="8313440" y="1135197"/>
            <a:ext cx="3785485" cy="4142810"/>
          </a:xfrm>
          <a:prstGeom prst="roundRect">
            <a:avLst/>
          </a:prstGeom>
          <a:noFill/>
          <a:extLst>
            <a:ext uri="{909E8E84-426E-40DD-AFC4-6F175D3DCCD1}">
              <a14:hiddenFill xmlns:a14="http://schemas.microsoft.com/office/drawing/2010/main">
                <a:solidFill>
                  <a:srgbClr val="FFFFFF"/>
                </a:solidFill>
              </a14:hiddenFill>
            </a:ext>
          </a:extLst>
        </p:spPr>
      </p:pic>
      <p:sp>
        <p:nvSpPr>
          <p:cNvPr id="2" name="Owal 1">
            <a:extLst>
              <a:ext uri="{FF2B5EF4-FFF2-40B4-BE49-F238E27FC236}">
                <a16:creationId xmlns:a16="http://schemas.microsoft.com/office/drawing/2014/main" id="{BE943355-8670-CCEB-4BC4-06768BEB0976}"/>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2">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9" name="Tytuł 1">
            <a:extLst>
              <a:ext uri="{FF2B5EF4-FFF2-40B4-BE49-F238E27FC236}">
                <a16:creationId xmlns:a16="http://schemas.microsoft.com/office/drawing/2014/main" id="{3CC7F67B-32B0-1D34-D8F9-90B5FEA8EB64}"/>
              </a:ext>
            </a:extLst>
          </p:cNvPr>
          <p:cNvSpPr txBox="1">
            <a:spLocks/>
          </p:cNvSpPr>
          <p:nvPr/>
        </p:nvSpPr>
        <p:spPr>
          <a:xfrm>
            <a:off x="652635" y="-139788"/>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b="1" dirty="0">
                <a:latin typeface="+mj-lt"/>
              </a:rPr>
              <a:t>Quantum</a:t>
            </a:r>
            <a:endParaRPr lang="en-US" sz="2400" b="1" dirty="0">
              <a:latin typeface="+mj-lt"/>
            </a:endParaRPr>
          </a:p>
        </p:txBody>
      </p:sp>
      <p:pic>
        <p:nvPicPr>
          <p:cNvPr id="11" name="Graphic 10">
            <a:extLst>
              <a:ext uri="{FF2B5EF4-FFF2-40B4-BE49-F238E27FC236}">
                <a16:creationId xmlns:a16="http://schemas.microsoft.com/office/drawing/2014/main" id="{BA0FB12F-C677-9722-C4E1-1934A0211674}"/>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40496" y="163245"/>
            <a:ext cx="412139" cy="439615"/>
          </a:xfrm>
          <a:prstGeom prst="rect">
            <a:avLst/>
          </a:prstGeom>
        </p:spPr>
      </p:pic>
      <p:grpSp>
        <p:nvGrpSpPr>
          <p:cNvPr id="22" name="Group 21">
            <a:extLst>
              <a:ext uri="{FF2B5EF4-FFF2-40B4-BE49-F238E27FC236}">
                <a16:creationId xmlns:a16="http://schemas.microsoft.com/office/drawing/2014/main" id="{304602A4-3C56-DFAB-30BE-AB896B3A1B63}"/>
              </a:ext>
            </a:extLst>
          </p:cNvPr>
          <p:cNvGrpSpPr/>
          <p:nvPr/>
        </p:nvGrpSpPr>
        <p:grpSpPr>
          <a:xfrm>
            <a:off x="146558" y="1087961"/>
            <a:ext cx="3829614" cy="4951487"/>
            <a:chOff x="371596" y="1064566"/>
            <a:chExt cx="3829614" cy="4951487"/>
          </a:xfrm>
        </p:grpSpPr>
        <p:pic>
          <p:nvPicPr>
            <p:cNvPr id="20" name="Picture 19">
              <a:extLst>
                <a:ext uri="{FF2B5EF4-FFF2-40B4-BE49-F238E27FC236}">
                  <a16:creationId xmlns:a16="http://schemas.microsoft.com/office/drawing/2014/main" id="{3828CA22-B985-9F35-10BC-B905181725B8}"/>
                </a:ext>
              </a:extLst>
            </p:cNvPr>
            <p:cNvPicPr>
              <a:picLocks noChangeAspect="1"/>
            </p:cNvPicPr>
            <p:nvPr/>
          </p:nvPicPr>
          <p:blipFill>
            <a:blip r:embed="rId6">
              <a:extLst>
                <a:ext uri="{28A0092B-C50C-407E-A947-70E740481C1C}">
                  <a14:useLocalDpi xmlns:a14="http://schemas.microsoft.com/office/drawing/2010/main" val="0"/>
                </a:ext>
              </a:extLst>
            </a:blip>
            <a:srcRect l="27725" r="27725"/>
            <a:stretch/>
          </p:blipFill>
          <p:spPr>
            <a:xfrm>
              <a:off x="393661" y="1135000"/>
              <a:ext cx="3807549" cy="4153036"/>
            </a:xfrm>
            <a:prstGeom prst="roundRect">
              <a:avLst/>
            </a:prstGeom>
          </p:spPr>
        </p:pic>
        <p:sp>
          <p:nvSpPr>
            <p:cNvPr id="12" name="Prostokąt: zaokrąglone rogi 9">
              <a:extLst>
                <a:ext uri="{FF2B5EF4-FFF2-40B4-BE49-F238E27FC236}">
                  <a16:creationId xmlns:a16="http://schemas.microsoft.com/office/drawing/2014/main" id="{0A311C40-2D8E-1EC5-7339-882AB0D8F5E4}"/>
                </a:ext>
              </a:extLst>
            </p:cNvPr>
            <p:cNvSpPr/>
            <p:nvPr/>
          </p:nvSpPr>
          <p:spPr>
            <a:xfrm>
              <a:off x="391922" y="1064566"/>
              <a:ext cx="3785485" cy="4219887"/>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4" name="Prostokąt: zaokrąglone rogi 4">
              <a:extLst>
                <a:ext uri="{FF2B5EF4-FFF2-40B4-BE49-F238E27FC236}">
                  <a16:creationId xmlns:a16="http://schemas.microsoft.com/office/drawing/2014/main" id="{689F81C1-B9D9-C3DB-9BB6-1161120938F7}"/>
                </a:ext>
              </a:extLst>
            </p:cNvPr>
            <p:cNvSpPr/>
            <p:nvPr/>
          </p:nvSpPr>
          <p:spPr>
            <a:xfrm flipV="1">
              <a:off x="383498" y="1139323"/>
              <a:ext cx="3807548" cy="4219887"/>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6" name="Symbol zastępczy zawartości 2">
              <a:extLst>
                <a:ext uri="{FF2B5EF4-FFF2-40B4-BE49-F238E27FC236}">
                  <a16:creationId xmlns:a16="http://schemas.microsoft.com/office/drawing/2014/main" id="{43C1D311-94B8-E595-F1C5-0E4B86323A21}"/>
                </a:ext>
              </a:extLst>
            </p:cNvPr>
            <p:cNvSpPr txBox="1">
              <a:spLocks/>
            </p:cNvSpPr>
            <p:nvPr/>
          </p:nvSpPr>
          <p:spPr>
            <a:xfrm>
              <a:off x="719035" y="1165721"/>
              <a:ext cx="2961921" cy="878153"/>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b="1" i="0" dirty="0">
                  <a:solidFill>
                    <a:schemeClr val="bg1"/>
                  </a:solidFill>
                  <a:effectLst/>
                  <a:latin typeface="+mj-lt"/>
                </a:rPr>
                <a:t>CERN QTI</a:t>
              </a:r>
              <a:br>
                <a:rPr lang="en-US" b="1" i="0" dirty="0">
                  <a:solidFill>
                    <a:schemeClr val="bg1"/>
                  </a:solidFill>
                  <a:effectLst/>
                  <a:latin typeface="+mj-lt"/>
                </a:rPr>
              </a:br>
              <a:r>
                <a:rPr lang="en-US" sz="1400" b="1" dirty="0">
                  <a:solidFill>
                    <a:schemeClr val="bg1"/>
                  </a:solidFill>
                  <a:latin typeface="Open Sans" pitchFamily="2" charset="0"/>
                  <a:ea typeface="Open Sans" pitchFamily="2" charset="0"/>
                  <a:cs typeface="Open Sans" pitchFamily="2" charset="0"/>
                </a:rPr>
                <a:t>Centre of Competence “Collaboration for Impact”</a:t>
              </a:r>
            </a:p>
          </p:txBody>
        </p:sp>
        <p:sp>
          <p:nvSpPr>
            <p:cNvPr id="13" name="Symbol zastępczy zawartości 2">
              <a:extLst>
                <a:ext uri="{FF2B5EF4-FFF2-40B4-BE49-F238E27FC236}">
                  <a16:creationId xmlns:a16="http://schemas.microsoft.com/office/drawing/2014/main" id="{EB0FEA2D-E876-6A56-E7A4-38B4F4A59F96}"/>
                </a:ext>
              </a:extLst>
            </p:cNvPr>
            <p:cNvSpPr txBox="1">
              <a:spLocks/>
            </p:cNvSpPr>
            <p:nvPr/>
          </p:nvSpPr>
          <p:spPr>
            <a:xfrm>
              <a:off x="371596" y="3991542"/>
              <a:ext cx="3807548" cy="20245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White Rabbit used to </a:t>
              </a:r>
              <a:r>
                <a:rPr lang="en-US" sz="1800" dirty="0" err="1">
                  <a:solidFill>
                    <a:srgbClr val="FFFFFF"/>
                  </a:solidFill>
                  <a:ea typeface="Open Sans" pitchFamily="2" charset="0"/>
                  <a:cs typeface="Open Sans" pitchFamily="2" charset="0"/>
                </a:rPr>
                <a:t>synchronise</a:t>
              </a:r>
              <a:r>
                <a:rPr lang="en-US" sz="1800" dirty="0">
                  <a:solidFill>
                    <a:srgbClr val="FFFFFF"/>
                  </a:solidFill>
                  <a:ea typeface="Open Sans" pitchFamily="2" charset="0"/>
                  <a:cs typeface="Open Sans" pitchFamily="2" charset="0"/>
                </a:rPr>
                <a:t> network components in demonstrations of quantum entanglement</a:t>
              </a:r>
            </a:p>
          </p:txBody>
        </p:sp>
      </p:grpSp>
      <p:grpSp>
        <p:nvGrpSpPr>
          <p:cNvPr id="23" name="Group 22">
            <a:extLst>
              <a:ext uri="{FF2B5EF4-FFF2-40B4-BE49-F238E27FC236}">
                <a16:creationId xmlns:a16="http://schemas.microsoft.com/office/drawing/2014/main" id="{921C32CB-1914-46B2-CFB9-761B1F8F7B8F}"/>
              </a:ext>
            </a:extLst>
          </p:cNvPr>
          <p:cNvGrpSpPr/>
          <p:nvPr/>
        </p:nvGrpSpPr>
        <p:grpSpPr>
          <a:xfrm>
            <a:off x="4212582" y="1124968"/>
            <a:ext cx="3873738" cy="4914480"/>
            <a:chOff x="360565" y="1091345"/>
            <a:chExt cx="3873738" cy="4914480"/>
          </a:xfrm>
        </p:grpSpPr>
        <p:pic>
          <p:nvPicPr>
            <p:cNvPr id="24" name="Picture 23">
              <a:extLst>
                <a:ext uri="{FF2B5EF4-FFF2-40B4-BE49-F238E27FC236}">
                  <a16:creationId xmlns:a16="http://schemas.microsoft.com/office/drawing/2014/main" id="{CF343C2A-9030-229D-FDBC-7BCD66574658}"/>
                </a:ext>
              </a:extLst>
            </p:cNvPr>
            <p:cNvPicPr>
              <a:picLocks noChangeAspect="1"/>
            </p:cNvPicPr>
            <p:nvPr/>
          </p:nvPicPr>
          <p:blipFill>
            <a:blip r:embed="rId7">
              <a:extLst>
                <a:ext uri="{28A0092B-C50C-407E-A947-70E740481C1C}">
                  <a14:useLocalDpi xmlns:a14="http://schemas.microsoft.com/office/drawing/2010/main" val="0"/>
                </a:ext>
              </a:extLst>
            </a:blip>
            <a:srcRect l="26919" r="26919"/>
            <a:stretch/>
          </p:blipFill>
          <p:spPr>
            <a:xfrm>
              <a:off x="404691" y="1126903"/>
              <a:ext cx="3807549" cy="4153036"/>
            </a:xfrm>
            <a:prstGeom prst="roundRect">
              <a:avLst/>
            </a:prstGeom>
          </p:spPr>
        </p:pic>
        <p:sp>
          <p:nvSpPr>
            <p:cNvPr id="25" name="Prostokąt: zaokrąglone rogi 9">
              <a:extLst>
                <a:ext uri="{FF2B5EF4-FFF2-40B4-BE49-F238E27FC236}">
                  <a16:creationId xmlns:a16="http://schemas.microsoft.com/office/drawing/2014/main" id="{D997E238-84DC-BD33-B6ED-30939F495D4C}"/>
                </a:ext>
              </a:extLst>
            </p:cNvPr>
            <p:cNvSpPr/>
            <p:nvPr/>
          </p:nvSpPr>
          <p:spPr>
            <a:xfrm>
              <a:off x="404691" y="1091345"/>
              <a:ext cx="3829612" cy="4219887"/>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6" name="Prostokąt: zaokrąglone rogi 4">
              <a:extLst>
                <a:ext uri="{FF2B5EF4-FFF2-40B4-BE49-F238E27FC236}">
                  <a16:creationId xmlns:a16="http://schemas.microsoft.com/office/drawing/2014/main" id="{94A70832-18B5-12BB-9AAE-637382269C2E}"/>
                </a:ext>
              </a:extLst>
            </p:cNvPr>
            <p:cNvSpPr/>
            <p:nvPr/>
          </p:nvSpPr>
          <p:spPr>
            <a:xfrm flipV="1">
              <a:off x="415723" y="1117132"/>
              <a:ext cx="3807549" cy="4235164"/>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8" name="Symbol zastępczy zawartości 2">
              <a:extLst>
                <a:ext uri="{FF2B5EF4-FFF2-40B4-BE49-F238E27FC236}">
                  <a16:creationId xmlns:a16="http://schemas.microsoft.com/office/drawing/2014/main" id="{E976E5D4-BBF3-E110-FF33-F6787953565E}"/>
                </a:ext>
              </a:extLst>
            </p:cNvPr>
            <p:cNvSpPr txBox="1">
              <a:spLocks/>
            </p:cNvSpPr>
            <p:nvPr/>
          </p:nvSpPr>
          <p:spPr>
            <a:xfrm>
              <a:off x="360565" y="3981314"/>
              <a:ext cx="3807548" cy="20245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Nu Quantum (UK) is the first industrial partner to use White Rabbit for quantum technology applications </a:t>
              </a:r>
            </a:p>
          </p:txBody>
        </p:sp>
      </p:grpSp>
      <p:grpSp>
        <p:nvGrpSpPr>
          <p:cNvPr id="29" name="Group 28">
            <a:extLst>
              <a:ext uri="{FF2B5EF4-FFF2-40B4-BE49-F238E27FC236}">
                <a16:creationId xmlns:a16="http://schemas.microsoft.com/office/drawing/2014/main" id="{4B168294-23B3-FBBD-236C-240F109B0DED}"/>
              </a:ext>
            </a:extLst>
          </p:cNvPr>
          <p:cNvGrpSpPr/>
          <p:nvPr/>
        </p:nvGrpSpPr>
        <p:grpSpPr>
          <a:xfrm>
            <a:off x="8291376" y="1091543"/>
            <a:ext cx="3818580" cy="4947905"/>
            <a:chOff x="458177" y="907297"/>
            <a:chExt cx="3818580" cy="4947905"/>
          </a:xfrm>
        </p:grpSpPr>
        <p:sp>
          <p:nvSpPr>
            <p:cNvPr id="31" name="Prostokąt: zaokrąglone rogi 9">
              <a:extLst>
                <a:ext uri="{FF2B5EF4-FFF2-40B4-BE49-F238E27FC236}">
                  <a16:creationId xmlns:a16="http://schemas.microsoft.com/office/drawing/2014/main" id="{126A4B8D-65A0-37B1-426B-8B4036AA5A5D}"/>
                </a:ext>
              </a:extLst>
            </p:cNvPr>
            <p:cNvSpPr/>
            <p:nvPr/>
          </p:nvSpPr>
          <p:spPr>
            <a:xfrm>
              <a:off x="491272" y="907297"/>
              <a:ext cx="3785485" cy="4219887"/>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2" name="Prostokąt: zaokrąglone rogi 4">
              <a:extLst>
                <a:ext uri="{FF2B5EF4-FFF2-40B4-BE49-F238E27FC236}">
                  <a16:creationId xmlns:a16="http://schemas.microsoft.com/office/drawing/2014/main" id="{3B08CDA1-B714-8090-6871-5D7B675F85DB}"/>
                </a:ext>
              </a:extLst>
            </p:cNvPr>
            <p:cNvSpPr/>
            <p:nvPr/>
          </p:nvSpPr>
          <p:spPr>
            <a:xfrm flipV="1">
              <a:off x="469209" y="940723"/>
              <a:ext cx="3807548" cy="4219887"/>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4" name="Symbol zastępczy zawartości 2">
              <a:extLst>
                <a:ext uri="{FF2B5EF4-FFF2-40B4-BE49-F238E27FC236}">
                  <a16:creationId xmlns:a16="http://schemas.microsoft.com/office/drawing/2014/main" id="{8C9A11BD-5EDE-28F7-1F52-01865EF3B6C6}"/>
                </a:ext>
              </a:extLst>
            </p:cNvPr>
            <p:cNvSpPr txBox="1">
              <a:spLocks/>
            </p:cNvSpPr>
            <p:nvPr/>
          </p:nvSpPr>
          <p:spPr>
            <a:xfrm>
              <a:off x="458177" y="3830691"/>
              <a:ext cx="3807548" cy="202451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1800" dirty="0">
                  <a:solidFill>
                    <a:srgbClr val="FFFFFF"/>
                  </a:solidFill>
                  <a:ea typeface="Open Sans" pitchFamily="2" charset="0"/>
                  <a:cs typeface="Open Sans" pitchFamily="2" charset="0"/>
                </a:rPr>
                <a:t>Timepix3-powered chips by Amsterdam Scientific Instruments (NL) increasingly used in quantum applications</a:t>
              </a:r>
            </a:p>
          </p:txBody>
        </p:sp>
      </p:grpSp>
    </p:spTree>
    <p:extLst>
      <p:ext uri="{BB962C8B-B14F-4D97-AF65-F5344CB8AC3E}">
        <p14:creationId xmlns:p14="http://schemas.microsoft.com/office/powerpoint/2010/main" val="23759076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3C28FE-BCE3-7066-7B3D-986F0C329D3A}"/>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8D338A85-4CFD-3E0D-8434-F747C3E51F75}"/>
              </a:ext>
            </a:extLst>
          </p:cNvPr>
          <p:cNvSpPr>
            <a:spLocks noGrp="1"/>
          </p:cNvSpPr>
          <p:nvPr>
            <p:ph type="title"/>
          </p:nvPr>
        </p:nvSpPr>
        <p:spPr>
          <a:xfrm>
            <a:off x="189808" y="76440"/>
            <a:ext cx="8550564" cy="840220"/>
          </a:xfrm>
        </p:spPr>
        <p:txBody>
          <a:bodyPr>
            <a:noAutofit/>
          </a:bodyPr>
          <a:lstStyle/>
          <a:p>
            <a:r>
              <a:rPr lang="pl-PL" b="1" dirty="0"/>
              <a:t>CERN Venture Connect</a:t>
            </a:r>
            <a:endParaRPr lang="en-US" b="1" dirty="0"/>
          </a:p>
        </p:txBody>
      </p:sp>
      <p:grpSp>
        <p:nvGrpSpPr>
          <p:cNvPr id="21" name="Grupa 20">
            <a:extLst>
              <a:ext uri="{FF2B5EF4-FFF2-40B4-BE49-F238E27FC236}">
                <a16:creationId xmlns:a16="http://schemas.microsoft.com/office/drawing/2014/main" id="{2FDA674F-4AEC-0359-97B8-FE7B098A936C}"/>
              </a:ext>
            </a:extLst>
          </p:cNvPr>
          <p:cNvGrpSpPr/>
          <p:nvPr/>
        </p:nvGrpSpPr>
        <p:grpSpPr>
          <a:xfrm>
            <a:off x="639806" y="1266295"/>
            <a:ext cx="2360803" cy="1680465"/>
            <a:chOff x="770434" y="4217174"/>
            <a:chExt cx="2360803" cy="1680465"/>
          </a:xfrm>
        </p:grpSpPr>
        <p:pic>
          <p:nvPicPr>
            <p:cNvPr id="9" name="Grafika 8">
              <a:extLst>
                <a:ext uri="{FF2B5EF4-FFF2-40B4-BE49-F238E27FC236}">
                  <a16:creationId xmlns:a16="http://schemas.microsoft.com/office/drawing/2014/main" id="{59387538-AFC3-528F-D874-E7B1A6AE38CA}"/>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665086" y="4217174"/>
              <a:ext cx="571500" cy="571500"/>
            </a:xfrm>
            <a:prstGeom prst="rect">
              <a:avLst/>
            </a:prstGeom>
          </p:spPr>
        </p:pic>
        <p:sp>
          <p:nvSpPr>
            <p:cNvPr id="14" name="Symbol zastępczy zawartości 2">
              <a:extLst>
                <a:ext uri="{FF2B5EF4-FFF2-40B4-BE49-F238E27FC236}">
                  <a16:creationId xmlns:a16="http://schemas.microsoft.com/office/drawing/2014/main" id="{F9BBC351-C70F-762E-67D0-59CEF042C578}"/>
                </a:ext>
              </a:extLst>
            </p:cNvPr>
            <p:cNvSpPr txBox="1">
              <a:spLocks/>
            </p:cNvSpPr>
            <p:nvPr/>
          </p:nvSpPr>
          <p:spPr>
            <a:xfrm>
              <a:off x="770434" y="4997639"/>
              <a:ext cx="2360803" cy="9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US" sz="1600" dirty="0">
                  <a:solidFill>
                    <a:srgbClr val="FFFFFF"/>
                  </a:solidFill>
                </a:rPr>
                <a:t>Connect with investors </a:t>
              </a:r>
              <a:br>
                <a:rPr lang="pl-PL" sz="1600" dirty="0">
                  <a:solidFill>
                    <a:srgbClr val="FFFFFF"/>
                  </a:solidFill>
                </a:rPr>
              </a:br>
              <a:r>
                <a:rPr lang="en-US" sz="1600" dirty="0">
                  <a:solidFill>
                    <a:srgbClr val="FFFFFF"/>
                  </a:solidFill>
                </a:rPr>
                <a:t>and venture startup economy</a:t>
              </a:r>
            </a:p>
          </p:txBody>
        </p:sp>
      </p:grpSp>
      <p:grpSp>
        <p:nvGrpSpPr>
          <p:cNvPr id="20" name="Grupa 19">
            <a:extLst>
              <a:ext uri="{FF2B5EF4-FFF2-40B4-BE49-F238E27FC236}">
                <a16:creationId xmlns:a16="http://schemas.microsoft.com/office/drawing/2014/main" id="{8F8D7042-BEB7-F1BF-5B15-BE2297E09FF4}"/>
              </a:ext>
            </a:extLst>
          </p:cNvPr>
          <p:cNvGrpSpPr/>
          <p:nvPr/>
        </p:nvGrpSpPr>
        <p:grpSpPr>
          <a:xfrm>
            <a:off x="639806" y="4081624"/>
            <a:ext cx="2360803" cy="1680465"/>
            <a:chOff x="3506927" y="4217174"/>
            <a:chExt cx="2360803" cy="1680465"/>
          </a:xfrm>
        </p:grpSpPr>
        <p:pic>
          <p:nvPicPr>
            <p:cNvPr id="5" name="Grafika 4">
              <a:extLst>
                <a:ext uri="{FF2B5EF4-FFF2-40B4-BE49-F238E27FC236}">
                  <a16:creationId xmlns:a16="http://schemas.microsoft.com/office/drawing/2014/main" id="{EE34A075-1A42-7D57-7FC4-F9284C9943D9}"/>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401578" y="4217174"/>
              <a:ext cx="571500" cy="571500"/>
            </a:xfrm>
            <a:prstGeom prst="rect">
              <a:avLst/>
            </a:prstGeom>
          </p:spPr>
        </p:pic>
        <p:sp>
          <p:nvSpPr>
            <p:cNvPr id="15" name="Symbol zastępczy zawartości 2">
              <a:extLst>
                <a:ext uri="{FF2B5EF4-FFF2-40B4-BE49-F238E27FC236}">
                  <a16:creationId xmlns:a16="http://schemas.microsoft.com/office/drawing/2014/main" id="{795081CC-F19C-48D2-F286-381214CB2891}"/>
                </a:ext>
              </a:extLst>
            </p:cNvPr>
            <p:cNvSpPr txBox="1">
              <a:spLocks/>
            </p:cNvSpPr>
            <p:nvPr/>
          </p:nvSpPr>
          <p:spPr>
            <a:xfrm>
              <a:off x="3506927" y="4997639"/>
              <a:ext cx="2360803" cy="9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US" sz="1600" dirty="0">
                  <a:solidFill>
                    <a:srgbClr val="FFFFFF"/>
                  </a:solidFill>
                </a:rPr>
                <a:t>Access breakthrough </a:t>
              </a:r>
              <a:br>
                <a:rPr lang="pl-PL" sz="1600" dirty="0">
                  <a:solidFill>
                    <a:srgbClr val="FFFFFF"/>
                  </a:solidFill>
                </a:rPr>
              </a:br>
              <a:r>
                <a:rPr lang="en-US" sz="1600" dirty="0">
                  <a:solidFill>
                    <a:srgbClr val="FFFFFF"/>
                  </a:solidFill>
                </a:rPr>
                <a:t>CERN technologies</a:t>
              </a:r>
            </a:p>
          </p:txBody>
        </p:sp>
      </p:grpSp>
      <p:grpSp>
        <p:nvGrpSpPr>
          <p:cNvPr id="19" name="Grupa 18">
            <a:extLst>
              <a:ext uri="{FF2B5EF4-FFF2-40B4-BE49-F238E27FC236}">
                <a16:creationId xmlns:a16="http://schemas.microsoft.com/office/drawing/2014/main" id="{A31EDD97-4B78-322F-B4BD-F6CCE1C03F31}"/>
              </a:ext>
            </a:extLst>
          </p:cNvPr>
          <p:cNvGrpSpPr/>
          <p:nvPr/>
        </p:nvGrpSpPr>
        <p:grpSpPr>
          <a:xfrm>
            <a:off x="8992997" y="1268933"/>
            <a:ext cx="2360803" cy="1680465"/>
            <a:chOff x="6243420" y="4217174"/>
            <a:chExt cx="2360803" cy="1680465"/>
          </a:xfrm>
        </p:grpSpPr>
        <p:pic>
          <p:nvPicPr>
            <p:cNvPr id="13" name="Grafika 12">
              <a:extLst>
                <a:ext uri="{FF2B5EF4-FFF2-40B4-BE49-F238E27FC236}">
                  <a16:creationId xmlns:a16="http://schemas.microsoft.com/office/drawing/2014/main" id="{FBEDD866-E28D-F697-3A4F-B64017D26955}"/>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7138070" y="4217174"/>
              <a:ext cx="571500" cy="571500"/>
            </a:xfrm>
            <a:prstGeom prst="rect">
              <a:avLst/>
            </a:prstGeom>
          </p:spPr>
        </p:pic>
        <p:sp>
          <p:nvSpPr>
            <p:cNvPr id="16" name="Symbol zastępczy zawartości 2">
              <a:extLst>
                <a:ext uri="{FF2B5EF4-FFF2-40B4-BE49-F238E27FC236}">
                  <a16:creationId xmlns:a16="http://schemas.microsoft.com/office/drawing/2014/main" id="{4EB0E95E-DEFA-15A0-F6AE-A4891F2A505E}"/>
                </a:ext>
              </a:extLst>
            </p:cNvPr>
            <p:cNvSpPr txBox="1">
              <a:spLocks/>
            </p:cNvSpPr>
            <p:nvPr/>
          </p:nvSpPr>
          <p:spPr>
            <a:xfrm>
              <a:off x="6243420" y="4997639"/>
              <a:ext cx="2360803" cy="9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US" sz="1600" dirty="0">
                  <a:solidFill>
                    <a:srgbClr val="FFFFFF"/>
                  </a:solidFill>
                </a:rPr>
                <a:t>Get 0% equity, </a:t>
              </a:r>
              <a:br>
                <a:rPr lang="pl-PL" sz="1600" dirty="0">
                  <a:solidFill>
                    <a:srgbClr val="FFFFFF"/>
                  </a:solidFill>
                </a:rPr>
              </a:br>
              <a:r>
                <a:rPr lang="en-US" sz="1600" dirty="0">
                  <a:solidFill>
                    <a:srgbClr val="FFFFFF"/>
                  </a:solidFill>
                </a:rPr>
                <a:t>express agreements</a:t>
              </a:r>
            </a:p>
          </p:txBody>
        </p:sp>
      </p:grpSp>
      <p:grpSp>
        <p:nvGrpSpPr>
          <p:cNvPr id="8" name="Grupa 7">
            <a:extLst>
              <a:ext uri="{FF2B5EF4-FFF2-40B4-BE49-F238E27FC236}">
                <a16:creationId xmlns:a16="http://schemas.microsoft.com/office/drawing/2014/main" id="{CD92D660-9EB2-5DDA-3EB5-025DAE229DE9}"/>
              </a:ext>
            </a:extLst>
          </p:cNvPr>
          <p:cNvGrpSpPr/>
          <p:nvPr/>
        </p:nvGrpSpPr>
        <p:grpSpPr>
          <a:xfrm>
            <a:off x="8992997" y="3972001"/>
            <a:ext cx="2360803" cy="1680465"/>
            <a:chOff x="8912408" y="3974660"/>
            <a:chExt cx="2360803" cy="1680465"/>
          </a:xfrm>
        </p:grpSpPr>
        <p:sp>
          <p:nvSpPr>
            <p:cNvPr id="17" name="Symbol zastępczy zawartości 2">
              <a:extLst>
                <a:ext uri="{FF2B5EF4-FFF2-40B4-BE49-F238E27FC236}">
                  <a16:creationId xmlns:a16="http://schemas.microsoft.com/office/drawing/2014/main" id="{36EAAD27-974E-F88B-18FA-038A3732BB7F}"/>
                </a:ext>
              </a:extLst>
            </p:cNvPr>
            <p:cNvSpPr txBox="1">
              <a:spLocks/>
            </p:cNvSpPr>
            <p:nvPr/>
          </p:nvSpPr>
          <p:spPr>
            <a:xfrm>
              <a:off x="8912408" y="4755125"/>
              <a:ext cx="2360803" cy="90000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en-US" sz="1600" dirty="0">
                  <a:solidFill>
                    <a:srgbClr val="FFFFFF"/>
                  </a:solidFill>
                </a:rPr>
                <a:t>2% royalty only when </a:t>
              </a:r>
              <a:br>
                <a:rPr lang="pl-PL" sz="1600" dirty="0">
                  <a:solidFill>
                    <a:srgbClr val="FFFFFF"/>
                  </a:solidFill>
                </a:rPr>
              </a:br>
              <a:r>
                <a:rPr lang="en-US" sz="1600" dirty="0">
                  <a:solidFill>
                    <a:srgbClr val="FFFFFF"/>
                  </a:solidFill>
                </a:rPr>
                <a:t>revenues higher than 1MCHF</a:t>
              </a:r>
            </a:p>
          </p:txBody>
        </p:sp>
        <p:pic>
          <p:nvPicPr>
            <p:cNvPr id="10" name="Grafika 9">
              <a:extLst>
                <a:ext uri="{FF2B5EF4-FFF2-40B4-BE49-F238E27FC236}">
                  <a16:creationId xmlns:a16="http://schemas.microsoft.com/office/drawing/2014/main" id="{DC59B895-5FC6-74D4-00E8-822BB3BCCE66}"/>
                </a:ext>
              </a:extLst>
            </p:cNvPr>
            <p:cNvPicPr>
              <a:picLocks noChangeAspect="1"/>
            </p:cNvPicPr>
            <p:nvPr/>
          </p:nvPicPr>
          <p:blipFill>
            <a:blip r:embed="rId8">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807056" y="3974660"/>
              <a:ext cx="609600" cy="571500"/>
            </a:xfrm>
            <a:prstGeom prst="rect">
              <a:avLst/>
            </a:prstGeom>
          </p:spPr>
        </p:pic>
      </p:grpSp>
      <p:pic>
        <p:nvPicPr>
          <p:cNvPr id="12" name="Picture 11" descr="A white background with small dots&#10;&#10;AI-generated content may be incorrect.">
            <a:extLst>
              <a:ext uri="{FF2B5EF4-FFF2-40B4-BE49-F238E27FC236}">
                <a16:creationId xmlns:a16="http://schemas.microsoft.com/office/drawing/2014/main" id="{FFE3D326-9761-984A-882F-E1DE52659F1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100245" y="1266295"/>
            <a:ext cx="3991509" cy="3991509"/>
          </a:xfrm>
          <a:prstGeom prst="rect">
            <a:avLst/>
          </a:prstGeom>
        </p:spPr>
      </p:pic>
    </p:spTree>
    <p:extLst>
      <p:ext uri="{BB962C8B-B14F-4D97-AF65-F5344CB8AC3E}">
        <p14:creationId xmlns:p14="http://schemas.microsoft.com/office/powerpoint/2010/main" val="229368222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18000">
              <a:schemeClr val="accent6"/>
            </a:gs>
            <a:gs pos="100000">
              <a:schemeClr val="tx2"/>
            </a:gs>
          </a:gsLst>
          <a:path path="circle">
            <a:fillToRect r="100000" b="100000"/>
          </a:path>
          <a:tileRect l="-100000" t="-100000"/>
        </a:gradFill>
        <a:effectLst/>
      </p:bgPr>
    </p:bg>
    <p:spTree>
      <p:nvGrpSpPr>
        <p:cNvPr id="1" name="">
          <a:extLst>
            <a:ext uri="{FF2B5EF4-FFF2-40B4-BE49-F238E27FC236}">
              <a16:creationId xmlns:a16="http://schemas.microsoft.com/office/drawing/2014/main" id="{EFBFC951-7750-6537-2B44-C5C2F26EA11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732F371-557E-0A29-1E45-D0C395ADC72C}"/>
              </a:ext>
            </a:extLst>
          </p:cNvPr>
          <p:cNvSpPr/>
          <p:nvPr/>
        </p:nvSpPr>
        <p:spPr>
          <a:xfrm>
            <a:off x="-1" y="1239641"/>
            <a:ext cx="12192000" cy="43865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GB"/>
              <a:t>f293305a-a60e-49e1-a9b8-3ec2f13dd3af</a:t>
            </a:r>
            <a:endParaRPr lang="en-CH"/>
          </a:p>
        </p:txBody>
      </p:sp>
      <p:sp>
        <p:nvSpPr>
          <p:cNvPr id="2" name="Tytuł 1">
            <a:extLst>
              <a:ext uri="{FF2B5EF4-FFF2-40B4-BE49-F238E27FC236}">
                <a16:creationId xmlns:a16="http://schemas.microsoft.com/office/drawing/2014/main" id="{A91A5CDB-6A54-BCB6-A9BB-0C92A6A4C422}"/>
              </a:ext>
            </a:extLst>
          </p:cNvPr>
          <p:cNvSpPr>
            <a:spLocks noGrp="1"/>
          </p:cNvSpPr>
          <p:nvPr>
            <p:ph type="title"/>
          </p:nvPr>
        </p:nvSpPr>
        <p:spPr>
          <a:xfrm>
            <a:off x="525392" y="222484"/>
            <a:ext cx="8940030" cy="1229686"/>
          </a:xfrm>
        </p:spPr>
        <p:txBody>
          <a:bodyPr>
            <a:normAutofit/>
          </a:bodyPr>
          <a:lstStyle/>
          <a:p>
            <a:r>
              <a:rPr lang="pl-PL" dirty="0">
                <a:latin typeface="Open Sans Semibold"/>
                <a:ea typeface="Open Sans Semibold"/>
                <a:cs typeface="Open Sans Semibold"/>
              </a:rPr>
              <a:t>Network of 48 CVC </a:t>
            </a:r>
            <a:r>
              <a:rPr lang="pl-PL" dirty="0" err="1">
                <a:latin typeface="Open Sans Semibold"/>
                <a:ea typeface="Open Sans Semibold"/>
                <a:cs typeface="Open Sans Semibold"/>
              </a:rPr>
              <a:t>partners</a:t>
            </a:r>
            <a:r>
              <a:rPr lang="pl-PL" dirty="0">
                <a:latin typeface="Open Sans Semibold"/>
                <a:ea typeface="Open Sans Semibold"/>
                <a:cs typeface="Open Sans Semibold"/>
              </a:rPr>
              <a:t> - 28 </a:t>
            </a:r>
            <a:r>
              <a:rPr lang="pl-PL" dirty="0" err="1">
                <a:latin typeface="Open Sans Semibold"/>
                <a:ea typeface="Open Sans Semibold"/>
                <a:cs typeface="Open Sans Semibold"/>
              </a:rPr>
              <a:t>new</a:t>
            </a:r>
            <a:r>
              <a:rPr lang="pl-PL" dirty="0">
                <a:latin typeface="Open Sans Semibold"/>
                <a:ea typeface="Open Sans Semibold"/>
                <a:cs typeface="Open Sans Semibold"/>
              </a:rPr>
              <a:t> in 2024</a:t>
            </a:r>
          </a:p>
          <a:p>
            <a:endParaRPr lang="pl-PL"/>
          </a:p>
        </p:txBody>
      </p:sp>
      <p:pic>
        <p:nvPicPr>
          <p:cNvPr id="7" name="Picture 6" descr="A black text on a white background&#10;&#10;AI-generated content may be incorrect.">
            <a:extLst>
              <a:ext uri="{FF2B5EF4-FFF2-40B4-BE49-F238E27FC236}">
                <a16:creationId xmlns:a16="http://schemas.microsoft.com/office/drawing/2014/main" id="{12374564-E1FD-CB0E-33C6-2B5185700B2A}"/>
              </a:ext>
            </a:extLst>
          </p:cNvPr>
          <p:cNvPicPr>
            <a:picLocks noChangeAspect="1"/>
          </p:cNvPicPr>
          <p:nvPr/>
        </p:nvPicPr>
        <p:blipFill>
          <a:blip r:embed="rId2"/>
          <a:stretch>
            <a:fillRect/>
          </a:stretch>
        </p:blipFill>
        <p:spPr>
          <a:xfrm>
            <a:off x="67434" y="1301712"/>
            <a:ext cx="2582709" cy="687338"/>
          </a:xfrm>
          <a:prstGeom prst="rect">
            <a:avLst/>
          </a:prstGeom>
        </p:spPr>
      </p:pic>
      <p:pic>
        <p:nvPicPr>
          <p:cNvPr id="8" name="Picture 7" descr="A blue and green text&#10;&#10;AI-generated content may be incorrect.">
            <a:extLst>
              <a:ext uri="{FF2B5EF4-FFF2-40B4-BE49-F238E27FC236}">
                <a16:creationId xmlns:a16="http://schemas.microsoft.com/office/drawing/2014/main" id="{4DB380E7-01AE-BED9-B9E0-1151B2588E2D}"/>
              </a:ext>
            </a:extLst>
          </p:cNvPr>
          <p:cNvPicPr>
            <a:picLocks noChangeAspect="1"/>
          </p:cNvPicPr>
          <p:nvPr/>
        </p:nvPicPr>
        <p:blipFill>
          <a:blip r:embed="rId3"/>
          <a:stretch>
            <a:fillRect/>
          </a:stretch>
        </p:blipFill>
        <p:spPr>
          <a:xfrm>
            <a:off x="3236814" y="1359714"/>
            <a:ext cx="2764779" cy="578075"/>
          </a:xfrm>
          <a:prstGeom prst="rect">
            <a:avLst/>
          </a:prstGeom>
        </p:spPr>
      </p:pic>
      <p:pic>
        <p:nvPicPr>
          <p:cNvPr id="16" name="Picture 15" descr="A blue and red text on a black background&#10;&#10;AI-generated content may be incorrect.">
            <a:extLst>
              <a:ext uri="{FF2B5EF4-FFF2-40B4-BE49-F238E27FC236}">
                <a16:creationId xmlns:a16="http://schemas.microsoft.com/office/drawing/2014/main" id="{DE223441-72B1-99DD-4970-0BED165F67B8}"/>
              </a:ext>
            </a:extLst>
          </p:cNvPr>
          <p:cNvPicPr>
            <a:picLocks noChangeAspect="1"/>
          </p:cNvPicPr>
          <p:nvPr/>
        </p:nvPicPr>
        <p:blipFill>
          <a:blip r:embed="rId4"/>
          <a:stretch>
            <a:fillRect/>
          </a:stretch>
        </p:blipFill>
        <p:spPr>
          <a:xfrm>
            <a:off x="5934159" y="1129133"/>
            <a:ext cx="3783027" cy="1140389"/>
          </a:xfrm>
          <a:prstGeom prst="rect">
            <a:avLst/>
          </a:prstGeom>
        </p:spPr>
      </p:pic>
      <p:pic>
        <p:nvPicPr>
          <p:cNvPr id="17" name="Picture 16" descr="A green and black text&#10;&#10;AI-generated content may be incorrect.">
            <a:extLst>
              <a:ext uri="{FF2B5EF4-FFF2-40B4-BE49-F238E27FC236}">
                <a16:creationId xmlns:a16="http://schemas.microsoft.com/office/drawing/2014/main" id="{651F6D84-35C9-1F4E-53EC-B1A0B06FB293}"/>
              </a:ext>
            </a:extLst>
          </p:cNvPr>
          <p:cNvPicPr>
            <a:picLocks noChangeAspect="1"/>
          </p:cNvPicPr>
          <p:nvPr/>
        </p:nvPicPr>
        <p:blipFill>
          <a:blip r:embed="rId5"/>
          <a:stretch>
            <a:fillRect/>
          </a:stretch>
        </p:blipFill>
        <p:spPr>
          <a:xfrm>
            <a:off x="9380565" y="1404347"/>
            <a:ext cx="2716480" cy="549500"/>
          </a:xfrm>
          <a:prstGeom prst="rect">
            <a:avLst/>
          </a:prstGeom>
        </p:spPr>
      </p:pic>
      <p:pic>
        <p:nvPicPr>
          <p:cNvPr id="18" name="Picture 17" descr="A black background with yellow letters and dots&#10;&#10;AI-generated content may be incorrect.">
            <a:extLst>
              <a:ext uri="{FF2B5EF4-FFF2-40B4-BE49-F238E27FC236}">
                <a16:creationId xmlns:a16="http://schemas.microsoft.com/office/drawing/2014/main" id="{21703125-1C30-E4F1-EED7-4CBB952E1699}"/>
              </a:ext>
            </a:extLst>
          </p:cNvPr>
          <p:cNvPicPr>
            <a:picLocks noChangeAspect="1"/>
          </p:cNvPicPr>
          <p:nvPr/>
        </p:nvPicPr>
        <p:blipFill>
          <a:blip r:embed="rId6"/>
          <a:stretch>
            <a:fillRect/>
          </a:stretch>
        </p:blipFill>
        <p:spPr>
          <a:xfrm>
            <a:off x="-195557" y="1843042"/>
            <a:ext cx="2731064" cy="1115192"/>
          </a:xfrm>
          <a:prstGeom prst="rect">
            <a:avLst/>
          </a:prstGeom>
        </p:spPr>
      </p:pic>
      <p:pic>
        <p:nvPicPr>
          <p:cNvPr id="19" name="Picture 18" descr="A close up of a sign&#10;&#10;AI-generated content may be incorrect.">
            <a:extLst>
              <a:ext uri="{FF2B5EF4-FFF2-40B4-BE49-F238E27FC236}">
                <a16:creationId xmlns:a16="http://schemas.microsoft.com/office/drawing/2014/main" id="{942384B6-2A9D-B441-1A5F-7B72DDC74432}"/>
              </a:ext>
            </a:extLst>
          </p:cNvPr>
          <p:cNvPicPr>
            <a:picLocks noChangeAspect="1"/>
          </p:cNvPicPr>
          <p:nvPr/>
        </p:nvPicPr>
        <p:blipFill>
          <a:blip r:embed="rId7"/>
          <a:stretch>
            <a:fillRect/>
          </a:stretch>
        </p:blipFill>
        <p:spPr>
          <a:xfrm>
            <a:off x="2767055" y="2092676"/>
            <a:ext cx="1849874" cy="710329"/>
          </a:xfrm>
          <a:prstGeom prst="rect">
            <a:avLst/>
          </a:prstGeom>
        </p:spPr>
      </p:pic>
      <p:pic>
        <p:nvPicPr>
          <p:cNvPr id="20" name="Picture 19" descr="A black and white logo&#10;&#10;AI-generated content may be incorrect.">
            <a:extLst>
              <a:ext uri="{FF2B5EF4-FFF2-40B4-BE49-F238E27FC236}">
                <a16:creationId xmlns:a16="http://schemas.microsoft.com/office/drawing/2014/main" id="{703AAAFB-7AE0-E4A8-C085-0075FEE94D46}"/>
              </a:ext>
            </a:extLst>
          </p:cNvPr>
          <p:cNvPicPr>
            <a:picLocks noChangeAspect="1"/>
          </p:cNvPicPr>
          <p:nvPr/>
        </p:nvPicPr>
        <p:blipFill>
          <a:blip r:embed="rId8"/>
          <a:stretch>
            <a:fillRect/>
          </a:stretch>
        </p:blipFill>
        <p:spPr>
          <a:xfrm>
            <a:off x="4922992" y="1955154"/>
            <a:ext cx="1617734" cy="985375"/>
          </a:xfrm>
          <a:prstGeom prst="rect">
            <a:avLst/>
          </a:prstGeom>
        </p:spPr>
      </p:pic>
      <p:pic>
        <p:nvPicPr>
          <p:cNvPr id="21" name="Picture 20" descr="A black background with white text&#10;&#10;AI-generated content may be incorrect.">
            <a:extLst>
              <a:ext uri="{FF2B5EF4-FFF2-40B4-BE49-F238E27FC236}">
                <a16:creationId xmlns:a16="http://schemas.microsoft.com/office/drawing/2014/main" id="{6067D6AF-1F67-DFFB-5373-6A4CB2F7A5BE}"/>
              </a:ext>
            </a:extLst>
          </p:cNvPr>
          <p:cNvPicPr>
            <a:picLocks noChangeAspect="1"/>
          </p:cNvPicPr>
          <p:nvPr/>
        </p:nvPicPr>
        <p:blipFill>
          <a:blip r:embed="rId9"/>
          <a:stretch>
            <a:fillRect/>
          </a:stretch>
        </p:blipFill>
        <p:spPr>
          <a:xfrm>
            <a:off x="7054063" y="2096529"/>
            <a:ext cx="1937200" cy="632407"/>
          </a:xfrm>
          <a:prstGeom prst="rect">
            <a:avLst/>
          </a:prstGeom>
        </p:spPr>
      </p:pic>
      <p:pic>
        <p:nvPicPr>
          <p:cNvPr id="22" name="Picture 21">
            <a:extLst>
              <a:ext uri="{FF2B5EF4-FFF2-40B4-BE49-F238E27FC236}">
                <a16:creationId xmlns:a16="http://schemas.microsoft.com/office/drawing/2014/main" id="{470A83B5-E04D-92FF-E548-1ACB56570559}"/>
              </a:ext>
            </a:extLst>
          </p:cNvPr>
          <p:cNvPicPr>
            <a:picLocks noChangeAspect="1"/>
          </p:cNvPicPr>
          <p:nvPr/>
        </p:nvPicPr>
        <p:blipFill>
          <a:blip r:embed="rId10"/>
          <a:stretch>
            <a:fillRect/>
          </a:stretch>
        </p:blipFill>
        <p:spPr>
          <a:xfrm>
            <a:off x="9353044" y="2210017"/>
            <a:ext cx="2764779" cy="394728"/>
          </a:xfrm>
          <a:prstGeom prst="rect">
            <a:avLst/>
          </a:prstGeom>
        </p:spPr>
      </p:pic>
      <p:pic>
        <p:nvPicPr>
          <p:cNvPr id="23" name="Picture 22" descr="A close-up of a logo&#10;&#10;AI-generated content may be incorrect.">
            <a:extLst>
              <a:ext uri="{FF2B5EF4-FFF2-40B4-BE49-F238E27FC236}">
                <a16:creationId xmlns:a16="http://schemas.microsoft.com/office/drawing/2014/main" id="{9452ADFA-C672-6EAA-091A-25E939FC5018}"/>
              </a:ext>
            </a:extLst>
          </p:cNvPr>
          <p:cNvPicPr>
            <a:picLocks noChangeAspect="1"/>
          </p:cNvPicPr>
          <p:nvPr/>
        </p:nvPicPr>
        <p:blipFill>
          <a:blip r:embed="rId11"/>
          <a:stretch>
            <a:fillRect/>
          </a:stretch>
        </p:blipFill>
        <p:spPr>
          <a:xfrm>
            <a:off x="65748" y="2800181"/>
            <a:ext cx="859779" cy="866522"/>
          </a:xfrm>
          <a:prstGeom prst="rect">
            <a:avLst/>
          </a:prstGeom>
        </p:spPr>
      </p:pic>
      <p:pic>
        <p:nvPicPr>
          <p:cNvPr id="24" name="Picture 23" descr="A black background with white text&#10;&#10;AI-generated content may be incorrect.">
            <a:extLst>
              <a:ext uri="{FF2B5EF4-FFF2-40B4-BE49-F238E27FC236}">
                <a16:creationId xmlns:a16="http://schemas.microsoft.com/office/drawing/2014/main" id="{AB4092F6-1850-B72A-9463-F3B7601ACF19}"/>
              </a:ext>
            </a:extLst>
          </p:cNvPr>
          <p:cNvPicPr>
            <a:picLocks noChangeAspect="1"/>
          </p:cNvPicPr>
          <p:nvPr/>
        </p:nvPicPr>
        <p:blipFill>
          <a:blip r:embed="rId12"/>
          <a:stretch>
            <a:fillRect/>
          </a:stretch>
        </p:blipFill>
        <p:spPr>
          <a:xfrm>
            <a:off x="1001305" y="2926998"/>
            <a:ext cx="2346860" cy="619632"/>
          </a:xfrm>
          <a:prstGeom prst="rect">
            <a:avLst/>
          </a:prstGeom>
        </p:spPr>
      </p:pic>
      <p:pic>
        <p:nvPicPr>
          <p:cNvPr id="25" name="Picture 24" descr="A red and orange logo&#10;&#10;AI-generated content may be incorrect.">
            <a:extLst>
              <a:ext uri="{FF2B5EF4-FFF2-40B4-BE49-F238E27FC236}">
                <a16:creationId xmlns:a16="http://schemas.microsoft.com/office/drawing/2014/main" id="{A8DB9E7D-6E42-EA0D-5385-B861A91FCCBE}"/>
              </a:ext>
            </a:extLst>
          </p:cNvPr>
          <p:cNvPicPr>
            <a:picLocks noChangeAspect="1"/>
          </p:cNvPicPr>
          <p:nvPr/>
        </p:nvPicPr>
        <p:blipFill>
          <a:blip r:embed="rId13"/>
          <a:stretch>
            <a:fillRect/>
          </a:stretch>
        </p:blipFill>
        <p:spPr>
          <a:xfrm>
            <a:off x="131496" y="4079735"/>
            <a:ext cx="1577947" cy="1537487"/>
          </a:xfrm>
          <a:prstGeom prst="rect">
            <a:avLst/>
          </a:prstGeom>
        </p:spPr>
      </p:pic>
      <p:pic>
        <p:nvPicPr>
          <p:cNvPr id="26" name="Picture 25" descr="A logo with black and green letters&#10;&#10;AI-generated content may be incorrect.">
            <a:extLst>
              <a:ext uri="{FF2B5EF4-FFF2-40B4-BE49-F238E27FC236}">
                <a16:creationId xmlns:a16="http://schemas.microsoft.com/office/drawing/2014/main" id="{690B71D9-CE53-1124-F576-D102FDB44F49}"/>
              </a:ext>
            </a:extLst>
          </p:cNvPr>
          <p:cNvPicPr>
            <a:picLocks noChangeAspect="1"/>
          </p:cNvPicPr>
          <p:nvPr/>
        </p:nvPicPr>
        <p:blipFill>
          <a:blip r:embed="rId14"/>
          <a:stretch>
            <a:fillRect/>
          </a:stretch>
        </p:blipFill>
        <p:spPr>
          <a:xfrm>
            <a:off x="3593370" y="2804818"/>
            <a:ext cx="1525687" cy="749357"/>
          </a:xfrm>
          <a:prstGeom prst="rect">
            <a:avLst/>
          </a:prstGeom>
        </p:spPr>
      </p:pic>
      <p:pic>
        <p:nvPicPr>
          <p:cNvPr id="27" name="Picture 26" descr="A black and white logo&#10;&#10;AI-generated content may be incorrect.">
            <a:extLst>
              <a:ext uri="{FF2B5EF4-FFF2-40B4-BE49-F238E27FC236}">
                <a16:creationId xmlns:a16="http://schemas.microsoft.com/office/drawing/2014/main" id="{5C3A38FD-A816-F3CD-2F37-71456766CE04}"/>
              </a:ext>
            </a:extLst>
          </p:cNvPr>
          <p:cNvPicPr>
            <a:picLocks noChangeAspect="1"/>
          </p:cNvPicPr>
          <p:nvPr/>
        </p:nvPicPr>
        <p:blipFill>
          <a:blip r:embed="rId15"/>
          <a:stretch>
            <a:fillRect/>
          </a:stretch>
        </p:blipFill>
        <p:spPr>
          <a:xfrm>
            <a:off x="1912734" y="4457363"/>
            <a:ext cx="1252286" cy="964301"/>
          </a:xfrm>
          <a:prstGeom prst="rect">
            <a:avLst/>
          </a:prstGeom>
        </p:spPr>
      </p:pic>
      <p:pic>
        <p:nvPicPr>
          <p:cNvPr id="28" name="Picture 27" descr="A blue and tan text&#10;&#10;AI-generated content may be incorrect.">
            <a:extLst>
              <a:ext uri="{FF2B5EF4-FFF2-40B4-BE49-F238E27FC236}">
                <a16:creationId xmlns:a16="http://schemas.microsoft.com/office/drawing/2014/main" id="{F5A61A85-1675-EA56-1C0F-E6CDC6F24EC4}"/>
              </a:ext>
            </a:extLst>
          </p:cNvPr>
          <p:cNvPicPr>
            <a:picLocks noChangeAspect="1"/>
          </p:cNvPicPr>
          <p:nvPr/>
        </p:nvPicPr>
        <p:blipFill>
          <a:blip r:embed="rId16"/>
          <a:stretch>
            <a:fillRect/>
          </a:stretch>
        </p:blipFill>
        <p:spPr>
          <a:xfrm>
            <a:off x="3162384" y="4288273"/>
            <a:ext cx="1261515" cy="1309224"/>
          </a:xfrm>
          <a:prstGeom prst="rect">
            <a:avLst/>
          </a:prstGeom>
        </p:spPr>
      </p:pic>
      <p:pic>
        <p:nvPicPr>
          <p:cNvPr id="29" name="Picture 28" descr="A purple and blue text on a black background&#10;&#10;AI-generated content may be incorrect.">
            <a:extLst>
              <a:ext uri="{FF2B5EF4-FFF2-40B4-BE49-F238E27FC236}">
                <a16:creationId xmlns:a16="http://schemas.microsoft.com/office/drawing/2014/main" id="{1A6F9FC9-B133-0472-8238-0093DB487311}"/>
              </a:ext>
            </a:extLst>
          </p:cNvPr>
          <p:cNvPicPr>
            <a:picLocks noChangeAspect="1"/>
          </p:cNvPicPr>
          <p:nvPr/>
        </p:nvPicPr>
        <p:blipFill>
          <a:blip r:embed="rId17"/>
          <a:stretch>
            <a:fillRect/>
          </a:stretch>
        </p:blipFill>
        <p:spPr>
          <a:xfrm>
            <a:off x="6957969" y="2690348"/>
            <a:ext cx="2922237" cy="978294"/>
          </a:xfrm>
          <a:prstGeom prst="rect">
            <a:avLst/>
          </a:prstGeom>
        </p:spPr>
      </p:pic>
      <p:pic>
        <p:nvPicPr>
          <p:cNvPr id="30" name="Picture 29">
            <a:extLst>
              <a:ext uri="{FF2B5EF4-FFF2-40B4-BE49-F238E27FC236}">
                <a16:creationId xmlns:a16="http://schemas.microsoft.com/office/drawing/2014/main" id="{6032FEC1-E944-1A1E-9B90-FF4043D8C074}"/>
              </a:ext>
            </a:extLst>
          </p:cNvPr>
          <p:cNvPicPr>
            <a:picLocks noChangeAspect="1"/>
          </p:cNvPicPr>
          <p:nvPr/>
        </p:nvPicPr>
        <p:blipFill>
          <a:blip r:embed="rId18"/>
          <a:stretch>
            <a:fillRect/>
          </a:stretch>
        </p:blipFill>
        <p:spPr>
          <a:xfrm>
            <a:off x="5165414" y="2797909"/>
            <a:ext cx="2387152" cy="722715"/>
          </a:xfrm>
          <a:prstGeom prst="rect">
            <a:avLst/>
          </a:prstGeom>
        </p:spPr>
      </p:pic>
      <p:pic>
        <p:nvPicPr>
          <p:cNvPr id="31" name="Picture 30">
            <a:extLst>
              <a:ext uri="{FF2B5EF4-FFF2-40B4-BE49-F238E27FC236}">
                <a16:creationId xmlns:a16="http://schemas.microsoft.com/office/drawing/2014/main" id="{61487B84-C834-EFC6-0DBD-ED2979235B32}"/>
              </a:ext>
            </a:extLst>
          </p:cNvPr>
          <p:cNvPicPr>
            <a:picLocks noChangeAspect="1"/>
          </p:cNvPicPr>
          <p:nvPr/>
        </p:nvPicPr>
        <p:blipFill>
          <a:blip r:embed="rId19"/>
          <a:stretch>
            <a:fillRect/>
          </a:stretch>
        </p:blipFill>
        <p:spPr>
          <a:xfrm>
            <a:off x="9830475" y="2854422"/>
            <a:ext cx="2241495" cy="542253"/>
          </a:xfrm>
          <a:prstGeom prst="rect">
            <a:avLst/>
          </a:prstGeom>
        </p:spPr>
      </p:pic>
      <p:pic>
        <p:nvPicPr>
          <p:cNvPr id="32" name="Picture 31" descr="A blue text on a white background&#10;&#10;AI-generated content may be incorrect.">
            <a:extLst>
              <a:ext uri="{FF2B5EF4-FFF2-40B4-BE49-F238E27FC236}">
                <a16:creationId xmlns:a16="http://schemas.microsoft.com/office/drawing/2014/main" id="{8B5A0F4A-FCF7-8B7B-E7AD-12123AD53054}"/>
              </a:ext>
            </a:extLst>
          </p:cNvPr>
          <p:cNvPicPr>
            <a:picLocks noChangeAspect="1"/>
          </p:cNvPicPr>
          <p:nvPr/>
        </p:nvPicPr>
        <p:blipFill>
          <a:blip r:embed="rId20"/>
          <a:stretch>
            <a:fillRect/>
          </a:stretch>
        </p:blipFill>
        <p:spPr>
          <a:xfrm>
            <a:off x="2424238" y="3807471"/>
            <a:ext cx="2535506" cy="274792"/>
          </a:xfrm>
          <a:prstGeom prst="rect">
            <a:avLst/>
          </a:prstGeom>
        </p:spPr>
      </p:pic>
      <p:pic>
        <p:nvPicPr>
          <p:cNvPr id="33" name="Picture 32" descr="A black background with white text&#10;&#10;AI-generated content may be incorrect.">
            <a:extLst>
              <a:ext uri="{FF2B5EF4-FFF2-40B4-BE49-F238E27FC236}">
                <a16:creationId xmlns:a16="http://schemas.microsoft.com/office/drawing/2014/main" id="{3DC41264-A504-A71B-3E5F-C4DB6ECB827B}"/>
              </a:ext>
            </a:extLst>
          </p:cNvPr>
          <p:cNvPicPr>
            <a:picLocks noChangeAspect="1"/>
          </p:cNvPicPr>
          <p:nvPr/>
        </p:nvPicPr>
        <p:blipFill>
          <a:blip r:embed="rId21"/>
          <a:stretch>
            <a:fillRect/>
          </a:stretch>
        </p:blipFill>
        <p:spPr>
          <a:xfrm>
            <a:off x="4569596" y="3147252"/>
            <a:ext cx="2587513" cy="1460360"/>
          </a:xfrm>
          <a:prstGeom prst="rect">
            <a:avLst/>
          </a:prstGeom>
        </p:spPr>
      </p:pic>
      <p:pic>
        <p:nvPicPr>
          <p:cNvPr id="34" name="Picture 33" descr="A logo for a company&#10;&#10;AI-generated content may be incorrect.">
            <a:extLst>
              <a:ext uri="{FF2B5EF4-FFF2-40B4-BE49-F238E27FC236}">
                <a16:creationId xmlns:a16="http://schemas.microsoft.com/office/drawing/2014/main" id="{152A81E5-FA56-7DB2-ADF5-347327E2A69A}"/>
              </a:ext>
            </a:extLst>
          </p:cNvPr>
          <p:cNvPicPr>
            <a:picLocks noChangeAspect="1"/>
          </p:cNvPicPr>
          <p:nvPr/>
        </p:nvPicPr>
        <p:blipFill>
          <a:blip r:embed="rId22"/>
          <a:stretch>
            <a:fillRect/>
          </a:stretch>
        </p:blipFill>
        <p:spPr>
          <a:xfrm>
            <a:off x="4570314" y="4330925"/>
            <a:ext cx="1001390" cy="1035107"/>
          </a:xfrm>
          <a:prstGeom prst="rect">
            <a:avLst/>
          </a:prstGeom>
        </p:spPr>
      </p:pic>
      <p:pic>
        <p:nvPicPr>
          <p:cNvPr id="35" name="Picture 34">
            <a:extLst>
              <a:ext uri="{FF2B5EF4-FFF2-40B4-BE49-F238E27FC236}">
                <a16:creationId xmlns:a16="http://schemas.microsoft.com/office/drawing/2014/main" id="{2BB300F2-5494-384D-EEA1-89AA8EB3DBCF}"/>
              </a:ext>
            </a:extLst>
          </p:cNvPr>
          <p:cNvPicPr>
            <a:picLocks noChangeAspect="1"/>
          </p:cNvPicPr>
          <p:nvPr/>
        </p:nvPicPr>
        <p:blipFill>
          <a:blip r:embed="rId23"/>
          <a:stretch>
            <a:fillRect/>
          </a:stretch>
        </p:blipFill>
        <p:spPr>
          <a:xfrm>
            <a:off x="221688" y="3680147"/>
            <a:ext cx="1896572" cy="522696"/>
          </a:xfrm>
          <a:prstGeom prst="rect">
            <a:avLst/>
          </a:prstGeom>
        </p:spPr>
      </p:pic>
      <p:pic>
        <p:nvPicPr>
          <p:cNvPr id="36" name="Picture 35" descr="A black rectangle with white text&#10;&#10;AI-generated content may be incorrect.">
            <a:extLst>
              <a:ext uri="{FF2B5EF4-FFF2-40B4-BE49-F238E27FC236}">
                <a16:creationId xmlns:a16="http://schemas.microsoft.com/office/drawing/2014/main" id="{9710F488-3D33-1DD3-E559-6D4FA29D4A49}"/>
              </a:ext>
            </a:extLst>
          </p:cNvPr>
          <p:cNvPicPr>
            <a:picLocks noChangeAspect="1"/>
          </p:cNvPicPr>
          <p:nvPr/>
        </p:nvPicPr>
        <p:blipFill>
          <a:blip r:embed="rId24"/>
          <a:stretch>
            <a:fillRect/>
          </a:stretch>
        </p:blipFill>
        <p:spPr>
          <a:xfrm>
            <a:off x="5571366" y="4219322"/>
            <a:ext cx="1217852" cy="1217852"/>
          </a:xfrm>
          <a:prstGeom prst="rect">
            <a:avLst/>
          </a:prstGeom>
        </p:spPr>
      </p:pic>
      <p:pic>
        <p:nvPicPr>
          <p:cNvPr id="37" name="Picture 36" descr="A blue and white logo&#10;&#10;AI-generated content may be incorrect.">
            <a:extLst>
              <a:ext uri="{FF2B5EF4-FFF2-40B4-BE49-F238E27FC236}">
                <a16:creationId xmlns:a16="http://schemas.microsoft.com/office/drawing/2014/main" id="{F361E2FF-0C5D-FE76-4474-FC1EDE79686F}"/>
              </a:ext>
            </a:extLst>
          </p:cNvPr>
          <p:cNvPicPr>
            <a:picLocks noChangeAspect="1"/>
          </p:cNvPicPr>
          <p:nvPr/>
        </p:nvPicPr>
        <p:blipFill>
          <a:blip r:embed="rId25"/>
          <a:stretch>
            <a:fillRect/>
          </a:stretch>
        </p:blipFill>
        <p:spPr>
          <a:xfrm>
            <a:off x="6847885" y="3422677"/>
            <a:ext cx="2124161" cy="1091584"/>
          </a:xfrm>
          <a:prstGeom prst="rect">
            <a:avLst/>
          </a:prstGeom>
        </p:spPr>
      </p:pic>
      <p:pic>
        <p:nvPicPr>
          <p:cNvPr id="38" name="Picture 37" descr="A blue and black logo&#10;&#10;AI-generated content may be incorrect.">
            <a:extLst>
              <a:ext uri="{FF2B5EF4-FFF2-40B4-BE49-F238E27FC236}">
                <a16:creationId xmlns:a16="http://schemas.microsoft.com/office/drawing/2014/main" id="{C9C2CDDB-C9E9-F784-6D39-B549B977C151}"/>
              </a:ext>
            </a:extLst>
          </p:cNvPr>
          <p:cNvPicPr>
            <a:picLocks noChangeAspect="1"/>
          </p:cNvPicPr>
          <p:nvPr/>
        </p:nvPicPr>
        <p:blipFill>
          <a:blip r:embed="rId26"/>
          <a:stretch>
            <a:fillRect/>
          </a:stretch>
        </p:blipFill>
        <p:spPr>
          <a:xfrm>
            <a:off x="9380018" y="3492790"/>
            <a:ext cx="2764779" cy="762543"/>
          </a:xfrm>
          <a:prstGeom prst="rect">
            <a:avLst/>
          </a:prstGeom>
        </p:spPr>
      </p:pic>
      <p:pic>
        <p:nvPicPr>
          <p:cNvPr id="39" name="Picture 38">
            <a:extLst>
              <a:ext uri="{FF2B5EF4-FFF2-40B4-BE49-F238E27FC236}">
                <a16:creationId xmlns:a16="http://schemas.microsoft.com/office/drawing/2014/main" id="{70871DE6-9F33-6A2F-41F9-BCD8CF15130F}"/>
              </a:ext>
            </a:extLst>
          </p:cNvPr>
          <p:cNvPicPr>
            <a:picLocks noChangeAspect="1"/>
          </p:cNvPicPr>
          <p:nvPr/>
        </p:nvPicPr>
        <p:blipFill>
          <a:blip r:embed="rId27"/>
          <a:stretch>
            <a:fillRect/>
          </a:stretch>
        </p:blipFill>
        <p:spPr>
          <a:xfrm>
            <a:off x="9457566" y="4447670"/>
            <a:ext cx="2548992" cy="997175"/>
          </a:xfrm>
          <a:prstGeom prst="rect">
            <a:avLst/>
          </a:prstGeom>
        </p:spPr>
      </p:pic>
      <p:pic>
        <p:nvPicPr>
          <p:cNvPr id="40" name="Picture 39">
            <a:extLst>
              <a:ext uri="{FF2B5EF4-FFF2-40B4-BE49-F238E27FC236}">
                <a16:creationId xmlns:a16="http://schemas.microsoft.com/office/drawing/2014/main" id="{36352480-8A39-FB38-E553-158215942AC8}"/>
              </a:ext>
            </a:extLst>
          </p:cNvPr>
          <p:cNvPicPr>
            <a:picLocks noChangeAspect="1"/>
          </p:cNvPicPr>
          <p:nvPr/>
        </p:nvPicPr>
        <p:blipFill>
          <a:blip r:embed="rId28"/>
          <a:stretch>
            <a:fillRect/>
          </a:stretch>
        </p:blipFill>
        <p:spPr>
          <a:xfrm>
            <a:off x="6955779" y="4356211"/>
            <a:ext cx="1065452" cy="1078939"/>
          </a:xfrm>
          <a:prstGeom prst="rect">
            <a:avLst/>
          </a:prstGeom>
        </p:spPr>
      </p:pic>
      <p:pic>
        <p:nvPicPr>
          <p:cNvPr id="41" name="Picture 40" descr="A black and white logo&#10;&#10;AI-generated content may be incorrect.">
            <a:extLst>
              <a:ext uri="{FF2B5EF4-FFF2-40B4-BE49-F238E27FC236}">
                <a16:creationId xmlns:a16="http://schemas.microsoft.com/office/drawing/2014/main" id="{4AC0742E-9E91-AFCD-6004-4548B26DE7C6}"/>
              </a:ext>
            </a:extLst>
          </p:cNvPr>
          <p:cNvPicPr>
            <a:picLocks noChangeAspect="1"/>
          </p:cNvPicPr>
          <p:nvPr/>
        </p:nvPicPr>
        <p:blipFill>
          <a:blip r:embed="rId29"/>
          <a:stretch>
            <a:fillRect/>
          </a:stretch>
        </p:blipFill>
        <p:spPr>
          <a:xfrm>
            <a:off x="8344696" y="4457363"/>
            <a:ext cx="769175" cy="836177"/>
          </a:xfrm>
          <a:prstGeom prst="rect">
            <a:avLst/>
          </a:prstGeom>
        </p:spPr>
      </p:pic>
    </p:spTree>
    <p:extLst>
      <p:ext uri="{BB962C8B-B14F-4D97-AF65-F5344CB8AC3E}">
        <p14:creationId xmlns:p14="http://schemas.microsoft.com/office/powerpoint/2010/main" val="164928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8000">
              <a:schemeClr val="accent6"/>
            </a:gs>
            <a:gs pos="100000">
              <a:schemeClr val="tx2"/>
            </a:gs>
          </a:gsLst>
          <a:path path="circle">
            <a:fillToRect r="100000" b="100000"/>
          </a:path>
          <a:tileRect l="-100000" t="-100000"/>
        </a:gradFill>
        <a:effectLst/>
      </p:bgPr>
    </p:bg>
    <p:spTree>
      <p:nvGrpSpPr>
        <p:cNvPr id="1" name="">
          <a:extLst>
            <a:ext uri="{FF2B5EF4-FFF2-40B4-BE49-F238E27FC236}">
              <a16:creationId xmlns:a16="http://schemas.microsoft.com/office/drawing/2014/main" id="{065FC752-7386-7B79-6427-0F81B3333D68}"/>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34906E08-9FFF-9F1A-B0C3-9059C8E71012}"/>
              </a:ext>
            </a:extLst>
          </p:cNvPr>
          <p:cNvSpPr/>
          <p:nvPr/>
        </p:nvSpPr>
        <p:spPr>
          <a:xfrm>
            <a:off x="-1" y="1232898"/>
            <a:ext cx="12192000" cy="438659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CH"/>
          </a:p>
        </p:txBody>
      </p:sp>
      <p:sp>
        <p:nvSpPr>
          <p:cNvPr id="2" name="Tytuł 1">
            <a:extLst>
              <a:ext uri="{FF2B5EF4-FFF2-40B4-BE49-F238E27FC236}">
                <a16:creationId xmlns:a16="http://schemas.microsoft.com/office/drawing/2014/main" id="{8CE74221-79B2-DC31-BF5A-3D96D9F315BA}"/>
              </a:ext>
            </a:extLst>
          </p:cNvPr>
          <p:cNvSpPr>
            <a:spLocks noGrp="1"/>
          </p:cNvSpPr>
          <p:nvPr>
            <p:ph type="title"/>
          </p:nvPr>
        </p:nvSpPr>
        <p:spPr>
          <a:xfrm>
            <a:off x="525392" y="222484"/>
            <a:ext cx="8550564" cy="840220"/>
          </a:xfrm>
        </p:spPr>
        <p:txBody>
          <a:bodyPr>
            <a:normAutofit/>
          </a:bodyPr>
          <a:lstStyle/>
          <a:p>
            <a:r>
              <a:rPr lang="pl-PL" dirty="0"/>
              <a:t>5 </a:t>
            </a:r>
            <a:r>
              <a:rPr lang="pl-PL" dirty="0" err="1"/>
              <a:t>startups</a:t>
            </a:r>
            <a:r>
              <a:rPr lang="pl-PL" dirty="0"/>
              <a:t> in 2024</a:t>
            </a:r>
            <a:endParaRPr lang="en-US" dirty="0"/>
          </a:p>
        </p:txBody>
      </p:sp>
      <p:pic>
        <p:nvPicPr>
          <p:cNvPr id="9" name="Picture 8" descr="A red circle with black text&#10;&#10;AI-generated content may be incorrect.">
            <a:extLst>
              <a:ext uri="{FF2B5EF4-FFF2-40B4-BE49-F238E27FC236}">
                <a16:creationId xmlns:a16="http://schemas.microsoft.com/office/drawing/2014/main" id="{75B3A9E1-28AA-9BC7-C92A-642F6471EBE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392" y="1826746"/>
            <a:ext cx="2715895" cy="823673"/>
          </a:xfrm>
          <a:prstGeom prst="rect">
            <a:avLst/>
          </a:prstGeom>
        </p:spPr>
      </p:pic>
      <p:pic>
        <p:nvPicPr>
          <p:cNvPr id="15" name="Picture 14" descr="A black and red logo&#10;&#10;AI-generated content may be incorrect.">
            <a:extLst>
              <a:ext uri="{FF2B5EF4-FFF2-40B4-BE49-F238E27FC236}">
                <a16:creationId xmlns:a16="http://schemas.microsoft.com/office/drawing/2014/main" id="{DF303F60-383E-C500-EC03-E7251120975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72399" y="3353265"/>
            <a:ext cx="2578832" cy="1657013"/>
          </a:xfrm>
          <a:prstGeom prst="rect">
            <a:avLst/>
          </a:prstGeom>
        </p:spPr>
      </p:pic>
      <p:pic>
        <p:nvPicPr>
          <p:cNvPr id="3" name="Picture 2" descr="A black and white logo&#10;&#10;AI-generated content may be incorrect.">
            <a:extLst>
              <a:ext uri="{FF2B5EF4-FFF2-40B4-BE49-F238E27FC236}">
                <a16:creationId xmlns:a16="http://schemas.microsoft.com/office/drawing/2014/main" id="{6F509618-560F-30F5-DD5F-E9AABFB6733D}"/>
              </a:ext>
            </a:extLst>
          </p:cNvPr>
          <p:cNvPicPr>
            <a:picLocks noChangeAspect="1"/>
          </p:cNvPicPr>
          <p:nvPr/>
        </p:nvPicPr>
        <p:blipFill>
          <a:blip r:embed="rId4"/>
          <a:stretch>
            <a:fillRect/>
          </a:stretch>
        </p:blipFill>
        <p:spPr>
          <a:xfrm>
            <a:off x="4109346" y="1761841"/>
            <a:ext cx="4357566" cy="846423"/>
          </a:xfrm>
          <a:prstGeom prst="rect">
            <a:avLst/>
          </a:prstGeom>
        </p:spPr>
      </p:pic>
      <p:pic>
        <p:nvPicPr>
          <p:cNvPr id="4" name="Picture 3" descr="A black and orange text&#10;&#10;AI-generated content may be incorrect.">
            <a:extLst>
              <a:ext uri="{FF2B5EF4-FFF2-40B4-BE49-F238E27FC236}">
                <a16:creationId xmlns:a16="http://schemas.microsoft.com/office/drawing/2014/main" id="{91350349-5C9F-19CB-D060-B91E531ABF3A}"/>
              </a:ext>
            </a:extLst>
          </p:cNvPr>
          <p:cNvPicPr>
            <a:picLocks noChangeAspect="1"/>
          </p:cNvPicPr>
          <p:nvPr/>
        </p:nvPicPr>
        <p:blipFill>
          <a:blip r:embed="rId5"/>
          <a:stretch>
            <a:fillRect/>
          </a:stretch>
        </p:blipFill>
        <p:spPr>
          <a:xfrm>
            <a:off x="1828242" y="3424177"/>
            <a:ext cx="4018411" cy="1586679"/>
          </a:xfrm>
          <a:prstGeom prst="rect">
            <a:avLst/>
          </a:prstGeom>
        </p:spPr>
      </p:pic>
      <p:pic>
        <p:nvPicPr>
          <p:cNvPr id="6" name="Picture 5" descr="A cartoon character with text overlay&#10;&#10;AI-generated content may be incorrect.">
            <a:extLst>
              <a:ext uri="{FF2B5EF4-FFF2-40B4-BE49-F238E27FC236}">
                <a16:creationId xmlns:a16="http://schemas.microsoft.com/office/drawing/2014/main" id="{2A848463-7192-BA64-416B-75472EC5C129}"/>
              </a:ext>
            </a:extLst>
          </p:cNvPr>
          <p:cNvPicPr>
            <a:picLocks noChangeAspect="1"/>
          </p:cNvPicPr>
          <p:nvPr/>
        </p:nvPicPr>
        <p:blipFill>
          <a:blip r:embed="rId6"/>
          <a:stretch>
            <a:fillRect/>
          </a:stretch>
        </p:blipFill>
        <p:spPr>
          <a:xfrm>
            <a:off x="9376833" y="1457243"/>
            <a:ext cx="2224128" cy="1338384"/>
          </a:xfrm>
          <a:prstGeom prst="rect">
            <a:avLst/>
          </a:prstGeom>
        </p:spPr>
      </p:pic>
    </p:spTree>
    <p:extLst>
      <p:ext uri="{BB962C8B-B14F-4D97-AF65-F5344CB8AC3E}">
        <p14:creationId xmlns:p14="http://schemas.microsoft.com/office/powerpoint/2010/main" val="36380081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A02483-F89D-85EC-DEB2-F6178E2753EE}"/>
            </a:ext>
          </a:extLst>
        </p:cNvPr>
        <p:cNvGrpSpPr/>
        <p:nvPr/>
      </p:nvGrpSpPr>
      <p:grpSpPr>
        <a:xfrm>
          <a:off x="0" y="0"/>
          <a:ext cx="0" cy="0"/>
          <a:chOff x="0" y="0"/>
          <a:chExt cx="0" cy="0"/>
        </a:xfrm>
      </p:grpSpPr>
      <p:sp>
        <p:nvSpPr>
          <p:cNvPr id="12" name="Title 11">
            <a:extLst>
              <a:ext uri="{FF2B5EF4-FFF2-40B4-BE49-F238E27FC236}">
                <a16:creationId xmlns:a16="http://schemas.microsoft.com/office/drawing/2014/main" id="{E71A801C-8DA8-7A72-3802-3480BBA7221E}"/>
              </a:ext>
            </a:extLst>
          </p:cNvPr>
          <p:cNvSpPr>
            <a:spLocks noGrp="1"/>
          </p:cNvSpPr>
          <p:nvPr>
            <p:ph type="title"/>
          </p:nvPr>
        </p:nvSpPr>
        <p:spPr>
          <a:xfrm>
            <a:off x="412751" y="239269"/>
            <a:ext cx="7634482" cy="840220"/>
          </a:xfrm>
        </p:spPr>
        <p:txBody>
          <a:bodyPr>
            <a:noAutofit/>
          </a:bodyPr>
          <a:lstStyle/>
          <a:p>
            <a:r>
              <a:rPr lang="en-US" sz="4800" dirty="0">
                <a:latin typeface="Source Sans Pro" panose="020B0503030403020204" pitchFamily="34" charset="0"/>
                <a:ea typeface="Source Sans Pro" panose="020B0503030403020204" pitchFamily="34" charset="0"/>
                <a:cs typeface="Biome" panose="020B0502040204020203" pitchFamily="34" charset="0"/>
              </a:rPr>
              <a:t>2024 – CERN at 70</a:t>
            </a:r>
            <a:endParaRPr lang="en-GB" sz="4800" dirty="0">
              <a:latin typeface="Source Sans Pro" panose="020B0503030403020204" pitchFamily="34" charset="0"/>
              <a:ea typeface="Source Sans Pro" panose="020B0503030403020204" pitchFamily="34" charset="0"/>
              <a:cs typeface="Biome" panose="020B0502040204020203" pitchFamily="34" charset="0"/>
            </a:endParaRPr>
          </a:p>
        </p:txBody>
      </p:sp>
      <p:sp>
        <p:nvSpPr>
          <p:cNvPr id="13" name="Content Placeholder 12">
            <a:extLst>
              <a:ext uri="{FF2B5EF4-FFF2-40B4-BE49-F238E27FC236}">
                <a16:creationId xmlns:a16="http://schemas.microsoft.com/office/drawing/2014/main" id="{5949CFB1-4ED4-AE19-8833-C45F2BEA6470}"/>
              </a:ext>
            </a:extLst>
          </p:cNvPr>
          <p:cNvSpPr>
            <a:spLocks noGrp="1"/>
          </p:cNvSpPr>
          <p:nvPr>
            <p:ph sz="half" idx="1"/>
          </p:nvPr>
        </p:nvSpPr>
        <p:spPr>
          <a:xfrm>
            <a:off x="551032" y="4210867"/>
            <a:ext cx="6764167" cy="1202103"/>
          </a:xfrm>
        </p:spPr>
        <p:txBody>
          <a:bodyPr>
            <a:normAutofit/>
          </a:bodyPr>
          <a:lstStyle/>
          <a:p>
            <a:pPr marL="0" indent="0">
              <a:buNone/>
            </a:pPr>
            <a:endParaRPr lang="en-GB" b="1" i="1" dirty="0">
              <a:solidFill>
                <a:schemeClr val="bg1"/>
              </a:solidFill>
            </a:endParaRPr>
          </a:p>
          <a:p>
            <a:endParaRPr lang="en-GB" dirty="0"/>
          </a:p>
        </p:txBody>
      </p:sp>
      <p:pic>
        <p:nvPicPr>
          <p:cNvPr id="20" name="Picture 19" descr="A person standing at a podium">
            <a:extLst>
              <a:ext uri="{FF2B5EF4-FFF2-40B4-BE49-F238E27FC236}">
                <a16:creationId xmlns:a16="http://schemas.microsoft.com/office/drawing/2014/main" id="{1BE84FA1-C38B-6B14-CCB6-7638E445E75D}"/>
              </a:ext>
            </a:extLst>
          </p:cNvPr>
          <p:cNvPicPr>
            <a:picLocks noChangeAspect="1"/>
          </p:cNvPicPr>
          <p:nvPr/>
        </p:nvPicPr>
        <p:blipFill>
          <a:blip r:embed="rId3">
            <a:alphaModFix amt="20000"/>
            <a:extLst>
              <a:ext uri="{28A0092B-C50C-407E-A947-70E740481C1C}">
                <a14:useLocalDpi xmlns:a14="http://schemas.microsoft.com/office/drawing/2010/main" val="0"/>
              </a:ext>
            </a:extLst>
          </a:blip>
          <a:srcRect l="40000" b="8149"/>
          <a:stretch/>
        </p:blipFill>
        <p:spPr>
          <a:xfrm>
            <a:off x="6019800" y="0"/>
            <a:ext cx="6172199" cy="6299097"/>
          </a:xfrm>
          <a:prstGeom prst="rect">
            <a:avLst/>
          </a:prstGeom>
        </p:spPr>
      </p:pic>
      <p:sp>
        <p:nvSpPr>
          <p:cNvPr id="22" name="TextBox 21">
            <a:extLst>
              <a:ext uri="{FF2B5EF4-FFF2-40B4-BE49-F238E27FC236}">
                <a16:creationId xmlns:a16="http://schemas.microsoft.com/office/drawing/2014/main" id="{5C65D287-2A00-A1E3-1BB1-6F442B302437}"/>
              </a:ext>
            </a:extLst>
          </p:cNvPr>
          <p:cNvSpPr txBox="1"/>
          <p:nvPr/>
        </p:nvSpPr>
        <p:spPr>
          <a:xfrm>
            <a:off x="412751" y="1225194"/>
            <a:ext cx="7911043" cy="3816429"/>
          </a:xfrm>
          <a:prstGeom prst="rect">
            <a:avLst/>
          </a:prstGeom>
          <a:noFill/>
        </p:spPr>
        <p:txBody>
          <a:bodyPr wrap="square">
            <a:spAutoFit/>
          </a:bodyPr>
          <a:lstStyle/>
          <a:p>
            <a:r>
              <a:rPr lang="en-GB" sz="2800" i="1" dirty="0">
                <a:solidFill>
                  <a:schemeClr val="bg1"/>
                </a:solidFill>
              </a:rPr>
              <a:t>“</a:t>
            </a:r>
            <a:r>
              <a:rPr lang="en-GB" sz="2800" i="1" dirty="0">
                <a:solidFill>
                  <a:schemeClr val="bg1"/>
                </a:solidFill>
                <a:latin typeface="Source Sans Pro" panose="020B0503030403020204" pitchFamily="34" charset="0"/>
                <a:ea typeface="Source Sans Pro" panose="020B0503030403020204" pitchFamily="34" charset="0"/>
              </a:rPr>
              <a:t>You are constantly working with </a:t>
            </a:r>
            <a:r>
              <a:rPr lang="en-GB" sz="2800" b="1" i="1" dirty="0">
                <a:solidFill>
                  <a:schemeClr val="bg1"/>
                </a:solidFill>
                <a:latin typeface="Source Sans Pro" panose="020B0503030403020204" pitchFamily="34" charset="0"/>
                <a:ea typeface="Source Sans Pro" panose="020B0503030403020204" pitchFamily="34" charset="0"/>
              </a:rPr>
              <a:t>European industries</a:t>
            </a:r>
            <a:r>
              <a:rPr lang="en-GB" sz="2800" i="1" dirty="0">
                <a:solidFill>
                  <a:schemeClr val="bg1"/>
                </a:solidFill>
                <a:latin typeface="Source Sans Pro" panose="020B0503030403020204" pitchFamily="34" charset="0"/>
                <a:ea typeface="Source Sans Pro" panose="020B0503030403020204" pitchFamily="34" charset="0"/>
              </a:rPr>
              <a:t>, to build low-emission airplanes, or to create new solutions to transport liquid hydrogen. CERN is the living proof that science fosters </a:t>
            </a:r>
            <a:r>
              <a:rPr lang="en-GB" sz="2800" b="1" i="1" dirty="0">
                <a:solidFill>
                  <a:schemeClr val="bg1"/>
                </a:solidFill>
                <a:latin typeface="Source Sans Pro" panose="020B0503030403020204" pitchFamily="34" charset="0"/>
                <a:ea typeface="Source Sans Pro" panose="020B0503030403020204" pitchFamily="34" charset="0"/>
              </a:rPr>
              <a:t>innovation</a:t>
            </a:r>
            <a:r>
              <a:rPr lang="en-GB" sz="2800" i="1" dirty="0">
                <a:solidFill>
                  <a:schemeClr val="bg1"/>
                </a:solidFill>
                <a:latin typeface="Source Sans Pro" panose="020B0503030403020204" pitchFamily="34" charset="0"/>
                <a:ea typeface="Source Sans Pro" panose="020B0503030403020204" pitchFamily="34" charset="0"/>
              </a:rPr>
              <a:t> and that innovation fosters </a:t>
            </a:r>
            <a:r>
              <a:rPr lang="en-GB" sz="2800" b="1" i="1" dirty="0">
                <a:solidFill>
                  <a:schemeClr val="bg1"/>
                </a:solidFill>
                <a:latin typeface="Source Sans Pro" panose="020B0503030403020204" pitchFamily="34" charset="0"/>
                <a:ea typeface="Source Sans Pro" panose="020B0503030403020204" pitchFamily="34" charset="0"/>
              </a:rPr>
              <a:t>competitiveness</a:t>
            </a:r>
            <a:r>
              <a:rPr lang="en-GB" sz="2800" i="1" dirty="0">
                <a:solidFill>
                  <a:schemeClr val="bg1"/>
                </a:solidFill>
                <a:latin typeface="Source Sans Pro" panose="020B0503030403020204" pitchFamily="34" charset="0"/>
                <a:ea typeface="Source Sans Pro" panose="020B0503030403020204" pitchFamily="34" charset="0"/>
              </a:rPr>
              <a:t>. We need more of these </a:t>
            </a:r>
            <a:r>
              <a:rPr lang="en-GB" sz="2800" b="1" i="1" dirty="0">
                <a:solidFill>
                  <a:schemeClr val="bg1"/>
                </a:solidFill>
                <a:latin typeface="Source Sans Pro" panose="020B0503030403020204" pitchFamily="34" charset="0"/>
                <a:ea typeface="Source Sans Pro" panose="020B0503030403020204" pitchFamily="34" charset="0"/>
              </a:rPr>
              <a:t>partnerships between research and business</a:t>
            </a:r>
            <a:r>
              <a:rPr lang="en-GB" sz="2800" i="1" dirty="0">
                <a:solidFill>
                  <a:schemeClr val="bg1"/>
                </a:solidFill>
                <a:latin typeface="Source Sans Pro" panose="020B0503030403020204" pitchFamily="34" charset="0"/>
                <a:ea typeface="Source Sans Pro" panose="020B0503030403020204" pitchFamily="34" charset="0"/>
              </a:rPr>
              <a:t>; more ideas that go from the </a:t>
            </a:r>
            <a:r>
              <a:rPr lang="en-GB" sz="2800" b="1" i="1" dirty="0">
                <a:solidFill>
                  <a:schemeClr val="bg1"/>
                </a:solidFill>
                <a:latin typeface="Source Sans Pro" panose="020B0503030403020204" pitchFamily="34" charset="0"/>
                <a:ea typeface="Source Sans Pro" panose="020B0503030403020204" pitchFamily="34" charset="0"/>
              </a:rPr>
              <a:t>laboratory to the factory</a:t>
            </a:r>
            <a:r>
              <a:rPr lang="en-GB" sz="2800" i="1" dirty="0">
                <a:solidFill>
                  <a:schemeClr val="bg1"/>
                </a:solidFill>
                <a:latin typeface="Source Sans Pro" panose="020B0503030403020204" pitchFamily="34" charset="0"/>
                <a:ea typeface="Source Sans Pro" panose="020B0503030403020204" pitchFamily="34" charset="0"/>
              </a:rPr>
              <a:t>.”</a:t>
            </a:r>
            <a:endParaRPr lang="en-FR" sz="2800" i="1" dirty="0">
              <a:solidFill>
                <a:schemeClr val="bg1"/>
              </a:solidFill>
              <a:latin typeface="Source Sans Pro" panose="020B0503030403020204" pitchFamily="34" charset="0"/>
              <a:ea typeface="Source Sans Pro" panose="020B0503030403020204" pitchFamily="34" charset="0"/>
            </a:endParaRPr>
          </a:p>
          <a:p>
            <a:endParaRPr lang="en-GB" dirty="0"/>
          </a:p>
        </p:txBody>
      </p:sp>
      <p:sp>
        <p:nvSpPr>
          <p:cNvPr id="23" name="TextBox 22">
            <a:extLst>
              <a:ext uri="{FF2B5EF4-FFF2-40B4-BE49-F238E27FC236}">
                <a16:creationId xmlns:a16="http://schemas.microsoft.com/office/drawing/2014/main" id="{53F3336C-9D83-9C89-2570-7697C0B336F7}"/>
              </a:ext>
            </a:extLst>
          </p:cNvPr>
          <p:cNvSpPr txBox="1"/>
          <p:nvPr/>
        </p:nvSpPr>
        <p:spPr>
          <a:xfrm>
            <a:off x="412751" y="5041623"/>
            <a:ext cx="6604840" cy="400110"/>
          </a:xfrm>
          <a:prstGeom prst="rect">
            <a:avLst/>
          </a:prstGeom>
          <a:noFill/>
        </p:spPr>
        <p:txBody>
          <a:bodyPr wrap="square" rtlCol="0">
            <a:spAutoFit/>
          </a:bodyPr>
          <a:lstStyle/>
          <a:p>
            <a:r>
              <a:rPr lang="en-US" sz="2000" i="1" dirty="0">
                <a:solidFill>
                  <a:schemeClr val="bg1"/>
                </a:solidFill>
                <a:latin typeface="Source Sans Pro" panose="020B0503030403020204" pitchFamily="34" charset="0"/>
                <a:ea typeface="Source Sans Pro" panose="020B0503030403020204" pitchFamily="34" charset="0"/>
              </a:rPr>
              <a:t>Ursula von der Leyen, President of the European Commission</a:t>
            </a:r>
            <a:endParaRPr lang="en-GB" sz="2000" i="1" dirty="0">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3451513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3">
            <a:extLst>
              <a:ext uri="{FF2B5EF4-FFF2-40B4-BE49-F238E27FC236}">
                <a16:creationId xmlns:a16="http://schemas.microsoft.com/office/drawing/2014/main" id="{6389D8C0-55AB-D64D-8C4F-0B1AF096B6C7}"/>
              </a:ext>
            </a:extLst>
          </p:cNvPr>
          <p:cNvPicPr>
            <a:picLocks noChangeAspect="1"/>
          </p:cNvPicPr>
          <p:nvPr/>
        </p:nvPicPr>
        <p:blipFill>
          <a:blip r:embed="rId3"/>
          <a:stretch>
            <a:fillRect/>
          </a:stretch>
        </p:blipFill>
        <p:spPr>
          <a:xfrm>
            <a:off x="1" y="0"/>
            <a:ext cx="9514702" cy="6356350"/>
          </a:xfrm>
          <a:prstGeom prst="rect">
            <a:avLst/>
          </a:prstGeom>
        </p:spPr>
      </p:pic>
      <p:sp>
        <p:nvSpPr>
          <p:cNvPr id="13" name="Rectangle 12">
            <a:extLst>
              <a:ext uri="{FF2B5EF4-FFF2-40B4-BE49-F238E27FC236}">
                <a16:creationId xmlns:a16="http://schemas.microsoft.com/office/drawing/2014/main" id="{2538FE05-0E1C-3F4C-A1A2-969FBA72100F}"/>
              </a:ext>
            </a:extLst>
          </p:cNvPr>
          <p:cNvSpPr/>
          <p:nvPr/>
        </p:nvSpPr>
        <p:spPr bwMode="auto">
          <a:xfrm>
            <a:off x="6791417" y="0"/>
            <a:ext cx="5400582" cy="6356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dirty="0" err="1">
                <a:ln>
                  <a:noFill/>
                </a:ln>
                <a:solidFill>
                  <a:srgbClr val="FFFFFF"/>
                </a:solidFill>
                <a:effectLst/>
                <a:uLnTx/>
                <a:uFillTx/>
                <a:latin typeface="Arial"/>
                <a:ea typeface="+mn-ea"/>
                <a:cs typeface="+mn-cs"/>
              </a:rPr>
              <a:t>Invenio</a:t>
            </a:r>
            <a:r>
              <a:rPr kumimoji="0" lang="en-US" sz="2800" b="1" i="0" u="none" strike="noStrike" kern="1200" cap="none" spc="0" normalizeH="0" baseline="0" noProof="0" dirty="0">
                <a:ln>
                  <a:noFill/>
                </a:ln>
                <a:solidFill>
                  <a:srgbClr val="FFFFFF"/>
                </a:solidFill>
                <a:effectLst/>
                <a:uLnTx/>
                <a:uFillTx/>
                <a:latin typeface="Arial"/>
                <a:ea typeface="+mn-ea"/>
                <a:cs typeface="+mn-cs"/>
              </a:rPr>
              <a:t> and </a:t>
            </a:r>
            <a:r>
              <a:rPr kumimoji="0" lang="en-US" sz="2800" b="1" i="0" u="none" strike="noStrike" kern="1200" cap="none" spc="0" normalizeH="0" baseline="0" noProof="0" dirty="0" err="1">
                <a:ln>
                  <a:noFill/>
                </a:ln>
                <a:solidFill>
                  <a:srgbClr val="FFFFFF"/>
                </a:solidFill>
                <a:effectLst/>
                <a:uLnTx/>
                <a:uFillTx/>
                <a:latin typeface="Arial"/>
                <a:ea typeface="+mn-ea"/>
                <a:cs typeface="+mn-cs"/>
              </a:rPr>
              <a:t>Indico</a:t>
            </a:r>
            <a:r>
              <a:rPr kumimoji="0" lang="en-US" sz="2800" b="1" i="0" u="none" strike="noStrike" kern="1200" cap="none" spc="0" normalizeH="0" baseline="0" noProof="0" dirty="0">
                <a:ln>
                  <a:noFill/>
                </a:ln>
                <a:solidFill>
                  <a:srgbClr val="FFFFFF"/>
                </a:solidFill>
                <a:effectLst/>
                <a:uLnTx/>
                <a:uFillTx/>
                <a:latin typeface="Arial"/>
                <a:ea typeface="+mn-ea"/>
                <a:cs typeface="+mn-cs"/>
              </a:rPr>
              <a:t> for digital libraries</a:t>
            </a: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sng"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sng"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TIND, a library management company building on the CERN open source software Invenio, was established as a result of the CERN-NTNU Screening Week in 2012.</a:t>
            </a:r>
          </a:p>
          <a:p>
            <a:pPr marL="36576"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By 2022, they expanded their operations in the United States, opening an office in Palo Alto, California. </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TIND delivers the CERN open source software as a professional cloud service. In addition to library management systems, TIND also offers solutions for institutional repositories and research data repositories based on Invenio.</a:t>
            </a: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Rectangle 5">
            <a:extLst>
              <a:ext uri="{FF2B5EF4-FFF2-40B4-BE49-F238E27FC236}">
                <a16:creationId xmlns:a16="http://schemas.microsoft.com/office/drawing/2014/main" id="{F7BA6080-A7EF-2F49-B56D-707DE7B7D3AE}"/>
              </a:ext>
            </a:extLst>
          </p:cNvPr>
          <p:cNvSpPr/>
          <p:nvPr/>
        </p:nvSpPr>
        <p:spPr bwMode="auto">
          <a:xfrm>
            <a:off x="6866725" y="1325948"/>
            <a:ext cx="4922075" cy="1290237"/>
          </a:xfrm>
          <a:prstGeom prst="rect">
            <a:avLst/>
          </a:prstGeom>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36576"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a:ea typeface="+mn-ea"/>
              <a:cs typeface="+mn-cs"/>
            </a:endParaRPr>
          </a:p>
          <a:p>
            <a:pPr marL="36576"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FFFFFF"/>
                </a:solidFill>
                <a:effectLst/>
                <a:uLnTx/>
                <a:uFillTx/>
                <a:latin typeface="Arial"/>
                <a:ea typeface="+mn-ea"/>
                <a:cs typeface="+mn-cs"/>
              </a:rPr>
              <a:t>INVENIO is a digital library or repository system that is used to manage the CDS, the CERN Document Server. It is an open source software and CERN has been providing different types of support and service from our technical experts. </a:t>
            </a:r>
          </a:p>
          <a:p>
            <a:pPr marL="448056" marR="0" lvl="1"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FFFFFF"/>
              </a:solidFill>
              <a:effectLst/>
              <a:uLnTx/>
              <a:uFillTx/>
              <a:latin typeface="Arial"/>
              <a:ea typeface="+mn-ea"/>
              <a:cs typeface="+mn-cs"/>
            </a:endParaRPr>
          </a:p>
        </p:txBody>
      </p:sp>
      <p:pic>
        <p:nvPicPr>
          <p:cNvPr id="11" name="Picture 4" descr="Invenio">
            <a:extLst>
              <a:ext uri="{FF2B5EF4-FFF2-40B4-BE49-F238E27FC236}">
                <a16:creationId xmlns:a16="http://schemas.microsoft.com/office/drawing/2014/main" id="{80AF7EE0-0EBE-1648-B1E7-A497627B9EB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41917" y="5653664"/>
            <a:ext cx="1885950" cy="523875"/>
          </a:xfrm>
          <a:prstGeom prst="rect">
            <a:avLst/>
          </a:prstGeom>
          <a:noFill/>
          <a:extLst>
            <a:ext uri="{909E8E84-426E-40dd-AFC4-6F175D3DCCD1}">
              <a14:hiddenFill xmlns="" xmlns:a14="http://schemas.microsoft.com/office/drawing/2010/main">
                <a:solidFill>
                  <a:srgbClr val="FFFFFF"/>
                </a:solidFill>
              </a14:hiddenFill>
            </a:ext>
          </a:extLst>
        </p:spPr>
      </p:pic>
      <p:pic>
        <p:nvPicPr>
          <p:cNvPr id="12" name="Picture 11" descr="Tind.jpeg">
            <a:extLst>
              <a:ext uri="{FF2B5EF4-FFF2-40B4-BE49-F238E27FC236}">
                <a16:creationId xmlns:a16="http://schemas.microsoft.com/office/drawing/2014/main" id="{06A2978B-DA41-A74A-B1B2-C575B68AD1CE}"/>
              </a:ext>
            </a:extLst>
          </p:cNvPr>
          <p:cNvPicPr>
            <a:picLocks noChangeAspect="1"/>
          </p:cNvPicPr>
          <p:nvPr/>
        </p:nvPicPr>
        <p:blipFill rotWithShape="1">
          <a:blip r:embed="rId5" cstate="email">
            <a:extLst>
              <a:ext uri="{28A0092B-C50C-407E-A947-70E740481C1C}">
                <a14:useLocalDpi xmlns:a14="http://schemas.microsoft.com/office/drawing/2010/main" val="0"/>
              </a:ext>
            </a:extLst>
          </a:blip>
          <a:srcRect l="12429" r="9844"/>
          <a:stretch/>
        </p:blipFill>
        <p:spPr>
          <a:xfrm>
            <a:off x="190211" y="3507409"/>
            <a:ext cx="2835914" cy="243014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5" name="TextBox 14">
            <a:extLst>
              <a:ext uri="{FF2B5EF4-FFF2-40B4-BE49-F238E27FC236}">
                <a16:creationId xmlns:a16="http://schemas.microsoft.com/office/drawing/2014/main" id="{893CF235-D9F6-C646-B2CD-F29050B09F75}"/>
              </a:ext>
            </a:extLst>
          </p:cNvPr>
          <p:cNvSpPr txBox="1"/>
          <p:nvPr/>
        </p:nvSpPr>
        <p:spPr>
          <a:xfrm>
            <a:off x="178126" y="6054619"/>
            <a:ext cx="5741895"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rPr>
              <a:t>TIND founders</a:t>
            </a:r>
          </a:p>
        </p:txBody>
      </p:sp>
    </p:spTree>
    <p:extLst>
      <p:ext uri="{BB962C8B-B14F-4D97-AF65-F5344CB8AC3E}">
        <p14:creationId xmlns:p14="http://schemas.microsoft.com/office/powerpoint/2010/main" val="3633379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236B517D-F1F1-3E4D-8C2A-794259A03E98}"/>
              </a:ext>
            </a:extLst>
          </p:cNvPr>
          <p:cNvPicPr>
            <a:picLocks noChangeAspect="1"/>
          </p:cNvPicPr>
          <p:nvPr/>
        </p:nvPicPr>
        <p:blipFill>
          <a:blip r:embed="rId3">
            <a:extLst>
              <a:ext uri="{BEBA8EAE-BF5A-486C-A8C5-ECC9F3942E4B}">
                <a14:imgProps xmlns:a14="http://schemas.microsoft.com/office/drawing/2010/main">
                  <a14:imgLayer>
                    <a14:imgEffect>
                      <a14:artisticBlur/>
                    </a14:imgEffect>
                  </a14:imgLayer>
                </a14:imgProps>
              </a:ext>
            </a:extLst>
          </a:blip>
          <a:stretch>
            <a:fillRect/>
          </a:stretch>
        </p:blipFill>
        <p:spPr>
          <a:xfrm>
            <a:off x="0" y="0"/>
            <a:ext cx="9558888" cy="6372592"/>
          </a:xfrm>
          <a:prstGeom prst="rect">
            <a:avLst/>
          </a:prstGeom>
        </p:spPr>
      </p:pic>
      <p:sp>
        <p:nvSpPr>
          <p:cNvPr id="9" name="Rectangle 8">
            <a:extLst>
              <a:ext uri="{FF2B5EF4-FFF2-40B4-BE49-F238E27FC236}">
                <a16:creationId xmlns:a16="http://schemas.microsoft.com/office/drawing/2014/main" id="{A68864CE-6679-0747-AB7B-A71CEC0D229A}"/>
              </a:ext>
            </a:extLst>
          </p:cNvPr>
          <p:cNvSpPr/>
          <p:nvPr/>
        </p:nvSpPr>
        <p:spPr bwMode="auto">
          <a:xfrm>
            <a:off x="6748041" y="0"/>
            <a:ext cx="5440268" cy="657561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Arial"/>
              <a:ea typeface="+mn-ea"/>
              <a:cs typeface="+mn-cs"/>
            </a:endParaRPr>
          </a:p>
        </p:txBody>
      </p:sp>
      <p:sp>
        <p:nvSpPr>
          <p:cNvPr id="10" name="Title 5">
            <a:extLst>
              <a:ext uri="{FF2B5EF4-FFF2-40B4-BE49-F238E27FC236}">
                <a16:creationId xmlns:a16="http://schemas.microsoft.com/office/drawing/2014/main" id="{9B936007-8EE2-2D41-AAF5-94429148D265}"/>
              </a:ext>
            </a:extLst>
          </p:cNvPr>
          <p:cNvSpPr txBox="1">
            <a:spLocks/>
          </p:cNvSpPr>
          <p:nvPr/>
        </p:nvSpPr>
        <p:spPr>
          <a:xfrm>
            <a:off x="6967959" y="271912"/>
            <a:ext cx="4845109" cy="1065742"/>
          </a:xfrm>
          <a:prstGeom prst="rect">
            <a:avLst/>
          </a:prstGeom>
        </p:spPr>
        <p:txBody>
          <a:bodyPr vert="horz" lIns="0" tIns="0" rIns="0" bIns="0" rtlCol="0" anchor="t" anchorCtr="0">
            <a:norm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1" i="0" u="none" strike="noStrike" kern="1200" cap="none" spc="0" normalizeH="0" baseline="0" noProof="0" dirty="0">
                <a:ln>
                  <a:noFill/>
                </a:ln>
                <a:solidFill>
                  <a:srgbClr val="FFFFFF"/>
                </a:solidFill>
                <a:effectLst/>
                <a:uLnTx/>
                <a:uFillTx/>
                <a:latin typeface="Arial"/>
                <a:ea typeface="+mj-ea"/>
                <a:cs typeface="+mj-cs"/>
              </a:rPr>
              <a:t>Long-standing CERN-NTNU Collaboration</a:t>
            </a:r>
          </a:p>
        </p:txBody>
      </p:sp>
      <p:sp>
        <p:nvSpPr>
          <p:cNvPr id="36" name="Content Placeholder 2">
            <a:extLst>
              <a:ext uri="{FF2B5EF4-FFF2-40B4-BE49-F238E27FC236}">
                <a16:creationId xmlns:a16="http://schemas.microsoft.com/office/drawing/2014/main" id="{012869E0-7A5C-AC45-BF79-A247DB82D21A}"/>
              </a:ext>
            </a:extLst>
          </p:cNvPr>
          <p:cNvSpPr txBox="1">
            <a:spLocks/>
          </p:cNvSpPr>
          <p:nvPr/>
        </p:nvSpPr>
        <p:spPr bwMode="auto">
          <a:xfrm>
            <a:off x="6918870" y="1337654"/>
            <a:ext cx="5098609" cy="4759558"/>
          </a:xfrm>
          <a:prstGeom prst="rect">
            <a:avLst/>
          </a:prstGeom>
          <a:noFill/>
        </p:spPr>
        <p:txBody>
          <a:bodyPr vert="horz" lIns="0" tIns="0" rIns="0" bIns="0" rtlCol="0">
            <a:noAutofit/>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800"/>
              </a:spcBef>
              <a:spcAft>
                <a:spcPts val="400"/>
              </a:spcAft>
              <a:buClrTx/>
              <a:buSzTx/>
              <a:buFont typeface="Arial"/>
              <a:buNone/>
              <a:tabLst/>
              <a:defRPr/>
            </a:pPr>
            <a:r>
              <a:rPr kumimoji="0" lang="en-US" sz="1500" b="0" i="0" u="none" strike="noStrike" kern="1200" cap="none" spc="0" normalizeH="0" baseline="0" noProof="0" dirty="0">
                <a:ln>
                  <a:noFill/>
                </a:ln>
                <a:solidFill>
                  <a:srgbClr val="FFFFFF"/>
                </a:solidFill>
                <a:effectLst/>
                <a:uLnTx/>
                <a:uFillTx/>
                <a:latin typeface="Arial"/>
                <a:ea typeface="+mn-ea"/>
                <a:cs typeface="+mn-cs"/>
              </a:rPr>
              <a:t>A Memorandum of Understanding signed CERN and the Norwegian University of Science and Technology (NTNU) defines the scope of cooperation for activities related to feasibility studies at CERN which include:</a:t>
            </a:r>
          </a:p>
          <a:p>
            <a:pPr marL="285750" marR="0" lvl="0" indent="-285750" algn="l" defTabSz="914400" rtl="0" eaLnBrk="1" fontAlgn="auto" latinLnBrk="0" hangingPunct="1">
              <a:lnSpc>
                <a:spcPct val="90000"/>
              </a:lnSpc>
              <a:spcBef>
                <a:spcPts val="1800"/>
              </a:spcBef>
              <a:spcAft>
                <a:spcPts val="40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FFFFFF"/>
                </a:solidFill>
                <a:effectLst/>
                <a:uLnTx/>
                <a:uFillTx/>
                <a:latin typeface="Arial"/>
                <a:ea typeface="+mn-ea"/>
                <a:cs typeface="+mn-cs"/>
              </a:rPr>
              <a:t>The NTNU Screening week, wherein around 40 students are able to visit each year</a:t>
            </a:r>
          </a:p>
          <a:p>
            <a:pPr marL="285750" marR="0" lvl="0" indent="-285750" algn="l" defTabSz="914400" rtl="0" eaLnBrk="1" fontAlgn="auto" latinLnBrk="0" hangingPunct="1">
              <a:lnSpc>
                <a:spcPct val="90000"/>
              </a:lnSpc>
              <a:spcBef>
                <a:spcPts val="1800"/>
              </a:spcBef>
              <a:spcAft>
                <a:spcPts val="40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FFFFFF"/>
                </a:solidFill>
                <a:effectLst/>
                <a:uLnTx/>
                <a:uFillTx/>
                <a:latin typeface="Arial"/>
                <a:ea typeface="+mn-ea"/>
                <a:cs typeface="+mn-cs"/>
              </a:rPr>
              <a:t>One or two students from NTNU School of Entrepreneurship being able to stay and write their Master thesis in the CERN Knowledge Transfer group</a:t>
            </a:r>
          </a:p>
          <a:p>
            <a:pPr marL="285750" marR="0" lvl="0" indent="-285750" algn="l" defTabSz="914400" rtl="0" eaLnBrk="1" fontAlgn="auto" latinLnBrk="0" hangingPunct="1">
              <a:lnSpc>
                <a:spcPct val="90000"/>
              </a:lnSpc>
              <a:spcBef>
                <a:spcPts val="1800"/>
              </a:spcBef>
              <a:spcAft>
                <a:spcPts val="40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FFFFFF"/>
                </a:solidFill>
                <a:effectLst/>
                <a:uLnTx/>
                <a:uFillTx/>
                <a:latin typeface="Arial"/>
                <a:ea typeface="+mn-ea"/>
                <a:cs typeface="+mn-cs"/>
              </a:rPr>
              <a:t>There is also hope to support PhD students from NTNU School of Entrepreneurship, by having them visit CERN for helping them prepare for their PhD at NTNU.</a:t>
            </a:r>
          </a:p>
          <a:p>
            <a:pPr marL="285750" marR="0" lvl="0" indent="-285750" algn="l" defTabSz="914400" rtl="0" eaLnBrk="1" fontAlgn="auto" latinLnBrk="0" hangingPunct="1">
              <a:lnSpc>
                <a:spcPct val="90000"/>
              </a:lnSpc>
              <a:spcBef>
                <a:spcPts val="1800"/>
              </a:spcBef>
              <a:spcAft>
                <a:spcPts val="400"/>
              </a:spcAft>
              <a:buClrTx/>
              <a:buSzTx/>
              <a:buFont typeface="Arial" panose="020B0604020202020204" pitchFamily="34" charset="0"/>
              <a:buChar char="•"/>
              <a:tabLst/>
              <a:defRPr/>
            </a:pPr>
            <a:r>
              <a:rPr kumimoji="0" lang="en-US" sz="1500" b="0" i="0" u="none" strike="noStrike" kern="1200" cap="none" spc="0" normalizeH="0" baseline="0" noProof="0" dirty="0">
                <a:ln>
                  <a:noFill/>
                </a:ln>
                <a:solidFill>
                  <a:srgbClr val="FFFFFF"/>
                </a:solidFill>
                <a:effectLst/>
                <a:uLnTx/>
                <a:uFillTx/>
                <a:latin typeface="Arial"/>
                <a:ea typeface="+mn-ea"/>
                <a:cs typeface="+mn-cs"/>
              </a:rPr>
              <a:t>CERN also welcomes faculty from NTNU School of Entrepreneurship who are on sabbatical leave, for non-paid stays.</a:t>
            </a:r>
          </a:p>
        </p:txBody>
      </p:sp>
      <p:pic>
        <p:nvPicPr>
          <p:cNvPr id="8" name="Picture 7">
            <a:extLst>
              <a:ext uri="{FF2B5EF4-FFF2-40B4-BE49-F238E27FC236}">
                <a16:creationId xmlns:a16="http://schemas.microsoft.com/office/drawing/2014/main" id="{68E8E0A9-9244-624C-AF9D-ECA6D9233471}"/>
              </a:ext>
            </a:extLst>
          </p:cNvPr>
          <p:cNvPicPr>
            <a:picLocks noChangeAspect="1"/>
          </p:cNvPicPr>
          <p:nvPr/>
        </p:nvPicPr>
        <p:blipFill rotWithShape="1">
          <a:blip r:embed="rId4"/>
          <a:srcRect l="1503" r="15147"/>
          <a:stretch/>
        </p:blipFill>
        <p:spPr>
          <a:xfrm>
            <a:off x="0" y="271912"/>
            <a:ext cx="6748041" cy="5397380"/>
          </a:xfrm>
          <a:prstGeom prst="rect">
            <a:avLst/>
          </a:prstGeom>
        </p:spPr>
      </p:pic>
      <p:sp>
        <p:nvSpPr>
          <p:cNvPr id="11" name="TextBox 10">
            <a:extLst>
              <a:ext uri="{FF2B5EF4-FFF2-40B4-BE49-F238E27FC236}">
                <a16:creationId xmlns:a16="http://schemas.microsoft.com/office/drawing/2014/main" id="{4B7F3C9B-297F-7648-AA90-0E9EEE77CE44}"/>
              </a:ext>
            </a:extLst>
          </p:cNvPr>
          <p:cNvSpPr txBox="1"/>
          <p:nvPr/>
        </p:nvSpPr>
        <p:spPr>
          <a:xfrm>
            <a:off x="128853" y="6184458"/>
            <a:ext cx="5741895" cy="184666"/>
          </a:xfrm>
          <a:prstGeom prst="rect">
            <a:avLst/>
          </a:prstGeom>
          <a:noFill/>
        </p:spPr>
        <p:txBody>
          <a:bodyPr wrap="square" lIns="0" tIns="0" rIns="0" bIns="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FFFFFF"/>
                </a:solidFill>
                <a:effectLst/>
                <a:uLnTx/>
                <a:uFillTx/>
                <a:latin typeface="Arial"/>
                <a:ea typeface="+mn-ea"/>
                <a:cs typeface="+mn-cs"/>
              </a:rPr>
              <a:t>2019 NTNU students discovering CERN tech (Structured Laser Beam in this case)</a:t>
            </a:r>
          </a:p>
        </p:txBody>
      </p:sp>
    </p:spTree>
    <p:extLst>
      <p:ext uri="{BB962C8B-B14F-4D97-AF65-F5344CB8AC3E}">
        <p14:creationId xmlns:p14="http://schemas.microsoft.com/office/powerpoint/2010/main" val="175116889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96000" y="330389"/>
            <a:ext cx="10800000" cy="731609"/>
          </a:xfrm>
        </p:spPr>
        <p:txBody>
          <a:bodyPr>
            <a:normAutofit/>
          </a:bodyPr>
          <a:lstStyle/>
          <a:p>
            <a:r>
              <a:rPr lang="en-US" dirty="0"/>
              <a:t>Key lessons learned and key challenges…</a:t>
            </a:r>
            <a:endParaRPr lang="fr-FR" dirty="0"/>
          </a:p>
        </p:txBody>
      </p:sp>
      <p:sp>
        <p:nvSpPr>
          <p:cNvPr id="3" name="Rectangle 2">
            <a:extLst>
              <a:ext uri="{FF2B5EF4-FFF2-40B4-BE49-F238E27FC236}">
                <a16:creationId xmlns:a16="http://schemas.microsoft.com/office/drawing/2014/main" id="{B78A2038-5FA3-29F5-287A-59AEEAB33969}"/>
              </a:ext>
            </a:extLst>
          </p:cNvPr>
          <p:cNvSpPr/>
          <p:nvPr/>
        </p:nvSpPr>
        <p:spPr>
          <a:xfrm>
            <a:off x="241300" y="1061998"/>
            <a:ext cx="11709400" cy="2554545"/>
          </a:xfrm>
          <a:prstGeom prst="rect">
            <a:avLst/>
          </a:prstGeom>
        </p:spPr>
        <p:txBody>
          <a:bodyPr wrap="square">
            <a:spAutoFit/>
          </a:bodyPr>
          <a:lstStyle/>
          <a:p>
            <a:pPr marL="914400" lvl="1" indent="-457200">
              <a:buFont typeface="Arial" panose="020B0604020202020204" pitchFamily="34" charset="0"/>
              <a:buChar char="•"/>
            </a:pPr>
            <a:r>
              <a:rPr lang="en-US" sz="3200" dirty="0">
                <a:solidFill>
                  <a:schemeClr val="bg1"/>
                </a:solidFill>
              </a:rPr>
              <a:t>CERN is strong in the ‘extremes’ of the technology scale</a:t>
            </a:r>
          </a:p>
          <a:p>
            <a:pPr marL="914400" lvl="1" indent="-457200">
              <a:buFont typeface="Arial" panose="020B0604020202020204" pitchFamily="34" charset="0"/>
              <a:buChar char="•"/>
            </a:pPr>
            <a:r>
              <a:rPr lang="en-US" sz="3200" dirty="0">
                <a:solidFill>
                  <a:schemeClr val="bg1"/>
                </a:solidFill>
              </a:rPr>
              <a:t>You need passionate experts on both sides to succeed</a:t>
            </a:r>
          </a:p>
          <a:p>
            <a:pPr marL="914400" lvl="1" indent="-457200">
              <a:buFont typeface="Arial" panose="020B0604020202020204" pitchFamily="34" charset="0"/>
              <a:buChar char="•"/>
            </a:pPr>
            <a:r>
              <a:rPr lang="en-US" sz="3200" dirty="0">
                <a:solidFill>
                  <a:schemeClr val="bg1"/>
                </a:solidFill>
              </a:rPr>
              <a:t>Start with a concrete project and clear business need</a:t>
            </a:r>
          </a:p>
          <a:p>
            <a:pPr marL="914400" lvl="1" indent="-457200">
              <a:buFont typeface="Arial" panose="020B0604020202020204" pitchFamily="34" charset="0"/>
              <a:buChar char="•"/>
            </a:pPr>
            <a:r>
              <a:rPr lang="en-US" sz="3200" dirty="0">
                <a:solidFill>
                  <a:schemeClr val="bg1"/>
                </a:solidFill>
              </a:rPr>
              <a:t>Mind the gap – in language, ‘</a:t>
            </a:r>
            <a:r>
              <a:rPr lang="en-US" sz="3200" dirty="0" err="1">
                <a:solidFill>
                  <a:schemeClr val="bg1"/>
                </a:solidFill>
              </a:rPr>
              <a:t>clockspeed</a:t>
            </a:r>
            <a:r>
              <a:rPr lang="en-US" sz="3200" dirty="0">
                <a:solidFill>
                  <a:schemeClr val="bg1"/>
                </a:solidFill>
              </a:rPr>
              <a:t>’ and culture</a:t>
            </a:r>
          </a:p>
          <a:p>
            <a:pPr marL="914400" lvl="1" indent="-457200">
              <a:buFont typeface="Arial" panose="020B0604020202020204" pitchFamily="34" charset="0"/>
              <a:buChar char="•"/>
            </a:pPr>
            <a:r>
              <a:rPr lang="en-US" sz="3200" dirty="0">
                <a:solidFill>
                  <a:schemeClr val="bg1"/>
                </a:solidFill>
              </a:rPr>
              <a:t>Driving deep tech innovation requires courage</a:t>
            </a:r>
          </a:p>
        </p:txBody>
      </p:sp>
      <p:sp>
        <p:nvSpPr>
          <p:cNvPr id="4" name="Titre 1">
            <a:extLst>
              <a:ext uri="{FF2B5EF4-FFF2-40B4-BE49-F238E27FC236}">
                <a16:creationId xmlns:a16="http://schemas.microsoft.com/office/drawing/2014/main" id="{E27137BD-04EC-084F-6F36-F96D28D598F1}"/>
              </a:ext>
            </a:extLst>
          </p:cNvPr>
          <p:cNvSpPr txBox="1">
            <a:spLocks/>
          </p:cNvSpPr>
          <p:nvPr/>
        </p:nvSpPr>
        <p:spPr>
          <a:xfrm>
            <a:off x="696000" y="3864540"/>
            <a:ext cx="10800000" cy="731609"/>
          </a:xfrm>
          <a:prstGeom prst="rect">
            <a:avLst/>
          </a:prstGeom>
        </p:spPr>
        <p:txBody>
          <a:bodyPr vert="horz" lIns="0" tIns="0" rIns="0" bIns="0" rtlCol="0" anchor="t" anchorCtr="0">
            <a:normAutofit fontScale="97500"/>
          </a:bodyPr>
          <a:lstStyle>
            <a:lvl1pPr algn="ctr" defTabSz="914400" rtl="0" eaLnBrk="1" latinLnBrk="0" hangingPunct="1">
              <a:lnSpc>
                <a:spcPct val="90000"/>
              </a:lnSpc>
              <a:spcBef>
                <a:spcPct val="0"/>
              </a:spcBef>
              <a:buNone/>
              <a:defRPr sz="4200" kern="1200">
                <a:solidFill>
                  <a:schemeClr val="tx1"/>
                </a:solidFill>
                <a:latin typeface="+mj-lt"/>
                <a:ea typeface="+mj-ea"/>
                <a:cs typeface="+mj-cs"/>
              </a:defRPr>
            </a:lvl1pPr>
          </a:lstStyle>
          <a:p>
            <a:r>
              <a:rPr lang="en-US" sz="3800" dirty="0">
                <a:solidFill>
                  <a:schemeClr val="bg1"/>
                </a:solidFill>
              </a:rPr>
              <a:t>Key challenges</a:t>
            </a:r>
            <a:endParaRPr lang="fr-FR" sz="3800" dirty="0">
              <a:solidFill>
                <a:schemeClr val="bg1"/>
              </a:solidFill>
            </a:endParaRPr>
          </a:p>
        </p:txBody>
      </p:sp>
      <p:sp>
        <p:nvSpPr>
          <p:cNvPr id="5" name="Rectangle 4">
            <a:extLst>
              <a:ext uri="{FF2B5EF4-FFF2-40B4-BE49-F238E27FC236}">
                <a16:creationId xmlns:a16="http://schemas.microsoft.com/office/drawing/2014/main" id="{637454E4-6EA4-C854-334B-7D9E7EB6C38B}"/>
              </a:ext>
            </a:extLst>
          </p:cNvPr>
          <p:cNvSpPr/>
          <p:nvPr/>
        </p:nvSpPr>
        <p:spPr>
          <a:xfrm>
            <a:off x="323678" y="4616416"/>
            <a:ext cx="11709400" cy="2062103"/>
          </a:xfrm>
          <a:prstGeom prst="rect">
            <a:avLst/>
          </a:prstGeom>
        </p:spPr>
        <p:txBody>
          <a:bodyPr wrap="square">
            <a:spAutoFit/>
          </a:bodyPr>
          <a:lstStyle/>
          <a:p>
            <a:pPr marL="914400" lvl="1" indent="-457200">
              <a:buFont typeface="Arial" panose="020B0604020202020204" pitchFamily="34" charset="0"/>
              <a:buChar char="•"/>
            </a:pPr>
            <a:r>
              <a:rPr lang="en-US" sz="3200" dirty="0">
                <a:solidFill>
                  <a:schemeClr val="bg1"/>
                </a:solidFill>
              </a:rPr>
              <a:t>CERN experts are busy</a:t>
            </a:r>
          </a:p>
          <a:p>
            <a:pPr marL="914400" lvl="1" indent="-457200">
              <a:buFont typeface="Arial" panose="020B0604020202020204" pitchFamily="34" charset="0"/>
              <a:buChar char="•"/>
            </a:pPr>
            <a:r>
              <a:rPr lang="en-US" sz="3200" dirty="0">
                <a:solidFill>
                  <a:schemeClr val="bg1"/>
                </a:solidFill>
              </a:rPr>
              <a:t>Our technologies have low TRL</a:t>
            </a:r>
          </a:p>
          <a:p>
            <a:pPr marL="914400" lvl="1" indent="-457200">
              <a:buFont typeface="Arial" panose="020B0604020202020204" pitchFamily="34" charset="0"/>
              <a:buChar char="•"/>
            </a:pPr>
            <a:r>
              <a:rPr lang="en-US" sz="3200" dirty="0">
                <a:solidFill>
                  <a:schemeClr val="bg1"/>
                </a:solidFill>
              </a:rPr>
              <a:t>What is our Unique Value Proposition?</a:t>
            </a:r>
          </a:p>
          <a:p>
            <a:pPr marL="914400" lvl="1" indent="-457200">
              <a:buFont typeface="Arial" panose="020B0604020202020204" pitchFamily="34" charset="0"/>
              <a:buChar char="•"/>
            </a:pPr>
            <a:endParaRPr lang="en-US" sz="3200" dirty="0">
              <a:solidFill>
                <a:schemeClr val="bg1"/>
              </a:solidFill>
            </a:endParaRPr>
          </a:p>
        </p:txBody>
      </p:sp>
    </p:spTree>
    <p:extLst>
      <p:ext uri="{BB962C8B-B14F-4D97-AF65-F5344CB8AC3E}">
        <p14:creationId xmlns:p14="http://schemas.microsoft.com/office/powerpoint/2010/main" val="9056427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500" fill="hold"/>
                                        <p:tgtEl>
                                          <p:spTgt spid="4"/>
                                        </p:tgtEl>
                                        <p:attrNameLst>
                                          <p:attrName>ppt_x</p:attrName>
                                        </p:attrNameLst>
                                      </p:cBhvr>
                                      <p:tavLst>
                                        <p:tav tm="0">
                                          <p:val>
                                            <p:strVal val="#ppt_x"/>
                                          </p:val>
                                        </p:tav>
                                        <p:tav tm="100000">
                                          <p:val>
                                            <p:strVal val="#ppt_x"/>
                                          </p:val>
                                        </p:tav>
                                      </p:tavLst>
                                    </p:anim>
                                    <p:anim calcmode="lin" valueType="num">
                                      <p:cBhvr additive="base">
                                        <p:cTn id="14" dur="500" fill="hold"/>
                                        <p:tgtEl>
                                          <p:spTgt spid="4"/>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DC910C-D199-8D12-4D5E-621B37C5B974}"/>
            </a:ext>
          </a:extLst>
        </p:cNvPr>
        <p:cNvGrpSpPr/>
        <p:nvPr/>
      </p:nvGrpSpPr>
      <p:grpSpPr>
        <a:xfrm>
          <a:off x="0" y="0"/>
          <a:ext cx="0" cy="0"/>
          <a:chOff x="0" y="0"/>
          <a:chExt cx="0" cy="0"/>
        </a:xfrm>
      </p:grpSpPr>
      <p:sp>
        <p:nvSpPr>
          <p:cNvPr id="5" name="Prostokąt 4">
            <a:extLst>
              <a:ext uri="{FF2B5EF4-FFF2-40B4-BE49-F238E27FC236}">
                <a16:creationId xmlns:a16="http://schemas.microsoft.com/office/drawing/2014/main" id="{E2F06180-4F2E-5244-07EC-BA1407F2F363}"/>
              </a:ext>
            </a:extLst>
          </p:cNvPr>
          <p:cNvSpPr/>
          <p:nvPr/>
        </p:nvSpPr>
        <p:spPr>
          <a:xfrm>
            <a:off x="-1882814" y="285806"/>
            <a:ext cx="10229353" cy="1234587"/>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lnSpc>
                <a:spcPct val="150000"/>
              </a:lnSpc>
            </a:pPr>
            <a:r>
              <a:rPr lang="pl-PL" sz="4000" b="1" dirty="0" err="1">
                <a:ea typeface="Open Sans" pitchFamily="2" charset="0"/>
                <a:cs typeface="Open Sans" pitchFamily="2" charset="0"/>
              </a:rPr>
              <a:t>Explore</a:t>
            </a:r>
            <a:r>
              <a:rPr lang="pl-PL" sz="4000" b="1" dirty="0">
                <a:ea typeface="Open Sans" pitchFamily="2" charset="0"/>
                <a:cs typeface="Open Sans" pitchFamily="2" charset="0"/>
              </a:rPr>
              <a:t> &amp; </a:t>
            </a:r>
            <a:r>
              <a:rPr lang="pl-PL" sz="4000" b="1" dirty="0" err="1">
                <a:ea typeface="Open Sans" pitchFamily="2" charset="0"/>
                <a:cs typeface="Open Sans" pitchFamily="2" charset="0"/>
              </a:rPr>
              <a:t>Share</a:t>
            </a:r>
            <a:endParaRPr lang="pl-PL" sz="4000" b="1" dirty="0">
              <a:ea typeface="Open Sans" pitchFamily="2" charset="0"/>
              <a:cs typeface="Open Sans" pitchFamily="2" charset="0"/>
            </a:endParaRPr>
          </a:p>
        </p:txBody>
      </p:sp>
      <p:sp>
        <p:nvSpPr>
          <p:cNvPr id="3" name="TextBox 2">
            <a:extLst>
              <a:ext uri="{FF2B5EF4-FFF2-40B4-BE49-F238E27FC236}">
                <a16:creationId xmlns:a16="http://schemas.microsoft.com/office/drawing/2014/main" id="{F5284F79-A445-E7DC-CF12-B8EBF1781AD0}"/>
              </a:ext>
            </a:extLst>
          </p:cNvPr>
          <p:cNvSpPr txBox="1"/>
          <p:nvPr/>
        </p:nvSpPr>
        <p:spPr>
          <a:xfrm>
            <a:off x="1374129" y="5719980"/>
            <a:ext cx="3764700" cy="369332"/>
          </a:xfrm>
          <a:prstGeom prst="rect">
            <a:avLst/>
          </a:prstGeom>
          <a:noFill/>
        </p:spPr>
        <p:txBody>
          <a:bodyPr wrap="square">
            <a:spAutoFit/>
          </a:bodyPr>
          <a:lstStyle/>
          <a:p>
            <a:r>
              <a:rPr lang="en-GB" dirty="0">
                <a:hlinkClick r:id="rId2"/>
              </a:rPr>
              <a:t>https://report2024-kt.web.cern.ch/</a:t>
            </a:r>
            <a:r>
              <a:rPr lang="en-GB" dirty="0"/>
              <a:t> </a:t>
            </a:r>
          </a:p>
        </p:txBody>
      </p:sp>
      <p:pic>
        <p:nvPicPr>
          <p:cNvPr id="8" name="Picture 7">
            <a:extLst>
              <a:ext uri="{FF2B5EF4-FFF2-40B4-BE49-F238E27FC236}">
                <a16:creationId xmlns:a16="http://schemas.microsoft.com/office/drawing/2014/main" id="{8A71BD31-0E29-5291-C579-6D9132747F07}"/>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02453" y="1520392"/>
            <a:ext cx="4047853" cy="4047853"/>
          </a:xfrm>
          <a:prstGeom prst="roundRect">
            <a:avLst/>
          </a:prstGeom>
          <a:solidFill>
            <a:schemeClr val="bg1"/>
          </a:solidFill>
        </p:spPr>
      </p:pic>
      <p:grpSp>
        <p:nvGrpSpPr>
          <p:cNvPr id="11" name="Grupa 12">
            <a:extLst>
              <a:ext uri="{FF2B5EF4-FFF2-40B4-BE49-F238E27FC236}">
                <a16:creationId xmlns:a16="http://schemas.microsoft.com/office/drawing/2014/main" id="{838A6B9A-2A19-DF80-59F2-226CF974B0EB}"/>
              </a:ext>
            </a:extLst>
          </p:cNvPr>
          <p:cNvGrpSpPr/>
          <p:nvPr/>
        </p:nvGrpSpPr>
        <p:grpSpPr>
          <a:xfrm>
            <a:off x="7710326" y="705064"/>
            <a:ext cx="4211239" cy="4530262"/>
            <a:chOff x="6621689" y="834532"/>
            <a:chExt cx="4211239" cy="4530262"/>
          </a:xfrm>
        </p:grpSpPr>
        <p:pic>
          <p:nvPicPr>
            <p:cNvPr id="12" name="Grafika 2">
              <a:extLst>
                <a:ext uri="{FF2B5EF4-FFF2-40B4-BE49-F238E27FC236}">
                  <a16:creationId xmlns:a16="http://schemas.microsoft.com/office/drawing/2014/main" id="{1F3F24BB-EE5C-CAFA-DFE7-D1696EEE9F37}"/>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224220" y="2212202"/>
              <a:ext cx="3152592" cy="3152592"/>
            </a:xfrm>
            <a:prstGeom prst="roundRect">
              <a:avLst/>
            </a:prstGeom>
          </p:spPr>
        </p:pic>
        <p:sp>
          <p:nvSpPr>
            <p:cNvPr id="13" name="Prostokąt 7">
              <a:extLst>
                <a:ext uri="{FF2B5EF4-FFF2-40B4-BE49-F238E27FC236}">
                  <a16:creationId xmlns:a16="http://schemas.microsoft.com/office/drawing/2014/main" id="{D86B83D9-C1DC-F197-6785-1F7278B2A235}"/>
                </a:ext>
              </a:extLst>
            </p:cNvPr>
            <p:cNvSpPr/>
            <p:nvPr/>
          </p:nvSpPr>
          <p:spPr>
            <a:xfrm>
              <a:off x="6621689" y="834532"/>
              <a:ext cx="4211239" cy="1050795"/>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pl-PL" sz="2400" b="1" dirty="0" err="1"/>
                <a:t>Follow</a:t>
              </a:r>
              <a:r>
                <a:rPr lang="pl-PL" sz="2400" b="1" dirty="0"/>
                <a:t> </a:t>
              </a:r>
              <a:r>
                <a:rPr lang="pl-PL" sz="2400" b="1" dirty="0" err="1"/>
                <a:t>us</a:t>
              </a:r>
              <a:r>
                <a:rPr lang="pl-PL" sz="2400" b="1" dirty="0"/>
                <a:t> </a:t>
              </a:r>
              <a:r>
                <a:rPr lang="pl-PL" sz="2400" dirty="0"/>
                <a:t>on </a:t>
              </a:r>
              <a:r>
                <a:rPr lang="en-US" sz="2400" dirty="0"/>
                <a:t>LinkedIn – CERN Innovation Partnerships</a:t>
              </a:r>
            </a:p>
          </p:txBody>
        </p:sp>
      </p:grpSp>
    </p:spTree>
    <p:extLst>
      <p:ext uri="{BB962C8B-B14F-4D97-AF65-F5344CB8AC3E}">
        <p14:creationId xmlns:p14="http://schemas.microsoft.com/office/powerpoint/2010/main" val="36307133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64049-5C7B-5B49-52DE-A7AD6DB22274}"/>
              </a:ext>
            </a:extLst>
          </p:cNvPr>
          <p:cNvSpPr>
            <a:spLocks noGrp="1"/>
          </p:cNvSpPr>
          <p:nvPr>
            <p:ph type="ctrTitle"/>
          </p:nvPr>
        </p:nvSpPr>
        <p:spPr>
          <a:xfrm>
            <a:off x="1524000" y="1771719"/>
            <a:ext cx="9144000" cy="2387600"/>
          </a:xfrm>
        </p:spPr>
        <p:txBody>
          <a:bodyPr/>
          <a:lstStyle/>
          <a:p>
            <a:r>
              <a:rPr lang="en-GB" dirty="0"/>
              <a:t>Thank you for your attention</a:t>
            </a:r>
          </a:p>
        </p:txBody>
      </p:sp>
    </p:spTree>
    <p:extLst>
      <p:ext uri="{BB962C8B-B14F-4D97-AF65-F5344CB8AC3E}">
        <p14:creationId xmlns:p14="http://schemas.microsoft.com/office/powerpoint/2010/main" val="17552044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DE2AC5-9BCA-EA80-055B-C900A604B5C9}"/>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7004F780-2A34-DD02-668A-3949EAA85288}"/>
              </a:ext>
            </a:extLst>
          </p:cNvPr>
          <p:cNvSpPr>
            <a:spLocks noGrp="1"/>
          </p:cNvSpPr>
          <p:nvPr>
            <p:ph type="title"/>
          </p:nvPr>
        </p:nvSpPr>
        <p:spPr>
          <a:xfrm>
            <a:off x="77804" y="103129"/>
            <a:ext cx="11884966" cy="840220"/>
          </a:xfrm>
        </p:spPr>
        <p:txBody>
          <a:bodyPr>
            <a:noAutofit/>
          </a:bodyPr>
          <a:lstStyle/>
          <a:p>
            <a:pPr algn="ctr"/>
            <a:r>
              <a:rPr lang="pl-PL" sz="3800" dirty="0" err="1">
                <a:latin typeface="Source Sans Pro" panose="020B0503030403020204" pitchFamily="34" charset="0"/>
                <a:ea typeface="Source Sans Pro" panose="020B0503030403020204" pitchFamily="34" charset="0"/>
              </a:rPr>
              <a:t>Measuring</a:t>
            </a:r>
            <a:r>
              <a:rPr lang="pl-PL" sz="3800" dirty="0">
                <a:latin typeface="Source Sans Pro" panose="020B0503030403020204" pitchFamily="34" charset="0"/>
                <a:ea typeface="Source Sans Pro" panose="020B0503030403020204" pitchFamily="34" charset="0"/>
              </a:rPr>
              <a:t> </a:t>
            </a:r>
            <a:r>
              <a:rPr lang="pl-PL" sz="3800" dirty="0" err="1">
                <a:latin typeface="Source Sans Pro" panose="020B0503030403020204" pitchFamily="34" charset="0"/>
                <a:ea typeface="Source Sans Pro" panose="020B0503030403020204" pitchFamily="34" charset="0"/>
              </a:rPr>
              <a:t>impact</a:t>
            </a:r>
            <a:endParaRPr lang="en-US" sz="3800" dirty="0">
              <a:latin typeface="Source Sans Pro" panose="020B0503030403020204" pitchFamily="34" charset="0"/>
              <a:ea typeface="Source Sans Pro" panose="020B0503030403020204" pitchFamily="34" charset="0"/>
            </a:endParaRPr>
          </a:p>
        </p:txBody>
      </p:sp>
      <p:sp>
        <p:nvSpPr>
          <p:cNvPr id="4" name="TextBox 3">
            <a:extLst>
              <a:ext uri="{FF2B5EF4-FFF2-40B4-BE49-F238E27FC236}">
                <a16:creationId xmlns:a16="http://schemas.microsoft.com/office/drawing/2014/main" id="{D3761A63-5486-648B-57CE-21362521DD92}"/>
              </a:ext>
            </a:extLst>
          </p:cNvPr>
          <p:cNvSpPr txBox="1"/>
          <p:nvPr/>
        </p:nvSpPr>
        <p:spPr>
          <a:xfrm>
            <a:off x="693304" y="1117561"/>
            <a:ext cx="10805391" cy="3046988"/>
          </a:xfrm>
          <a:prstGeom prst="rect">
            <a:avLst/>
          </a:prstGeom>
          <a:noFill/>
        </p:spPr>
        <p:txBody>
          <a:bodyPr wrap="square">
            <a:spAutoFit/>
          </a:bodyPr>
          <a:lstStyle/>
          <a:p>
            <a:r>
              <a:rPr lang="en-GB" sz="3200" dirty="0">
                <a:solidFill>
                  <a:schemeClr val="bg1"/>
                </a:solidFill>
                <a:latin typeface="Source Sans Pro" panose="020B0503030403020204" pitchFamily="34" charset="0"/>
                <a:ea typeface="Source Sans Pro" panose="020B0503030403020204" pitchFamily="34" charset="0"/>
                <a:sym typeface="Wingdings" pitchFamily="2" charset="2"/>
              </a:rPr>
              <a:t>In 2024 we kicked off a CERN-wide impact study, coordinated for CERN by the KT group, that will cover all aspects of impact</a:t>
            </a:r>
            <a:endParaRPr lang="en-GB" sz="3200" b="0" i="0" u="none" strike="noStrike" dirty="0">
              <a:solidFill>
                <a:schemeClr val="bg1"/>
              </a:solidFill>
              <a:effectLst/>
              <a:latin typeface="Source Sans Pro" panose="020B0503030403020204" pitchFamily="34" charset="0"/>
              <a:ea typeface="Source Sans Pro" panose="020B0503030403020204" pitchFamily="34" charset="0"/>
              <a:sym typeface="Wingdings" pitchFamily="2" charset="2"/>
            </a:endParaRPr>
          </a:p>
          <a:p>
            <a:endParaRPr lang="en-GB" sz="3200" b="0" i="0" u="none" strike="noStrike" dirty="0">
              <a:solidFill>
                <a:schemeClr val="bg1"/>
              </a:solidFill>
              <a:effectLst/>
              <a:latin typeface="Source Sans Pro" panose="020B0503030403020204" pitchFamily="34" charset="0"/>
              <a:ea typeface="Source Sans Pro" panose="020B0503030403020204" pitchFamily="34" charset="0"/>
            </a:endParaRPr>
          </a:p>
          <a:p>
            <a:r>
              <a:rPr lang="en-GB" sz="3200" b="0" i="0" u="none" strike="noStrike" dirty="0">
                <a:solidFill>
                  <a:schemeClr val="bg1"/>
                </a:solidFill>
                <a:effectLst/>
                <a:latin typeface="Source Sans Pro" panose="020B0503030403020204" pitchFamily="34" charset="0"/>
                <a:ea typeface="Source Sans Pro" panose="020B0503030403020204" pitchFamily="34" charset="0"/>
              </a:rPr>
              <a:t>CERN also generates knowledge transfer and impact through technology intensive procurements </a:t>
            </a:r>
          </a:p>
          <a:p>
            <a:r>
              <a:rPr lang="en-GB" sz="3200" i="1" dirty="0">
                <a:solidFill>
                  <a:schemeClr val="bg1"/>
                </a:solidFill>
                <a:latin typeface="Source Sans Pro" panose="020B0503030403020204" pitchFamily="34" charset="0"/>
                <a:ea typeface="Source Sans Pro" panose="020B0503030403020204" pitchFamily="34" charset="0"/>
                <a:sym typeface="Wingdings" pitchFamily="2" charset="2"/>
              </a:rPr>
              <a:t>	</a:t>
            </a:r>
            <a:r>
              <a:rPr lang="en-GB" sz="3200" b="0" i="1" u="none" strike="noStrike" dirty="0">
                <a:solidFill>
                  <a:schemeClr val="bg1"/>
                </a:solidFill>
                <a:effectLst/>
                <a:latin typeface="Source Sans Pro" panose="020B0503030403020204" pitchFamily="34" charset="0"/>
                <a:ea typeface="Source Sans Pro" panose="020B0503030403020204" pitchFamily="34" charset="0"/>
                <a:sym typeface="Wingdings" pitchFamily="2" charset="2"/>
              </a:rPr>
              <a:t> item 11.c “Report on Procurement Activities in 2024”</a:t>
            </a:r>
          </a:p>
        </p:txBody>
      </p:sp>
      <p:pic>
        <p:nvPicPr>
          <p:cNvPr id="3" name="Picture 2">
            <a:extLst>
              <a:ext uri="{FF2B5EF4-FFF2-40B4-BE49-F238E27FC236}">
                <a16:creationId xmlns:a16="http://schemas.microsoft.com/office/drawing/2014/main" id="{D7ABE5F6-DD19-2328-1B37-5802AE7E6BAE}"/>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096000" y="4001123"/>
            <a:ext cx="5869438" cy="2214411"/>
          </a:xfrm>
          <a:prstGeom prst="rect">
            <a:avLst/>
          </a:prstGeom>
        </p:spPr>
      </p:pic>
    </p:spTree>
    <p:extLst>
      <p:ext uri="{BB962C8B-B14F-4D97-AF65-F5344CB8AC3E}">
        <p14:creationId xmlns:p14="http://schemas.microsoft.com/office/powerpoint/2010/main" val="80806048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A80B5-0F48-5930-E09A-15CFDADF9755}"/>
            </a:ext>
          </a:extLst>
        </p:cNvPr>
        <p:cNvGrpSpPr/>
        <p:nvPr/>
      </p:nvGrpSpPr>
      <p:grpSpPr>
        <a:xfrm>
          <a:off x="0" y="0"/>
          <a:ext cx="0" cy="0"/>
          <a:chOff x="0" y="0"/>
          <a:chExt cx="0" cy="0"/>
        </a:xfrm>
      </p:grpSpPr>
      <p:sp>
        <p:nvSpPr>
          <p:cNvPr id="14" name="Title 13">
            <a:extLst>
              <a:ext uri="{FF2B5EF4-FFF2-40B4-BE49-F238E27FC236}">
                <a16:creationId xmlns:a16="http://schemas.microsoft.com/office/drawing/2014/main" id="{5036F978-4244-5688-D3CB-CB5A381C0D06}"/>
              </a:ext>
            </a:extLst>
          </p:cNvPr>
          <p:cNvSpPr>
            <a:spLocks noGrp="1"/>
          </p:cNvSpPr>
          <p:nvPr>
            <p:ph type="title"/>
          </p:nvPr>
        </p:nvSpPr>
        <p:spPr>
          <a:xfrm>
            <a:off x="838200" y="-100655"/>
            <a:ext cx="9605608" cy="2343254"/>
          </a:xfrm>
        </p:spPr>
        <p:txBody>
          <a:bodyPr>
            <a:normAutofit/>
          </a:bodyPr>
          <a:lstStyle/>
          <a:p>
            <a:r>
              <a:rPr lang="pl-PL" sz="4800" dirty="0">
                <a:latin typeface="Source Sans Pro" panose="020B0503030403020204" pitchFamily="34" charset="0"/>
                <a:ea typeface="Source Sans Pro" panose="020B0503030403020204" pitchFamily="34" charset="0"/>
              </a:rPr>
              <a:t>Pilot survey on innovation partners</a:t>
            </a:r>
            <a:br>
              <a:rPr lang="en-US" sz="4800" dirty="0">
                <a:latin typeface="Source Sans Pro" panose="020B0503030403020204" pitchFamily="34" charset="0"/>
                <a:ea typeface="Source Sans Pro" panose="020B0503030403020204" pitchFamily="34" charset="0"/>
              </a:rPr>
            </a:br>
            <a:endParaRPr lang="en-GB" sz="4800" dirty="0"/>
          </a:p>
        </p:txBody>
      </p:sp>
      <p:sp>
        <p:nvSpPr>
          <p:cNvPr id="16" name="TextBox 15">
            <a:extLst>
              <a:ext uri="{FF2B5EF4-FFF2-40B4-BE49-F238E27FC236}">
                <a16:creationId xmlns:a16="http://schemas.microsoft.com/office/drawing/2014/main" id="{F0D010CE-B48E-6F83-5C85-40D0E0F521F4}"/>
              </a:ext>
            </a:extLst>
          </p:cNvPr>
          <p:cNvSpPr txBox="1"/>
          <p:nvPr/>
        </p:nvSpPr>
        <p:spPr>
          <a:xfrm>
            <a:off x="838200" y="1115331"/>
            <a:ext cx="10587446" cy="369332"/>
          </a:xfrm>
          <a:prstGeom prst="rect">
            <a:avLst/>
          </a:prstGeom>
          <a:noFill/>
        </p:spPr>
        <p:txBody>
          <a:bodyPr wrap="square">
            <a:spAutoFit/>
          </a:bodyPr>
          <a:lstStyle/>
          <a:p>
            <a:r>
              <a:rPr lang="en-GB" b="0" i="0" u="none" strike="noStrike" dirty="0">
                <a:solidFill>
                  <a:schemeClr val="bg1"/>
                </a:solidFill>
                <a:effectLst/>
                <a:latin typeface="Source Sans Pro" panose="020B0503030403020204" pitchFamily="34" charset="0"/>
                <a:ea typeface="Source Sans Pro" panose="020B0503030403020204" pitchFamily="34" charset="0"/>
              </a:rPr>
              <a:t>In 2024, a pilot survey was run on 37 CERN innovation partners, delivering evidence of positive impact</a:t>
            </a:r>
            <a:endParaRPr lang="en-FR" dirty="0">
              <a:solidFill>
                <a:schemeClr val="bg1"/>
              </a:solidFill>
              <a:latin typeface="Source Sans Pro" panose="020B0503030403020204" pitchFamily="34" charset="0"/>
              <a:ea typeface="Source Sans Pro" panose="020B0503030403020204" pitchFamily="34" charset="0"/>
            </a:endParaRPr>
          </a:p>
        </p:txBody>
      </p:sp>
      <p:sp>
        <p:nvSpPr>
          <p:cNvPr id="22" name="Rectangle: Rounded Corners 21">
            <a:extLst>
              <a:ext uri="{FF2B5EF4-FFF2-40B4-BE49-F238E27FC236}">
                <a16:creationId xmlns:a16="http://schemas.microsoft.com/office/drawing/2014/main" id="{C5768EC3-5EB8-5151-EB9A-5F67802FE196}"/>
              </a:ext>
            </a:extLst>
          </p:cNvPr>
          <p:cNvSpPr/>
          <p:nvPr/>
        </p:nvSpPr>
        <p:spPr>
          <a:xfrm>
            <a:off x="840509" y="1782184"/>
            <a:ext cx="4638331" cy="204702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Supporting innovation</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8 out of 10</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Increased their knowledge and enhanced their technological problem solving</a:t>
            </a:r>
          </a:p>
        </p:txBody>
      </p:sp>
      <p:sp>
        <p:nvSpPr>
          <p:cNvPr id="24" name="TextBox 23">
            <a:extLst>
              <a:ext uri="{FF2B5EF4-FFF2-40B4-BE49-F238E27FC236}">
                <a16:creationId xmlns:a16="http://schemas.microsoft.com/office/drawing/2014/main" id="{08E2EB8D-5BBB-D66A-DE10-01F07FA278F2}"/>
              </a:ext>
            </a:extLst>
          </p:cNvPr>
          <p:cNvSpPr txBox="1"/>
          <p:nvPr/>
        </p:nvSpPr>
        <p:spPr>
          <a:xfrm>
            <a:off x="838199" y="4057228"/>
            <a:ext cx="4640643" cy="2308324"/>
          </a:xfrm>
          <a:prstGeom prst="rect">
            <a:avLst/>
          </a:prstGeom>
          <a:noFill/>
        </p:spPr>
        <p:txBody>
          <a:bodyPr wrap="square" rtlCol="0">
            <a:spAutoFit/>
          </a:bodyPr>
          <a:lstStyle/>
          <a:p>
            <a:r>
              <a:rPr lang="en-US" i="1" dirty="0">
                <a:solidFill>
                  <a:schemeClr val="bg1"/>
                </a:solidFill>
                <a:latin typeface="Source Sans Pro" panose="020B0503030403020204" pitchFamily="34" charset="0"/>
                <a:ea typeface="Source Sans Pro" panose="020B0503030403020204" pitchFamily="34" charset="0"/>
              </a:rPr>
              <a:t>“Our collaboration not only fosters innovation but also enriches ourselves and our collective efforts to advance solutions”</a:t>
            </a:r>
            <a:br>
              <a:rPr lang="en-US" i="1" dirty="0">
                <a:solidFill>
                  <a:schemeClr val="bg1"/>
                </a:solidFill>
                <a:latin typeface="Source Sans Pro" panose="020B0503030403020204" pitchFamily="34" charset="0"/>
                <a:ea typeface="Source Sans Pro" panose="020B0503030403020204" pitchFamily="34" charset="0"/>
              </a:rPr>
            </a:br>
            <a:endParaRPr lang="en-US" i="1" dirty="0">
              <a:solidFill>
                <a:schemeClr val="bg1"/>
              </a:solidFill>
              <a:latin typeface="Source Sans Pro" panose="020B0503030403020204" pitchFamily="34" charset="0"/>
              <a:ea typeface="Source Sans Pro" panose="020B0503030403020204" pitchFamily="34" charset="0"/>
            </a:endParaRPr>
          </a:p>
          <a:p>
            <a:r>
              <a:rPr lang="en-US" i="1" dirty="0">
                <a:solidFill>
                  <a:schemeClr val="bg1"/>
                </a:solidFill>
                <a:latin typeface="Source Sans Pro" panose="020B0503030403020204" pitchFamily="34" charset="0"/>
                <a:ea typeface="Source Sans Pro" panose="020B0503030403020204" pitchFamily="34" charset="0"/>
              </a:rPr>
              <a:t>“Our product would not exist if it hadn’t been for the collaboration with CERN”</a:t>
            </a:r>
            <a:endParaRPr lang="en-GB" i="1" dirty="0">
              <a:solidFill>
                <a:schemeClr val="bg1"/>
              </a:solidFill>
              <a:latin typeface="Source Sans Pro" panose="020B0503030403020204" pitchFamily="34" charset="0"/>
              <a:ea typeface="Source Sans Pro" panose="020B0503030403020204" pitchFamily="34" charset="0"/>
            </a:endParaRPr>
          </a:p>
          <a:p>
            <a:endParaRPr lang="en-GB" i="1" dirty="0">
              <a:solidFill>
                <a:schemeClr val="bg1"/>
              </a:solidFill>
              <a:latin typeface="Source Sans Pro" panose="020B0503030403020204" pitchFamily="34" charset="0"/>
              <a:ea typeface="Source Sans Pro" panose="020B0503030403020204" pitchFamily="34" charset="0"/>
            </a:endParaRPr>
          </a:p>
          <a:p>
            <a:endParaRPr lang="en-GB" i="1" dirty="0">
              <a:solidFill>
                <a:schemeClr val="bg1"/>
              </a:solidFill>
              <a:latin typeface="Source Sans Pro" panose="020B0503030403020204" pitchFamily="34" charset="0"/>
              <a:ea typeface="Source Sans Pro" panose="020B0503030403020204" pitchFamily="34" charset="0"/>
            </a:endParaRPr>
          </a:p>
        </p:txBody>
      </p:sp>
      <p:sp>
        <p:nvSpPr>
          <p:cNvPr id="33" name="Rectangle: Rounded Corners 32">
            <a:extLst>
              <a:ext uri="{FF2B5EF4-FFF2-40B4-BE49-F238E27FC236}">
                <a16:creationId xmlns:a16="http://schemas.microsoft.com/office/drawing/2014/main" id="{ACA77749-0737-2BD9-0AE0-F661E3D081CE}"/>
              </a:ext>
            </a:extLst>
          </p:cNvPr>
          <p:cNvSpPr/>
          <p:nvPr/>
        </p:nvSpPr>
        <p:spPr>
          <a:xfrm>
            <a:off x="5933944" y="1774981"/>
            <a:ext cx="2723048" cy="204702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Motivating partners</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Over 85%</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Strengthened research activities</a:t>
            </a:r>
          </a:p>
        </p:txBody>
      </p:sp>
      <p:sp>
        <p:nvSpPr>
          <p:cNvPr id="34" name="Rectangle: Rounded Corners 33">
            <a:extLst>
              <a:ext uri="{FF2B5EF4-FFF2-40B4-BE49-F238E27FC236}">
                <a16:creationId xmlns:a16="http://schemas.microsoft.com/office/drawing/2014/main" id="{C99CDC7A-D703-52A7-A842-B0FA519E6797}"/>
              </a:ext>
            </a:extLst>
          </p:cNvPr>
          <p:cNvSpPr/>
          <p:nvPr/>
        </p:nvSpPr>
        <p:spPr>
          <a:xfrm>
            <a:off x="8844867" y="1782182"/>
            <a:ext cx="2723048" cy="204702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Motivating partners</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Over 80%</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Strengthened product development</a:t>
            </a:r>
          </a:p>
        </p:txBody>
      </p:sp>
      <p:sp>
        <p:nvSpPr>
          <p:cNvPr id="38" name="TextBox 37">
            <a:extLst>
              <a:ext uri="{FF2B5EF4-FFF2-40B4-BE49-F238E27FC236}">
                <a16:creationId xmlns:a16="http://schemas.microsoft.com/office/drawing/2014/main" id="{9521FA07-C0D7-EFD5-283F-757FB73786E7}"/>
              </a:ext>
            </a:extLst>
          </p:cNvPr>
          <p:cNvSpPr txBox="1"/>
          <p:nvPr/>
        </p:nvSpPr>
        <p:spPr>
          <a:xfrm>
            <a:off x="5983902" y="4108028"/>
            <a:ext cx="5584013" cy="1754326"/>
          </a:xfrm>
          <a:prstGeom prst="rect">
            <a:avLst/>
          </a:prstGeom>
          <a:noFill/>
        </p:spPr>
        <p:txBody>
          <a:bodyPr wrap="square" rtlCol="0">
            <a:spAutoFit/>
          </a:bodyPr>
          <a:lstStyle/>
          <a:p>
            <a:r>
              <a:rPr lang="en-US" i="1" dirty="0">
                <a:solidFill>
                  <a:schemeClr val="bg1"/>
                </a:solidFill>
                <a:latin typeface="Source Sans Pro" panose="020B0503030403020204" pitchFamily="34" charset="0"/>
                <a:ea typeface="Source Sans Pro" panose="020B0503030403020204" pitchFamily="34" charset="0"/>
              </a:rPr>
              <a:t>“Working with CERN made us braver, and more confident in our capabilities”</a:t>
            </a:r>
            <a:endParaRPr lang="en-GB" i="1" dirty="0">
              <a:solidFill>
                <a:schemeClr val="bg1"/>
              </a:solidFill>
              <a:latin typeface="Source Sans Pro" panose="020B0503030403020204" pitchFamily="34" charset="0"/>
              <a:ea typeface="Source Sans Pro" panose="020B0503030403020204" pitchFamily="34" charset="0"/>
            </a:endParaRPr>
          </a:p>
          <a:p>
            <a:br>
              <a:rPr lang="en-US" i="1" dirty="0">
                <a:solidFill>
                  <a:schemeClr val="bg1"/>
                </a:solidFill>
                <a:latin typeface="Source Sans Pro" panose="020B0503030403020204" pitchFamily="34" charset="0"/>
                <a:ea typeface="Source Sans Pro" panose="020B0503030403020204" pitchFamily="34" charset="0"/>
              </a:rPr>
            </a:br>
            <a:r>
              <a:rPr lang="en-US" i="1" dirty="0">
                <a:solidFill>
                  <a:schemeClr val="bg1"/>
                </a:solidFill>
                <a:latin typeface="Source Sans Pro" panose="020B0503030403020204" pitchFamily="34" charset="0"/>
                <a:ea typeface="Source Sans Pro" panose="020B0503030403020204" pitchFamily="34" charset="0"/>
              </a:rPr>
              <a:t>“The support by CERN was crucial to get the company off the ground”</a:t>
            </a:r>
            <a:endParaRPr lang="en-GB" i="1" dirty="0">
              <a:solidFill>
                <a:schemeClr val="bg1"/>
              </a:solidFill>
              <a:latin typeface="Source Sans Pro" panose="020B0503030403020204" pitchFamily="34" charset="0"/>
              <a:ea typeface="Source Sans Pro" panose="020B0503030403020204" pitchFamily="34" charset="0"/>
            </a:endParaRPr>
          </a:p>
          <a:p>
            <a:endParaRPr lang="en-GB" i="1" dirty="0">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758826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76EED3-0A24-1B93-D180-225268A1EABF}"/>
            </a:ext>
          </a:extLst>
        </p:cNvPr>
        <p:cNvGrpSpPr/>
        <p:nvPr/>
      </p:nvGrpSpPr>
      <p:grpSpPr>
        <a:xfrm>
          <a:off x="0" y="0"/>
          <a:ext cx="0" cy="0"/>
          <a:chOff x="0" y="0"/>
          <a:chExt cx="0" cy="0"/>
        </a:xfrm>
      </p:grpSpPr>
      <p:sp>
        <p:nvSpPr>
          <p:cNvPr id="14" name="Title 13">
            <a:extLst>
              <a:ext uri="{FF2B5EF4-FFF2-40B4-BE49-F238E27FC236}">
                <a16:creationId xmlns:a16="http://schemas.microsoft.com/office/drawing/2014/main" id="{614E38D4-AA2D-C4E5-612A-9A3D7AB66C40}"/>
              </a:ext>
            </a:extLst>
          </p:cNvPr>
          <p:cNvSpPr>
            <a:spLocks noGrp="1"/>
          </p:cNvSpPr>
          <p:nvPr>
            <p:ph type="title"/>
          </p:nvPr>
        </p:nvSpPr>
        <p:spPr>
          <a:xfrm>
            <a:off x="838200" y="-101285"/>
            <a:ext cx="9605608" cy="2343254"/>
          </a:xfrm>
        </p:spPr>
        <p:txBody>
          <a:bodyPr>
            <a:normAutofit/>
          </a:bodyPr>
          <a:lstStyle/>
          <a:p>
            <a:r>
              <a:rPr lang="pl-PL" sz="4800" dirty="0">
                <a:latin typeface="Source Sans Pro" panose="020B0503030403020204" pitchFamily="34" charset="0"/>
                <a:ea typeface="Source Sans Pro" panose="020B0503030403020204" pitchFamily="34" charset="0"/>
              </a:rPr>
              <a:t>Pilot survey on innovation partners</a:t>
            </a:r>
            <a:br>
              <a:rPr lang="en-US" sz="4800" dirty="0">
                <a:latin typeface="Source Sans Pro" panose="020B0503030403020204" pitchFamily="34" charset="0"/>
                <a:ea typeface="Source Sans Pro" panose="020B0503030403020204" pitchFamily="34" charset="0"/>
              </a:rPr>
            </a:br>
            <a:endParaRPr lang="en-GB" sz="4800" dirty="0"/>
          </a:p>
        </p:txBody>
      </p:sp>
      <p:sp>
        <p:nvSpPr>
          <p:cNvPr id="22" name="Rectangle: Rounded Corners 21">
            <a:extLst>
              <a:ext uri="{FF2B5EF4-FFF2-40B4-BE49-F238E27FC236}">
                <a16:creationId xmlns:a16="http://schemas.microsoft.com/office/drawing/2014/main" id="{B7A1BEC7-0A49-A7EB-1CDC-055C0A308178}"/>
              </a:ext>
            </a:extLst>
          </p:cNvPr>
          <p:cNvSpPr/>
          <p:nvPr/>
        </p:nvSpPr>
        <p:spPr>
          <a:xfrm>
            <a:off x="840509" y="1897206"/>
            <a:ext cx="4638331" cy="2123658"/>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Boosting recognition and reputation</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2 in 5</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CERN’s reputation led to an improvement in their financial situation</a:t>
            </a:r>
          </a:p>
        </p:txBody>
      </p:sp>
      <p:sp>
        <p:nvSpPr>
          <p:cNvPr id="24" name="TextBox 23">
            <a:extLst>
              <a:ext uri="{FF2B5EF4-FFF2-40B4-BE49-F238E27FC236}">
                <a16:creationId xmlns:a16="http://schemas.microsoft.com/office/drawing/2014/main" id="{F59BEAB2-7076-C857-1650-A4AFAFBE9198}"/>
              </a:ext>
            </a:extLst>
          </p:cNvPr>
          <p:cNvSpPr txBox="1"/>
          <p:nvPr/>
        </p:nvSpPr>
        <p:spPr>
          <a:xfrm>
            <a:off x="838199" y="4424583"/>
            <a:ext cx="4640643" cy="1477328"/>
          </a:xfrm>
          <a:prstGeom prst="rect">
            <a:avLst/>
          </a:prstGeom>
          <a:noFill/>
        </p:spPr>
        <p:txBody>
          <a:bodyPr wrap="square" rtlCol="0">
            <a:spAutoFit/>
          </a:bodyPr>
          <a:lstStyle/>
          <a:p>
            <a:r>
              <a:rPr lang="en-US" i="1" dirty="0">
                <a:solidFill>
                  <a:schemeClr val="bg1"/>
                </a:solidFill>
                <a:latin typeface="Source Sans Pro" panose="020B0503030403020204" pitchFamily="34" charset="0"/>
                <a:ea typeface="Source Sans Pro" panose="020B0503030403020204" pitchFamily="34" charset="0"/>
              </a:rPr>
              <a:t>“CERN’s reputation gives us trust in the market</a:t>
            </a:r>
            <a:r>
              <a:rPr lang="en-GB" b="0" i="0" dirty="0">
                <a:solidFill>
                  <a:schemeClr val="bg1"/>
                </a:solidFill>
                <a:effectLst/>
                <a:latin typeface="Source Sans Pro" panose="020B0503030403020204" pitchFamily="34" charset="0"/>
                <a:ea typeface="Source Sans Pro" panose="020B0503030403020204" pitchFamily="34" charset="0"/>
              </a:rPr>
              <a:t>”</a:t>
            </a:r>
            <a:br>
              <a:rPr lang="en-US" i="1" dirty="0">
                <a:solidFill>
                  <a:schemeClr val="bg1"/>
                </a:solidFill>
                <a:latin typeface="Source Sans Pro" panose="020B0503030403020204" pitchFamily="34" charset="0"/>
                <a:ea typeface="Source Sans Pro" panose="020B0503030403020204" pitchFamily="34" charset="0"/>
              </a:rPr>
            </a:br>
            <a:br>
              <a:rPr lang="en-US" i="1" dirty="0">
                <a:solidFill>
                  <a:schemeClr val="bg1"/>
                </a:solidFill>
                <a:latin typeface="Source Sans Pro" panose="020B0503030403020204" pitchFamily="34" charset="0"/>
                <a:ea typeface="Source Sans Pro" panose="020B0503030403020204" pitchFamily="34" charset="0"/>
              </a:rPr>
            </a:br>
            <a:r>
              <a:rPr lang="en-US" i="1" dirty="0">
                <a:solidFill>
                  <a:schemeClr val="bg1"/>
                </a:solidFill>
                <a:latin typeface="Source Sans Pro" panose="020B0503030403020204" pitchFamily="34" charset="0"/>
                <a:ea typeface="Source Sans Pro" panose="020B0503030403020204" pitchFamily="34" charset="0"/>
              </a:rPr>
              <a:t>“The collaboration with CERN has increased visibility and made our organization more attractive in the recruitment process”</a:t>
            </a:r>
          </a:p>
        </p:txBody>
      </p:sp>
      <p:sp>
        <p:nvSpPr>
          <p:cNvPr id="33" name="Rectangle: Rounded Corners 32">
            <a:extLst>
              <a:ext uri="{FF2B5EF4-FFF2-40B4-BE49-F238E27FC236}">
                <a16:creationId xmlns:a16="http://schemas.microsoft.com/office/drawing/2014/main" id="{6BB09EC7-787F-AEDB-C14C-CE342EA72DE2}"/>
              </a:ext>
            </a:extLst>
          </p:cNvPr>
          <p:cNvSpPr/>
          <p:nvPr/>
        </p:nvSpPr>
        <p:spPr>
          <a:xfrm>
            <a:off x="6060729" y="1897205"/>
            <a:ext cx="5290762" cy="2123657"/>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Increasing competitiveness</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Over 70%</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Developed new instrumentation, methodologies, or processes used in product development</a:t>
            </a:r>
          </a:p>
        </p:txBody>
      </p:sp>
      <p:sp>
        <p:nvSpPr>
          <p:cNvPr id="38" name="TextBox 37">
            <a:extLst>
              <a:ext uri="{FF2B5EF4-FFF2-40B4-BE49-F238E27FC236}">
                <a16:creationId xmlns:a16="http://schemas.microsoft.com/office/drawing/2014/main" id="{5EB6073C-CA30-19DA-4985-3C624A281716}"/>
              </a:ext>
            </a:extLst>
          </p:cNvPr>
          <p:cNvSpPr txBox="1"/>
          <p:nvPr/>
        </p:nvSpPr>
        <p:spPr>
          <a:xfrm>
            <a:off x="5983902" y="4424583"/>
            <a:ext cx="5041797" cy="1477328"/>
          </a:xfrm>
          <a:prstGeom prst="rect">
            <a:avLst/>
          </a:prstGeom>
          <a:noFill/>
        </p:spPr>
        <p:txBody>
          <a:bodyPr wrap="square" rtlCol="0">
            <a:spAutoFit/>
          </a:bodyPr>
          <a:lstStyle/>
          <a:p>
            <a:r>
              <a:rPr lang="en-US" i="1" dirty="0">
                <a:solidFill>
                  <a:schemeClr val="bg1"/>
                </a:solidFill>
                <a:latin typeface="Source Sans Pro" panose="020B0503030403020204" pitchFamily="34" charset="0"/>
                <a:ea typeface="Source Sans Pro" panose="020B0503030403020204" pitchFamily="34" charset="0"/>
              </a:rPr>
              <a:t>“Customer satisfaction has improved significantly”</a:t>
            </a:r>
            <a:endParaRPr lang="en-GB" i="1" dirty="0">
              <a:solidFill>
                <a:schemeClr val="bg1"/>
              </a:solidFill>
              <a:latin typeface="Source Sans Pro" panose="020B0503030403020204" pitchFamily="34" charset="0"/>
              <a:ea typeface="Source Sans Pro" panose="020B0503030403020204" pitchFamily="34" charset="0"/>
            </a:endParaRPr>
          </a:p>
          <a:p>
            <a:br>
              <a:rPr lang="en-US" i="1" dirty="0">
                <a:solidFill>
                  <a:schemeClr val="bg1"/>
                </a:solidFill>
                <a:latin typeface="Source Sans Pro" panose="020B0503030403020204" pitchFamily="34" charset="0"/>
                <a:ea typeface="Source Sans Pro" panose="020B0503030403020204" pitchFamily="34" charset="0"/>
              </a:rPr>
            </a:br>
            <a:r>
              <a:rPr lang="en-US" i="1" dirty="0">
                <a:solidFill>
                  <a:schemeClr val="bg1"/>
                </a:solidFill>
                <a:latin typeface="Source Sans Pro" panose="020B0503030403020204" pitchFamily="34" charset="0"/>
                <a:ea typeface="Source Sans Pro" panose="020B0503030403020204" pitchFamily="34" charset="0"/>
              </a:rPr>
              <a:t>“The partnership’s shared knowledge and resources have led to more efficient development and production processes</a:t>
            </a:r>
            <a:r>
              <a:rPr lang="en-GB" i="1" dirty="0">
                <a:solidFill>
                  <a:schemeClr val="bg1"/>
                </a:solidFill>
                <a:latin typeface="Source Sans Pro" panose="020B0503030403020204" pitchFamily="34" charset="0"/>
                <a:ea typeface="Source Sans Pro" panose="020B0503030403020204" pitchFamily="34" charset="0"/>
              </a:rPr>
              <a:t>”</a:t>
            </a:r>
            <a:endParaRPr lang="en-US" i="1" dirty="0">
              <a:solidFill>
                <a:schemeClr val="bg1"/>
              </a:solidFill>
              <a:latin typeface="Source Sans Pro" panose="020B0503030403020204" pitchFamily="34" charset="0"/>
              <a:ea typeface="Source Sans Pro" panose="020B0503030403020204" pitchFamily="34" charset="0"/>
            </a:endParaRPr>
          </a:p>
        </p:txBody>
      </p:sp>
      <p:sp>
        <p:nvSpPr>
          <p:cNvPr id="2" name="TextBox 1">
            <a:extLst>
              <a:ext uri="{FF2B5EF4-FFF2-40B4-BE49-F238E27FC236}">
                <a16:creationId xmlns:a16="http://schemas.microsoft.com/office/drawing/2014/main" id="{B4F3171D-F2E6-16E2-4DCE-EBDBE52B97F8}"/>
              </a:ext>
            </a:extLst>
          </p:cNvPr>
          <p:cNvSpPr txBox="1"/>
          <p:nvPr/>
        </p:nvSpPr>
        <p:spPr>
          <a:xfrm>
            <a:off x="838200" y="1114386"/>
            <a:ext cx="10587446" cy="369332"/>
          </a:xfrm>
          <a:prstGeom prst="rect">
            <a:avLst/>
          </a:prstGeom>
          <a:noFill/>
        </p:spPr>
        <p:txBody>
          <a:bodyPr wrap="square">
            <a:spAutoFit/>
          </a:bodyPr>
          <a:lstStyle/>
          <a:p>
            <a:r>
              <a:rPr lang="en-GB" b="0" i="0" u="none" strike="noStrike" dirty="0">
                <a:solidFill>
                  <a:schemeClr val="bg1"/>
                </a:solidFill>
                <a:effectLst/>
                <a:latin typeface="Source Sans Pro" panose="020B0503030403020204" pitchFamily="34" charset="0"/>
                <a:ea typeface="Source Sans Pro" panose="020B0503030403020204" pitchFamily="34" charset="0"/>
              </a:rPr>
              <a:t>In 2024, a pilot survey was run on 37 CERN innovation partners, delivering evidence of positive impact </a:t>
            </a:r>
            <a:endParaRPr lang="en-FR" dirty="0">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2896533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F7E3BD-8A3E-5EFD-BE5B-3EB1B90FF407}"/>
            </a:ext>
          </a:extLst>
        </p:cNvPr>
        <p:cNvGrpSpPr/>
        <p:nvPr/>
      </p:nvGrpSpPr>
      <p:grpSpPr>
        <a:xfrm>
          <a:off x="0" y="0"/>
          <a:ext cx="0" cy="0"/>
          <a:chOff x="0" y="0"/>
          <a:chExt cx="0" cy="0"/>
        </a:xfrm>
      </p:grpSpPr>
      <p:sp>
        <p:nvSpPr>
          <p:cNvPr id="14" name="Title 13">
            <a:extLst>
              <a:ext uri="{FF2B5EF4-FFF2-40B4-BE49-F238E27FC236}">
                <a16:creationId xmlns:a16="http://schemas.microsoft.com/office/drawing/2014/main" id="{1457B9D8-30DC-E8C2-50DE-5E9DE99F97AA}"/>
              </a:ext>
            </a:extLst>
          </p:cNvPr>
          <p:cNvSpPr>
            <a:spLocks noGrp="1"/>
          </p:cNvSpPr>
          <p:nvPr>
            <p:ph type="title"/>
          </p:nvPr>
        </p:nvSpPr>
        <p:spPr>
          <a:xfrm>
            <a:off x="838200" y="-94673"/>
            <a:ext cx="9605608" cy="2343254"/>
          </a:xfrm>
        </p:spPr>
        <p:txBody>
          <a:bodyPr>
            <a:normAutofit/>
          </a:bodyPr>
          <a:lstStyle/>
          <a:p>
            <a:r>
              <a:rPr lang="pl-PL" sz="4800" dirty="0">
                <a:latin typeface="Source Sans Pro" panose="020B0503030403020204" pitchFamily="34" charset="0"/>
                <a:ea typeface="Source Sans Pro" panose="020B0503030403020204" pitchFamily="34" charset="0"/>
              </a:rPr>
              <a:t>Pilot survey on innovation partners</a:t>
            </a:r>
            <a:br>
              <a:rPr lang="en-US" sz="4800" dirty="0">
                <a:latin typeface="Source Sans Pro" panose="020B0503030403020204" pitchFamily="34" charset="0"/>
                <a:ea typeface="Source Sans Pro" panose="020B0503030403020204" pitchFamily="34" charset="0"/>
              </a:rPr>
            </a:br>
            <a:endParaRPr lang="en-GB" sz="4800" dirty="0"/>
          </a:p>
        </p:txBody>
      </p:sp>
      <p:sp>
        <p:nvSpPr>
          <p:cNvPr id="22" name="Rectangle: Rounded Corners 21">
            <a:extLst>
              <a:ext uri="{FF2B5EF4-FFF2-40B4-BE49-F238E27FC236}">
                <a16:creationId xmlns:a16="http://schemas.microsoft.com/office/drawing/2014/main" id="{B7233AFB-F1C8-EF15-1782-EA598758E04D}"/>
              </a:ext>
            </a:extLst>
          </p:cNvPr>
          <p:cNvSpPr/>
          <p:nvPr/>
        </p:nvSpPr>
        <p:spPr>
          <a:xfrm>
            <a:off x="840509" y="1734637"/>
            <a:ext cx="4264891" cy="204702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Talent pool</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Over 75%</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Improved the skills of their personnel</a:t>
            </a:r>
          </a:p>
        </p:txBody>
      </p:sp>
      <p:sp>
        <p:nvSpPr>
          <p:cNvPr id="24" name="TextBox 23">
            <a:extLst>
              <a:ext uri="{FF2B5EF4-FFF2-40B4-BE49-F238E27FC236}">
                <a16:creationId xmlns:a16="http://schemas.microsoft.com/office/drawing/2014/main" id="{6BE35015-6F31-CC37-3178-404CC394015A}"/>
              </a:ext>
            </a:extLst>
          </p:cNvPr>
          <p:cNvSpPr txBox="1"/>
          <p:nvPr/>
        </p:nvSpPr>
        <p:spPr>
          <a:xfrm>
            <a:off x="838199" y="4073181"/>
            <a:ext cx="4264891" cy="2585323"/>
          </a:xfrm>
          <a:prstGeom prst="rect">
            <a:avLst/>
          </a:prstGeom>
          <a:noFill/>
        </p:spPr>
        <p:txBody>
          <a:bodyPr wrap="square" rtlCol="0">
            <a:spAutoFit/>
          </a:bodyPr>
          <a:lstStyle/>
          <a:p>
            <a:r>
              <a:rPr lang="en-US" i="1" dirty="0">
                <a:solidFill>
                  <a:schemeClr val="bg1"/>
                </a:solidFill>
                <a:latin typeface="Source Sans Pro" panose="020B0503030403020204" pitchFamily="34" charset="0"/>
                <a:ea typeface="Source Sans Pro" panose="020B0503030403020204" pitchFamily="34" charset="0"/>
              </a:rPr>
              <a:t>“Working with CERN experts is a huge asset that teaches our engineers a lot”</a:t>
            </a:r>
          </a:p>
          <a:p>
            <a:endParaRPr lang="en-US" i="1" dirty="0">
              <a:solidFill>
                <a:schemeClr val="bg1"/>
              </a:solidFill>
              <a:latin typeface="Source Sans Pro" panose="020B0503030403020204" pitchFamily="34" charset="0"/>
              <a:ea typeface="Source Sans Pro" panose="020B0503030403020204" pitchFamily="34" charset="0"/>
            </a:endParaRPr>
          </a:p>
          <a:p>
            <a:r>
              <a:rPr lang="en-US" i="1" dirty="0">
                <a:solidFill>
                  <a:schemeClr val="bg1"/>
                </a:solidFill>
                <a:latin typeface="Source Sans Pro" panose="020B0503030403020204" pitchFamily="34" charset="0"/>
                <a:ea typeface="Source Sans Pro" panose="020B0503030403020204" pitchFamily="34" charset="0"/>
              </a:rPr>
              <a:t>“We appreciate the open technical discussions with the collaboration community which continuously pushes what is technically feasible”</a:t>
            </a:r>
            <a:endParaRPr lang="en-GB" i="1" dirty="0">
              <a:solidFill>
                <a:schemeClr val="bg1"/>
              </a:solidFill>
              <a:latin typeface="Source Sans Pro" panose="020B0503030403020204" pitchFamily="34" charset="0"/>
              <a:ea typeface="Source Sans Pro" panose="020B0503030403020204" pitchFamily="34" charset="0"/>
            </a:endParaRPr>
          </a:p>
          <a:p>
            <a:endParaRPr lang="en-GB" i="1" dirty="0">
              <a:solidFill>
                <a:schemeClr val="bg1"/>
              </a:solidFill>
              <a:latin typeface="Source Sans Pro" panose="020B0503030403020204" pitchFamily="34" charset="0"/>
              <a:ea typeface="Source Sans Pro" panose="020B0503030403020204" pitchFamily="34" charset="0"/>
            </a:endParaRPr>
          </a:p>
          <a:p>
            <a:endParaRPr lang="en-GB" i="1" dirty="0">
              <a:solidFill>
                <a:schemeClr val="bg1"/>
              </a:solidFill>
              <a:latin typeface="Source Sans Pro" panose="020B0503030403020204" pitchFamily="34" charset="0"/>
              <a:ea typeface="Source Sans Pro" panose="020B0503030403020204" pitchFamily="34" charset="0"/>
            </a:endParaRPr>
          </a:p>
        </p:txBody>
      </p:sp>
      <p:sp>
        <p:nvSpPr>
          <p:cNvPr id="38" name="TextBox 37">
            <a:extLst>
              <a:ext uri="{FF2B5EF4-FFF2-40B4-BE49-F238E27FC236}">
                <a16:creationId xmlns:a16="http://schemas.microsoft.com/office/drawing/2014/main" id="{B95D3816-EF07-3162-DE99-0AC0078C4AED}"/>
              </a:ext>
            </a:extLst>
          </p:cNvPr>
          <p:cNvSpPr txBox="1"/>
          <p:nvPr/>
        </p:nvSpPr>
        <p:spPr>
          <a:xfrm>
            <a:off x="5588000" y="3996981"/>
            <a:ext cx="6413500" cy="2308324"/>
          </a:xfrm>
          <a:prstGeom prst="rect">
            <a:avLst/>
          </a:prstGeom>
          <a:noFill/>
        </p:spPr>
        <p:txBody>
          <a:bodyPr wrap="square" rtlCol="0">
            <a:spAutoFit/>
          </a:bodyPr>
          <a:lstStyle/>
          <a:p>
            <a:r>
              <a:rPr lang="en-US" i="1" dirty="0">
                <a:solidFill>
                  <a:schemeClr val="bg1"/>
                </a:solidFill>
                <a:latin typeface="Source Sans Pro" panose="020B0503030403020204" pitchFamily="34" charset="0"/>
                <a:ea typeface="Source Sans Pro" panose="020B0503030403020204" pitchFamily="34" charset="0"/>
              </a:rPr>
              <a:t>“Working with CERN gives us credibility when talking to investors”</a:t>
            </a:r>
            <a:endParaRPr lang="en-GB" i="1" dirty="0">
              <a:solidFill>
                <a:schemeClr val="bg1"/>
              </a:solidFill>
              <a:latin typeface="Source Sans Pro" panose="020B0503030403020204" pitchFamily="34" charset="0"/>
              <a:ea typeface="Source Sans Pro" panose="020B0503030403020204" pitchFamily="34" charset="0"/>
            </a:endParaRPr>
          </a:p>
          <a:p>
            <a:br>
              <a:rPr lang="en-US" i="1" dirty="0">
                <a:solidFill>
                  <a:schemeClr val="bg1"/>
                </a:solidFill>
                <a:latin typeface="Source Sans Pro" panose="020B0503030403020204" pitchFamily="34" charset="0"/>
                <a:ea typeface="Source Sans Pro" panose="020B0503030403020204" pitchFamily="34" charset="0"/>
              </a:rPr>
            </a:br>
            <a:r>
              <a:rPr lang="en-US" i="1" dirty="0">
                <a:solidFill>
                  <a:schemeClr val="bg1"/>
                </a:solidFill>
                <a:latin typeface="Source Sans Pro" panose="020B0503030403020204" pitchFamily="34" charset="0"/>
                <a:ea typeface="Source Sans Pro" panose="020B0503030403020204" pitchFamily="34" charset="0"/>
              </a:rPr>
              <a:t>“The collaboration helped us being awarded a £1.25m investment and increasing our workforce from 10 to 40 people”</a:t>
            </a:r>
            <a:endParaRPr lang="en-GB" i="1" dirty="0">
              <a:solidFill>
                <a:schemeClr val="bg1"/>
              </a:solidFill>
              <a:latin typeface="Source Sans Pro" panose="020B0503030403020204" pitchFamily="34" charset="0"/>
              <a:ea typeface="Source Sans Pro" panose="020B0503030403020204" pitchFamily="34" charset="0"/>
            </a:endParaRPr>
          </a:p>
          <a:p>
            <a:endParaRPr lang="en-US" i="1" dirty="0">
              <a:solidFill>
                <a:schemeClr val="bg1"/>
              </a:solidFill>
              <a:latin typeface="Source Sans Pro" panose="020B0503030403020204" pitchFamily="34" charset="0"/>
              <a:ea typeface="Source Sans Pro" panose="020B0503030403020204" pitchFamily="34" charset="0"/>
            </a:endParaRPr>
          </a:p>
          <a:p>
            <a:r>
              <a:rPr lang="en-US" i="1" dirty="0">
                <a:solidFill>
                  <a:schemeClr val="bg1"/>
                </a:solidFill>
                <a:latin typeface="Source Sans Pro" panose="020B0503030403020204" pitchFamily="34" charset="0"/>
                <a:ea typeface="Source Sans Pro" panose="020B0503030403020204" pitchFamily="34" charset="0"/>
              </a:rPr>
              <a:t>“If we were to do something like this from the ground up without CERN’s support, we would need investment in the five-to-10-million-euro range”</a:t>
            </a:r>
          </a:p>
        </p:txBody>
      </p:sp>
      <p:sp>
        <p:nvSpPr>
          <p:cNvPr id="4" name="Rectangle: Rounded Corners 3">
            <a:extLst>
              <a:ext uri="{FF2B5EF4-FFF2-40B4-BE49-F238E27FC236}">
                <a16:creationId xmlns:a16="http://schemas.microsoft.com/office/drawing/2014/main" id="{8BC0DE9B-5B98-90C4-2DDF-8F2AB9D6CB96}"/>
              </a:ext>
            </a:extLst>
          </p:cNvPr>
          <p:cNvSpPr/>
          <p:nvPr/>
        </p:nvSpPr>
        <p:spPr>
          <a:xfrm>
            <a:off x="5754670" y="1754859"/>
            <a:ext cx="5670976" cy="2047025"/>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600" b="1" dirty="0">
                <a:solidFill>
                  <a:schemeClr val="tx1"/>
                </a:solidFill>
                <a:latin typeface="Source Sans Pro" panose="020B0503030403020204" pitchFamily="34" charset="0"/>
                <a:ea typeface="Source Sans Pro" panose="020B0503030403020204" pitchFamily="34" charset="0"/>
              </a:rPr>
              <a:t>Facilitating finance, reducing costs</a:t>
            </a:r>
          </a:p>
          <a:p>
            <a:pPr algn="ctr"/>
            <a:endParaRPr lang="en-US" u="sng" dirty="0">
              <a:solidFill>
                <a:schemeClr val="tx1"/>
              </a:solidFill>
              <a:latin typeface="Source Sans Pro" panose="020B0503030403020204" pitchFamily="34" charset="0"/>
              <a:ea typeface="Source Sans Pro" panose="020B0503030403020204" pitchFamily="34" charset="0"/>
            </a:endParaRPr>
          </a:p>
          <a:p>
            <a:pPr algn="ctr"/>
            <a:r>
              <a:rPr lang="en-US" sz="2000" dirty="0">
                <a:solidFill>
                  <a:schemeClr val="tx2">
                    <a:lumMod val="75000"/>
                  </a:schemeClr>
                </a:solidFill>
                <a:latin typeface="Source Sans Pro" panose="020B0503030403020204" pitchFamily="34" charset="0"/>
                <a:ea typeface="Source Sans Pro" panose="020B0503030403020204" pitchFamily="34" charset="0"/>
              </a:rPr>
              <a:t>40%</a:t>
            </a:r>
          </a:p>
          <a:p>
            <a:pPr algn="ctr"/>
            <a:endParaRPr lang="en-US" sz="1400" dirty="0">
              <a:solidFill>
                <a:schemeClr val="bg1"/>
              </a:solidFill>
              <a:latin typeface="Source Sans Pro" panose="020B0503030403020204" pitchFamily="34" charset="0"/>
              <a:ea typeface="Source Sans Pro" panose="020B0503030403020204" pitchFamily="34" charset="0"/>
            </a:endParaRPr>
          </a:p>
          <a:p>
            <a:pPr algn="ctr"/>
            <a:r>
              <a:rPr lang="en-US" dirty="0">
                <a:solidFill>
                  <a:schemeClr val="tx1"/>
                </a:solidFill>
                <a:latin typeface="Source Sans Pro" panose="020B0503030403020204" pitchFamily="34" charset="0"/>
                <a:ea typeface="Source Sans Pro" panose="020B0503030403020204" pitchFamily="34" charset="0"/>
              </a:rPr>
              <a:t>Reported reduced costs of development and production, and obtained additional funding</a:t>
            </a:r>
          </a:p>
        </p:txBody>
      </p:sp>
      <p:sp>
        <p:nvSpPr>
          <p:cNvPr id="2" name="TextBox 1">
            <a:extLst>
              <a:ext uri="{FF2B5EF4-FFF2-40B4-BE49-F238E27FC236}">
                <a16:creationId xmlns:a16="http://schemas.microsoft.com/office/drawing/2014/main" id="{9BF9A17A-95FA-ABD5-39F4-29F681BBA18D}"/>
              </a:ext>
            </a:extLst>
          </p:cNvPr>
          <p:cNvSpPr txBox="1"/>
          <p:nvPr/>
        </p:nvSpPr>
        <p:spPr>
          <a:xfrm>
            <a:off x="838200" y="1120998"/>
            <a:ext cx="10587446" cy="369332"/>
          </a:xfrm>
          <a:prstGeom prst="rect">
            <a:avLst/>
          </a:prstGeom>
          <a:noFill/>
        </p:spPr>
        <p:txBody>
          <a:bodyPr wrap="square">
            <a:spAutoFit/>
          </a:bodyPr>
          <a:lstStyle/>
          <a:p>
            <a:r>
              <a:rPr lang="en-GB" b="0" i="0" u="none" strike="noStrike" dirty="0">
                <a:solidFill>
                  <a:schemeClr val="bg1"/>
                </a:solidFill>
                <a:effectLst/>
                <a:latin typeface="Source Sans Pro" panose="020B0503030403020204" pitchFamily="34" charset="0"/>
                <a:ea typeface="Source Sans Pro" panose="020B0503030403020204" pitchFamily="34" charset="0"/>
              </a:rPr>
              <a:t>In 2024, a pilot survey was run on 37 CERN innovation partners, delivering evidence of positive impact</a:t>
            </a:r>
            <a:endParaRPr lang="en-FR" dirty="0">
              <a:solidFill>
                <a:schemeClr val="bg1"/>
              </a:solidFill>
              <a:latin typeface="Source Sans Pro" panose="020B0503030403020204" pitchFamily="34" charset="0"/>
              <a:ea typeface="Source Sans Pro" panose="020B0503030403020204" pitchFamily="34" charset="0"/>
            </a:endParaRPr>
          </a:p>
        </p:txBody>
      </p:sp>
    </p:spTree>
    <p:extLst>
      <p:ext uri="{BB962C8B-B14F-4D97-AF65-F5344CB8AC3E}">
        <p14:creationId xmlns:p14="http://schemas.microsoft.com/office/powerpoint/2010/main" val="11919405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175071-41F7-9F15-3FF7-FD4027D7851A}"/>
            </a:ext>
          </a:extLst>
        </p:cNvPr>
        <p:cNvGrpSpPr/>
        <p:nvPr/>
      </p:nvGrpSpPr>
      <p:grpSpPr>
        <a:xfrm>
          <a:off x="0" y="0"/>
          <a:ext cx="0" cy="0"/>
          <a:chOff x="0" y="0"/>
          <a:chExt cx="0" cy="0"/>
        </a:xfrm>
      </p:grpSpPr>
      <p:pic>
        <p:nvPicPr>
          <p:cNvPr id="13" name="Picture 12">
            <a:extLst>
              <a:ext uri="{FF2B5EF4-FFF2-40B4-BE49-F238E27FC236}">
                <a16:creationId xmlns:a16="http://schemas.microsoft.com/office/drawing/2014/main" id="{DB8B447E-1D3D-E860-087E-1088057B3B2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80" y="0"/>
            <a:ext cx="12188419" cy="6860016"/>
          </a:xfrm>
          <a:prstGeom prst="rect">
            <a:avLst/>
          </a:prstGeom>
        </p:spPr>
      </p:pic>
      <p:sp>
        <p:nvSpPr>
          <p:cNvPr id="14" name="Rectangle 13">
            <a:extLst>
              <a:ext uri="{FF2B5EF4-FFF2-40B4-BE49-F238E27FC236}">
                <a16:creationId xmlns:a16="http://schemas.microsoft.com/office/drawing/2014/main" id="{5C16CA6C-B4E9-E289-4B7F-961A23E62D50}"/>
              </a:ext>
            </a:extLst>
          </p:cNvPr>
          <p:cNvSpPr/>
          <p:nvPr/>
        </p:nvSpPr>
        <p:spPr>
          <a:xfrm>
            <a:off x="0" y="0"/>
            <a:ext cx="12192000" cy="6858000"/>
          </a:xfrm>
          <a:prstGeom prst="rect">
            <a:avLst/>
          </a:prstGeom>
          <a:gradFill flip="none" rotWithShape="1">
            <a:gsLst>
              <a:gs pos="12000">
                <a:schemeClr val="accent6">
                  <a:lumMod val="89000"/>
                  <a:alpha val="0"/>
                </a:schemeClr>
              </a:gs>
              <a:gs pos="46000">
                <a:schemeClr val="accent6">
                  <a:lumMod val="89000"/>
                </a:schemeClr>
              </a:gs>
              <a:gs pos="78000">
                <a:schemeClr val="accent6">
                  <a:lumMod val="75000"/>
                </a:schemeClr>
              </a:gs>
              <a:gs pos="97000">
                <a:schemeClr val="accent6">
                  <a:lumMod val="70000"/>
                </a:schemeClr>
              </a:gs>
            </a:gsLst>
            <a:path path="circle">
              <a:fillToRect r="100000" b="100000"/>
            </a:path>
            <a:tileRect l="-100000" t="-100000"/>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wal 11">
            <a:extLst>
              <a:ext uri="{FF2B5EF4-FFF2-40B4-BE49-F238E27FC236}">
                <a16:creationId xmlns:a16="http://schemas.microsoft.com/office/drawing/2014/main" id="{1304B3DE-8D49-1B02-42EC-0ED3F3FA5026}"/>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2">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5" name="AutoShape 2">
            <a:extLst>
              <a:ext uri="{FF2B5EF4-FFF2-40B4-BE49-F238E27FC236}">
                <a16:creationId xmlns:a16="http://schemas.microsoft.com/office/drawing/2014/main" id="{98949A03-91B9-E268-F590-0822CC1BA678}"/>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 name="Grafika 9">
            <a:extLst>
              <a:ext uri="{FF2B5EF4-FFF2-40B4-BE49-F238E27FC236}">
                <a16:creationId xmlns:a16="http://schemas.microsoft.com/office/drawing/2014/main" id="{F40200DD-C86D-C9DF-9E91-D7A9736B2608}"/>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27207" y="149297"/>
            <a:ext cx="758952" cy="758952"/>
          </a:xfrm>
          <a:prstGeom prst="rect">
            <a:avLst/>
          </a:prstGeom>
        </p:spPr>
      </p:pic>
      <p:sp>
        <p:nvSpPr>
          <p:cNvPr id="11" name="Tytuł 1">
            <a:extLst>
              <a:ext uri="{FF2B5EF4-FFF2-40B4-BE49-F238E27FC236}">
                <a16:creationId xmlns:a16="http://schemas.microsoft.com/office/drawing/2014/main" id="{D6286484-7EE9-217E-2C24-FAAF3F1B169B}"/>
              </a:ext>
            </a:extLst>
          </p:cNvPr>
          <p:cNvSpPr txBox="1">
            <a:spLocks/>
          </p:cNvSpPr>
          <p:nvPr/>
        </p:nvSpPr>
        <p:spPr>
          <a:xfrm>
            <a:off x="1002025" y="-56090"/>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sz="2800" b="1" dirty="0">
                <a:latin typeface="+mj-lt"/>
              </a:rPr>
              <a:t>Digital</a:t>
            </a:r>
            <a:endParaRPr lang="en-US" sz="2000" b="1" dirty="0">
              <a:latin typeface="+mj-lt"/>
            </a:endParaRPr>
          </a:p>
        </p:txBody>
      </p:sp>
      <p:pic>
        <p:nvPicPr>
          <p:cNvPr id="25" name="Obraz 12" descr="Obraz zawierający tekst, Czcionka, Grafika, logo&#10;&#10;Opis wygenerowany automatycznie">
            <a:extLst>
              <a:ext uri="{FF2B5EF4-FFF2-40B4-BE49-F238E27FC236}">
                <a16:creationId xmlns:a16="http://schemas.microsoft.com/office/drawing/2014/main" id="{855471CC-26DC-A2B1-8A11-EEDC60D3EA96}"/>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67990" y="6310214"/>
            <a:ext cx="2011471" cy="573718"/>
          </a:xfrm>
          <a:prstGeom prst="rect">
            <a:avLst/>
          </a:prstGeom>
        </p:spPr>
      </p:pic>
      <p:sp>
        <p:nvSpPr>
          <p:cNvPr id="26" name="Symbol zastępczy zawartości 2">
            <a:extLst>
              <a:ext uri="{FF2B5EF4-FFF2-40B4-BE49-F238E27FC236}">
                <a16:creationId xmlns:a16="http://schemas.microsoft.com/office/drawing/2014/main" id="{88EFC610-2068-218B-F390-52FDC51ADD57}"/>
              </a:ext>
            </a:extLst>
          </p:cNvPr>
          <p:cNvSpPr>
            <a:spLocks noGrp="1"/>
          </p:cNvSpPr>
          <p:nvPr>
            <p:ph idx="1"/>
          </p:nvPr>
        </p:nvSpPr>
        <p:spPr>
          <a:xfrm>
            <a:off x="127207" y="726900"/>
            <a:ext cx="12023375" cy="4272742"/>
          </a:xfrm>
        </p:spPr>
        <p:txBody>
          <a:bodyPr>
            <a:noAutofit/>
          </a:bodyPr>
          <a:lstStyle/>
          <a:p>
            <a:pPr marL="0" indent="0" algn="r">
              <a:buNone/>
            </a:pPr>
            <a:r>
              <a:rPr lang="en-US" sz="1800" dirty="0">
                <a:ea typeface="Open Sans" pitchFamily="2" charset="0"/>
                <a:cs typeface="Open Sans" pitchFamily="2" charset="0"/>
              </a:rPr>
              <a:t>8 of 13 </a:t>
            </a:r>
            <a:r>
              <a:rPr lang="en-US" sz="1800" dirty="0" err="1">
                <a:ea typeface="Open Sans" pitchFamily="2" charset="0"/>
                <a:cs typeface="Open Sans" pitchFamily="2" charset="0"/>
              </a:rPr>
              <a:t>licences</a:t>
            </a:r>
            <a:r>
              <a:rPr lang="en-US" sz="1800" dirty="0">
                <a:ea typeface="Open Sans" pitchFamily="2" charset="0"/>
                <a:cs typeface="Open Sans" pitchFamily="2" charset="0"/>
              </a:rPr>
              <a:t> in 2023-2024 are for commercial purposed</a:t>
            </a:r>
          </a:p>
          <a:p>
            <a:pPr marL="0" indent="0" algn="r">
              <a:buNone/>
            </a:pPr>
            <a:endParaRPr lang="en-US" sz="1800" dirty="0">
              <a:effectLst/>
              <a:ea typeface="Open Sans" pitchFamily="2" charset="0"/>
              <a:cs typeface="Open Sans" pitchFamily="2" charset="0"/>
            </a:endParaRPr>
          </a:p>
          <a:p>
            <a:pPr marL="0" indent="0" algn="r">
              <a:buNone/>
            </a:pPr>
            <a:r>
              <a:rPr lang="en-US" sz="1800" dirty="0">
                <a:ea typeface="Open Sans" pitchFamily="2" charset="0"/>
                <a:cs typeface="Open Sans" pitchFamily="2" charset="0"/>
              </a:rPr>
              <a:t>ELI Beamlines (CZ): to provide consultancy services to commercial customers </a:t>
            </a:r>
            <a:br>
              <a:rPr lang="en-US" sz="1800" dirty="0">
                <a:ea typeface="Open Sans" pitchFamily="2" charset="0"/>
                <a:cs typeface="Open Sans" pitchFamily="2" charset="0"/>
              </a:rPr>
            </a:br>
            <a:r>
              <a:rPr lang="en-US" sz="1800" dirty="0">
                <a:ea typeface="Open Sans" pitchFamily="2" charset="0"/>
                <a:cs typeface="Open Sans" pitchFamily="2" charset="0"/>
              </a:rPr>
              <a:t>(already have an institutional </a:t>
            </a:r>
            <a:r>
              <a:rPr lang="en-US" sz="1800" dirty="0" err="1">
                <a:ea typeface="Open Sans" pitchFamily="2" charset="0"/>
                <a:cs typeface="Open Sans" pitchFamily="2" charset="0"/>
              </a:rPr>
              <a:t>licence</a:t>
            </a:r>
            <a:r>
              <a:rPr lang="en-US" sz="1800" dirty="0">
                <a:ea typeface="Open Sans" pitchFamily="2" charset="0"/>
                <a:cs typeface="Open Sans" pitchFamily="2" charset="0"/>
              </a:rPr>
              <a:t>)</a:t>
            </a:r>
          </a:p>
          <a:p>
            <a:pPr marL="0" indent="0" algn="r">
              <a:buNone/>
            </a:pPr>
            <a:r>
              <a:rPr lang="en-US" sz="1800" dirty="0">
                <a:effectLst/>
                <a:ea typeface="Open Sans" pitchFamily="2" charset="0"/>
                <a:cs typeface="Open Sans" pitchFamily="2" charset="0"/>
              </a:rPr>
              <a:t>MEVEX (CA)</a:t>
            </a:r>
            <a:r>
              <a:rPr lang="en-US" sz="1800" dirty="0">
                <a:ea typeface="Open Sans" pitchFamily="2" charset="0"/>
                <a:cs typeface="Open Sans" pitchFamily="2" charset="0"/>
              </a:rPr>
              <a:t>: </a:t>
            </a:r>
            <a:r>
              <a:rPr lang="en-US" sz="1800" dirty="0" err="1">
                <a:ea typeface="Open Sans" pitchFamily="2" charset="0"/>
                <a:cs typeface="Open Sans" pitchFamily="2" charset="0"/>
              </a:rPr>
              <a:t>optimise</a:t>
            </a:r>
            <a:r>
              <a:rPr lang="en-US" sz="1800" dirty="0">
                <a:ea typeface="Open Sans" pitchFamily="2" charset="0"/>
                <a:cs typeface="Open Sans" pitchFamily="2" charset="0"/>
              </a:rPr>
              <a:t> their accelerator system designs in particular for exposure to high neutron</a:t>
            </a:r>
          </a:p>
          <a:p>
            <a:pPr marL="0" indent="0" algn="r">
              <a:buNone/>
            </a:pPr>
            <a:r>
              <a:rPr lang="en-US" sz="1800" dirty="0" err="1">
                <a:effectLst/>
                <a:ea typeface="Open Sans" pitchFamily="2" charset="0"/>
                <a:cs typeface="Open Sans" pitchFamily="2" charset="0"/>
              </a:rPr>
              <a:t>Transmutex</a:t>
            </a:r>
            <a:r>
              <a:rPr lang="en-US" sz="1800" dirty="0">
                <a:effectLst/>
                <a:ea typeface="Open Sans" pitchFamily="2" charset="0"/>
                <a:cs typeface="Open Sans" pitchFamily="2" charset="0"/>
              </a:rPr>
              <a:t> (CH): for the design of their subcritical power reactor technology</a:t>
            </a:r>
          </a:p>
          <a:p>
            <a:pPr marL="0" indent="0" algn="r">
              <a:buNone/>
            </a:pPr>
            <a:r>
              <a:rPr lang="en-US" sz="1800" dirty="0">
                <a:effectLst/>
                <a:ea typeface="Open Sans" pitchFamily="2" charset="0"/>
                <a:cs typeface="Open Sans" pitchFamily="2" charset="0"/>
              </a:rPr>
              <a:t>Marvel Fusion GmbH</a:t>
            </a:r>
            <a:r>
              <a:rPr lang="en-US" sz="1800" dirty="0">
                <a:ea typeface="Open Sans" pitchFamily="2" charset="0"/>
                <a:cs typeface="Open Sans" pitchFamily="2" charset="0"/>
              </a:rPr>
              <a:t> (DE): for their R&amp;D on laser-driven fusion for energy production</a:t>
            </a:r>
            <a:endParaRPr lang="en-US" sz="1800" dirty="0">
              <a:effectLst/>
              <a:ea typeface="Open Sans" pitchFamily="2" charset="0"/>
              <a:cs typeface="Open Sans" pitchFamily="2" charset="0"/>
            </a:endParaRPr>
          </a:p>
          <a:p>
            <a:pPr marL="0" indent="0" algn="r">
              <a:buNone/>
            </a:pPr>
            <a:r>
              <a:rPr lang="en-US" sz="1800" dirty="0">
                <a:effectLst/>
                <a:ea typeface="Open Sans" pitchFamily="2" charset="0"/>
                <a:cs typeface="Open Sans" pitchFamily="2" charset="0"/>
              </a:rPr>
              <a:t>Cerberus Nuclear (GB): to perform radiation shielding and dose uptake assessments for civilian nuclear industry</a:t>
            </a:r>
          </a:p>
          <a:p>
            <a:pPr marL="0" indent="0" algn="r">
              <a:buNone/>
            </a:pPr>
            <a:r>
              <a:rPr lang="en-US" sz="1800" dirty="0">
                <a:ea typeface="Open Sans" pitchFamily="2" charset="0"/>
                <a:cs typeface="Open Sans" pitchFamily="2" charset="0"/>
              </a:rPr>
              <a:t>NorthStar (US): shielding and activation of components in their </a:t>
            </a:r>
            <a:r>
              <a:rPr lang="en-US" sz="1800" dirty="0" err="1">
                <a:ea typeface="Open Sans" pitchFamily="2" charset="0"/>
                <a:cs typeface="Open Sans" pitchFamily="2" charset="0"/>
              </a:rPr>
              <a:t>radiopharma</a:t>
            </a:r>
            <a:r>
              <a:rPr lang="en-US" sz="1800" dirty="0">
                <a:ea typeface="Open Sans" pitchFamily="2" charset="0"/>
                <a:cs typeface="Open Sans" pitchFamily="2" charset="0"/>
              </a:rPr>
              <a:t> installations</a:t>
            </a:r>
          </a:p>
          <a:p>
            <a:pPr marL="0" indent="0" algn="r">
              <a:buNone/>
            </a:pPr>
            <a:r>
              <a:rPr lang="en-US" sz="1800" dirty="0">
                <a:effectLst/>
                <a:ea typeface="Open Sans" pitchFamily="2" charset="0"/>
                <a:cs typeface="Open Sans" pitchFamily="2" charset="0"/>
              </a:rPr>
              <a:t>EMPYREAN Medical Systems (US): for radiation oncology technologies</a:t>
            </a:r>
          </a:p>
        </p:txBody>
      </p:sp>
      <p:sp>
        <p:nvSpPr>
          <p:cNvPr id="27" name="Tytuł 1">
            <a:extLst>
              <a:ext uri="{FF2B5EF4-FFF2-40B4-BE49-F238E27FC236}">
                <a16:creationId xmlns:a16="http://schemas.microsoft.com/office/drawing/2014/main" id="{30957B9B-8895-5A8E-EEDF-388A7E74A934}"/>
              </a:ext>
            </a:extLst>
          </p:cNvPr>
          <p:cNvSpPr txBox="1">
            <a:spLocks/>
          </p:cNvSpPr>
          <p:nvPr/>
        </p:nvSpPr>
        <p:spPr>
          <a:xfrm>
            <a:off x="7846464" y="196494"/>
            <a:ext cx="4078468"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gn="r"/>
            <a:r>
              <a:rPr lang="en-US" sz="2800" b="1" dirty="0" err="1">
                <a:solidFill>
                  <a:schemeClr val="bg1"/>
                </a:solidFill>
                <a:latin typeface="+mj-lt"/>
                <a:ea typeface="Open Sans" pitchFamily="2" charset="0"/>
                <a:cs typeface="Open Sans" pitchFamily="2" charset="0"/>
              </a:rPr>
              <a:t>Fluka.CERN</a:t>
            </a:r>
            <a:br>
              <a:rPr lang="en-US" sz="2800" b="1" dirty="0">
                <a:solidFill>
                  <a:schemeClr val="bg1"/>
                </a:solidFill>
                <a:latin typeface="+mj-lt"/>
                <a:ea typeface="Open Sans" pitchFamily="2" charset="0"/>
                <a:cs typeface="Open Sans" pitchFamily="2" charset="0"/>
              </a:rPr>
            </a:br>
            <a:endParaRPr lang="en-US" sz="2800" b="1" dirty="0">
              <a:solidFill>
                <a:schemeClr val="bg1"/>
              </a:solidFill>
              <a:latin typeface="+mj-lt"/>
              <a:ea typeface="Open Sans" pitchFamily="2" charset="0"/>
              <a:cs typeface="Open Sans" pitchFamily="2" charset="0"/>
            </a:endParaRPr>
          </a:p>
        </p:txBody>
      </p:sp>
      <p:sp>
        <p:nvSpPr>
          <p:cNvPr id="31" name="TextBox 30">
            <a:extLst>
              <a:ext uri="{FF2B5EF4-FFF2-40B4-BE49-F238E27FC236}">
                <a16:creationId xmlns:a16="http://schemas.microsoft.com/office/drawing/2014/main" id="{3767E337-BAEE-388A-43CF-301CDADF1411}"/>
              </a:ext>
            </a:extLst>
          </p:cNvPr>
          <p:cNvSpPr txBox="1"/>
          <p:nvPr/>
        </p:nvSpPr>
        <p:spPr>
          <a:xfrm>
            <a:off x="182680" y="4911150"/>
            <a:ext cx="11912427" cy="646331"/>
          </a:xfrm>
          <a:prstGeom prst="rect">
            <a:avLst/>
          </a:prstGeom>
          <a:noFill/>
        </p:spPr>
        <p:txBody>
          <a:bodyPr wrap="square">
            <a:spAutoFit/>
          </a:bodyPr>
          <a:lstStyle/>
          <a:p>
            <a:r>
              <a:rPr lang="en-GB" b="0" i="1" u="none" strike="noStrike" dirty="0">
                <a:solidFill>
                  <a:schemeClr val="bg1"/>
                </a:solidFill>
                <a:effectLst/>
              </a:rPr>
              <a:t>“</a:t>
            </a:r>
            <a:r>
              <a:rPr lang="en-GB" b="0" i="1" u="none" strike="noStrike" dirty="0" err="1">
                <a:solidFill>
                  <a:schemeClr val="bg1"/>
                </a:solidFill>
                <a:effectLst/>
              </a:rPr>
              <a:t>Fluka</a:t>
            </a:r>
            <a:r>
              <a:rPr lang="en-GB" b="0" i="1" u="none" strike="noStrike" dirty="0">
                <a:solidFill>
                  <a:schemeClr val="bg1"/>
                </a:solidFill>
                <a:effectLst/>
              </a:rPr>
              <a:t> really meets the requirements when running radiation safety and impact simulations – it is THE programme to use”</a:t>
            </a:r>
          </a:p>
          <a:p>
            <a:r>
              <a:rPr lang="en-GB" b="0" i="0" u="none" strike="noStrike" dirty="0">
                <a:solidFill>
                  <a:schemeClr val="bg1"/>
                </a:solidFill>
                <a:effectLst/>
              </a:rPr>
              <a:t>Bryan </a:t>
            </a:r>
            <a:r>
              <a:rPr lang="en-GB" b="0" i="0" u="none" strike="noStrike" dirty="0" err="1">
                <a:solidFill>
                  <a:schemeClr val="bg1"/>
                </a:solidFill>
                <a:effectLst/>
              </a:rPr>
              <a:t>Verveld</a:t>
            </a:r>
            <a:r>
              <a:rPr lang="en-GB" b="0" i="0" u="none" strike="noStrike" dirty="0">
                <a:solidFill>
                  <a:schemeClr val="bg1"/>
                </a:solidFill>
                <a:effectLst/>
              </a:rPr>
              <a:t>, business developer at </a:t>
            </a:r>
            <a:r>
              <a:rPr lang="en-GB" b="0" i="0" u="none" strike="noStrike" dirty="0" err="1">
                <a:solidFill>
                  <a:schemeClr val="bg1"/>
                </a:solidFill>
                <a:effectLst/>
              </a:rPr>
              <a:t>Demcon</a:t>
            </a:r>
            <a:r>
              <a:rPr lang="en-GB" b="0" i="0" u="none" strike="noStrike" dirty="0">
                <a:solidFill>
                  <a:schemeClr val="bg1"/>
                </a:solidFill>
                <a:effectLst/>
              </a:rPr>
              <a:t> Multiphysics</a:t>
            </a:r>
            <a:endParaRPr lang="en-FR" dirty="0">
              <a:solidFill>
                <a:schemeClr val="bg1"/>
              </a:solidFill>
            </a:endParaRPr>
          </a:p>
        </p:txBody>
      </p:sp>
    </p:spTree>
    <p:extLst>
      <p:ext uri="{BB962C8B-B14F-4D97-AF65-F5344CB8AC3E}">
        <p14:creationId xmlns:p14="http://schemas.microsoft.com/office/powerpoint/2010/main" val="23368678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4D20DF5-6D3E-7D03-BEE9-D09012CCDFCE}"/>
              </a:ext>
            </a:extLst>
          </p:cNvPr>
          <p:cNvSpPr>
            <a:spLocks noGrp="1"/>
          </p:cNvSpPr>
          <p:nvPr>
            <p:ph idx="1"/>
          </p:nvPr>
        </p:nvSpPr>
        <p:spPr>
          <a:xfrm>
            <a:off x="5507304" y="684466"/>
            <a:ext cx="6473350" cy="4460621"/>
          </a:xfrm>
        </p:spPr>
        <p:txBody>
          <a:bodyPr>
            <a:normAutofit/>
          </a:bodyPr>
          <a:lstStyle/>
          <a:p>
            <a:pPr marL="0" indent="0">
              <a:buNone/>
            </a:pPr>
            <a:r>
              <a:rPr lang="en-GB" sz="3600" dirty="0">
                <a:latin typeface="Source Sans Pro" panose="020B0503030403020204" pitchFamily="34" charset="0"/>
                <a:ea typeface="Source Sans Pro" panose="020B0503030403020204" pitchFamily="34" charset="0"/>
              </a:rPr>
              <a:t>The CERN success story</a:t>
            </a:r>
          </a:p>
          <a:p>
            <a:pPr marL="0" indent="0">
              <a:buNone/>
            </a:pPr>
            <a:r>
              <a:rPr lang="en-GB" sz="2200" dirty="0">
                <a:latin typeface="Source Sans Pro" panose="020B0503030403020204" pitchFamily="34" charset="0"/>
                <a:ea typeface="Source Sans Pro" panose="020B0503030403020204" pitchFamily="34" charset="0"/>
              </a:rPr>
              <a:t> </a:t>
            </a:r>
          </a:p>
          <a:p>
            <a:pPr marL="0" indent="0">
              <a:lnSpc>
                <a:spcPct val="110000"/>
              </a:lnSpc>
              <a:buNone/>
            </a:pPr>
            <a:r>
              <a:rPr lang="en-GB" i="1" dirty="0">
                <a:latin typeface="Source Sans Pro" panose="020B0503030403020204" pitchFamily="34" charset="0"/>
                <a:ea typeface="Source Sans Pro" panose="020B0503030403020204" pitchFamily="34" charset="0"/>
              </a:rPr>
              <a:t>“CERN’s technologies have generated significant societal benefits, including advancements in cancer therapy, medical imaging, autonomous driving with artificial intelligence, and environmental applications of superconducting cables.”</a:t>
            </a:r>
          </a:p>
        </p:txBody>
      </p:sp>
      <p:pic>
        <p:nvPicPr>
          <p:cNvPr id="6146" name="Picture 2">
            <a:extLst>
              <a:ext uri="{FF2B5EF4-FFF2-40B4-BE49-F238E27FC236}">
                <a16:creationId xmlns:a16="http://schemas.microsoft.com/office/drawing/2014/main" id="{D4ADB51B-F759-B64E-582C-ABD90963C1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6612" y="2172779"/>
            <a:ext cx="4794712" cy="318897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FF6A0FFC-826F-1961-8983-C3DCD96E4BE6}"/>
              </a:ext>
            </a:extLst>
          </p:cNvPr>
          <p:cNvPicPr>
            <a:picLocks noChangeAspect="1"/>
          </p:cNvPicPr>
          <p:nvPr/>
        </p:nvPicPr>
        <p:blipFill>
          <a:blip r:embed="rId4"/>
          <a:stretch>
            <a:fillRect/>
          </a:stretch>
        </p:blipFill>
        <p:spPr>
          <a:xfrm>
            <a:off x="246612" y="168137"/>
            <a:ext cx="4794712" cy="1675310"/>
          </a:xfrm>
          <a:prstGeom prst="rect">
            <a:avLst/>
          </a:prstGeom>
        </p:spPr>
      </p:pic>
      <p:sp>
        <p:nvSpPr>
          <p:cNvPr id="8" name="TextBox 7">
            <a:extLst>
              <a:ext uri="{FF2B5EF4-FFF2-40B4-BE49-F238E27FC236}">
                <a16:creationId xmlns:a16="http://schemas.microsoft.com/office/drawing/2014/main" id="{3C394A39-1000-E9F3-7950-3A571013AFDB}"/>
              </a:ext>
            </a:extLst>
          </p:cNvPr>
          <p:cNvSpPr txBox="1"/>
          <p:nvPr/>
        </p:nvSpPr>
        <p:spPr>
          <a:xfrm>
            <a:off x="432262" y="5691082"/>
            <a:ext cx="10199716" cy="369332"/>
          </a:xfrm>
          <a:prstGeom prst="rect">
            <a:avLst/>
          </a:prstGeom>
          <a:noFill/>
        </p:spPr>
        <p:txBody>
          <a:bodyPr wrap="square">
            <a:spAutoFit/>
          </a:bodyPr>
          <a:lstStyle/>
          <a:p>
            <a:r>
              <a:rPr lang="en-FR" dirty="0">
                <a:solidFill>
                  <a:schemeClr val="bg1"/>
                </a:solidFill>
              </a:rPr>
              <a:t>https://commission.europa.eu/topics/eu-competitiveness/draghi-report_en</a:t>
            </a:r>
          </a:p>
        </p:txBody>
      </p:sp>
    </p:spTree>
    <p:extLst>
      <p:ext uri="{BB962C8B-B14F-4D97-AF65-F5344CB8AC3E}">
        <p14:creationId xmlns:p14="http://schemas.microsoft.com/office/powerpoint/2010/main" val="337776140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FDE5B1-1467-6B0A-9B49-1FFB98996342}"/>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D9C3F55C-6145-89AC-AB0E-F9580E8DDB08}"/>
              </a:ext>
            </a:extLst>
          </p:cNvPr>
          <p:cNvSpPr>
            <a:spLocks noGrp="1"/>
          </p:cNvSpPr>
          <p:nvPr>
            <p:ph type="title"/>
          </p:nvPr>
        </p:nvSpPr>
        <p:spPr>
          <a:xfrm>
            <a:off x="277471" y="103129"/>
            <a:ext cx="8550564" cy="840220"/>
          </a:xfrm>
        </p:spPr>
        <p:txBody>
          <a:bodyPr/>
          <a:lstStyle/>
          <a:p>
            <a:r>
              <a:rPr lang="pl-PL" dirty="0" err="1"/>
              <a:t>Entrepreneurship</a:t>
            </a:r>
            <a:r>
              <a:rPr lang="pl-PL" dirty="0"/>
              <a:t> </a:t>
            </a:r>
            <a:r>
              <a:rPr lang="pl-PL" dirty="0" err="1"/>
              <a:t>events</a:t>
            </a:r>
            <a:r>
              <a:rPr lang="pl-PL" dirty="0"/>
              <a:t>/news</a:t>
            </a:r>
            <a:endParaRPr lang="en-US" dirty="0"/>
          </a:p>
        </p:txBody>
      </p:sp>
      <p:grpSp>
        <p:nvGrpSpPr>
          <p:cNvPr id="42" name="Grupa 41">
            <a:extLst>
              <a:ext uri="{FF2B5EF4-FFF2-40B4-BE49-F238E27FC236}">
                <a16:creationId xmlns:a16="http://schemas.microsoft.com/office/drawing/2014/main" id="{5190F6B5-25A7-CC79-A8CB-D7CEB20F0D2A}"/>
              </a:ext>
            </a:extLst>
          </p:cNvPr>
          <p:cNvGrpSpPr/>
          <p:nvPr/>
        </p:nvGrpSpPr>
        <p:grpSpPr>
          <a:xfrm>
            <a:off x="9428518" y="2068209"/>
            <a:ext cx="2569915" cy="3162784"/>
            <a:chOff x="5003106" y="2522201"/>
            <a:chExt cx="2569915" cy="3162784"/>
          </a:xfrm>
        </p:grpSpPr>
        <p:grpSp>
          <p:nvGrpSpPr>
            <p:cNvPr id="41" name="Grupa 40">
              <a:extLst>
                <a:ext uri="{FF2B5EF4-FFF2-40B4-BE49-F238E27FC236}">
                  <a16:creationId xmlns:a16="http://schemas.microsoft.com/office/drawing/2014/main" id="{C9AAC3A2-60EC-DC9C-78C6-49A547535DA7}"/>
                </a:ext>
              </a:extLst>
            </p:cNvPr>
            <p:cNvGrpSpPr/>
            <p:nvPr/>
          </p:nvGrpSpPr>
          <p:grpSpPr>
            <a:xfrm>
              <a:off x="5003106" y="2522201"/>
              <a:ext cx="2536515" cy="3162784"/>
              <a:chOff x="4589405" y="2017960"/>
              <a:chExt cx="2536515" cy="3162784"/>
            </a:xfrm>
          </p:grpSpPr>
          <p:pic>
            <p:nvPicPr>
              <p:cNvPr id="39" name="Obraz 38">
                <a:extLst>
                  <a:ext uri="{FF2B5EF4-FFF2-40B4-BE49-F238E27FC236}">
                    <a16:creationId xmlns:a16="http://schemas.microsoft.com/office/drawing/2014/main" id="{246580B0-5F2B-AF88-C65E-D859024A52A7}"/>
                  </a:ext>
                </a:extLst>
              </p:cNvPr>
              <p:cNvPicPr>
                <a:picLocks noChangeAspect="1"/>
              </p:cNvPicPr>
              <p:nvPr/>
            </p:nvPicPr>
            <p:blipFill>
              <a:blip r:embed="rId3">
                <a:extLst>
                  <a:ext uri="{28A0092B-C50C-407E-A947-70E740481C1C}">
                    <a14:useLocalDpi xmlns:a14="http://schemas.microsoft.com/office/drawing/2010/main" val="0"/>
                  </a:ext>
                </a:extLst>
              </a:blip>
              <a:srcRect l="21868" r="21868"/>
              <a:stretch/>
            </p:blipFill>
            <p:spPr>
              <a:xfrm>
                <a:off x="4589405" y="2017960"/>
                <a:ext cx="2520000" cy="3150000"/>
              </a:xfrm>
              <a:prstGeom prst="roundRect">
                <a:avLst/>
              </a:prstGeom>
            </p:spPr>
          </p:pic>
          <p:sp>
            <p:nvSpPr>
              <p:cNvPr id="40" name="Prostokąt: zaokrąglone rogi 39">
                <a:extLst>
                  <a:ext uri="{FF2B5EF4-FFF2-40B4-BE49-F238E27FC236}">
                    <a16:creationId xmlns:a16="http://schemas.microsoft.com/office/drawing/2014/main" id="{CC71A86D-C163-EFA2-22B9-801FBDE4DE4B}"/>
                  </a:ext>
                </a:extLst>
              </p:cNvPr>
              <p:cNvSpPr/>
              <p:nvPr/>
            </p:nvSpPr>
            <p:spPr>
              <a:xfrm>
                <a:off x="4605920" y="2030744"/>
                <a:ext cx="2520000" cy="3150000"/>
              </a:xfrm>
              <a:prstGeom prst="roundRect">
                <a:avLst/>
              </a:prstGeom>
              <a:gradFill>
                <a:gsLst>
                  <a:gs pos="54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sp>
          <p:nvSpPr>
            <p:cNvPr id="18" name="Symbol zastępczy zawartości 2">
              <a:extLst>
                <a:ext uri="{FF2B5EF4-FFF2-40B4-BE49-F238E27FC236}">
                  <a16:creationId xmlns:a16="http://schemas.microsoft.com/office/drawing/2014/main" id="{FD45FB1B-05C8-9BCC-9C6F-CEB0695AC705}"/>
                </a:ext>
              </a:extLst>
            </p:cNvPr>
            <p:cNvSpPr txBox="1">
              <a:spLocks/>
            </p:cNvSpPr>
            <p:nvPr/>
          </p:nvSpPr>
          <p:spPr>
            <a:xfrm>
              <a:off x="5053021" y="4644532"/>
              <a:ext cx="2520000" cy="48725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0000"/>
                </a:lnSpc>
                <a:buNone/>
              </a:pPr>
              <a:r>
                <a:rPr lang="en-US" sz="1400" i="0" dirty="0">
                  <a:solidFill>
                    <a:schemeClr val="bg1"/>
                  </a:solidFill>
                  <a:effectLst/>
                </a:rPr>
                <a:t>CERN continues to foster innovation through academic collaboration, welcoming INSEAD and NTNU in 2024</a:t>
              </a:r>
            </a:p>
          </p:txBody>
        </p:sp>
      </p:grpSp>
      <p:sp>
        <p:nvSpPr>
          <p:cNvPr id="13" name="Symbol zastępczy zawartości 2">
            <a:extLst>
              <a:ext uri="{FF2B5EF4-FFF2-40B4-BE49-F238E27FC236}">
                <a16:creationId xmlns:a16="http://schemas.microsoft.com/office/drawing/2014/main" id="{43BBB51F-9674-507E-ADAA-EC82E6D291C4}"/>
              </a:ext>
            </a:extLst>
          </p:cNvPr>
          <p:cNvSpPr txBox="1">
            <a:spLocks/>
          </p:cNvSpPr>
          <p:nvPr/>
        </p:nvSpPr>
        <p:spPr>
          <a:xfrm>
            <a:off x="-272717" y="1418215"/>
            <a:ext cx="3411222"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CVC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summit</a:t>
            </a:r>
            <a:endPar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Symbol zastępczy zawartości 2">
            <a:extLst>
              <a:ext uri="{FF2B5EF4-FFF2-40B4-BE49-F238E27FC236}">
                <a16:creationId xmlns:a16="http://schemas.microsoft.com/office/drawing/2014/main" id="{D8B10ED5-AD92-5FE4-2C56-7903158709B6}"/>
              </a:ext>
            </a:extLst>
          </p:cNvPr>
          <p:cNvSpPr txBox="1">
            <a:spLocks/>
          </p:cNvSpPr>
          <p:nvPr/>
        </p:nvSpPr>
        <p:spPr>
          <a:xfrm>
            <a:off x="3090447" y="1243026"/>
            <a:ext cx="2789869"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10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years</a:t>
            </a: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 of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IdeaSquare</a:t>
            </a:r>
            <a:endPar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Symbol zastępczy zawartości 2">
            <a:extLst>
              <a:ext uri="{FF2B5EF4-FFF2-40B4-BE49-F238E27FC236}">
                <a16:creationId xmlns:a16="http://schemas.microsoft.com/office/drawing/2014/main" id="{6689A2D1-AAA4-82BA-F2A2-228CEAE4A342}"/>
              </a:ext>
            </a:extLst>
          </p:cNvPr>
          <p:cNvSpPr txBox="1">
            <a:spLocks/>
          </p:cNvSpPr>
          <p:nvPr/>
        </p:nvSpPr>
        <p:spPr>
          <a:xfrm>
            <a:off x="5862485" y="1427535"/>
            <a:ext cx="3411222"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Quantum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Detectors</a:t>
            </a:r>
            <a:endPar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15" name="Grupa 41">
            <a:extLst>
              <a:ext uri="{FF2B5EF4-FFF2-40B4-BE49-F238E27FC236}">
                <a16:creationId xmlns:a16="http://schemas.microsoft.com/office/drawing/2014/main" id="{5E62074B-2EE5-3C1E-1DDC-5EBE9BF3D5A8}"/>
              </a:ext>
            </a:extLst>
          </p:cNvPr>
          <p:cNvGrpSpPr/>
          <p:nvPr/>
        </p:nvGrpSpPr>
        <p:grpSpPr>
          <a:xfrm>
            <a:off x="226967" y="2036553"/>
            <a:ext cx="2536515" cy="3150000"/>
            <a:chOff x="4986591" y="2522201"/>
            <a:chExt cx="2536515" cy="3150000"/>
          </a:xfrm>
        </p:grpSpPr>
        <p:grpSp>
          <p:nvGrpSpPr>
            <p:cNvPr id="19" name="Grupa 40">
              <a:extLst>
                <a:ext uri="{FF2B5EF4-FFF2-40B4-BE49-F238E27FC236}">
                  <a16:creationId xmlns:a16="http://schemas.microsoft.com/office/drawing/2014/main" id="{F6B08905-4CB0-667D-4364-62D3FD042473}"/>
                </a:ext>
              </a:extLst>
            </p:cNvPr>
            <p:cNvGrpSpPr/>
            <p:nvPr/>
          </p:nvGrpSpPr>
          <p:grpSpPr>
            <a:xfrm>
              <a:off x="4994848" y="2522201"/>
              <a:ext cx="2528258" cy="3150000"/>
              <a:chOff x="4581147" y="2017960"/>
              <a:chExt cx="2528258" cy="3150000"/>
            </a:xfrm>
          </p:grpSpPr>
          <p:pic>
            <p:nvPicPr>
              <p:cNvPr id="22" name="Obraz 38">
                <a:extLst>
                  <a:ext uri="{FF2B5EF4-FFF2-40B4-BE49-F238E27FC236}">
                    <a16:creationId xmlns:a16="http://schemas.microsoft.com/office/drawing/2014/main" id="{2456176C-6EA6-802B-ED9E-8357694471D1}"/>
                  </a:ext>
                </a:extLst>
              </p:cNvPr>
              <p:cNvPicPr>
                <a:picLocks noChangeAspect="1"/>
              </p:cNvPicPr>
              <p:nvPr/>
            </p:nvPicPr>
            <p:blipFill>
              <a:blip r:embed="rId4">
                <a:extLst>
                  <a:ext uri="{28A0092B-C50C-407E-A947-70E740481C1C}">
                    <a14:useLocalDpi xmlns:a14="http://schemas.microsoft.com/office/drawing/2010/main" val="0"/>
                  </a:ext>
                </a:extLst>
              </a:blip>
              <a:srcRect l="27875" r="27875"/>
              <a:stretch/>
            </p:blipFill>
            <p:spPr>
              <a:xfrm>
                <a:off x="4589405" y="2017960"/>
                <a:ext cx="2520000" cy="3150000"/>
              </a:xfrm>
              <a:prstGeom prst="roundRect">
                <a:avLst/>
              </a:prstGeom>
            </p:spPr>
          </p:pic>
          <p:sp>
            <p:nvSpPr>
              <p:cNvPr id="23" name="Prostokąt: zaokrąglone rogi 39">
                <a:extLst>
                  <a:ext uri="{FF2B5EF4-FFF2-40B4-BE49-F238E27FC236}">
                    <a16:creationId xmlns:a16="http://schemas.microsoft.com/office/drawing/2014/main" id="{6423B08C-7703-7A48-2762-C636B3380DFF}"/>
                  </a:ext>
                </a:extLst>
              </p:cNvPr>
              <p:cNvSpPr/>
              <p:nvPr/>
            </p:nvSpPr>
            <p:spPr>
              <a:xfrm>
                <a:off x="4581147" y="2017960"/>
                <a:ext cx="2520000" cy="3150000"/>
              </a:xfrm>
              <a:prstGeom prst="roundRect">
                <a:avLst/>
              </a:prstGeom>
              <a:gradFill>
                <a:gsLst>
                  <a:gs pos="54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sp>
          <p:nvSpPr>
            <p:cNvPr id="21" name="Symbol zastępczy zawartości 2">
              <a:extLst>
                <a:ext uri="{FF2B5EF4-FFF2-40B4-BE49-F238E27FC236}">
                  <a16:creationId xmlns:a16="http://schemas.microsoft.com/office/drawing/2014/main" id="{074FA952-6EB6-3479-24EF-6F89871481DC}"/>
                </a:ext>
              </a:extLst>
            </p:cNvPr>
            <p:cNvSpPr txBox="1">
              <a:spLocks/>
            </p:cNvSpPr>
            <p:nvPr/>
          </p:nvSpPr>
          <p:spPr>
            <a:xfrm>
              <a:off x="4986591" y="4737463"/>
              <a:ext cx="2536515" cy="382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0000"/>
                </a:lnSpc>
                <a:buNone/>
              </a:pPr>
              <a:r>
                <a:rPr lang="en-US" sz="1400" i="0" dirty="0">
                  <a:solidFill>
                    <a:schemeClr val="bg1"/>
                  </a:solidFill>
                  <a:effectLst/>
                </a:rPr>
                <a:t>The CVC community gathered for the first time - fostering deeper connections</a:t>
              </a:r>
            </a:p>
          </p:txBody>
        </p:sp>
      </p:grpSp>
      <p:grpSp>
        <p:nvGrpSpPr>
          <p:cNvPr id="24" name="Grupa 41">
            <a:extLst>
              <a:ext uri="{FF2B5EF4-FFF2-40B4-BE49-F238E27FC236}">
                <a16:creationId xmlns:a16="http://schemas.microsoft.com/office/drawing/2014/main" id="{DE45E7D8-414E-B176-A675-4F98343AD067}"/>
              </a:ext>
            </a:extLst>
          </p:cNvPr>
          <p:cNvGrpSpPr/>
          <p:nvPr/>
        </p:nvGrpSpPr>
        <p:grpSpPr>
          <a:xfrm>
            <a:off x="3256986" y="2068209"/>
            <a:ext cx="2528094" cy="3150000"/>
            <a:chOff x="4995012" y="2522201"/>
            <a:chExt cx="2528094" cy="3150000"/>
          </a:xfrm>
        </p:grpSpPr>
        <p:grpSp>
          <p:nvGrpSpPr>
            <p:cNvPr id="25" name="Grupa 40">
              <a:extLst>
                <a:ext uri="{FF2B5EF4-FFF2-40B4-BE49-F238E27FC236}">
                  <a16:creationId xmlns:a16="http://schemas.microsoft.com/office/drawing/2014/main" id="{F3AA35CC-ACDB-4745-0FDF-4368F8567F6A}"/>
                </a:ext>
              </a:extLst>
            </p:cNvPr>
            <p:cNvGrpSpPr/>
            <p:nvPr/>
          </p:nvGrpSpPr>
          <p:grpSpPr>
            <a:xfrm>
              <a:off x="4999059" y="2522201"/>
              <a:ext cx="2524047" cy="3150000"/>
              <a:chOff x="4585358" y="2017960"/>
              <a:chExt cx="2524047" cy="3150000"/>
            </a:xfrm>
          </p:grpSpPr>
          <p:pic>
            <p:nvPicPr>
              <p:cNvPr id="27" name="Obraz 38">
                <a:extLst>
                  <a:ext uri="{FF2B5EF4-FFF2-40B4-BE49-F238E27FC236}">
                    <a16:creationId xmlns:a16="http://schemas.microsoft.com/office/drawing/2014/main" id="{DBB56C82-6AD1-801A-4D7C-D9C08ED9197A}"/>
                  </a:ext>
                </a:extLst>
              </p:cNvPr>
              <p:cNvPicPr>
                <a:picLocks noChangeAspect="1"/>
              </p:cNvPicPr>
              <p:nvPr/>
            </p:nvPicPr>
            <p:blipFill>
              <a:blip r:embed="rId5">
                <a:extLst>
                  <a:ext uri="{28A0092B-C50C-407E-A947-70E740481C1C}">
                    <a14:useLocalDpi xmlns:a14="http://schemas.microsoft.com/office/drawing/2010/main" val="0"/>
                  </a:ext>
                </a:extLst>
              </a:blip>
              <a:srcRect l="27461" r="27461"/>
              <a:stretch/>
            </p:blipFill>
            <p:spPr>
              <a:xfrm>
                <a:off x="4589405" y="2017960"/>
                <a:ext cx="2520000" cy="3150000"/>
              </a:xfrm>
              <a:prstGeom prst="roundRect">
                <a:avLst/>
              </a:prstGeom>
            </p:spPr>
          </p:pic>
          <p:sp>
            <p:nvSpPr>
              <p:cNvPr id="28" name="Prostokąt: zaokrąglone rogi 39">
                <a:extLst>
                  <a:ext uri="{FF2B5EF4-FFF2-40B4-BE49-F238E27FC236}">
                    <a16:creationId xmlns:a16="http://schemas.microsoft.com/office/drawing/2014/main" id="{474FBBF6-2AC9-7067-FA0A-961C1C26E82F}"/>
                  </a:ext>
                </a:extLst>
              </p:cNvPr>
              <p:cNvSpPr/>
              <p:nvPr/>
            </p:nvSpPr>
            <p:spPr>
              <a:xfrm>
                <a:off x="4585358" y="2017960"/>
                <a:ext cx="2520000" cy="3150000"/>
              </a:xfrm>
              <a:prstGeom prst="roundRect">
                <a:avLst/>
              </a:prstGeom>
              <a:gradFill>
                <a:gsLst>
                  <a:gs pos="54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sp>
          <p:nvSpPr>
            <p:cNvPr id="26" name="Symbol zastępczy zawartości 2">
              <a:extLst>
                <a:ext uri="{FF2B5EF4-FFF2-40B4-BE49-F238E27FC236}">
                  <a16:creationId xmlns:a16="http://schemas.microsoft.com/office/drawing/2014/main" id="{160659F8-9919-5B1A-6381-F30FFF53D430}"/>
                </a:ext>
              </a:extLst>
            </p:cNvPr>
            <p:cNvSpPr txBox="1">
              <a:spLocks/>
            </p:cNvSpPr>
            <p:nvPr/>
          </p:nvSpPr>
          <p:spPr>
            <a:xfrm>
              <a:off x="4995012" y="4748895"/>
              <a:ext cx="2528094" cy="382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0000"/>
                </a:lnSpc>
                <a:buNone/>
              </a:pPr>
              <a:r>
                <a:rPr lang="en-US" sz="1400" i="0" dirty="0">
                  <a:solidFill>
                    <a:schemeClr val="bg1"/>
                  </a:solidFill>
                  <a:effectLst/>
                </a:rPr>
                <a:t>Celebrating a decade of innovation at the multipurpose creativity space</a:t>
              </a:r>
            </a:p>
          </p:txBody>
        </p:sp>
      </p:grpSp>
      <p:grpSp>
        <p:nvGrpSpPr>
          <p:cNvPr id="29" name="Grupa 41">
            <a:extLst>
              <a:ext uri="{FF2B5EF4-FFF2-40B4-BE49-F238E27FC236}">
                <a16:creationId xmlns:a16="http://schemas.microsoft.com/office/drawing/2014/main" id="{B268D62A-CF84-41FE-788A-E95441085E04}"/>
              </a:ext>
            </a:extLst>
          </p:cNvPr>
          <p:cNvGrpSpPr/>
          <p:nvPr/>
        </p:nvGrpSpPr>
        <p:grpSpPr>
          <a:xfrm>
            <a:off x="6423153" y="2055425"/>
            <a:ext cx="2616023" cy="3162784"/>
            <a:chOff x="5003106" y="2522201"/>
            <a:chExt cx="2616023" cy="3162784"/>
          </a:xfrm>
        </p:grpSpPr>
        <p:grpSp>
          <p:nvGrpSpPr>
            <p:cNvPr id="30" name="Grupa 40">
              <a:extLst>
                <a:ext uri="{FF2B5EF4-FFF2-40B4-BE49-F238E27FC236}">
                  <a16:creationId xmlns:a16="http://schemas.microsoft.com/office/drawing/2014/main" id="{61BBA7ED-E44F-5D72-0805-48D198E50F4C}"/>
                </a:ext>
              </a:extLst>
            </p:cNvPr>
            <p:cNvGrpSpPr/>
            <p:nvPr/>
          </p:nvGrpSpPr>
          <p:grpSpPr>
            <a:xfrm>
              <a:off x="5003106" y="2522201"/>
              <a:ext cx="2520000" cy="3162784"/>
              <a:chOff x="4589405" y="2017960"/>
              <a:chExt cx="2520000" cy="3162784"/>
            </a:xfrm>
          </p:grpSpPr>
          <p:pic>
            <p:nvPicPr>
              <p:cNvPr id="32" name="Obraz 38">
                <a:extLst>
                  <a:ext uri="{FF2B5EF4-FFF2-40B4-BE49-F238E27FC236}">
                    <a16:creationId xmlns:a16="http://schemas.microsoft.com/office/drawing/2014/main" id="{1271C3D3-50EF-B86D-6E39-30FB4D88EADA}"/>
                  </a:ext>
                </a:extLst>
              </p:cNvPr>
              <p:cNvPicPr>
                <a:picLocks noChangeAspect="1"/>
              </p:cNvPicPr>
              <p:nvPr/>
            </p:nvPicPr>
            <p:blipFill>
              <a:blip r:embed="rId6">
                <a:extLst>
                  <a:ext uri="{28A0092B-C50C-407E-A947-70E740481C1C}">
                    <a14:useLocalDpi xmlns:a14="http://schemas.microsoft.com/office/drawing/2010/main" val="0"/>
                  </a:ext>
                </a:extLst>
              </a:blip>
              <a:srcRect l="19257" r="19257"/>
              <a:stretch/>
            </p:blipFill>
            <p:spPr>
              <a:xfrm>
                <a:off x="4589405" y="2017960"/>
                <a:ext cx="2520000" cy="3150000"/>
              </a:xfrm>
              <a:prstGeom prst="roundRect">
                <a:avLst/>
              </a:prstGeom>
            </p:spPr>
          </p:pic>
          <p:sp>
            <p:nvSpPr>
              <p:cNvPr id="33" name="Prostokąt: zaokrąglone rogi 39">
                <a:extLst>
                  <a:ext uri="{FF2B5EF4-FFF2-40B4-BE49-F238E27FC236}">
                    <a16:creationId xmlns:a16="http://schemas.microsoft.com/office/drawing/2014/main" id="{62A14485-BFE8-6DDB-5C8D-034EE98DF160}"/>
                  </a:ext>
                </a:extLst>
              </p:cNvPr>
              <p:cNvSpPr/>
              <p:nvPr/>
            </p:nvSpPr>
            <p:spPr>
              <a:xfrm>
                <a:off x="4589405" y="2030744"/>
                <a:ext cx="2520000" cy="3150000"/>
              </a:xfrm>
              <a:prstGeom prst="roundRect">
                <a:avLst/>
              </a:prstGeom>
              <a:gradFill>
                <a:gsLst>
                  <a:gs pos="54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sz="1400"/>
              </a:p>
            </p:txBody>
          </p:sp>
        </p:grpSp>
        <p:sp>
          <p:nvSpPr>
            <p:cNvPr id="31" name="Symbol zastępczy zawartości 2">
              <a:extLst>
                <a:ext uri="{FF2B5EF4-FFF2-40B4-BE49-F238E27FC236}">
                  <a16:creationId xmlns:a16="http://schemas.microsoft.com/office/drawing/2014/main" id="{89CDCA7C-107E-FECF-3FC2-61A8D9317846}"/>
                </a:ext>
              </a:extLst>
            </p:cNvPr>
            <p:cNvSpPr txBox="1">
              <a:spLocks/>
            </p:cNvSpPr>
            <p:nvPr/>
          </p:nvSpPr>
          <p:spPr>
            <a:xfrm>
              <a:off x="5048927" y="4718591"/>
              <a:ext cx="2570202" cy="382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l">
                <a:lnSpc>
                  <a:spcPct val="100000"/>
                </a:lnSpc>
                <a:buNone/>
              </a:pPr>
              <a:r>
                <a:rPr lang="en-US" sz="1400" i="0" dirty="0">
                  <a:solidFill>
                    <a:schemeClr val="bg1"/>
                  </a:solidFill>
                  <a:effectLst/>
                </a:rPr>
                <a:t>Investment, Jobs, Impact: CERN collaboration ‘has been vital’ for UK tech </a:t>
              </a:r>
              <a:r>
                <a:rPr lang="en-US" sz="1400" dirty="0">
                  <a:solidFill>
                    <a:schemeClr val="bg1"/>
                  </a:solidFill>
                </a:rPr>
                <a:t>s</a:t>
              </a:r>
              <a:r>
                <a:rPr lang="en-US" sz="1400" i="0" dirty="0">
                  <a:solidFill>
                    <a:schemeClr val="bg1"/>
                  </a:solidFill>
                  <a:effectLst/>
                </a:rPr>
                <a:t>pin-off</a:t>
              </a:r>
            </a:p>
          </p:txBody>
        </p:sp>
      </p:grpSp>
      <p:sp>
        <p:nvSpPr>
          <p:cNvPr id="34" name="Symbol zastępczy zawartości 2">
            <a:extLst>
              <a:ext uri="{FF2B5EF4-FFF2-40B4-BE49-F238E27FC236}">
                <a16:creationId xmlns:a16="http://schemas.microsoft.com/office/drawing/2014/main" id="{C52E59E1-2B90-A479-8B38-74358580CC19}"/>
              </a:ext>
            </a:extLst>
          </p:cNvPr>
          <p:cNvSpPr txBox="1">
            <a:spLocks/>
          </p:cNvSpPr>
          <p:nvPr/>
        </p:nvSpPr>
        <p:spPr>
          <a:xfrm>
            <a:off x="8943153" y="1314383"/>
            <a:ext cx="3411222"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University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partnership</a:t>
            </a: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programme</a:t>
            </a:r>
            <a:endPar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403635410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543AF-B391-91D4-4B1B-C970BF5C590D}"/>
            </a:ext>
          </a:extLst>
        </p:cNvPr>
        <p:cNvGrpSpPr/>
        <p:nvPr/>
      </p:nvGrpSpPr>
      <p:grpSpPr>
        <a:xfrm>
          <a:off x="0" y="0"/>
          <a:ext cx="0" cy="0"/>
          <a:chOff x="0" y="0"/>
          <a:chExt cx="0" cy="0"/>
        </a:xfrm>
      </p:grpSpPr>
      <p:sp>
        <p:nvSpPr>
          <p:cNvPr id="13" name="Symbol zastępczy zawartości 2">
            <a:extLst>
              <a:ext uri="{FF2B5EF4-FFF2-40B4-BE49-F238E27FC236}">
                <a16:creationId xmlns:a16="http://schemas.microsoft.com/office/drawing/2014/main" id="{8B01461A-F24F-6966-356D-9F176E6A6EC3}"/>
              </a:ext>
            </a:extLst>
          </p:cNvPr>
          <p:cNvSpPr txBox="1">
            <a:spLocks/>
          </p:cNvSpPr>
          <p:nvPr/>
        </p:nvSpPr>
        <p:spPr>
          <a:xfrm>
            <a:off x="100943" y="1337692"/>
            <a:ext cx="2895446" cy="4485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Timepix@school</a:t>
            </a:r>
            <a:endParaRPr lang="pl-PL" sz="2000" b="1" dirty="0">
              <a:solidFill>
                <a:srgbClr val="FFFF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Symbol zastępczy zawartości 2">
            <a:extLst>
              <a:ext uri="{FF2B5EF4-FFF2-40B4-BE49-F238E27FC236}">
                <a16:creationId xmlns:a16="http://schemas.microsoft.com/office/drawing/2014/main" id="{B054654B-DFF4-1340-885D-12C956BE3AC4}"/>
              </a:ext>
            </a:extLst>
          </p:cNvPr>
          <p:cNvSpPr txBox="1">
            <a:spLocks/>
          </p:cNvSpPr>
          <p:nvPr/>
        </p:nvSpPr>
        <p:spPr>
          <a:xfrm>
            <a:off x="2753573" y="1341406"/>
            <a:ext cx="3411222"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ELISA</a:t>
            </a:r>
          </a:p>
        </p:txBody>
      </p:sp>
      <p:sp>
        <p:nvSpPr>
          <p:cNvPr id="3" name="Symbol zastępczy zawartości 2">
            <a:extLst>
              <a:ext uri="{FF2B5EF4-FFF2-40B4-BE49-F238E27FC236}">
                <a16:creationId xmlns:a16="http://schemas.microsoft.com/office/drawing/2014/main" id="{DF4EA47D-C44C-AAE6-8A36-58F57A525C91}"/>
              </a:ext>
            </a:extLst>
          </p:cNvPr>
          <p:cNvSpPr txBox="1">
            <a:spLocks/>
          </p:cNvSpPr>
          <p:nvPr/>
        </p:nvSpPr>
        <p:spPr>
          <a:xfrm>
            <a:off x="5709802" y="1341405"/>
            <a:ext cx="3411222"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CERN 70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events</a:t>
            </a:r>
            <a:endPar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Symbol zastępczy zawartości 2">
            <a:extLst>
              <a:ext uri="{FF2B5EF4-FFF2-40B4-BE49-F238E27FC236}">
                <a16:creationId xmlns:a16="http://schemas.microsoft.com/office/drawing/2014/main" id="{F0D5266C-8F73-20E8-254A-F7BFB1531011}"/>
              </a:ext>
            </a:extLst>
          </p:cNvPr>
          <p:cNvSpPr txBox="1">
            <a:spLocks/>
          </p:cNvSpPr>
          <p:nvPr/>
        </p:nvSpPr>
        <p:spPr>
          <a:xfrm>
            <a:off x="8721719" y="1120904"/>
            <a:ext cx="3411222" cy="9965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OSPO &amp;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Indico’s</a:t>
            </a:r>
            <a:r>
              <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rPr>
              <a:t> 20th </a:t>
            </a:r>
            <a:r>
              <a:rPr lang="pl-PL" sz="2000" b="1" dirty="0" err="1">
                <a:solidFill>
                  <a:srgbClr val="FFFFFF"/>
                </a:solidFill>
                <a:latin typeface="Open Sans" panose="020B0606030504020204" pitchFamily="34" charset="0"/>
                <a:ea typeface="Open Sans" panose="020B0606030504020204" pitchFamily="34" charset="0"/>
                <a:cs typeface="Open Sans" panose="020B0606030504020204" pitchFamily="34" charset="0"/>
              </a:rPr>
              <a:t>anniversary</a:t>
            </a:r>
            <a:endParaRPr lang="pl-PL" sz="2000" b="1" dirty="0">
              <a:solidFill>
                <a:srgbClr val="FFFFFF"/>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ytuł 1">
            <a:extLst>
              <a:ext uri="{FF2B5EF4-FFF2-40B4-BE49-F238E27FC236}">
                <a16:creationId xmlns:a16="http://schemas.microsoft.com/office/drawing/2014/main" id="{0D0EEA79-850E-DAAC-B275-BA7DC5DBACF1}"/>
              </a:ext>
            </a:extLst>
          </p:cNvPr>
          <p:cNvSpPr>
            <a:spLocks noGrp="1"/>
          </p:cNvSpPr>
          <p:nvPr>
            <p:ph type="title"/>
          </p:nvPr>
        </p:nvSpPr>
        <p:spPr>
          <a:xfrm>
            <a:off x="242624" y="191113"/>
            <a:ext cx="8550564" cy="840220"/>
          </a:xfrm>
        </p:spPr>
        <p:txBody>
          <a:bodyPr/>
          <a:lstStyle/>
          <a:p>
            <a:r>
              <a:rPr lang="pl-PL" dirty="0"/>
              <a:t>2024 in </a:t>
            </a:r>
            <a:r>
              <a:rPr lang="pl-PL" dirty="0" err="1"/>
              <a:t>focus</a:t>
            </a:r>
            <a:endParaRPr lang="en-US" dirty="0"/>
          </a:p>
        </p:txBody>
      </p:sp>
      <p:grpSp>
        <p:nvGrpSpPr>
          <p:cNvPr id="5" name="Grupa 3">
            <a:extLst>
              <a:ext uri="{FF2B5EF4-FFF2-40B4-BE49-F238E27FC236}">
                <a16:creationId xmlns:a16="http://schemas.microsoft.com/office/drawing/2014/main" id="{6ED8EECF-A256-90CF-4264-EAFC17AC1486}"/>
              </a:ext>
            </a:extLst>
          </p:cNvPr>
          <p:cNvGrpSpPr/>
          <p:nvPr/>
        </p:nvGrpSpPr>
        <p:grpSpPr>
          <a:xfrm>
            <a:off x="322398" y="1935433"/>
            <a:ext cx="2602670" cy="3208955"/>
            <a:chOff x="333882" y="1719072"/>
            <a:chExt cx="3815187" cy="3798626"/>
          </a:xfrm>
        </p:grpSpPr>
        <p:pic>
          <p:nvPicPr>
            <p:cNvPr id="12" name="Obraz 48">
              <a:extLst>
                <a:ext uri="{FF2B5EF4-FFF2-40B4-BE49-F238E27FC236}">
                  <a16:creationId xmlns:a16="http://schemas.microsoft.com/office/drawing/2014/main" id="{4AFEEF2D-7F6E-C6D2-3604-8FB4FD918A42}"/>
                </a:ext>
              </a:extLst>
            </p:cNvPr>
            <p:cNvPicPr>
              <a:picLocks noChangeAspect="1"/>
            </p:cNvPicPr>
            <p:nvPr/>
          </p:nvPicPr>
          <p:blipFill>
            <a:blip r:embed="rId3">
              <a:extLst>
                <a:ext uri="{28A0092B-C50C-407E-A947-70E740481C1C}">
                  <a14:useLocalDpi xmlns:a14="http://schemas.microsoft.com/office/drawing/2010/main" val="0"/>
                </a:ext>
              </a:extLst>
            </a:blip>
            <a:srcRect l="22878" r="22878"/>
            <a:stretch/>
          </p:blipFill>
          <p:spPr>
            <a:xfrm>
              <a:off x="349643" y="1719072"/>
              <a:ext cx="3657599" cy="3630168"/>
            </a:xfrm>
            <a:prstGeom prst="roundRect">
              <a:avLst/>
            </a:prstGeom>
          </p:spPr>
        </p:pic>
        <p:sp>
          <p:nvSpPr>
            <p:cNvPr id="15" name="Prostokąt: zaokrąglone rogi 49">
              <a:extLst>
                <a:ext uri="{FF2B5EF4-FFF2-40B4-BE49-F238E27FC236}">
                  <a16:creationId xmlns:a16="http://schemas.microsoft.com/office/drawing/2014/main" id="{3843E51C-2DF7-6BD5-4581-6AA9A9A12595}"/>
                </a:ext>
              </a:extLst>
            </p:cNvPr>
            <p:cNvSpPr/>
            <p:nvPr/>
          </p:nvSpPr>
          <p:spPr>
            <a:xfrm>
              <a:off x="333882" y="2052117"/>
              <a:ext cx="3674329" cy="3297123"/>
            </a:xfrm>
            <a:prstGeom prst="roundRect">
              <a:avLst/>
            </a:prstGeom>
            <a:gradFill>
              <a:gsLst>
                <a:gs pos="30000">
                  <a:schemeClr val="tx1">
                    <a:alpha val="0"/>
                  </a:schemeClr>
                </a:gs>
                <a:gs pos="92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16" name="Symbol zastępczy zawartości 2">
              <a:extLst>
                <a:ext uri="{FF2B5EF4-FFF2-40B4-BE49-F238E27FC236}">
                  <a16:creationId xmlns:a16="http://schemas.microsoft.com/office/drawing/2014/main" id="{12B5C428-7454-39D5-0F09-2B837EF6B7A3}"/>
                </a:ext>
              </a:extLst>
            </p:cNvPr>
            <p:cNvSpPr txBox="1">
              <a:spLocks/>
            </p:cNvSpPr>
            <p:nvPr/>
          </p:nvSpPr>
          <p:spPr>
            <a:xfrm>
              <a:off x="349643" y="4245494"/>
              <a:ext cx="3799426" cy="127220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b="1" dirty="0">
                  <a:solidFill>
                    <a:srgbClr val="FFFFFF"/>
                  </a:solidFill>
                  <a:ea typeface="Open Sans" pitchFamily="2" charset="0"/>
                  <a:cs typeface="Open Sans" pitchFamily="2" charset="0"/>
                </a:rPr>
                <a:t>An education project taking CERN technologies into the classroom</a:t>
              </a:r>
              <a:endParaRPr lang="en-US" sz="1400" b="1" dirty="0"/>
            </a:p>
          </p:txBody>
        </p:sp>
        <p:sp>
          <p:nvSpPr>
            <p:cNvPr id="17" name="Symbol zastępczy zawartości 2">
              <a:extLst>
                <a:ext uri="{FF2B5EF4-FFF2-40B4-BE49-F238E27FC236}">
                  <a16:creationId xmlns:a16="http://schemas.microsoft.com/office/drawing/2014/main" id="{30DF4541-03CD-94D2-94A0-A669F01AD41A}"/>
                </a:ext>
              </a:extLst>
            </p:cNvPr>
            <p:cNvSpPr txBox="1">
              <a:spLocks/>
            </p:cNvSpPr>
            <p:nvPr/>
          </p:nvSpPr>
          <p:spPr>
            <a:xfrm>
              <a:off x="349643" y="1970030"/>
              <a:ext cx="3657600"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grpSp>
      <p:grpSp>
        <p:nvGrpSpPr>
          <p:cNvPr id="18" name="Grupa 3">
            <a:extLst>
              <a:ext uri="{FF2B5EF4-FFF2-40B4-BE49-F238E27FC236}">
                <a16:creationId xmlns:a16="http://schemas.microsoft.com/office/drawing/2014/main" id="{AC5727E9-5DD9-526C-AB25-D66E0846C280}"/>
              </a:ext>
            </a:extLst>
          </p:cNvPr>
          <p:cNvGrpSpPr/>
          <p:nvPr/>
        </p:nvGrpSpPr>
        <p:grpSpPr>
          <a:xfrm>
            <a:off x="3258910" y="1935433"/>
            <a:ext cx="2532746" cy="3208947"/>
            <a:chOff x="332913" y="1719072"/>
            <a:chExt cx="3712687" cy="3798623"/>
          </a:xfrm>
        </p:grpSpPr>
        <p:pic>
          <p:nvPicPr>
            <p:cNvPr id="19" name="Obraz 48">
              <a:extLst>
                <a:ext uri="{FF2B5EF4-FFF2-40B4-BE49-F238E27FC236}">
                  <a16:creationId xmlns:a16="http://schemas.microsoft.com/office/drawing/2014/main" id="{6C9567A9-B201-FF5E-6B75-890D570877C3}"/>
                </a:ext>
              </a:extLst>
            </p:cNvPr>
            <p:cNvPicPr>
              <a:picLocks noChangeAspect="1"/>
            </p:cNvPicPr>
            <p:nvPr/>
          </p:nvPicPr>
          <p:blipFill>
            <a:blip r:embed="rId4">
              <a:extLst>
                <a:ext uri="{28A0092B-C50C-407E-A947-70E740481C1C}">
                  <a14:useLocalDpi xmlns:a14="http://schemas.microsoft.com/office/drawing/2010/main" val="0"/>
                </a:ext>
              </a:extLst>
            </a:blip>
            <a:srcRect l="22878" r="22878"/>
            <a:stretch/>
          </p:blipFill>
          <p:spPr>
            <a:xfrm>
              <a:off x="349643" y="1719072"/>
              <a:ext cx="3657601" cy="3630168"/>
            </a:xfrm>
            <a:prstGeom prst="roundRect">
              <a:avLst/>
            </a:prstGeom>
          </p:spPr>
        </p:pic>
        <p:sp>
          <p:nvSpPr>
            <p:cNvPr id="20" name="Prostokąt: zaokrąglone rogi 49">
              <a:extLst>
                <a:ext uri="{FF2B5EF4-FFF2-40B4-BE49-F238E27FC236}">
                  <a16:creationId xmlns:a16="http://schemas.microsoft.com/office/drawing/2014/main" id="{1FFD6E34-2B2C-C21A-915E-32F9316C36D6}"/>
                </a:ext>
              </a:extLst>
            </p:cNvPr>
            <p:cNvSpPr/>
            <p:nvPr/>
          </p:nvSpPr>
          <p:spPr>
            <a:xfrm>
              <a:off x="332913" y="2052117"/>
              <a:ext cx="3674331" cy="3297123"/>
            </a:xfrm>
            <a:prstGeom prst="roundRect">
              <a:avLst/>
            </a:prstGeom>
            <a:gradFill>
              <a:gsLst>
                <a:gs pos="30000">
                  <a:schemeClr val="tx1">
                    <a:alpha val="0"/>
                  </a:schemeClr>
                </a:gs>
                <a:gs pos="92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1" name="Symbol zastępczy zawartości 2">
              <a:extLst>
                <a:ext uri="{FF2B5EF4-FFF2-40B4-BE49-F238E27FC236}">
                  <a16:creationId xmlns:a16="http://schemas.microsoft.com/office/drawing/2014/main" id="{07BE53C8-EC90-624A-ABE8-2DC9495106F6}"/>
                </a:ext>
              </a:extLst>
            </p:cNvPr>
            <p:cNvSpPr txBox="1">
              <a:spLocks/>
            </p:cNvSpPr>
            <p:nvPr/>
          </p:nvSpPr>
          <p:spPr>
            <a:xfrm>
              <a:off x="361165" y="4245499"/>
              <a:ext cx="3684435" cy="12721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b="1" dirty="0">
                  <a:solidFill>
                    <a:srgbClr val="FFFFFF"/>
                  </a:solidFill>
                  <a:ea typeface="Open Sans" pitchFamily="2" charset="0"/>
                  <a:cs typeface="Open Sans" pitchFamily="2" charset="0"/>
                </a:rPr>
                <a:t>CERN Science Gateway now has a working mini proton accelerator</a:t>
              </a:r>
              <a:endParaRPr lang="en-US" sz="1400" b="1" dirty="0"/>
            </a:p>
          </p:txBody>
        </p:sp>
        <p:sp>
          <p:nvSpPr>
            <p:cNvPr id="22" name="Symbol zastępczy zawartości 2">
              <a:extLst>
                <a:ext uri="{FF2B5EF4-FFF2-40B4-BE49-F238E27FC236}">
                  <a16:creationId xmlns:a16="http://schemas.microsoft.com/office/drawing/2014/main" id="{499D82DC-7D81-DD44-FF91-3916177AF8B7}"/>
                </a:ext>
              </a:extLst>
            </p:cNvPr>
            <p:cNvSpPr txBox="1">
              <a:spLocks/>
            </p:cNvSpPr>
            <p:nvPr/>
          </p:nvSpPr>
          <p:spPr>
            <a:xfrm>
              <a:off x="349643" y="1970030"/>
              <a:ext cx="3657600"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grpSp>
      <p:grpSp>
        <p:nvGrpSpPr>
          <p:cNvPr id="23" name="Grupa 3">
            <a:extLst>
              <a:ext uri="{FF2B5EF4-FFF2-40B4-BE49-F238E27FC236}">
                <a16:creationId xmlns:a16="http://schemas.microsoft.com/office/drawing/2014/main" id="{39413CD5-8F4F-69F0-4004-FC7268C947AB}"/>
              </a:ext>
            </a:extLst>
          </p:cNvPr>
          <p:cNvGrpSpPr/>
          <p:nvPr/>
        </p:nvGrpSpPr>
        <p:grpSpPr>
          <a:xfrm>
            <a:off x="6203569" y="1935433"/>
            <a:ext cx="2632037" cy="3310024"/>
            <a:chOff x="349642" y="1719072"/>
            <a:chExt cx="3858233" cy="3918273"/>
          </a:xfrm>
        </p:grpSpPr>
        <p:pic>
          <p:nvPicPr>
            <p:cNvPr id="24" name="Obraz 48">
              <a:extLst>
                <a:ext uri="{FF2B5EF4-FFF2-40B4-BE49-F238E27FC236}">
                  <a16:creationId xmlns:a16="http://schemas.microsoft.com/office/drawing/2014/main" id="{6C363AB1-9B6B-7A6E-9993-E86145A4422D}"/>
                </a:ext>
              </a:extLst>
            </p:cNvPr>
            <p:cNvPicPr>
              <a:picLocks noChangeAspect="1"/>
            </p:cNvPicPr>
            <p:nvPr/>
          </p:nvPicPr>
          <p:blipFill>
            <a:blip r:embed="rId5">
              <a:extLst>
                <a:ext uri="{28A0092B-C50C-407E-A947-70E740481C1C}">
                  <a14:useLocalDpi xmlns:a14="http://schemas.microsoft.com/office/drawing/2010/main" val="0"/>
                </a:ext>
              </a:extLst>
            </a:blip>
            <a:srcRect l="9318" r="9318"/>
            <a:stretch/>
          </p:blipFill>
          <p:spPr>
            <a:xfrm>
              <a:off x="349643" y="1719072"/>
              <a:ext cx="3657600" cy="3630168"/>
            </a:xfrm>
            <a:prstGeom prst="roundRect">
              <a:avLst/>
            </a:prstGeom>
          </p:spPr>
        </p:pic>
        <p:sp>
          <p:nvSpPr>
            <p:cNvPr id="25" name="Prostokąt: zaokrąglone rogi 49">
              <a:extLst>
                <a:ext uri="{FF2B5EF4-FFF2-40B4-BE49-F238E27FC236}">
                  <a16:creationId xmlns:a16="http://schemas.microsoft.com/office/drawing/2014/main" id="{9A9396D7-B86E-0EBC-B2C7-54BF12C585B8}"/>
                </a:ext>
              </a:extLst>
            </p:cNvPr>
            <p:cNvSpPr/>
            <p:nvPr/>
          </p:nvSpPr>
          <p:spPr>
            <a:xfrm>
              <a:off x="349642" y="2059684"/>
              <a:ext cx="3674330" cy="3297123"/>
            </a:xfrm>
            <a:prstGeom prst="roundRect">
              <a:avLst/>
            </a:prstGeom>
            <a:gradFill>
              <a:gsLst>
                <a:gs pos="30000">
                  <a:schemeClr val="tx1">
                    <a:alpha val="0"/>
                  </a:schemeClr>
                </a:gs>
                <a:gs pos="92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6" name="Symbol zastępczy zawartości 2">
              <a:extLst>
                <a:ext uri="{FF2B5EF4-FFF2-40B4-BE49-F238E27FC236}">
                  <a16:creationId xmlns:a16="http://schemas.microsoft.com/office/drawing/2014/main" id="{9F73C94B-12DC-DA80-F1A5-0D7127F49094}"/>
                </a:ext>
              </a:extLst>
            </p:cNvPr>
            <p:cNvSpPr txBox="1">
              <a:spLocks/>
            </p:cNvSpPr>
            <p:nvPr/>
          </p:nvSpPr>
          <p:spPr>
            <a:xfrm>
              <a:off x="533545" y="4365148"/>
              <a:ext cx="3674330" cy="1272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b="1" dirty="0">
                  <a:solidFill>
                    <a:srgbClr val="FFFFFF"/>
                  </a:solidFill>
                  <a:ea typeface="Open Sans" pitchFamily="2" charset="0"/>
                  <a:cs typeface="Open Sans" pitchFamily="2" charset="0"/>
                </a:rPr>
                <a:t>Two knowledge transfer specific events</a:t>
              </a:r>
              <a:endParaRPr lang="en-US" sz="1400" b="1" dirty="0"/>
            </a:p>
          </p:txBody>
        </p:sp>
        <p:sp>
          <p:nvSpPr>
            <p:cNvPr id="27" name="Symbol zastępczy zawartości 2">
              <a:extLst>
                <a:ext uri="{FF2B5EF4-FFF2-40B4-BE49-F238E27FC236}">
                  <a16:creationId xmlns:a16="http://schemas.microsoft.com/office/drawing/2014/main" id="{A99FC562-2A5C-A213-DBBF-F2BF34BCAFCD}"/>
                </a:ext>
              </a:extLst>
            </p:cNvPr>
            <p:cNvSpPr txBox="1">
              <a:spLocks/>
            </p:cNvSpPr>
            <p:nvPr/>
          </p:nvSpPr>
          <p:spPr>
            <a:xfrm>
              <a:off x="349643" y="1970030"/>
              <a:ext cx="3657600"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grpSp>
      <p:grpSp>
        <p:nvGrpSpPr>
          <p:cNvPr id="28" name="Grupa 3">
            <a:extLst>
              <a:ext uri="{FF2B5EF4-FFF2-40B4-BE49-F238E27FC236}">
                <a16:creationId xmlns:a16="http://schemas.microsoft.com/office/drawing/2014/main" id="{4740C5A9-9211-7F1C-6A06-963F28FB7CE0}"/>
              </a:ext>
            </a:extLst>
          </p:cNvPr>
          <p:cNvGrpSpPr/>
          <p:nvPr/>
        </p:nvGrpSpPr>
        <p:grpSpPr>
          <a:xfrm>
            <a:off x="9207025" y="1866044"/>
            <a:ext cx="2547076" cy="3307036"/>
            <a:chOff x="349643" y="1719072"/>
            <a:chExt cx="3733694" cy="3914736"/>
          </a:xfrm>
        </p:grpSpPr>
        <p:pic>
          <p:nvPicPr>
            <p:cNvPr id="29" name="Obraz 48">
              <a:extLst>
                <a:ext uri="{FF2B5EF4-FFF2-40B4-BE49-F238E27FC236}">
                  <a16:creationId xmlns:a16="http://schemas.microsoft.com/office/drawing/2014/main" id="{0D6A6B85-BFA2-BF10-FC13-CBE124272559}"/>
                </a:ext>
              </a:extLst>
            </p:cNvPr>
            <p:cNvPicPr>
              <a:picLocks noChangeAspect="1"/>
            </p:cNvPicPr>
            <p:nvPr/>
          </p:nvPicPr>
          <p:blipFill>
            <a:blip r:embed="rId6">
              <a:extLst>
                <a:ext uri="{28A0092B-C50C-407E-A947-70E740481C1C}">
                  <a14:useLocalDpi xmlns:a14="http://schemas.microsoft.com/office/drawing/2010/main" val="0"/>
                </a:ext>
              </a:extLst>
            </a:blip>
            <a:srcRect t="5079" b="5079"/>
            <a:stretch/>
          </p:blipFill>
          <p:spPr>
            <a:xfrm>
              <a:off x="349643" y="1719072"/>
              <a:ext cx="3657601" cy="3630168"/>
            </a:xfrm>
            <a:prstGeom prst="roundRect">
              <a:avLst/>
            </a:prstGeom>
          </p:spPr>
        </p:pic>
        <p:sp>
          <p:nvSpPr>
            <p:cNvPr id="30" name="Prostokąt: zaokrąglone rogi 49">
              <a:extLst>
                <a:ext uri="{FF2B5EF4-FFF2-40B4-BE49-F238E27FC236}">
                  <a16:creationId xmlns:a16="http://schemas.microsoft.com/office/drawing/2014/main" id="{BE8DE5DB-98FD-94A6-EEA6-50D910673088}"/>
                </a:ext>
              </a:extLst>
            </p:cNvPr>
            <p:cNvSpPr/>
            <p:nvPr/>
          </p:nvSpPr>
          <p:spPr>
            <a:xfrm>
              <a:off x="349643" y="2141823"/>
              <a:ext cx="3674331" cy="3297123"/>
            </a:xfrm>
            <a:prstGeom prst="roundRect">
              <a:avLst/>
            </a:prstGeom>
            <a:gradFill>
              <a:gsLst>
                <a:gs pos="30000">
                  <a:schemeClr val="tx1">
                    <a:alpha val="0"/>
                  </a:schemeClr>
                </a:gs>
                <a:gs pos="92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31" name="Symbol zastępczy zawartości 2">
              <a:extLst>
                <a:ext uri="{FF2B5EF4-FFF2-40B4-BE49-F238E27FC236}">
                  <a16:creationId xmlns:a16="http://schemas.microsoft.com/office/drawing/2014/main" id="{2042A018-AF5C-B49A-69DD-66850E03196C}"/>
                </a:ext>
              </a:extLst>
            </p:cNvPr>
            <p:cNvSpPr txBox="1">
              <a:spLocks/>
            </p:cNvSpPr>
            <p:nvPr/>
          </p:nvSpPr>
          <p:spPr>
            <a:xfrm>
              <a:off x="533545" y="4361611"/>
              <a:ext cx="3549792" cy="1272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400" b="1" dirty="0">
                  <a:solidFill>
                    <a:srgbClr val="FFFFFF"/>
                  </a:solidFill>
                  <a:ea typeface="Open Sans" pitchFamily="2" charset="0"/>
                  <a:cs typeface="Open Sans" pitchFamily="2" charset="0"/>
                </a:rPr>
                <a:t>Indico, the web-based event management tool turned 20</a:t>
              </a:r>
              <a:endParaRPr lang="en-US" sz="1400" b="1" dirty="0"/>
            </a:p>
          </p:txBody>
        </p:sp>
        <p:sp>
          <p:nvSpPr>
            <p:cNvPr id="32" name="Symbol zastępczy zawartości 2">
              <a:extLst>
                <a:ext uri="{FF2B5EF4-FFF2-40B4-BE49-F238E27FC236}">
                  <a16:creationId xmlns:a16="http://schemas.microsoft.com/office/drawing/2014/main" id="{9849ED3D-CDC5-B30B-0C9E-D93B1B829680}"/>
                </a:ext>
              </a:extLst>
            </p:cNvPr>
            <p:cNvSpPr txBox="1">
              <a:spLocks/>
            </p:cNvSpPr>
            <p:nvPr/>
          </p:nvSpPr>
          <p:spPr>
            <a:xfrm>
              <a:off x="349643" y="1970030"/>
              <a:ext cx="3657600"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grpSp>
    </p:spTree>
    <p:extLst>
      <p:ext uri="{BB962C8B-B14F-4D97-AF65-F5344CB8AC3E}">
        <p14:creationId xmlns:p14="http://schemas.microsoft.com/office/powerpoint/2010/main" val="12127578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E1BF28B-F409-546E-290F-5BB199A30DE5}"/>
            </a:ext>
          </a:extLst>
        </p:cNvPr>
        <p:cNvGrpSpPr/>
        <p:nvPr/>
      </p:nvGrpSpPr>
      <p:grpSpPr>
        <a:xfrm>
          <a:off x="0" y="0"/>
          <a:ext cx="0" cy="0"/>
          <a:chOff x="0" y="0"/>
          <a:chExt cx="0" cy="0"/>
        </a:xfrm>
      </p:grpSpPr>
      <p:grpSp>
        <p:nvGrpSpPr>
          <p:cNvPr id="11" name="Group 10">
            <a:extLst>
              <a:ext uri="{FF2B5EF4-FFF2-40B4-BE49-F238E27FC236}">
                <a16:creationId xmlns:a16="http://schemas.microsoft.com/office/drawing/2014/main" id="{586AF693-3F19-9F4F-25D5-0DD3467FAFBB}"/>
              </a:ext>
            </a:extLst>
          </p:cNvPr>
          <p:cNvGrpSpPr/>
          <p:nvPr/>
        </p:nvGrpSpPr>
        <p:grpSpPr>
          <a:xfrm>
            <a:off x="972174" y="2234962"/>
            <a:ext cx="4449932" cy="3331894"/>
            <a:chOff x="111513" y="2386939"/>
            <a:chExt cx="4449932" cy="3331894"/>
          </a:xfrm>
        </p:grpSpPr>
        <p:pic>
          <p:nvPicPr>
            <p:cNvPr id="7170" name="Picture 2" descr="accurate chip 2a">
              <a:extLst>
                <a:ext uri="{FF2B5EF4-FFF2-40B4-BE49-F238E27FC236}">
                  <a16:creationId xmlns:a16="http://schemas.microsoft.com/office/drawing/2014/main" id="{A3BE23C6-BD4E-5018-BE8A-AC164D9A4333}"/>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0073" y="2386939"/>
              <a:ext cx="4441372" cy="3331029"/>
            </a:xfrm>
            <a:prstGeom prst="roundRect">
              <a:avLst/>
            </a:prstGeom>
            <a:noFill/>
            <a:extLst>
              <a:ext uri="{909E8E84-426E-40DD-AFC4-6F175D3DCCD1}">
                <a14:hiddenFill xmlns:a14="http://schemas.microsoft.com/office/drawing/2010/main">
                  <a:solidFill>
                    <a:srgbClr val="FFFFFF"/>
                  </a:solidFill>
                </a14:hiddenFill>
              </a:ext>
            </a:extLst>
          </p:spPr>
        </p:pic>
        <p:sp>
          <p:nvSpPr>
            <p:cNvPr id="5" name="Prostokąt: zaokrąglone rogi 50">
              <a:extLst>
                <a:ext uri="{FF2B5EF4-FFF2-40B4-BE49-F238E27FC236}">
                  <a16:creationId xmlns:a16="http://schemas.microsoft.com/office/drawing/2014/main" id="{AB8918C4-93A1-1B76-572B-F29289326819}"/>
                </a:ext>
              </a:extLst>
            </p:cNvPr>
            <p:cNvSpPr/>
            <p:nvPr/>
          </p:nvSpPr>
          <p:spPr>
            <a:xfrm>
              <a:off x="111513" y="2387804"/>
              <a:ext cx="4448782" cy="3331029"/>
            </a:xfrm>
            <a:prstGeom prst="roundRect">
              <a:avLst/>
            </a:prstGeom>
            <a:gradFill>
              <a:gsLst>
                <a:gs pos="61000">
                  <a:schemeClr val="tx1">
                    <a:alpha val="0"/>
                  </a:schemeClr>
                </a:gs>
                <a:gs pos="93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grpSp>
      <p:grpSp>
        <p:nvGrpSpPr>
          <p:cNvPr id="12" name="Group 11">
            <a:extLst>
              <a:ext uri="{FF2B5EF4-FFF2-40B4-BE49-F238E27FC236}">
                <a16:creationId xmlns:a16="http://schemas.microsoft.com/office/drawing/2014/main" id="{A335BDF0-809C-5C27-101B-D373965271D9}"/>
              </a:ext>
            </a:extLst>
          </p:cNvPr>
          <p:cNvGrpSpPr/>
          <p:nvPr/>
        </p:nvGrpSpPr>
        <p:grpSpPr>
          <a:xfrm>
            <a:off x="6091136" y="2243865"/>
            <a:ext cx="4448782" cy="3258417"/>
            <a:chOff x="6433344" y="2274078"/>
            <a:chExt cx="4448782" cy="3258417"/>
          </a:xfrm>
        </p:grpSpPr>
        <p:pic>
          <p:nvPicPr>
            <p:cNvPr id="7174" name="Picture 6">
              <a:extLst>
                <a:ext uri="{FF2B5EF4-FFF2-40B4-BE49-F238E27FC236}">
                  <a16:creationId xmlns:a16="http://schemas.microsoft.com/office/drawing/2014/main" id="{03BBA343-DE14-1FB9-89EB-FC3DEFD3F213}"/>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r="8552"/>
            <a:stretch/>
          </p:blipFill>
          <p:spPr bwMode="auto">
            <a:xfrm>
              <a:off x="6433344" y="2274078"/>
              <a:ext cx="4448782" cy="3244716"/>
            </a:xfrm>
            <a:prstGeom prst="roundRect">
              <a:avLst/>
            </a:prstGeom>
            <a:noFill/>
            <a:extLst>
              <a:ext uri="{909E8E84-426E-40DD-AFC4-6F175D3DCCD1}">
                <a14:hiddenFill xmlns:a14="http://schemas.microsoft.com/office/drawing/2010/main">
                  <a:solidFill>
                    <a:srgbClr val="FFFFFF"/>
                  </a:solidFill>
                </a14:hiddenFill>
              </a:ext>
            </a:extLst>
          </p:spPr>
        </p:pic>
        <p:sp>
          <p:nvSpPr>
            <p:cNvPr id="6" name="Prostokąt: zaokrąglone rogi 50">
              <a:extLst>
                <a:ext uri="{FF2B5EF4-FFF2-40B4-BE49-F238E27FC236}">
                  <a16:creationId xmlns:a16="http://schemas.microsoft.com/office/drawing/2014/main" id="{76412C4C-0F20-12B2-9E34-CC457835E957}"/>
                </a:ext>
              </a:extLst>
            </p:cNvPr>
            <p:cNvSpPr/>
            <p:nvPr/>
          </p:nvSpPr>
          <p:spPr>
            <a:xfrm>
              <a:off x="6433344" y="2285155"/>
              <a:ext cx="4448782" cy="3247340"/>
            </a:xfrm>
            <a:prstGeom prst="roundRect">
              <a:avLst/>
            </a:prstGeom>
            <a:gradFill>
              <a:gsLst>
                <a:gs pos="54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grpSp>
      <p:sp>
        <p:nvSpPr>
          <p:cNvPr id="2" name="Tytuł 1">
            <a:extLst>
              <a:ext uri="{FF2B5EF4-FFF2-40B4-BE49-F238E27FC236}">
                <a16:creationId xmlns:a16="http://schemas.microsoft.com/office/drawing/2014/main" id="{FD6F4455-A41B-4EBF-3979-5904091A14B4}"/>
              </a:ext>
            </a:extLst>
          </p:cNvPr>
          <p:cNvSpPr>
            <a:spLocks noGrp="1"/>
          </p:cNvSpPr>
          <p:nvPr>
            <p:ph type="title"/>
          </p:nvPr>
        </p:nvSpPr>
        <p:spPr>
          <a:xfrm>
            <a:off x="120073" y="12363"/>
            <a:ext cx="8550564" cy="840220"/>
          </a:xfrm>
        </p:spPr>
        <p:txBody>
          <a:bodyPr>
            <a:noAutofit/>
          </a:bodyPr>
          <a:lstStyle/>
          <a:p>
            <a:r>
              <a:rPr lang="pl-PL" dirty="0"/>
              <a:t>Fast </a:t>
            </a:r>
            <a:r>
              <a:rPr lang="pl-PL" dirty="0" err="1"/>
              <a:t>access</a:t>
            </a:r>
            <a:r>
              <a:rPr lang="pl-PL" dirty="0"/>
              <a:t> to 7 CVC Technologies</a:t>
            </a:r>
            <a:endParaRPr lang="en-US" dirty="0"/>
          </a:p>
        </p:txBody>
      </p:sp>
      <p:sp>
        <p:nvSpPr>
          <p:cNvPr id="9" name="Symbol zastępczy zawartości 2">
            <a:extLst>
              <a:ext uri="{FF2B5EF4-FFF2-40B4-BE49-F238E27FC236}">
                <a16:creationId xmlns:a16="http://schemas.microsoft.com/office/drawing/2014/main" id="{11BF6DDE-6269-B8EA-0CCE-4FD6596C9099}"/>
              </a:ext>
            </a:extLst>
          </p:cNvPr>
          <p:cNvSpPr txBox="1">
            <a:spLocks/>
          </p:cNvSpPr>
          <p:nvPr/>
        </p:nvSpPr>
        <p:spPr>
          <a:xfrm>
            <a:off x="1823945" y="5105694"/>
            <a:ext cx="2276968" cy="38288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pl-PL" sz="1800" dirty="0">
                <a:solidFill>
                  <a:srgbClr val="FFFFFF"/>
                </a:solidFill>
                <a:latin typeface="+mj-lt"/>
                <a:ea typeface="Open Sans" pitchFamily="2" charset="0"/>
                <a:cs typeface="Open Sans" pitchFamily="2" charset="0"/>
              </a:rPr>
              <a:t>ACCURATE 2A</a:t>
            </a:r>
            <a:endParaRPr lang="en-US" sz="1800" dirty="0">
              <a:latin typeface="+mj-lt"/>
              <a:ea typeface="Open Sans" pitchFamily="2" charset="0"/>
              <a:cs typeface="Open Sans" pitchFamily="2" charset="0"/>
            </a:endParaRPr>
          </a:p>
        </p:txBody>
      </p:sp>
      <p:sp>
        <p:nvSpPr>
          <p:cNvPr id="15" name="Symbol zastępczy zawartości 2">
            <a:extLst>
              <a:ext uri="{FF2B5EF4-FFF2-40B4-BE49-F238E27FC236}">
                <a16:creationId xmlns:a16="http://schemas.microsoft.com/office/drawing/2014/main" id="{A07C35C3-2D13-75B9-917E-683BE6FC7ECD}"/>
              </a:ext>
            </a:extLst>
          </p:cNvPr>
          <p:cNvSpPr txBox="1">
            <a:spLocks/>
          </p:cNvSpPr>
          <p:nvPr/>
        </p:nvSpPr>
        <p:spPr>
          <a:xfrm>
            <a:off x="6831857" y="5052117"/>
            <a:ext cx="2817834" cy="4517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pl-PL" sz="1800" dirty="0" err="1">
                <a:solidFill>
                  <a:srgbClr val="FFFFFF"/>
                </a:solidFill>
                <a:latin typeface="+mj-lt"/>
                <a:ea typeface="Open Sans" pitchFamily="2" charset="0"/>
                <a:cs typeface="Open Sans" pitchFamily="2" charset="0"/>
              </a:rPr>
              <a:t>Astromesh</a:t>
            </a:r>
            <a:endParaRPr lang="en-US" sz="1800" dirty="0">
              <a:latin typeface="+mj-lt"/>
              <a:ea typeface="Open Sans" pitchFamily="2" charset="0"/>
              <a:cs typeface="Open Sans" pitchFamily="2" charset="0"/>
            </a:endParaRPr>
          </a:p>
        </p:txBody>
      </p:sp>
      <p:sp>
        <p:nvSpPr>
          <p:cNvPr id="16" name="Symbol zastępczy zawartości 2">
            <a:extLst>
              <a:ext uri="{FF2B5EF4-FFF2-40B4-BE49-F238E27FC236}">
                <a16:creationId xmlns:a16="http://schemas.microsoft.com/office/drawing/2014/main" id="{1BA2F291-DB07-1DF6-3248-32A576A2E19E}"/>
              </a:ext>
            </a:extLst>
          </p:cNvPr>
          <p:cNvSpPr txBox="1">
            <a:spLocks/>
          </p:cNvSpPr>
          <p:nvPr/>
        </p:nvSpPr>
        <p:spPr>
          <a:xfrm>
            <a:off x="2261946" y="1312557"/>
            <a:ext cx="6829803" cy="243071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r>
              <a:rPr lang="pl-PL" dirty="0">
                <a:solidFill>
                  <a:srgbClr val="FFFFFF"/>
                </a:solidFill>
                <a:latin typeface="+mj-lt"/>
                <a:ea typeface="Open Sans" pitchFamily="2" charset="0"/>
                <a:cs typeface="Open Sans" pitchFamily="2" charset="0"/>
              </a:rPr>
              <a:t>2 </a:t>
            </a:r>
            <a:r>
              <a:rPr lang="pl-PL" dirty="0" err="1">
                <a:solidFill>
                  <a:srgbClr val="FFFFFF"/>
                </a:solidFill>
                <a:latin typeface="+mj-lt"/>
                <a:ea typeface="Open Sans" pitchFamily="2" charset="0"/>
                <a:cs typeface="Open Sans" pitchFamily="2" charset="0"/>
              </a:rPr>
              <a:t>new</a:t>
            </a:r>
            <a:r>
              <a:rPr lang="pl-PL" dirty="0">
                <a:solidFill>
                  <a:srgbClr val="FFFFFF"/>
                </a:solidFill>
                <a:latin typeface="+mj-lt"/>
                <a:ea typeface="Open Sans" pitchFamily="2" charset="0"/>
                <a:cs typeface="Open Sans" pitchFamily="2" charset="0"/>
              </a:rPr>
              <a:t> </a:t>
            </a:r>
            <a:r>
              <a:rPr lang="pl-PL" dirty="0" err="1">
                <a:solidFill>
                  <a:srgbClr val="FFFFFF"/>
                </a:solidFill>
                <a:latin typeface="+mj-lt"/>
                <a:ea typeface="Open Sans" pitchFamily="2" charset="0"/>
                <a:cs typeface="Open Sans" pitchFamily="2" charset="0"/>
              </a:rPr>
              <a:t>technologies</a:t>
            </a:r>
            <a:r>
              <a:rPr lang="pl-PL" dirty="0">
                <a:solidFill>
                  <a:srgbClr val="FFFFFF"/>
                </a:solidFill>
                <a:latin typeface="+mj-lt"/>
                <a:ea typeface="Open Sans" pitchFamily="2" charset="0"/>
                <a:cs typeface="Open Sans" pitchFamily="2" charset="0"/>
              </a:rPr>
              <a:t> </a:t>
            </a:r>
            <a:r>
              <a:rPr lang="pl-PL" dirty="0" err="1">
                <a:solidFill>
                  <a:srgbClr val="FFFFFF"/>
                </a:solidFill>
                <a:latin typeface="+mj-lt"/>
                <a:ea typeface="Open Sans" pitchFamily="2" charset="0"/>
                <a:cs typeface="Open Sans" pitchFamily="2" charset="0"/>
              </a:rPr>
              <a:t>added</a:t>
            </a:r>
            <a:r>
              <a:rPr lang="pl-PL" dirty="0">
                <a:solidFill>
                  <a:srgbClr val="FFFFFF"/>
                </a:solidFill>
                <a:latin typeface="+mj-lt"/>
                <a:ea typeface="Open Sans" pitchFamily="2" charset="0"/>
                <a:cs typeface="Open Sans" pitchFamily="2" charset="0"/>
              </a:rPr>
              <a:t> in 2024</a:t>
            </a:r>
            <a:endParaRPr lang="en-US" dirty="0">
              <a:latin typeface="+mj-lt"/>
              <a:ea typeface="Open Sans" pitchFamily="2" charset="0"/>
              <a:cs typeface="Open Sans" pitchFamily="2" charset="0"/>
            </a:endParaRPr>
          </a:p>
        </p:txBody>
      </p:sp>
      <p:pic>
        <p:nvPicPr>
          <p:cNvPr id="10" name="Obraz 10" descr="Obraz zawierający Grafika, krąg, Czcionka, logo&#10;&#10;Opis wygenerowany automatycznie">
            <a:extLst>
              <a:ext uri="{FF2B5EF4-FFF2-40B4-BE49-F238E27FC236}">
                <a16:creationId xmlns:a16="http://schemas.microsoft.com/office/drawing/2014/main" id="{46DB8E6D-A969-38BF-3AAB-69F083FB11A9}"/>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774413" y="78336"/>
            <a:ext cx="3633641" cy="1516887"/>
          </a:xfrm>
          <a:prstGeom prst="rect">
            <a:avLst/>
          </a:prstGeom>
        </p:spPr>
      </p:pic>
    </p:spTree>
    <p:extLst>
      <p:ext uri="{BB962C8B-B14F-4D97-AF65-F5344CB8AC3E}">
        <p14:creationId xmlns:p14="http://schemas.microsoft.com/office/powerpoint/2010/main" val="15605233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FF8FA3-D368-E94E-B21D-A37EF9D95E91}"/>
            </a:ext>
          </a:extLst>
        </p:cNvPr>
        <p:cNvGrpSpPr/>
        <p:nvPr/>
      </p:nvGrpSpPr>
      <p:grpSpPr>
        <a:xfrm>
          <a:off x="0" y="0"/>
          <a:ext cx="0" cy="0"/>
          <a:chOff x="0" y="0"/>
          <a:chExt cx="0" cy="0"/>
        </a:xfrm>
      </p:grpSpPr>
      <p:sp>
        <p:nvSpPr>
          <p:cNvPr id="6" name="Owal 5">
            <a:extLst>
              <a:ext uri="{FF2B5EF4-FFF2-40B4-BE49-F238E27FC236}">
                <a16:creationId xmlns:a16="http://schemas.microsoft.com/office/drawing/2014/main" id="{801EC31D-E9DA-4B1A-3236-634457BB3312}"/>
              </a:ext>
            </a:extLst>
          </p:cNvPr>
          <p:cNvSpPr>
            <a:spLocks noGrp="1" noRot="1" noMove="1" noResize="1" noEditPoints="1" noAdjustHandles="1" noChangeArrowheads="1" noChangeShapeType="1"/>
          </p:cNvSpPr>
          <p:nvPr/>
        </p:nvSpPr>
        <p:spPr>
          <a:xfrm>
            <a:off x="-3647202" y="-3695850"/>
            <a:ext cx="7460793" cy="7460793"/>
          </a:xfrm>
          <a:prstGeom prst="ellipse">
            <a:avLst/>
          </a:prstGeom>
          <a:gradFill flip="none" rotWithShape="1">
            <a:gsLst>
              <a:gs pos="14000">
                <a:schemeClr val="accent5">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sp>
        <p:nvSpPr>
          <p:cNvPr id="19" name="Symbol zastępczy zawartości 2">
            <a:extLst>
              <a:ext uri="{FF2B5EF4-FFF2-40B4-BE49-F238E27FC236}">
                <a16:creationId xmlns:a16="http://schemas.microsoft.com/office/drawing/2014/main" id="{739D5EC2-7B68-A2E2-35AE-1954DECFA162}"/>
              </a:ext>
            </a:extLst>
          </p:cNvPr>
          <p:cNvSpPr txBox="1">
            <a:spLocks/>
          </p:cNvSpPr>
          <p:nvPr/>
        </p:nvSpPr>
        <p:spPr>
          <a:xfrm>
            <a:off x="5536928" y="1094618"/>
            <a:ext cx="4547078" cy="165767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1400">
              <a:solidFill>
                <a:schemeClr val="bg1"/>
              </a:solidFill>
              <a:highlight>
                <a:srgbClr val="FF0000"/>
              </a:highlight>
            </a:endParaRPr>
          </a:p>
        </p:txBody>
      </p:sp>
      <p:sp>
        <p:nvSpPr>
          <p:cNvPr id="15" name="Tytuł 1">
            <a:extLst>
              <a:ext uri="{FF2B5EF4-FFF2-40B4-BE49-F238E27FC236}">
                <a16:creationId xmlns:a16="http://schemas.microsoft.com/office/drawing/2014/main" id="{2D79451B-96C9-0C7F-CBFA-C2F5C8A0F7B5}"/>
              </a:ext>
            </a:extLst>
          </p:cNvPr>
          <p:cNvSpPr txBox="1">
            <a:spLocks/>
          </p:cNvSpPr>
          <p:nvPr/>
        </p:nvSpPr>
        <p:spPr>
          <a:xfrm>
            <a:off x="789544" y="-14632"/>
            <a:ext cx="8550564" cy="84022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kern="1200">
                <a:solidFill>
                  <a:schemeClr val="bg2"/>
                </a:solidFill>
                <a:latin typeface="Open Sans Semibold" panose="020B0706030804020204" pitchFamily="34" charset="0"/>
                <a:ea typeface="Open Sans Semibold" panose="020B0706030804020204" pitchFamily="34" charset="0"/>
                <a:cs typeface="Open Sans Semibold" panose="020B0706030804020204" pitchFamily="34" charset="0"/>
              </a:defRPr>
            </a:lvl1pPr>
          </a:lstStyle>
          <a:p>
            <a:pPr>
              <a:lnSpc>
                <a:spcPct val="150000"/>
              </a:lnSpc>
            </a:pPr>
            <a:r>
              <a:rPr lang="pl-PL" b="1" dirty="0" err="1">
                <a:latin typeface="+mj-lt"/>
              </a:rPr>
              <a:t>Aerospace</a:t>
            </a:r>
            <a:endParaRPr lang="en-US" b="1" dirty="0">
              <a:latin typeface="+mj-lt"/>
            </a:endParaRPr>
          </a:p>
        </p:txBody>
      </p:sp>
      <p:pic>
        <p:nvPicPr>
          <p:cNvPr id="18" name="Grafika 6">
            <a:extLst>
              <a:ext uri="{FF2B5EF4-FFF2-40B4-BE49-F238E27FC236}">
                <a16:creationId xmlns:a16="http://schemas.microsoft.com/office/drawing/2014/main" id="{828D3A39-F653-437E-D142-C096C15B1751}"/>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86746" y="173056"/>
            <a:ext cx="762000" cy="762000"/>
          </a:xfrm>
          <a:prstGeom prst="rect">
            <a:avLst/>
          </a:prstGeom>
        </p:spPr>
      </p:pic>
      <p:grpSp>
        <p:nvGrpSpPr>
          <p:cNvPr id="12" name="Grupa 11">
            <a:extLst>
              <a:ext uri="{FF2B5EF4-FFF2-40B4-BE49-F238E27FC236}">
                <a16:creationId xmlns:a16="http://schemas.microsoft.com/office/drawing/2014/main" id="{80D4C124-14CD-8FEB-CEC6-E12210E0B7AD}"/>
              </a:ext>
            </a:extLst>
          </p:cNvPr>
          <p:cNvGrpSpPr/>
          <p:nvPr/>
        </p:nvGrpSpPr>
        <p:grpSpPr>
          <a:xfrm>
            <a:off x="6479245" y="935056"/>
            <a:ext cx="4536468" cy="4300685"/>
            <a:chOff x="6840752" y="1542128"/>
            <a:chExt cx="4531320" cy="4553712"/>
          </a:xfrm>
        </p:grpSpPr>
        <p:grpSp>
          <p:nvGrpSpPr>
            <p:cNvPr id="26" name="Grupa 25">
              <a:extLst>
                <a:ext uri="{FF2B5EF4-FFF2-40B4-BE49-F238E27FC236}">
                  <a16:creationId xmlns:a16="http://schemas.microsoft.com/office/drawing/2014/main" id="{BCED041D-5ED4-8C78-88A4-2D048431530F}"/>
                </a:ext>
              </a:extLst>
            </p:cNvPr>
            <p:cNvGrpSpPr/>
            <p:nvPr/>
          </p:nvGrpSpPr>
          <p:grpSpPr>
            <a:xfrm>
              <a:off x="6865534" y="1777981"/>
              <a:ext cx="4468362" cy="4317859"/>
              <a:chOff x="6573130" y="1901422"/>
              <a:chExt cx="2187242" cy="2704410"/>
            </a:xfrm>
          </p:grpSpPr>
          <p:pic>
            <p:nvPicPr>
              <p:cNvPr id="24" name="Obraz 23">
                <a:extLst>
                  <a:ext uri="{FF2B5EF4-FFF2-40B4-BE49-F238E27FC236}">
                    <a16:creationId xmlns:a16="http://schemas.microsoft.com/office/drawing/2014/main" id="{76CEC397-964B-7A57-1A2D-34AA78533732}"/>
                  </a:ext>
                </a:extLst>
              </p:cNvPr>
              <p:cNvPicPr>
                <a:picLocks noChangeAspect="1"/>
              </p:cNvPicPr>
              <p:nvPr/>
            </p:nvPicPr>
            <p:blipFill>
              <a:blip r:embed="rId5">
                <a:extLst>
                  <a:ext uri="{28A0092B-C50C-407E-A947-70E740481C1C}">
                    <a14:useLocalDpi xmlns:a14="http://schemas.microsoft.com/office/drawing/2010/main" val="0"/>
                  </a:ext>
                </a:extLst>
              </a:blip>
              <a:srcRect l="13143" r="13143"/>
              <a:stretch/>
            </p:blipFill>
            <p:spPr>
              <a:xfrm>
                <a:off x="6573130" y="1901422"/>
                <a:ext cx="2160000" cy="2700000"/>
              </a:xfrm>
              <a:prstGeom prst="roundRect">
                <a:avLst/>
              </a:prstGeom>
            </p:spPr>
          </p:pic>
          <p:sp>
            <p:nvSpPr>
              <p:cNvPr id="25" name="Prostokąt: zaokrąglone rogi 24">
                <a:extLst>
                  <a:ext uri="{FF2B5EF4-FFF2-40B4-BE49-F238E27FC236}">
                    <a16:creationId xmlns:a16="http://schemas.microsoft.com/office/drawing/2014/main" id="{48E334A7-9B96-E1C8-A702-DA39862A0950}"/>
                  </a:ext>
                </a:extLst>
              </p:cNvPr>
              <p:cNvSpPr/>
              <p:nvPr/>
            </p:nvSpPr>
            <p:spPr>
              <a:xfrm>
                <a:off x="6576111" y="1901730"/>
                <a:ext cx="2184261" cy="2704102"/>
              </a:xfrm>
              <a:prstGeom prst="roundRect">
                <a:avLst/>
              </a:prstGeom>
              <a:gradFill>
                <a:gsLst>
                  <a:gs pos="46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grpSp>
        <p:sp>
          <p:nvSpPr>
            <p:cNvPr id="3" name="Prostokąt: zaokrąglone rogi 9">
              <a:extLst>
                <a:ext uri="{FF2B5EF4-FFF2-40B4-BE49-F238E27FC236}">
                  <a16:creationId xmlns:a16="http://schemas.microsoft.com/office/drawing/2014/main" id="{4FEAB84C-55EF-AAB4-B88A-4A6A8946CD20}"/>
                </a:ext>
              </a:extLst>
            </p:cNvPr>
            <p:cNvSpPr/>
            <p:nvPr/>
          </p:nvSpPr>
          <p:spPr>
            <a:xfrm>
              <a:off x="6909800" y="1542128"/>
              <a:ext cx="4462272" cy="4553712"/>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2" name="Prostokąt: zaokrąglone rogi 9">
              <a:extLst>
                <a:ext uri="{FF2B5EF4-FFF2-40B4-BE49-F238E27FC236}">
                  <a16:creationId xmlns:a16="http://schemas.microsoft.com/office/drawing/2014/main" id="{78425A0B-591D-488C-6100-F5385F5A932C}"/>
                </a:ext>
              </a:extLst>
            </p:cNvPr>
            <p:cNvSpPr/>
            <p:nvPr/>
          </p:nvSpPr>
          <p:spPr>
            <a:xfrm flipV="1">
              <a:off x="6840752" y="1763902"/>
              <a:ext cx="4462272" cy="4312210"/>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0" name="Symbol zastępczy zawartości 2">
              <a:extLst>
                <a:ext uri="{FF2B5EF4-FFF2-40B4-BE49-F238E27FC236}">
                  <a16:creationId xmlns:a16="http://schemas.microsoft.com/office/drawing/2014/main" id="{A116EA85-55E1-0E97-A9D4-67AAB1A3ABA4}"/>
                </a:ext>
              </a:extLst>
            </p:cNvPr>
            <p:cNvSpPr txBox="1">
              <a:spLocks/>
            </p:cNvSpPr>
            <p:nvPr/>
          </p:nvSpPr>
          <p:spPr>
            <a:xfrm>
              <a:off x="6970378" y="4620100"/>
              <a:ext cx="4314605" cy="147574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US" sz="2000" dirty="0">
                  <a:solidFill>
                    <a:srgbClr val="FFFFFF"/>
                  </a:solidFill>
                  <a:ea typeface="Open Sans" panose="020B0606030504020204" pitchFamily="34" charset="0"/>
                  <a:cs typeface="Open Sans" panose="020B0606030504020204" pitchFamily="34" charset="0"/>
                </a:rPr>
                <a:t>Artemis I mission results published, including </a:t>
              </a:r>
              <a:r>
                <a:rPr lang="en-US" sz="2000" dirty="0" err="1">
                  <a:solidFill>
                    <a:srgbClr val="FFFFFF"/>
                  </a:solidFill>
                  <a:ea typeface="Open Sans" panose="020B0606030504020204" pitchFamily="34" charset="0"/>
                  <a:cs typeface="Open Sans" panose="020B0606030504020204" pitchFamily="34" charset="0"/>
                </a:rPr>
                <a:t>Timepix</a:t>
              </a:r>
              <a:r>
                <a:rPr lang="en-US" sz="2000" dirty="0">
                  <a:solidFill>
                    <a:srgbClr val="FFFFFF"/>
                  </a:solidFill>
                  <a:ea typeface="Open Sans" panose="020B0606030504020204" pitchFamily="34" charset="0"/>
                  <a:cs typeface="Open Sans" panose="020B0606030504020204" pitchFamily="34" charset="0"/>
                </a:rPr>
                <a:t>-based NASA Hybrid Electronic Radiation Assessor (HERA)</a:t>
              </a:r>
            </a:p>
            <a:p>
              <a:pPr marL="0" indent="0" algn="ctr">
                <a:lnSpc>
                  <a:spcPct val="100000"/>
                </a:lnSpc>
                <a:buNone/>
              </a:pPr>
              <a:endParaRPr lang="en-US" sz="2000" dirty="0">
                <a:solidFill>
                  <a:srgbClr val="FFFFFF"/>
                </a:solidFill>
                <a:ea typeface="Open Sans" panose="020B0606030504020204" pitchFamily="34" charset="0"/>
                <a:cs typeface="Open Sans" panose="020B0606030504020204" pitchFamily="34" charset="0"/>
              </a:endParaRPr>
            </a:p>
          </p:txBody>
        </p:sp>
      </p:grpSp>
      <p:grpSp>
        <p:nvGrpSpPr>
          <p:cNvPr id="9" name="Grupa 8">
            <a:extLst>
              <a:ext uri="{FF2B5EF4-FFF2-40B4-BE49-F238E27FC236}">
                <a16:creationId xmlns:a16="http://schemas.microsoft.com/office/drawing/2014/main" id="{E7A40114-40BE-9426-93DE-896A40C5A0D4}"/>
              </a:ext>
            </a:extLst>
          </p:cNvPr>
          <p:cNvGrpSpPr/>
          <p:nvPr/>
        </p:nvGrpSpPr>
        <p:grpSpPr>
          <a:xfrm>
            <a:off x="911796" y="1111890"/>
            <a:ext cx="4299665" cy="4274888"/>
            <a:chOff x="897249" y="1721027"/>
            <a:chExt cx="4556972" cy="4687921"/>
          </a:xfrm>
        </p:grpSpPr>
        <p:pic>
          <p:nvPicPr>
            <p:cNvPr id="28" name="Obraz 27">
              <a:extLst>
                <a:ext uri="{FF2B5EF4-FFF2-40B4-BE49-F238E27FC236}">
                  <a16:creationId xmlns:a16="http://schemas.microsoft.com/office/drawing/2014/main" id="{DFE3EC18-40AC-2F16-B750-09819257EB9B}"/>
                </a:ext>
              </a:extLst>
            </p:cNvPr>
            <p:cNvPicPr>
              <a:picLocks noChangeAspect="1"/>
            </p:cNvPicPr>
            <p:nvPr/>
          </p:nvPicPr>
          <p:blipFill>
            <a:blip r:embed="rId6">
              <a:extLst>
                <a:ext uri="{28A0092B-C50C-407E-A947-70E740481C1C}">
                  <a14:useLocalDpi xmlns:a14="http://schemas.microsoft.com/office/drawing/2010/main" val="0"/>
                </a:ext>
              </a:extLst>
            </a:blip>
            <a:srcRect l="9452" r="9452"/>
            <a:stretch/>
          </p:blipFill>
          <p:spPr>
            <a:xfrm>
              <a:off x="904401" y="1776589"/>
              <a:ext cx="4547077" cy="4351152"/>
            </a:xfrm>
            <a:prstGeom prst="roundRect">
              <a:avLst/>
            </a:prstGeom>
          </p:spPr>
        </p:pic>
        <p:sp>
          <p:nvSpPr>
            <p:cNvPr id="10" name="Prostokąt: zaokrąglone rogi 9">
              <a:extLst>
                <a:ext uri="{FF2B5EF4-FFF2-40B4-BE49-F238E27FC236}">
                  <a16:creationId xmlns:a16="http://schemas.microsoft.com/office/drawing/2014/main" id="{398E5512-510C-5B79-31D2-520B60E1A51A}"/>
                </a:ext>
              </a:extLst>
            </p:cNvPr>
            <p:cNvSpPr/>
            <p:nvPr/>
          </p:nvSpPr>
          <p:spPr>
            <a:xfrm>
              <a:off x="897249" y="1721027"/>
              <a:ext cx="4547077" cy="4462272"/>
            </a:xfrm>
            <a:prstGeom prst="roundRect">
              <a:avLst/>
            </a:prstGeom>
            <a:gradFill>
              <a:gsLst>
                <a:gs pos="51000">
                  <a:schemeClr val="tx1">
                    <a:alpha val="0"/>
                  </a:schemeClr>
                </a:gs>
                <a:gs pos="77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Prostokąt: zaokrąglone rogi 4">
              <a:extLst>
                <a:ext uri="{FF2B5EF4-FFF2-40B4-BE49-F238E27FC236}">
                  <a16:creationId xmlns:a16="http://schemas.microsoft.com/office/drawing/2014/main" id="{D260C0C3-87ED-F8C0-B5D8-41BD396E6636}"/>
                </a:ext>
              </a:extLst>
            </p:cNvPr>
            <p:cNvSpPr/>
            <p:nvPr/>
          </p:nvSpPr>
          <p:spPr>
            <a:xfrm flipV="1">
              <a:off x="907144" y="1776589"/>
              <a:ext cx="4547077" cy="4273819"/>
            </a:xfrm>
            <a:prstGeom prst="roundRect">
              <a:avLst/>
            </a:prstGeom>
            <a:gradFill>
              <a:gsLst>
                <a:gs pos="51000">
                  <a:schemeClr val="tx1">
                    <a:alpha val="0"/>
                  </a:schemeClr>
                </a:gs>
                <a:gs pos="100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14" name="Symbol zastępczy zawartości 2">
              <a:extLst>
                <a:ext uri="{FF2B5EF4-FFF2-40B4-BE49-F238E27FC236}">
                  <a16:creationId xmlns:a16="http://schemas.microsoft.com/office/drawing/2014/main" id="{0257D370-D153-96D7-37C6-EE644571B40C}"/>
                </a:ext>
              </a:extLst>
            </p:cNvPr>
            <p:cNvSpPr txBox="1">
              <a:spLocks/>
            </p:cNvSpPr>
            <p:nvPr/>
          </p:nvSpPr>
          <p:spPr>
            <a:xfrm>
              <a:off x="1010139" y="4959187"/>
              <a:ext cx="4361043" cy="14497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Font typeface="Arial" panose="020B0604020202020204" pitchFamily="34" charset="0"/>
                <a:buNone/>
              </a:pPr>
              <a:r>
                <a:rPr lang="en-US" sz="2000" dirty="0">
                  <a:solidFill>
                    <a:srgbClr val="FFFFFF"/>
                  </a:solidFill>
                  <a:ea typeface="Open Sans" pitchFamily="2" charset="0"/>
                  <a:cs typeface="Open Sans" pitchFamily="2" charset="0"/>
                </a:rPr>
                <a:t>SigmaLabs (PL) readies CERN’s</a:t>
              </a:r>
              <a:br>
                <a:rPr lang="en-US" sz="2000" dirty="0">
                  <a:solidFill>
                    <a:srgbClr val="FFFFFF"/>
                  </a:solidFill>
                  <a:ea typeface="Open Sans" pitchFamily="2" charset="0"/>
                  <a:cs typeface="Open Sans" pitchFamily="2" charset="0"/>
                </a:rPr>
              </a:br>
              <a:r>
                <a:rPr lang="en-US" sz="2000" dirty="0">
                  <a:solidFill>
                    <a:srgbClr val="FFFFFF"/>
                  </a:solidFill>
                  <a:ea typeface="Open Sans" pitchFamily="2" charset="0"/>
                  <a:cs typeface="Open Sans" pitchFamily="2" charset="0"/>
                </a:rPr>
                <a:t>space radiation monitor for launch to ISS</a:t>
              </a:r>
            </a:p>
            <a:p>
              <a:pPr marL="0" indent="0" algn="ctr">
                <a:lnSpc>
                  <a:spcPct val="150000"/>
                </a:lnSpc>
                <a:buFont typeface="Arial" panose="020B0604020202020204" pitchFamily="34" charset="0"/>
                <a:buNone/>
              </a:pPr>
              <a:endParaRPr lang="en-US" sz="2000" dirty="0">
                <a:solidFill>
                  <a:srgbClr val="FFFFFF"/>
                </a:solidFill>
                <a:ea typeface="Open Sans" pitchFamily="2" charset="0"/>
                <a:cs typeface="Open Sans" pitchFamily="2" charset="0"/>
              </a:endParaRPr>
            </a:p>
          </p:txBody>
        </p:sp>
      </p:grpSp>
    </p:spTree>
    <p:extLst>
      <p:ext uri="{BB962C8B-B14F-4D97-AF65-F5344CB8AC3E}">
        <p14:creationId xmlns:p14="http://schemas.microsoft.com/office/powerpoint/2010/main" val="23934492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8E8F448-C7EB-5B4A-9981-C4F70BEBBBD3}"/>
              </a:ext>
            </a:extLst>
          </p:cNvPr>
          <p:cNvPicPr>
            <a:picLocks noChangeAspect="1"/>
          </p:cNvPicPr>
          <p:nvPr/>
        </p:nvPicPr>
        <p:blipFill>
          <a:blip r:embed="rId2">
            <a:alphaModFix amt="20000"/>
          </a:blip>
          <a:stretch>
            <a:fillRect/>
          </a:stretch>
        </p:blipFill>
        <p:spPr>
          <a:xfrm>
            <a:off x="1638436" y="105"/>
            <a:ext cx="8915128" cy="6857791"/>
          </a:xfrm>
          <a:prstGeom prst="rect">
            <a:avLst/>
          </a:prstGeom>
        </p:spPr>
      </p:pic>
      <p:sp>
        <p:nvSpPr>
          <p:cNvPr id="8" name="Title 7"/>
          <p:cNvSpPr>
            <a:spLocks noGrp="1"/>
          </p:cNvSpPr>
          <p:nvPr>
            <p:ph type="title" idx="4294967295"/>
          </p:nvPr>
        </p:nvSpPr>
        <p:spPr>
          <a:xfrm>
            <a:off x="384313" y="170655"/>
            <a:ext cx="10515600" cy="1325563"/>
          </a:xfrm>
        </p:spPr>
        <p:txBody>
          <a:bodyPr>
            <a:normAutofit/>
          </a:bodyPr>
          <a:lstStyle/>
          <a:p>
            <a:r>
              <a:rPr lang="en-US" sz="4800" b="1" dirty="0">
                <a:latin typeface="Helvetica" pitchFamily="2" charset="0"/>
              </a:rPr>
              <a:t>Knowledge Transfer Channels</a:t>
            </a:r>
            <a:endParaRPr lang="en-GB" sz="4800" b="1" dirty="0">
              <a:latin typeface="Helvetica" pitchFamily="2" charset="0"/>
            </a:endParaRPr>
          </a:p>
        </p:txBody>
      </p:sp>
      <p:sp>
        <p:nvSpPr>
          <p:cNvPr id="9" name="Content Placeholder 8"/>
          <p:cNvSpPr>
            <a:spLocks noGrp="1"/>
          </p:cNvSpPr>
          <p:nvPr>
            <p:ph idx="4294967295"/>
          </p:nvPr>
        </p:nvSpPr>
        <p:spPr>
          <a:xfrm>
            <a:off x="477078" y="1533594"/>
            <a:ext cx="11237843" cy="4530725"/>
          </a:xfrm>
        </p:spPr>
        <p:txBody>
          <a:bodyPr>
            <a:normAutofit/>
          </a:bodyPr>
          <a:lstStyle/>
          <a:p>
            <a:pPr marL="36572" indent="0">
              <a:buNone/>
            </a:pPr>
            <a:r>
              <a:rPr lang="en-US" sz="3094" dirty="0">
                <a:latin typeface="Helvetica Light" panose="020B0403020202020204" pitchFamily="34" charset="0"/>
              </a:rPr>
              <a:t>Dedicated actions to </a:t>
            </a:r>
            <a:r>
              <a:rPr lang="en-US" sz="3094" b="1" dirty="0">
                <a:latin typeface="Helvetica" pitchFamily="2" charset="0"/>
              </a:rPr>
              <a:t>foster the transfer of technologies and know-how </a:t>
            </a:r>
            <a:r>
              <a:rPr lang="en-US" sz="3094" dirty="0">
                <a:latin typeface="Helvetica Light" panose="020B0403020202020204" pitchFamily="34" charset="0"/>
              </a:rPr>
              <a:t>to other fields than particle physics </a:t>
            </a:r>
            <a:br>
              <a:rPr lang="en-US" sz="3094" dirty="0">
                <a:latin typeface="Helvetica Light" panose="020B0403020202020204" pitchFamily="34" charset="0"/>
              </a:rPr>
            </a:br>
            <a:r>
              <a:rPr lang="en-US" dirty="0">
                <a:latin typeface="Helvetica Light" panose="020B0403020202020204" pitchFamily="34" charset="0"/>
              </a:rPr>
              <a:t>(very often with the involvement of industry)</a:t>
            </a:r>
          </a:p>
          <a:p>
            <a:pPr marL="36572" indent="0">
              <a:buNone/>
            </a:pPr>
            <a:endParaRPr lang="en-US" sz="3094" dirty="0">
              <a:latin typeface="Helvetica Light" panose="020B0403020202020204" pitchFamily="34" charset="0"/>
            </a:endParaRPr>
          </a:p>
          <a:p>
            <a:pPr marL="36572" indent="0">
              <a:buNone/>
            </a:pPr>
            <a:r>
              <a:rPr lang="en-US" sz="3094" dirty="0">
                <a:latin typeface="Helvetica Light" panose="020B0403020202020204" pitchFamily="34" charset="0"/>
              </a:rPr>
              <a:t>Technology-intensive </a:t>
            </a:r>
            <a:r>
              <a:rPr lang="en-US" sz="3094" b="1" dirty="0">
                <a:latin typeface="Helvetica" pitchFamily="2" charset="0"/>
              </a:rPr>
              <a:t>procurement contracts</a:t>
            </a:r>
          </a:p>
          <a:p>
            <a:pPr marL="36572" indent="0">
              <a:buNone/>
            </a:pPr>
            <a:endParaRPr lang="en-US" sz="3094" dirty="0">
              <a:latin typeface="Helvetica Light" panose="020B0403020202020204" pitchFamily="34" charset="0"/>
            </a:endParaRPr>
          </a:p>
          <a:p>
            <a:pPr marL="36572" indent="0">
              <a:buNone/>
            </a:pPr>
            <a:r>
              <a:rPr lang="en-US" sz="3094" b="1" dirty="0">
                <a:latin typeface="Helvetica" pitchFamily="2" charset="0"/>
              </a:rPr>
              <a:t>People</a:t>
            </a:r>
            <a:br>
              <a:rPr lang="en-US" sz="3094" dirty="0">
                <a:latin typeface="Helvetica Light" panose="020B0403020202020204" pitchFamily="34" charset="0"/>
              </a:rPr>
            </a:br>
            <a:r>
              <a:rPr lang="en-US" dirty="0">
                <a:latin typeface="Helvetica Light" panose="020B0403020202020204" pitchFamily="34" charset="0"/>
              </a:rPr>
              <a:t>(very hard to quantify but extremely impactful for particle physics)</a:t>
            </a:r>
          </a:p>
          <a:p>
            <a:pPr marL="36572" indent="0">
              <a:buNone/>
            </a:pPr>
            <a:endParaRPr lang="en-US" sz="3094" dirty="0">
              <a:latin typeface="Helvetica Light" panose="020B0403020202020204" pitchFamily="34" charset="0"/>
            </a:endParaRPr>
          </a:p>
        </p:txBody>
      </p:sp>
      <p:pic>
        <p:nvPicPr>
          <p:cNvPr id="6" name="Picture 5">
            <a:extLst>
              <a:ext uri="{FF2B5EF4-FFF2-40B4-BE49-F238E27FC236}">
                <a16:creationId xmlns:a16="http://schemas.microsoft.com/office/drawing/2014/main" id="{B53B87F6-38C7-2F4D-9AED-8E9680D66DF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86" y="6217835"/>
            <a:ext cx="2606642" cy="676251"/>
          </a:xfrm>
          <a:prstGeom prst="rect">
            <a:avLst/>
          </a:prstGeom>
        </p:spPr>
      </p:pic>
    </p:spTree>
    <p:extLst>
      <p:ext uri="{BB962C8B-B14F-4D97-AF65-F5344CB8AC3E}">
        <p14:creationId xmlns:p14="http://schemas.microsoft.com/office/powerpoint/2010/main" val="42158646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diagram of a knowledge transfer ecosystem&#10;&#10;AI-generated content may be incorrect.">
            <a:extLst>
              <a:ext uri="{FF2B5EF4-FFF2-40B4-BE49-F238E27FC236}">
                <a16:creationId xmlns:a16="http://schemas.microsoft.com/office/drawing/2014/main" id="{DA729FF4-7568-5CF6-8107-19D0C8325F6F}"/>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41550" y="704850"/>
            <a:ext cx="7708900" cy="5448300"/>
          </a:xfrm>
          <a:prstGeom prst="rect">
            <a:avLst/>
          </a:prstGeom>
        </p:spPr>
      </p:pic>
    </p:spTree>
    <p:extLst>
      <p:ext uri="{BB962C8B-B14F-4D97-AF65-F5344CB8AC3E}">
        <p14:creationId xmlns:p14="http://schemas.microsoft.com/office/powerpoint/2010/main" val="4905055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a:extLst>
              <a:ext uri="{FF2B5EF4-FFF2-40B4-BE49-F238E27FC236}">
                <a16:creationId xmlns:a16="http://schemas.microsoft.com/office/drawing/2014/main" id="{22E7B5E2-EF19-BD93-3790-08A7C36FD976}"/>
              </a:ext>
            </a:extLst>
          </p:cNvPr>
          <p:cNvGraphicFramePr/>
          <p:nvPr>
            <p:extLst>
              <p:ext uri="{D42A27DB-BD31-4B8C-83A1-F6EECF244321}">
                <p14:modId xmlns:p14="http://schemas.microsoft.com/office/powerpoint/2010/main" val="1003487483"/>
              </p:ext>
            </p:extLst>
          </p:nvPr>
        </p:nvGraphicFramePr>
        <p:xfrm>
          <a:off x="1232453" y="503583"/>
          <a:ext cx="9974250" cy="5536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13888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54000">
              <a:schemeClr val="accent6"/>
            </a:gs>
            <a:gs pos="100000">
              <a:schemeClr val="tx2"/>
            </a:gs>
          </a:gsLst>
          <a:path path="circle">
            <a:fillToRect r="100000" b="100000"/>
          </a:path>
          <a:tileRect l="-100000" t="-100000"/>
        </a:gradFill>
        <a:effectLst/>
      </p:bgPr>
    </p:bg>
    <p:spTree>
      <p:nvGrpSpPr>
        <p:cNvPr id="1" name="">
          <a:extLst>
            <a:ext uri="{FF2B5EF4-FFF2-40B4-BE49-F238E27FC236}">
              <a16:creationId xmlns:a16="http://schemas.microsoft.com/office/drawing/2014/main" id="{FDA02483-F89D-85EC-DEB2-F6178E2753EE}"/>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6B15C960-21BE-54D3-7CFD-B3F7CD60A4AA}"/>
              </a:ext>
            </a:extLst>
          </p:cNvPr>
          <p:cNvSpPr>
            <a:spLocks noGrp="1"/>
          </p:cNvSpPr>
          <p:nvPr>
            <p:ph type="title"/>
          </p:nvPr>
        </p:nvSpPr>
        <p:spPr>
          <a:xfrm>
            <a:off x="123347" y="138556"/>
            <a:ext cx="8550564" cy="840220"/>
          </a:xfrm>
        </p:spPr>
        <p:txBody>
          <a:bodyPr>
            <a:noAutofit/>
          </a:bodyPr>
          <a:lstStyle/>
          <a:p>
            <a:r>
              <a:rPr lang="pl-PL" dirty="0" err="1"/>
              <a:t>Key</a:t>
            </a:r>
            <a:r>
              <a:rPr lang="pl-PL" dirty="0"/>
              <a:t> </a:t>
            </a:r>
            <a:r>
              <a:rPr lang="pl-PL" dirty="0" err="1"/>
              <a:t>Areas</a:t>
            </a:r>
            <a:r>
              <a:rPr lang="pl-PL" dirty="0"/>
              <a:t> – </a:t>
            </a:r>
            <a:r>
              <a:rPr lang="pl-PL" dirty="0" err="1"/>
              <a:t>Highlights</a:t>
            </a:r>
            <a:r>
              <a:rPr lang="pl-PL" dirty="0"/>
              <a:t> in 2024 </a:t>
            </a:r>
            <a:endParaRPr lang="en-US" dirty="0"/>
          </a:p>
        </p:txBody>
      </p:sp>
      <p:pic>
        <p:nvPicPr>
          <p:cNvPr id="7" name="Picture 6">
            <a:extLst>
              <a:ext uri="{FF2B5EF4-FFF2-40B4-BE49-F238E27FC236}">
                <a16:creationId xmlns:a16="http://schemas.microsoft.com/office/drawing/2014/main" id="{76A909DD-5588-E018-A152-E380E4B52D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92382" y="1243012"/>
            <a:ext cx="7772400" cy="4371975"/>
          </a:xfrm>
          <a:prstGeom prst="rect">
            <a:avLst/>
          </a:prstGeom>
        </p:spPr>
      </p:pic>
    </p:spTree>
    <p:extLst>
      <p:ext uri="{BB962C8B-B14F-4D97-AF65-F5344CB8AC3E}">
        <p14:creationId xmlns:p14="http://schemas.microsoft.com/office/powerpoint/2010/main" val="33134981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84000">
              <a:schemeClr val="accent6"/>
            </a:gs>
            <a:gs pos="100000">
              <a:schemeClr val="tx2"/>
            </a:gs>
          </a:gsLst>
          <a:path path="circle">
            <a:fillToRect r="100000" b="100000"/>
          </a:path>
          <a:tileRect l="-100000" t="-100000"/>
        </a:gradFill>
        <a:effectLst/>
      </p:bgPr>
    </p:bg>
    <p:spTree>
      <p:nvGrpSpPr>
        <p:cNvPr id="1" name="">
          <a:extLst>
            <a:ext uri="{FF2B5EF4-FFF2-40B4-BE49-F238E27FC236}">
              <a16:creationId xmlns:a16="http://schemas.microsoft.com/office/drawing/2014/main" id="{648BFC3D-9EBF-3ACE-D7AC-497E71499E45}"/>
            </a:ext>
          </a:extLst>
        </p:cNvPr>
        <p:cNvGrpSpPr/>
        <p:nvPr/>
      </p:nvGrpSpPr>
      <p:grpSpPr>
        <a:xfrm>
          <a:off x="0" y="0"/>
          <a:ext cx="0" cy="0"/>
          <a:chOff x="0" y="0"/>
          <a:chExt cx="0" cy="0"/>
        </a:xfrm>
      </p:grpSpPr>
      <p:sp>
        <p:nvSpPr>
          <p:cNvPr id="2" name="Tytuł 1">
            <a:extLst>
              <a:ext uri="{FF2B5EF4-FFF2-40B4-BE49-F238E27FC236}">
                <a16:creationId xmlns:a16="http://schemas.microsoft.com/office/drawing/2014/main" id="{4D776FFD-0656-F3E5-9BA1-DDEA0DB2E43D}"/>
              </a:ext>
            </a:extLst>
          </p:cNvPr>
          <p:cNvSpPr>
            <a:spLocks noGrp="1"/>
          </p:cNvSpPr>
          <p:nvPr>
            <p:ph type="title"/>
          </p:nvPr>
        </p:nvSpPr>
        <p:spPr/>
        <p:txBody>
          <a:bodyPr/>
          <a:lstStyle/>
          <a:p>
            <a:r>
              <a:rPr lang="pl-PL" dirty="0"/>
              <a:t>2024 </a:t>
            </a:r>
            <a:r>
              <a:rPr lang="pl-PL" dirty="0" err="1"/>
              <a:t>partnerships</a:t>
            </a:r>
            <a:r>
              <a:rPr lang="pl-PL" dirty="0"/>
              <a:t> in </a:t>
            </a:r>
            <a:r>
              <a:rPr lang="pl-PL" dirty="0" err="1"/>
              <a:t>numbers</a:t>
            </a:r>
            <a:endParaRPr lang="en-US" dirty="0"/>
          </a:p>
        </p:txBody>
      </p:sp>
      <p:pic>
        <p:nvPicPr>
          <p:cNvPr id="12" name="Picture 11" descr="A screenshot of a blue and orange screen&#10;&#10;AI-generated content may be incorrect.">
            <a:extLst>
              <a:ext uri="{FF2B5EF4-FFF2-40B4-BE49-F238E27FC236}">
                <a16:creationId xmlns:a16="http://schemas.microsoft.com/office/drawing/2014/main" id="{6E2298B2-FCD7-3E51-9F37-2B1D71EF56A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99060" y="1507997"/>
            <a:ext cx="7772400" cy="3842005"/>
          </a:xfrm>
          <a:prstGeom prst="rect">
            <a:avLst/>
          </a:prstGeom>
        </p:spPr>
      </p:pic>
    </p:spTree>
    <p:extLst>
      <p:ext uri="{BB962C8B-B14F-4D97-AF65-F5344CB8AC3E}">
        <p14:creationId xmlns:p14="http://schemas.microsoft.com/office/powerpoint/2010/main" val="23017865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34E4E9A-E918-6A3C-3BDD-806ECB354B92}"/>
            </a:ext>
          </a:extLst>
        </p:cNvPr>
        <p:cNvGrpSpPr/>
        <p:nvPr/>
      </p:nvGrpSpPr>
      <p:grpSpPr>
        <a:xfrm>
          <a:off x="0" y="0"/>
          <a:ext cx="0" cy="0"/>
          <a:chOff x="0" y="0"/>
          <a:chExt cx="0" cy="0"/>
        </a:xfrm>
      </p:grpSpPr>
      <p:sp>
        <p:nvSpPr>
          <p:cNvPr id="6" name="Owal 5">
            <a:extLst>
              <a:ext uri="{FF2B5EF4-FFF2-40B4-BE49-F238E27FC236}">
                <a16:creationId xmlns:a16="http://schemas.microsoft.com/office/drawing/2014/main" id="{C41FABC7-ACBC-B179-916B-A054FE1721AE}"/>
              </a:ext>
            </a:extLst>
          </p:cNvPr>
          <p:cNvSpPr>
            <a:spLocks/>
          </p:cNvSpPr>
          <p:nvPr/>
        </p:nvSpPr>
        <p:spPr>
          <a:xfrm>
            <a:off x="-3860538" y="-3329693"/>
            <a:ext cx="7460793" cy="7460793"/>
          </a:xfrm>
          <a:prstGeom prst="ellipse">
            <a:avLst/>
          </a:prstGeom>
          <a:gradFill flip="none" rotWithShape="1">
            <a:gsLst>
              <a:gs pos="14000">
                <a:schemeClr val="accent1">
                  <a:alpha val="49000"/>
                </a:schemeClr>
              </a:gs>
              <a:gs pos="68000">
                <a:schemeClr val="accent6">
                  <a:alpha val="0"/>
                </a:schemeClr>
              </a:gs>
            </a:gsLst>
            <a:path path="circle">
              <a:fillToRect l="50000" t="50000" r="50000" b="50000"/>
            </a:path>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200"/>
          </a:p>
        </p:txBody>
      </p:sp>
      <p:pic>
        <p:nvPicPr>
          <p:cNvPr id="5" name="Grafika 4">
            <a:extLst>
              <a:ext uri="{FF2B5EF4-FFF2-40B4-BE49-F238E27FC236}">
                <a16:creationId xmlns:a16="http://schemas.microsoft.com/office/drawing/2014/main" id="{193A442D-663F-BE53-4886-B6FDAB6D6D46}"/>
              </a:ext>
            </a:extLst>
          </p:cNvPr>
          <p:cNvPicPr>
            <a:picLocks noChangeAspect="1"/>
          </p:cNvPicPr>
          <p:nvPr/>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282420" y="141120"/>
            <a:ext cx="762000" cy="762000"/>
          </a:xfrm>
          <a:prstGeom prst="rect">
            <a:avLst/>
          </a:prstGeom>
        </p:spPr>
      </p:pic>
      <p:sp>
        <p:nvSpPr>
          <p:cNvPr id="10" name="Tytuł 1">
            <a:extLst>
              <a:ext uri="{FF2B5EF4-FFF2-40B4-BE49-F238E27FC236}">
                <a16:creationId xmlns:a16="http://schemas.microsoft.com/office/drawing/2014/main" id="{7D7AFF26-4FFF-F5F1-F021-3D70C4B66364}"/>
              </a:ext>
            </a:extLst>
          </p:cNvPr>
          <p:cNvSpPr>
            <a:spLocks noGrp="1"/>
          </p:cNvSpPr>
          <p:nvPr>
            <p:ph type="title"/>
          </p:nvPr>
        </p:nvSpPr>
        <p:spPr>
          <a:xfrm>
            <a:off x="1263609" y="0"/>
            <a:ext cx="8550564" cy="840220"/>
          </a:xfrm>
        </p:spPr>
        <p:txBody>
          <a:bodyPr>
            <a:noAutofit/>
          </a:bodyPr>
          <a:lstStyle/>
          <a:p>
            <a:pPr>
              <a:lnSpc>
                <a:spcPct val="150000"/>
              </a:lnSpc>
            </a:pPr>
            <a:r>
              <a:rPr lang="pl-PL" dirty="0" err="1"/>
              <a:t>Environmental</a:t>
            </a:r>
            <a:r>
              <a:rPr lang="pl-PL" dirty="0"/>
              <a:t> </a:t>
            </a:r>
            <a:r>
              <a:rPr lang="pl-PL" dirty="0" err="1"/>
              <a:t>applications</a:t>
            </a:r>
            <a:endParaRPr lang="en-US" sz="2400" b="1" dirty="0"/>
          </a:p>
        </p:txBody>
      </p:sp>
      <p:grpSp>
        <p:nvGrpSpPr>
          <p:cNvPr id="9" name="Grupa 8">
            <a:extLst>
              <a:ext uri="{FF2B5EF4-FFF2-40B4-BE49-F238E27FC236}">
                <a16:creationId xmlns:a16="http://schemas.microsoft.com/office/drawing/2014/main" id="{9F5A0137-D6D7-F97A-7129-935167534110}"/>
              </a:ext>
            </a:extLst>
          </p:cNvPr>
          <p:cNvGrpSpPr/>
          <p:nvPr/>
        </p:nvGrpSpPr>
        <p:grpSpPr>
          <a:xfrm>
            <a:off x="6434255" y="1153541"/>
            <a:ext cx="4398240" cy="4094005"/>
            <a:chOff x="4153277" y="1745948"/>
            <a:chExt cx="3871520" cy="3754378"/>
          </a:xfrm>
        </p:grpSpPr>
        <p:sp>
          <p:nvSpPr>
            <p:cNvPr id="38" name="Symbol zastępczy zawartości 2">
              <a:extLst>
                <a:ext uri="{FF2B5EF4-FFF2-40B4-BE49-F238E27FC236}">
                  <a16:creationId xmlns:a16="http://schemas.microsoft.com/office/drawing/2014/main" id="{2A22DDC3-0730-40F0-8F62-8E96AE99EAF2}"/>
                </a:ext>
              </a:extLst>
            </p:cNvPr>
            <p:cNvSpPr txBox="1">
              <a:spLocks/>
            </p:cNvSpPr>
            <p:nvPr/>
          </p:nvSpPr>
          <p:spPr>
            <a:xfrm>
              <a:off x="4153277" y="1975104"/>
              <a:ext cx="3671147"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pic>
          <p:nvPicPr>
            <p:cNvPr id="43" name="Obraz 42">
              <a:extLst>
                <a:ext uri="{FF2B5EF4-FFF2-40B4-BE49-F238E27FC236}">
                  <a16:creationId xmlns:a16="http://schemas.microsoft.com/office/drawing/2014/main" id="{4A137A89-5183-8FE8-345A-9264A41D8165}"/>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a:stretch/>
          </p:blipFill>
          <p:spPr>
            <a:xfrm>
              <a:off x="4290910" y="1745948"/>
              <a:ext cx="3657600" cy="3628067"/>
            </a:xfrm>
            <a:prstGeom prst="roundRect">
              <a:avLst/>
            </a:prstGeom>
          </p:spPr>
        </p:pic>
        <p:sp>
          <p:nvSpPr>
            <p:cNvPr id="44" name="Prostokąt: zaokrąglone rogi 43">
              <a:extLst>
                <a:ext uri="{FF2B5EF4-FFF2-40B4-BE49-F238E27FC236}">
                  <a16:creationId xmlns:a16="http://schemas.microsoft.com/office/drawing/2014/main" id="{D61E0D99-929D-0DA6-A830-9A2296386F0D}"/>
                </a:ext>
              </a:extLst>
            </p:cNvPr>
            <p:cNvSpPr/>
            <p:nvPr/>
          </p:nvSpPr>
          <p:spPr>
            <a:xfrm>
              <a:off x="4277363" y="1993388"/>
              <a:ext cx="3678797" cy="3400536"/>
            </a:xfrm>
            <a:prstGeom prst="roundRect">
              <a:avLst/>
            </a:prstGeom>
            <a:gradFill>
              <a:gsLst>
                <a:gs pos="21000">
                  <a:schemeClr val="tx1">
                    <a:alpha val="0"/>
                  </a:schemeClr>
                </a:gs>
                <a:gs pos="86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39" name="Symbol zastępczy zawartości 2">
              <a:extLst>
                <a:ext uri="{FF2B5EF4-FFF2-40B4-BE49-F238E27FC236}">
                  <a16:creationId xmlns:a16="http://schemas.microsoft.com/office/drawing/2014/main" id="{6D934D66-03CD-4334-36D1-D5C36125FBF7}"/>
                </a:ext>
              </a:extLst>
            </p:cNvPr>
            <p:cNvSpPr txBox="1">
              <a:spLocks/>
            </p:cNvSpPr>
            <p:nvPr/>
          </p:nvSpPr>
          <p:spPr>
            <a:xfrm>
              <a:off x="4619359" y="4388772"/>
              <a:ext cx="3405438" cy="111155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b="1" dirty="0">
                  <a:solidFill>
                    <a:srgbClr val="FFFFFF"/>
                  </a:solidFill>
                  <a:ea typeface="Open Sans" pitchFamily="2" charset="0"/>
                  <a:cs typeface="Open Sans" pitchFamily="2" charset="0"/>
                </a:rPr>
                <a:t>Emerging AI models for Improving Weather Predictions and Tackling Global Hunger</a:t>
              </a:r>
            </a:p>
          </p:txBody>
        </p:sp>
      </p:grpSp>
      <p:grpSp>
        <p:nvGrpSpPr>
          <p:cNvPr id="4" name="Grupa 3">
            <a:extLst>
              <a:ext uri="{FF2B5EF4-FFF2-40B4-BE49-F238E27FC236}">
                <a16:creationId xmlns:a16="http://schemas.microsoft.com/office/drawing/2014/main" id="{DD907233-92A4-502A-77A6-A5EC6BD50AD9}"/>
              </a:ext>
            </a:extLst>
          </p:cNvPr>
          <p:cNvGrpSpPr/>
          <p:nvPr/>
        </p:nvGrpSpPr>
        <p:grpSpPr>
          <a:xfrm>
            <a:off x="1426812" y="1148529"/>
            <a:ext cx="4229482" cy="4249741"/>
            <a:chOff x="340246" y="1719072"/>
            <a:chExt cx="3779235" cy="3967115"/>
          </a:xfrm>
        </p:grpSpPr>
        <p:pic>
          <p:nvPicPr>
            <p:cNvPr id="49" name="Obraz 48">
              <a:extLst>
                <a:ext uri="{FF2B5EF4-FFF2-40B4-BE49-F238E27FC236}">
                  <a16:creationId xmlns:a16="http://schemas.microsoft.com/office/drawing/2014/main" id="{A0A15E25-BBA2-6189-AE6F-CF6FE4D4B6C4}"/>
                </a:ext>
              </a:extLst>
            </p:cNvPr>
            <p:cNvPicPr>
              <a:picLocks noChangeAspect="1"/>
            </p:cNvPicPr>
            <p:nvPr/>
          </p:nvPicPr>
          <p:blipFill rotWithShape="1">
            <a:blip r:embed="rId6" cstate="hqprint">
              <a:extLst>
                <a:ext uri="{28A0092B-C50C-407E-A947-70E740481C1C}">
                  <a14:useLocalDpi xmlns:a14="http://schemas.microsoft.com/office/drawing/2010/main"/>
                </a:ext>
              </a:extLst>
            </a:blip>
            <a:srcRect/>
            <a:stretch/>
          </p:blipFill>
          <p:spPr>
            <a:xfrm>
              <a:off x="349643" y="1719072"/>
              <a:ext cx="3657600" cy="3630168"/>
            </a:xfrm>
            <a:prstGeom prst="roundRect">
              <a:avLst/>
            </a:prstGeom>
          </p:spPr>
        </p:pic>
        <p:sp>
          <p:nvSpPr>
            <p:cNvPr id="50" name="Prostokąt: zaokrąglone rogi 49">
              <a:extLst>
                <a:ext uri="{FF2B5EF4-FFF2-40B4-BE49-F238E27FC236}">
                  <a16:creationId xmlns:a16="http://schemas.microsoft.com/office/drawing/2014/main" id="{94E48889-5BE3-542B-EDD4-3C31E10893BB}"/>
                </a:ext>
              </a:extLst>
            </p:cNvPr>
            <p:cNvSpPr/>
            <p:nvPr/>
          </p:nvSpPr>
          <p:spPr>
            <a:xfrm>
              <a:off x="340246" y="2117936"/>
              <a:ext cx="3674330" cy="3297123"/>
            </a:xfrm>
            <a:prstGeom prst="roundRect">
              <a:avLst/>
            </a:prstGeom>
            <a:gradFill>
              <a:gsLst>
                <a:gs pos="30000">
                  <a:schemeClr val="tx1">
                    <a:alpha val="0"/>
                  </a:schemeClr>
                </a:gs>
                <a:gs pos="92000">
                  <a:schemeClr val="tx1"/>
                </a:gs>
              </a:gsLst>
              <a:lin ang="5400000" scaled="1"/>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noAutofit/>
            </a:bodyPr>
            <a:lstStyle/>
            <a:p>
              <a:pPr algn="ctr"/>
              <a:endParaRPr lang="en-US"/>
            </a:p>
          </p:txBody>
        </p:sp>
        <p:sp>
          <p:nvSpPr>
            <p:cNvPr id="47" name="Symbol zastępczy zawartości 2">
              <a:extLst>
                <a:ext uri="{FF2B5EF4-FFF2-40B4-BE49-F238E27FC236}">
                  <a16:creationId xmlns:a16="http://schemas.microsoft.com/office/drawing/2014/main" id="{EB778637-5245-C581-FE12-4A2B606DAE07}"/>
                </a:ext>
              </a:extLst>
            </p:cNvPr>
            <p:cNvSpPr txBox="1">
              <a:spLocks/>
            </p:cNvSpPr>
            <p:nvPr/>
          </p:nvSpPr>
          <p:spPr>
            <a:xfrm>
              <a:off x="445151" y="4413990"/>
              <a:ext cx="3674330" cy="127219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600" b="1" dirty="0">
                  <a:solidFill>
                    <a:srgbClr val="FFFFFF"/>
                  </a:solidFill>
                  <a:ea typeface="Open Sans" pitchFamily="2" charset="0"/>
                  <a:cs typeface="Open Sans" pitchFamily="2" charset="0"/>
                </a:rPr>
                <a:t>A partnership with Rolf Kind GmbH to find the right steel for the fusion power plants of tomorrow</a:t>
              </a:r>
              <a:endParaRPr lang="en-US" sz="1600" b="1" dirty="0"/>
            </a:p>
          </p:txBody>
        </p:sp>
        <p:sp>
          <p:nvSpPr>
            <p:cNvPr id="14" name="Symbol zastępczy zawartości 2">
              <a:extLst>
                <a:ext uri="{FF2B5EF4-FFF2-40B4-BE49-F238E27FC236}">
                  <a16:creationId xmlns:a16="http://schemas.microsoft.com/office/drawing/2014/main" id="{6398D8B7-D0C9-3835-9E08-AAA1957DC78F}"/>
                </a:ext>
              </a:extLst>
            </p:cNvPr>
            <p:cNvSpPr txBox="1">
              <a:spLocks/>
            </p:cNvSpPr>
            <p:nvPr/>
          </p:nvSpPr>
          <p:spPr>
            <a:xfrm>
              <a:off x="349643" y="1970030"/>
              <a:ext cx="3657600" cy="53096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Font typeface="Arial" panose="020B0604020202020204" pitchFamily="34" charset="0"/>
                <a:buNone/>
              </a:pPr>
              <a:endParaRPr lang="en-US" sz="2000"/>
            </a:p>
          </p:txBody>
        </p:sp>
      </p:grpSp>
      <p:pic>
        <p:nvPicPr>
          <p:cNvPr id="12" name="Grafika 39">
            <a:extLst>
              <a:ext uri="{FF2B5EF4-FFF2-40B4-BE49-F238E27FC236}">
                <a16:creationId xmlns:a16="http://schemas.microsoft.com/office/drawing/2014/main" id="{171332A2-74D3-8131-A973-C8B284D77F29}"/>
              </a:ext>
            </a:extLst>
          </p:cNvPr>
          <p:cNvPicPr>
            <a:picLocks noChangeAspect="1"/>
          </p:cNvPicPr>
          <p:nvPr/>
        </p:nvPicPr>
        <p:blipFill>
          <a:blip r:embed="rId7">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534552" y="5347075"/>
            <a:ext cx="1799600" cy="704108"/>
          </a:xfrm>
          <a:prstGeom prst="rect">
            <a:avLst/>
          </a:prstGeom>
        </p:spPr>
      </p:pic>
    </p:spTree>
    <p:extLst>
      <p:ext uri="{BB962C8B-B14F-4D97-AF65-F5344CB8AC3E}">
        <p14:creationId xmlns:p14="http://schemas.microsoft.com/office/powerpoint/2010/main" val="1182846559"/>
      </p:ext>
    </p:extLst>
  </p:cSld>
  <p:clrMapOvr>
    <a:masterClrMapping/>
  </p:clrMapOvr>
</p:sld>
</file>

<file path=ppt/theme/theme1.xml><?xml version="1.0" encoding="utf-8"?>
<a:theme xmlns:a="http://schemas.openxmlformats.org/drawingml/2006/main" name="CERN KT 2023 Title">
  <a:themeElements>
    <a:clrScheme name="CERN KT">
      <a:dk1>
        <a:srgbClr val="010F1D"/>
      </a:dk1>
      <a:lt1>
        <a:srgbClr val="FFFFFF"/>
      </a:lt1>
      <a:dk2>
        <a:srgbClr val="06418A"/>
      </a:dk2>
      <a:lt2>
        <a:srgbClr val="FFFFFF"/>
      </a:lt2>
      <a:accent1>
        <a:srgbClr val="92C01F"/>
      </a:accent1>
      <a:accent2>
        <a:srgbClr val="EA5158"/>
      </a:accent2>
      <a:accent3>
        <a:srgbClr val="313451"/>
      </a:accent3>
      <a:accent4>
        <a:srgbClr val="329568"/>
      </a:accent4>
      <a:accent5>
        <a:srgbClr val="8340A0"/>
      </a:accent5>
      <a:accent6>
        <a:srgbClr val="0D62B6"/>
      </a:accent6>
      <a:hlink>
        <a:srgbClr val="55DFDD"/>
      </a:hlink>
      <a:folHlink>
        <a:srgbClr val="BA7C9B"/>
      </a:folHlink>
    </a:clrScheme>
    <a:fontScheme name="CERN Open Sans">
      <a:majorFont>
        <a:latin typeface="Open Sans Semibold"/>
        <a:ea typeface=""/>
        <a:cs typeface=""/>
      </a:majorFont>
      <a:minorFont>
        <a:latin typeface="Open Sans Light"/>
        <a:ea typeface=""/>
        <a:cs typeface=""/>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ERN KT 2023 Slides">
  <a:themeElements>
    <a:clrScheme name="CERN KT">
      <a:dk1>
        <a:srgbClr val="010F1D"/>
      </a:dk1>
      <a:lt1>
        <a:srgbClr val="FFFFFF"/>
      </a:lt1>
      <a:dk2>
        <a:srgbClr val="06418A"/>
      </a:dk2>
      <a:lt2>
        <a:srgbClr val="FFFFFF"/>
      </a:lt2>
      <a:accent1>
        <a:srgbClr val="92C01F"/>
      </a:accent1>
      <a:accent2>
        <a:srgbClr val="EA5158"/>
      </a:accent2>
      <a:accent3>
        <a:srgbClr val="313451"/>
      </a:accent3>
      <a:accent4>
        <a:srgbClr val="329568"/>
      </a:accent4>
      <a:accent5>
        <a:srgbClr val="8340A0"/>
      </a:accent5>
      <a:accent6>
        <a:srgbClr val="0D62B6"/>
      </a:accent6>
      <a:hlink>
        <a:srgbClr val="55DFDD"/>
      </a:hlink>
      <a:folHlink>
        <a:srgbClr val="BA7C9B"/>
      </a:folHlink>
    </a:clrScheme>
    <a:fontScheme name="CERN Open Sans">
      <a:majorFont>
        <a:latin typeface="Open Sans Semibold"/>
        <a:ea typeface=""/>
        <a:cs typeface=""/>
      </a:majorFont>
      <a:minorFont>
        <a:latin typeface="Open Sans Light"/>
        <a:ea typeface=""/>
        <a:cs typeface=""/>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15174</TotalTime>
  <Words>7475</Words>
  <Application>Microsoft Macintosh PowerPoint</Application>
  <PresentationFormat>Widescreen</PresentationFormat>
  <Paragraphs>438</Paragraphs>
  <Slides>33</Slides>
  <Notes>24</Notes>
  <HiddenSlides>0</HiddenSlides>
  <MMClips>0</MMClips>
  <ScaleCrop>false</ScaleCrop>
  <HeadingPairs>
    <vt:vector size="6" baseType="variant">
      <vt:variant>
        <vt:lpstr>Fonts Used</vt:lpstr>
      </vt:variant>
      <vt:variant>
        <vt:i4>12</vt:i4>
      </vt:variant>
      <vt:variant>
        <vt:lpstr>Theme</vt:lpstr>
      </vt:variant>
      <vt:variant>
        <vt:i4>3</vt:i4>
      </vt:variant>
      <vt:variant>
        <vt:lpstr>Slide Titles</vt:lpstr>
      </vt:variant>
      <vt:variant>
        <vt:i4>33</vt:i4>
      </vt:variant>
    </vt:vector>
  </HeadingPairs>
  <TitlesOfParts>
    <vt:vector size="48" baseType="lpstr">
      <vt:lpstr>Aptos</vt:lpstr>
      <vt:lpstr>Arial</vt:lpstr>
      <vt:lpstr>Calibri</vt:lpstr>
      <vt:lpstr>ff-meta-serif-web-pro</vt:lpstr>
      <vt:lpstr>Helvetica</vt:lpstr>
      <vt:lpstr>Helvetica Light</vt:lpstr>
      <vt:lpstr>Open Sans</vt:lpstr>
      <vt:lpstr>Open Sans Light</vt:lpstr>
      <vt:lpstr>Open Sans Semibold</vt:lpstr>
      <vt:lpstr>Source Sans Pro</vt:lpstr>
      <vt:lpstr>sourcesans-regular</vt:lpstr>
      <vt:lpstr>WESans</vt:lpstr>
      <vt:lpstr>CERN KT 2023 Title</vt:lpstr>
      <vt:lpstr>CERN KT 2023 Slides</vt:lpstr>
      <vt:lpstr>Office Theme</vt:lpstr>
      <vt:lpstr>Knowledge transfer @ CERN</vt:lpstr>
      <vt:lpstr>2024 – CERN at 70</vt:lpstr>
      <vt:lpstr>PowerPoint Presentation</vt:lpstr>
      <vt:lpstr>Knowledge Transfer Channels</vt:lpstr>
      <vt:lpstr>PowerPoint Presentation</vt:lpstr>
      <vt:lpstr>PowerPoint Presentation</vt:lpstr>
      <vt:lpstr>Key Areas – Highlights in 2024 </vt:lpstr>
      <vt:lpstr>2024 partnerships in numbers</vt:lpstr>
      <vt:lpstr>Environmental applications</vt:lpstr>
      <vt:lpstr>Environmental applications</vt:lpstr>
      <vt:lpstr>Launch ceremony and workshop in March 2024 From 8 founding partners to 18 members in a year</vt:lpstr>
      <vt:lpstr>CERN-MEDICIS Accelerating the progress of European nuclear medicine </vt:lpstr>
      <vt:lpstr>Timepix3 Improving head tumour radiotherapy </vt:lpstr>
      <vt:lpstr>PowerPoint Presentation</vt:lpstr>
      <vt:lpstr>PowerPoint Presentation</vt:lpstr>
      <vt:lpstr>PowerPoint Presentation</vt:lpstr>
      <vt:lpstr>CERN Venture Connect</vt:lpstr>
      <vt:lpstr>Network of 48 CVC partners - 28 new in 2024 </vt:lpstr>
      <vt:lpstr>5 startups in 2024</vt:lpstr>
      <vt:lpstr>PowerPoint Presentation</vt:lpstr>
      <vt:lpstr>PowerPoint Presentation</vt:lpstr>
      <vt:lpstr>Key lessons learned and key challenges…</vt:lpstr>
      <vt:lpstr>PowerPoint Presentation</vt:lpstr>
      <vt:lpstr>Thank you for your attention</vt:lpstr>
      <vt:lpstr>Measuring impact</vt:lpstr>
      <vt:lpstr>Pilot survey on innovation partners </vt:lpstr>
      <vt:lpstr>Pilot survey on innovation partners </vt:lpstr>
      <vt:lpstr>Pilot survey on innovation partners </vt:lpstr>
      <vt:lpstr>PowerPoint Presentation</vt:lpstr>
      <vt:lpstr>Entrepreneurship events/news</vt:lpstr>
      <vt:lpstr>2024 in focus</vt:lpstr>
      <vt:lpstr>Fast access to 7 CVC Technologies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Paweł Filipkowski, MC</dc:creator>
  <cp:keywords/>
  <dc:description/>
  <cp:lastModifiedBy>Giovanni Anelli</cp:lastModifiedBy>
  <cp:revision>337</cp:revision>
  <dcterms:created xsi:type="dcterms:W3CDTF">2024-02-14T08:24:33Z</dcterms:created>
  <dcterms:modified xsi:type="dcterms:W3CDTF">2025-06-23T08:22:31Z</dcterms:modified>
  <cp:category/>
</cp:coreProperties>
</file>