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4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6" r:id="rId2"/>
    <p:sldMasterId id="2147483688" r:id="rId3"/>
    <p:sldMasterId id="2147483706" r:id="rId4"/>
    <p:sldMasterId id="2147483729" r:id="rId5"/>
  </p:sldMasterIdLst>
  <p:notesMasterIdLst>
    <p:notesMasterId r:id="rId30"/>
  </p:notesMasterIdLst>
  <p:handoutMasterIdLst>
    <p:handoutMasterId r:id="rId31"/>
  </p:handoutMasterIdLst>
  <p:sldIdLst>
    <p:sldId id="589" r:id="rId6"/>
    <p:sldId id="553" r:id="rId7"/>
    <p:sldId id="559" r:id="rId8"/>
    <p:sldId id="2456" r:id="rId9"/>
    <p:sldId id="267" r:id="rId10"/>
    <p:sldId id="2455" r:id="rId11"/>
    <p:sldId id="551" r:id="rId12"/>
    <p:sldId id="603" r:id="rId13"/>
    <p:sldId id="588" r:id="rId14"/>
    <p:sldId id="591" r:id="rId15"/>
    <p:sldId id="2458" r:id="rId16"/>
    <p:sldId id="273" r:id="rId17"/>
    <p:sldId id="395" r:id="rId18"/>
    <p:sldId id="586" r:id="rId19"/>
    <p:sldId id="590" r:id="rId20"/>
    <p:sldId id="414" r:id="rId21"/>
    <p:sldId id="415" r:id="rId22"/>
    <p:sldId id="416" r:id="rId23"/>
    <p:sldId id="417" r:id="rId24"/>
    <p:sldId id="585" r:id="rId25"/>
    <p:sldId id="2459" r:id="rId26"/>
    <p:sldId id="421" r:id="rId27"/>
    <p:sldId id="422" r:id="rId28"/>
    <p:sldId id="5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A53744D-E9FC-4F57-A6EF-049D6937C49E}" name="Ole Petter Nordahl" initials="OPN" userId="02ce19d79ff81fb3" providerId="Windows Liv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1" autoAdjust="0"/>
    <p:restoredTop sz="95619"/>
  </p:normalViewPr>
  <p:slideViewPr>
    <p:cSldViewPr snapToGrid="0" snapToObjects="1">
      <p:cViewPr varScale="1">
        <p:scale>
          <a:sx n="111" d="100"/>
          <a:sy n="111" d="100"/>
        </p:scale>
        <p:origin x="58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37" Type="http://schemas.microsoft.com/office/2018/10/relationships/authors" Target="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uleand\AppData\Local\Microsoft\Windows\INetCache\Content.Outlook\PH1WXJV4\ByStatusPayProgramme_todayD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buleand\Downloads\ByStatusPayProgramme_toda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ost\CloudStation\CERn%20personell%20statsitistic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ost\CloudStation\CERn%20personell%20statsitistic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Industrial return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Amount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Sheet1!$B$2:$G$2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Sheet1!$B$3:$G$3</c:f>
              <c:numCache>
                <c:formatCode>General</c:formatCode>
                <c:ptCount val="6"/>
                <c:pt idx="0">
                  <c:v>1854</c:v>
                </c:pt>
                <c:pt idx="1">
                  <c:v>1328</c:v>
                </c:pt>
                <c:pt idx="2">
                  <c:v>2840</c:v>
                </c:pt>
                <c:pt idx="3">
                  <c:v>2346</c:v>
                </c:pt>
                <c:pt idx="4">
                  <c:v>1972</c:v>
                </c:pt>
                <c:pt idx="5">
                  <c:v>1325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4B-48BE-A911-DEF1FA975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47090768"/>
        <c:axId val="1147091248"/>
      </c:barChart>
      <c:lineChart>
        <c:grouping val="standard"/>
        <c:varyColors val="0"/>
        <c:ser>
          <c:idx val="1"/>
          <c:order val="1"/>
          <c:tx>
            <c:strRef>
              <c:f>Sheet1!$A$4</c:f>
              <c:strCache>
                <c:ptCount val="1"/>
                <c:pt idx="0">
                  <c:v>Indutrial Return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Sheet1!$B$2:$G$2</c:f>
              <c:numCache>
                <c:formatCode>General</c:formatCode>
                <c:ptCount val="6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  <c:pt idx="5">
                  <c:v>2024</c:v>
                </c:pt>
              </c:numCache>
            </c:numRef>
          </c:cat>
          <c:val>
            <c:numRef>
              <c:f>Sheet1!$B$4:$G$4</c:f>
              <c:numCache>
                <c:formatCode>General</c:formatCode>
                <c:ptCount val="6"/>
                <c:pt idx="0">
                  <c:v>0.28999999999999998</c:v>
                </c:pt>
                <c:pt idx="1">
                  <c:v>0.28000000000000003</c:v>
                </c:pt>
                <c:pt idx="2">
                  <c:v>0.33</c:v>
                </c:pt>
                <c:pt idx="3">
                  <c:v>0.41</c:v>
                </c:pt>
                <c:pt idx="4">
                  <c:v>0.44</c:v>
                </c:pt>
                <c:pt idx="5">
                  <c:v>0.43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94B-48BE-A911-DEF1FA9751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3345488"/>
        <c:axId val="33345008"/>
      </c:lineChart>
      <c:catAx>
        <c:axId val="114709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91248"/>
        <c:crosses val="autoZero"/>
        <c:auto val="1"/>
        <c:lblAlgn val="ctr"/>
        <c:lblOffset val="100"/>
        <c:noMultiLvlLbl val="0"/>
      </c:catAx>
      <c:valAx>
        <c:axId val="1147091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47090768"/>
        <c:crosses val="autoZero"/>
        <c:crossBetween val="between"/>
      </c:valAx>
      <c:valAx>
        <c:axId val="33345008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45488"/>
        <c:crosses val="max"/>
        <c:crossBetween val="between"/>
      </c:valAx>
      <c:catAx>
        <c:axId val="333454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334500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Overview of Norwegian </a:t>
            </a:r>
          </a:p>
          <a:p>
            <a:pPr>
              <a:defRPr/>
            </a:pPr>
            <a:r>
              <a:rPr lang="en-GB" dirty="0"/>
              <a:t>Members of Personnel</a:t>
            </a:r>
          </a:p>
          <a:p>
            <a:pPr>
              <a:defRPr/>
            </a:pPr>
            <a:r>
              <a:rPr lang="en-GB" dirty="0"/>
              <a:t>by March 2025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nb-NO"/>
        </a:p>
      </c:txPr>
    </c:title>
    <c:autoTitleDeleted val="0"/>
    <c:plotArea>
      <c:layout>
        <c:manualLayout>
          <c:layoutTarget val="inner"/>
          <c:xMode val="edge"/>
          <c:yMode val="edge"/>
          <c:x val="0.2283492574445174"/>
          <c:y val="0.24290259108543066"/>
          <c:w val="0.37577128201278714"/>
          <c:h val="0.63274212608783831"/>
        </c:manualLayout>
      </c:layout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nb-NO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'[CERn personell statsitistics.xlsx]Sheet1'!$O$2</c:f>
              <c:strCache>
                <c:ptCount val="1"/>
                <c:pt idx="0">
                  <c:v>2024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892-4D6A-88C9-9E666D86051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892-4D6A-88C9-9E666D86051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892-4D6A-88C9-9E666D86051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892-4D6A-88C9-9E666D86051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892-4D6A-88C9-9E666D860518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892-4D6A-88C9-9E666D860518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0892-4D6A-88C9-9E666D860518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892-4D6A-88C9-9E666D860518}"/>
                </c:ext>
              </c:extLst>
            </c:dLbl>
            <c:dLbl>
              <c:idx val="3"/>
              <c:layout>
                <c:manualLayout>
                  <c:x val="-3.3333333333333333E-2"/>
                  <c:y val="-6.49651972157772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0892-4D6A-88C9-9E666D860518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9-0892-4D6A-88C9-9E666D860518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'[CERn personell statsitistics.xlsx]Sheet1'!$A$3:$A$7</c:f>
              <c:strCache>
                <c:ptCount val="5"/>
                <c:pt idx="0">
                  <c:v>Staff</c:v>
                </c:pt>
                <c:pt idx="1">
                  <c:v>Doct</c:v>
                </c:pt>
                <c:pt idx="2">
                  <c:v>Grad/Fellow</c:v>
                </c:pt>
                <c:pt idx="3">
                  <c:v>Tech/Doct</c:v>
                </c:pt>
                <c:pt idx="4">
                  <c:v>AdmStud</c:v>
                </c:pt>
              </c:strCache>
            </c:strRef>
          </c:cat>
          <c:val>
            <c:numRef>
              <c:f>'[CERn personell statsitistics.xlsx]Sheet1'!$O$3:$O$7</c:f>
              <c:numCache>
                <c:formatCode>General</c:formatCode>
                <c:ptCount val="5"/>
                <c:pt idx="0">
                  <c:v>18</c:v>
                </c:pt>
                <c:pt idx="1">
                  <c:v>6</c:v>
                </c:pt>
                <c:pt idx="2">
                  <c:v>17</c:v>
                </c:pt>
                <c:pt idx="3">
                  <c:v>4</c:v>
                </c:pt>
                <c:pt idx="4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892-4D6A-88C9-9E666D86051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Norwegian</a:t>
            </a:r>
            <a:r>
              <a:rPr lang="en-GB" baseline="0"/>
              <a:t>s@CERN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'[CERn personell statsitistics.xlsx]Sheet1'!$A$3</c:f>
              <c:strCache>
                <c:ptCount val="1"/>
                <c:pt idx="0">
                  <c:v>Staff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'[CERn personell statsitistics.xlsx]Sheet1'!$E$2:$O$2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'[CERn personell statsitistics.xlsx]Sheet1'!$E$3:$O$3</c:f>
              <c:numCache>
                <c:formatCode>General</c:formatCode>
                <c:ptCount val="11"/>
                <c:pt idx="0">
                  <c:v>12</c:v>
                </c:pt>
                <c:pt idx="1">
                  <c:v>12</c:v>
                </c:pt>
                <c:pt idx="2">
                  <c:v>11</c:v>
                </c:pt>
                <c:pt idx="3">
                  <c:v>15</c:v>
                </c:pt>
                <c:pt idx="4">
                  <c:v>17</c:v>
                </c:pt>
                <c:pt idx="5">
                  <c:v>18</c:v>
                </c:pt>
                <c:pt idx="6">
                  <c:v>18</c:v>
                </c:pt>
                <c:pt idx="7">
                  <c:v>18</c:v>
                </c:pt>
                <c:pt idx="8">
                  <c:v>13</c:v>
                </c:pt>
                <c:pt idx="9">
                  <c:v>14</c:v>
                </c:pt>
                <c:pt idx="10">
                  <c:v>18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691-4637-9ABC-50AE69FF8D7F}"/>
            </c:ext>
          </c:extLst>
        </c:ser>
        <c:ser>
          <c:idx val="1"/>
          <c:order val="1"/>
          <c:tx>
            <c:strRef>
              <c:f>'[CERn personell statsitistics.xlsx]Sheet1'!$A$4</c:f>
              <c:strCache>
                <c:ptCount val="1"/>
                <c:pt idx="0">
                  <c:v>Doct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'[CERn personell statsitistics.xlsx]Sheet1'!$E$2:$O$2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'[CERn personell statsitistics.xlsx]Sheet1'!$E$4:$O$4</c:f>
              <c:numCache>
                <c:formatCode>General</c:formatCode>
                <c:ptCount val="11"/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3</c:v>
                </c:pt>
                <c:pt idx="8">
                  <c:v>5</c:v>
                </c:pt>
                <c:pt idx="9">
                  <c:v>7</c:v>
                </c:pt>
                <c:pt idx="10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691-4637-9ABC-50AE69FF8D7F}"/>
            </c:ext>
          </c:extLst>
        </c:ser>
        <c:ser>
          <c:idx val="2"/>
          <c:order val="2"/>
          <c:tx>
            <c:strRef>
              <c:f>'[CERn personell statsitistics.xlsx]Sheet1'!$A$5</c:f>
              <c:strCache>
                <c:ptCount val="1"/>
                <c:pt idx="0">
                  <c:v>Grad/Fellow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'[CERn personell statsitistics.xlsx]Sheet1'!$E$2:$O$2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'[CERn personell statsitistics.xlsx]Sheet1'!$E$5:$O$5</c:f>
              <c:numCache>
                <c:formatCode>General</c:formatCode>
                <c:ptCount val="11"/>
                <c:pt idx="0">
                  <c:v>1</c:v>
                </c:pt>
                <c:pt idx="1">
                  <c:v>7</c:v>
                </c:pt>
                <c:pt idx="2">
                  <c:v>6</c:v>
                </c:pt>
                <c:pt idx="3">
                  <c:v>19</c:v>
                </c:pt>
                <c:pt idx="4">
                  <c:v>20</c:v>
                </c:pt>
                <c:pt idx="5">
                  <c:v>20</c:v>
                </c:pt>
                <c:pt idx="6">
                  <c:v>17</c:v>
                </c:pt>
                <c:pt idx="7">
                  <c:v>15</c:v>
                </c:pt>
                <c:pt idx="8">
                  <c:v>14</c:v>
                </c:pt>
                <c:pt idx="9">
                  <c:v>15</c:v>
                </c:pt>
                <c:pt idx="10">
                  <c:v>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691-4637-9ABC-50AE69FF8D7F}"/>
            </c:ext>
          </c:extLst>
        </c:ser>
        <c:ser>
          <c:idx val="3"/>
          <c:order val="3"/>
          <c:tx>
            <c:strRef>
              <c:f>'[CERn personell statsitistics.xlsx]Sheet1'!$A$6</c:f>
              <c:strCache>
                <c:ptCount val="1"/>
                <c:pt idx="0">
                  <c:v>Tech/Doct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'[CERn personell statsitistics.xlsx]Sheet1'!$E$2:$O$2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'[CERn personell statsitistics.xlsx]Sheet1'!$E$6:$O$6</c:f>
              <c:numCache>
                <c:formatCode>General</c:formatCode>
                <c:ptCount val="11"/>
                <c:pt idx="0">
                  <c:v>12</c:v>
                </c:pt>
                <c:pt idx="1">
                  <c:v>8</c:v>
                </c:pt>
                <c:pt idx="2">
                  <c:v>19</c:v>
                </c:pt>
                <c:pt idx="3">
                  <c:v>12</c:v>
                </c:pt>
                <c:pt idx="4">
                  <c:v>4</c:v>
                </c:pt>
                <c:pt idx="5">
                  <c:v>12</c:v>
                </c:pt>
                <c:pt idx="6">
                  <c:v>9</c:v>
                </c:pt>
                <c:pt idx="7">
                  <c:v>9</c:v>
                </c:pt>
                <c:pt idx="8">
                  <c:v>10</c:v>
                </c:pt>
                <c:pt idx="9">
                  <c:v>6</c:v>
                </c:pt>
                <c:pt idx="10">
                  <c:v>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691-4637-9ABC-50AE69FF8D7F}"/>
            </c:ext>
          </c:extLst>
        </c:ser>
        <c:ser>
          <c:idx val="4"/>
          <c:order val="4"/>
          <c:tx>
            <c:strRef>
              <c:f>'[CERn personell statsitistics.xlsx]Sheet1'!$A$7</c:f>
              <c:strCache>
                <c:ptCount val="1"/>
                <c:pt idx="0">
                  <c:v>AdmStud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'[CERn personell statsitistics.xlsx]Sheet1'!$E$2:$O$2</c:f>
              <c:numCache>
                <c:formatCode>General</c:formatCode>
                <c:ptCount val="11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  <c:pt idx="7">
                  <c:v>2021</c:v>
                </c:pt>
                <c:pt idx="8">
                  <c:v>2022</c:v>
                </c:pt>
                <c:pt idx="9">
                  <c:v>2023</c:v>
                </c:pt>
                <c:pt idx="10">
                  <c:v>2024</c:v>
                </c:pt>
              </c:numCache>
            </c:numRef>
          </c:cat>
          <c:val>
            <c:numRef>
              <c:f>'[CERn personell statsitistics.xlsx]Sheet1'!$E$7:$O$7</c:f>
              <c:numCache>
                <c:formatCode>General</c:formatCode>
                <c:ptCount val="11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691-4637-9ABC-50AE69FF8D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58861583"/>
        <c:axId val="1358864079"/>
      </c:lineChart>
      <c:catAx>
        <c:axId val="13588615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8864079"/>
        <c:crosses val="autoZero"/>
        <c:auto val="1"/>
        <c:lblAlgn val="ctr"/>
        <c:lblOffset val="100"/>
        <c:noMultiLvlLbl val="0"/>
      </c:catAx>
      <c:valAx>
        <c:axId val="13588640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88615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11T17:46:36.8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BDE96-1D40-9E46-B00D-49CB31807F05}" type="slidenum">
              <a:rPr kumimoji="0" lang="aa-E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aa-E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998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70818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25640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12 sessions from 2008 until 2019</a:t>
            </a:r>
          </a:p>
          <a:p>
            <a:r>
              <a:rPr lang="en-US" dirty="0"/>
              <a:t>In October every year, next edition this October</a:t>
            </a:r>
          </a:p>
          <a:p>
            <a:r>
              <a:rPr lang="en-US" dirty="0"/>
              <a:t>Students do a great job for KT, helping us in finding application areas for CERN technologies and initiating contact with potential licensees. </a:t>
            </a:r>
          </a:p>
          <a:p>
            <a:r>
              <a:rPr lang="en-US" dirty="0"/>
              <a:t>The students are happy with their stay and talk warmly about CERN</a:t>
            </a:r>
          </a:p>
          <a:p>
            <a:endParaRPr lang="en-US" dirty="0"/>
          </a:p>
          <a:p>
            <a:r>
              <a:rPr lang="en-US" u="sng" dirty="0"/>
              <a:t>Start-ups from NTNU Screening Week:</a:t>
            </a:r>
          </a:p>
          <a:p>
            <a:r>
              <a:rPr lang="en-US" dirty="0"/>
              <a:t>2012: TIND, using </a:t>
            </a:r>
            <a:r>
              <a:rPr lang="en-US" dirty="0" err="1"/>
              <a:t>Invenio</a:t>
            </a:r>
            <a:endParaRPr lang="en-US" dirty="0"/>
          </a:p>
          <a:p>
            <a:r>
              <a:rPr lang="en-US" dirty="0"/>
              <a:t>2013: GEM Radon detectors, using GEM, gave up after some years</a:t>
            </a:r>
          </a:p>
          <a:p>
            <a:endParaRPr lang="en-US" dirty="0"/>
          </a:p>
          <a:p>
            <a:r>
              <a:rPr lang="en-US" b="1" dirty="0"/>
              <a:t>2016-2019: 8 projects continued</a:t>
            </a:r>
          </a:p>
          <a:p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2016: 1 project continued after (structured laser beam), but they stopped working with it after a couple of months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2017: 2 projects continued. C2MON (company </a:t>
            </a:r>
            <a:r>
              <a:rPr lang="en-US" dirty="0" err="1"/>
              <a:t>Sensero</a:t>
            </a:r>
            <a:r>
              <a:rPr lang="en-US" dirty="0"/>
              <a:t>, reducing loss in transmission lines) still working with their project, might not use CERN technology. Quasar (company </a:t>
            </a:r>
            <a:r>
              <a:rPr lang="en-US" dirty="0" err="1"/>
              <a:t>Apico</a:t>
            </a:r>
            <a:r>
              <a:rPr lang="en-US" dirty="0"/>
              <a:t>, providing sensor data in agriculture) continued for 1 year.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2018: 2 projects continued. Collaboration tool (company WAID, helping aid </a:t>
            </a:r>
            <a:r>
              <a:rPr lang="en-US" dirty="0" err="1"/>
              <a:t>organisations</a:t>
            </a:r>
            <a:r>
              <a:rPr lang="en-US" dirty="0"/>
              <a:t> organize their volunteers) still working, in the process of writing agreements with KT. </a:t>
            </a:r>
            <a:r>
              <a:rPr lang="en-US" dirty="0" err="1"/>
              <a:t>Collspotting</a:t>
            </a:r>
            <a:r>
              <a:rPr lang="en-US" dirty="0"/>
              <a:t> continued for some months.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2019: 3 projects continued: </a:t>
            </a:r>
            <a:r>
              <a:rPr lang="en-US" b="1" dirty="0"/>
              <a:t>Thermal management material (company name YME Technologies, doing really well and currently discussing license agreement), </a:t>
            </a:r>
            <a:r>
              <a:rPr lang="en-US" dirty="0"/>
              <a:t>flame detector, and QF-Lib.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9409C0-5777-B44C-8E3D-CC09E0EE2F1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63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3 TRNE STAG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A5F38DB-CAFA-D341-B4D5-64BB60628ED1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33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1232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87462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02044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4630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2379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2200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577B-E8CE-4082-9AEF-2A2594DA4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5580D-63EA-40EB-A606-3DD8A9B4A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2FEAF-643A-4711-9041-4C70F294A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52EE5-C725-406F-943E-A1DA2C150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99C89-615E-4C1D-A8DB-9BBAD8A3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5812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D130E-E976-4A5E-AC72-4997885333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70FD4B-60A3-4309-9C51-B5355E6B0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6872F-CA35-493B-B033-AC8DF939C5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BC3F3-F549-428D-A710-80053D80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B5903-3096-4B40-8BD5-FEEE92C90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3145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577B-E8CE-4082-9AEF-2A2594DA4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5580D-63EA-40EB-A606-3DD8A9B4A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2FEAF-643A-4711-9041-4C70F294AE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52EE5-C725-406F-943E-A1DA2C150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99C89-615E-4C1D-A8DB-9BBAD8A33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0479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626FA-4F68-4C9E-AD8C-367867880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09BFD1-3041-49C4-B253-C2830A0355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CE3C6-D322-49B9-B3C2-CABAEE6CA8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42D919-D7F0-40C7-81E7-6226D29B3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3BFCF-4B00-4AC4-AFF9-9A9C33ADE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5515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B43D6-F219-4EFF-A7FA-FD96EBDA8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2E8C6-0511-48D2-84AF-322D6380DF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503184-14FF-48C3-A385-2A453B082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A3777-55C7-46DC-9883-DB172D039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52AAA-D6F8-4AC2-9630-434CD9F2F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279CA8-C5B8-4033-9F9A-D941B5921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5441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B8B93-EB2A-4695-BBA9-75AA102B5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C1859F-2615-4830-AE1F-330BBFF3E2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57552C-5933-4B74-BC23-8B60DB02B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60DEDC-46B0-426A-B9A7-8E3651EFEA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BEE616-7B3D-4722-9C42-46B6FA6AC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286757-B11B-40BD-A9E4-B841B3EA1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C9D34B-5706-4706-8F96-CC244BF31C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814039-6DA6-4CCD-803C-86968B86E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940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2A37E-60D9-4407-96F0-E76B6DF04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FFE03F-B695-44E8-8DCA-151661446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FD1AB9-D4E5-4BD0-9565-7D1ED0E01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EFF89-7190-454B-941D-E18A299A1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96090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3DC244-6DF8-46BD-9D85-B943E5D29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C7B4E7-EA20-4699-AA2D-EF229A5AF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CC0627-5C72-44CE-A3F8-2DD6CE861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81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8FFE5-3223-408A-A554-60EECC259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F0EC7-542A-4880-BDA8-865D31E60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802953-0F65-4AE1-AC04-6BA1229F1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CC750-4D30-4B43-924E-CCB5FAEF9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B04EA1-1201-4780-A9D1-794269F84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9ACE6D-CA39-4584-9A67-4F7E6545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0419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A018C-AC61-403E-81E9-9B266118F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FD1E9A8-8E9E-4291-ABC1-87D897CECA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12F7B6-2E9A-419F-8D8F-1AC7884A0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30E877-97AC-4928-9377-E873E795E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AF8F0-98C6-4C9B-B54F-1DDCE3222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3B354-70F5-4F67-92F2-BF620D1038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4680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AE15E0-3BAA-440C-8A77-8FADE6C3E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CA4F5D-453C-4412-BC12-CC6307D126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83AD96-AB4E-4537-A4D5-461ADEE89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1DE4D-DE02-433B-B898-BCB4ABE01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5BA6FA-74F2-49B3-A092-879A3014A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48617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56DCF8-EB34-4FEC-9053-3259BBB48F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FCC8EA-493C-4299-81BF-814D38B37B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9587B-9B75-41B9-B2A7-C3C239A98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00F1F-34B7-49F6-A66E-098A6C157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3AC3F-2F72-47A0-9670-8D85BADE5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879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29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8242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1314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93468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672377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2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8662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6/22/2025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75738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0314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24666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940197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6/22/2025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2408789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6/22/2025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9085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6/22/2025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93178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6/22/2025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3030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6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2057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061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428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3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7360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512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900942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609684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1619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366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7235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5229166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9587366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3852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570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849360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92196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15155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93476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670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8659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98144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Cristina Lara Arnaud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4264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9369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17891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2721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007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0336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0869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54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502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2589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837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98735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208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slideLayout" Target="../slideLayouts/slideLayout68.xml"/><Relationship Id="rId3" Type="http://schemas.openxmlformats.org/officeDocument/2006/relationships/slideLayout" Target="../slideLayouts/slideLayout53.xml"/><Relationship Id="rId21" Type="http://schemas.openxmlformats.org/officeDocument/2006/relationships/slideLayout" Target="../slideLayouts/slideLayout71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slideLayout" Target="../slideLayouts/slideLayout67.xml"/><Relationship Id="rId2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66.xml"/><Relationship Id="rId2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24" Type="http://schemas.openxmlformats.org/officeDocument/2006/relationships/image" Target="../media/image6.emf"/><Relationship Id="rId5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65.xml"/><Relationship Id="rId23" Type="http://schemas.openxmlformats.org/officeDocument/2006/relationships/theme" Target="../theme/theme4.xml"/><Relationship Id="rId10" Type="http://schemas.openxmlformats.org/officeDocument/2006/relationships/slideLayout" Target="../slideLayouts/slideLayout60.xml"/><Relationship Id="rId19" Type="http://schemas.openxmlformats.org/officeDocument/2006/relationships/slideLayout" Target="../slideLayouts/slideLayout69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Relationship Id="rId22" Type="http://schemas.openxmlformats.org/officeDocument/2006/relationships/slideLayout" Target="../slideLayouts/slideLayout7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22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AD713-7722-4FE7-8E7A-51F8F9937A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D73AC9-0BA5-48EF-AEAD-3AF97FDCE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5D2013-0DFD-4F00-ADFE-77CC3CF728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4236E-061B-46CC-8960-0229C4F2B464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22E3CA-A352-4254-85F7-5954BCA2BA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7CAC1-EED3-4E58-9ECE-31E7799DF8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CC997-C887-41D9-B645-BB631E4C6E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80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6/22/2025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7033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Cristina Lara Arnaud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058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  <p:sldLayoutId id="2147483726" r:id="rId20"/>
    <p:sldLayoutId id="2147483727" r:id="rId21"/>
    <p:sldLayoutId id="2147483728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  <p15:guide id="19" pos="3940">
          <p15:clr>
            <a:srgbClr val="F26B43"/>
          </p15:clr>
        </p15:guide>
        <p15:guide id="20" pos="1481">
          <p15:clr>
            <a:srgbClr val="F26B43"/>
          </p15:clr>
        </p15:guide>
        <p15:guide id="21" pos="136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929A4-77C7-4CDB-A2E6-002CD90AF9B6}" type="datetimeFigureOut">
              <a:rPr lang="en-US" smtClean="0"/>
              <a:t>6/22/2025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8AFC1-6527-4156-9462-2418555CA2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4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08.jpg"/><Relationship Id="rId4" Type="http://schemas.openxmlformats.org/officeDocument/2006/relationships/image" Target="../media/image10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slideLayout" Target="../slideLayouts/slideLayout2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1.png"/><Relationship Id="rId5" Type="http://schemas.openxmlformats.org/officeDocument/2006/relationships/customXml" Target="../ink/ink1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18" Type="http://schemas.openxmlformats.org/officeDocument/2006/relationships/image" Target="../media/image29.png"/><Relationship Id="rId3" Type="http://schemas.openxmlformats.org/officeDocument/2006/relationships/image" Target="../media/image14.jpeg"/><Relationship Id="rId21" Type="http://schemas.openxmlformats.org/officeDocument/2006/relationships/image" Target="../media/image33.pn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17" Type="http://schemas.openxmlformats.org/officeDocument/2006/relationships/image" Target="../media/image28.png"/><Relationship Id="rId2" Type="http://schemas.openxmlformats.org/officeDocument/2006/relationships/image" Target="../media/image13.jpeg"/><Relationship Id="rId16" Type="http://schemas.openxmlformats.org/officeDocument/2006/relationships/image" Target="../media/image27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jpg"/><Relationship Id="rId10" Type="http://schemas.openxmlformats.org/officeDocument/2006/relationships/image" Target="../media/image21.jpeg"/><Relationship Id="rId19" Type="http://schemas.openxmlformats.org/officeDocument/2006/relationships/image" Target="../media/image30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58.png"/><Relationship Id="rId21" Type="http://schemas.openxmlformats.org/officeDocument/2006/relationships/image" Target="../media/image53.svg"/><Relationship Id="rId42" Type="http://schemas.openxmlformats.org/officeDocument/2006/relationships/image" Target="../media/image74.png"/><Relationship Id="rId47" Type="http://schemas.openxmlformats.org/officeDocument/2006/relationships/image" Target="../media/image79.svg"/><Relationship Id="rId63" Type="http://schemas.openxmlformats.org/officeDocument/2006/relationships/image" Target="../media/image95.svg"/><Relationship Id="rId68" Type="http://schemas.openxmlformats.org/officeDocument/2006/relationships/image" Target="../media/image100.png"/><Relationship Id="rId7" Type="http://schemas.openxmlformats.org/officeDocument/2006/relationships/image" Target="../media/image39.svg"/><Relationship Id="rId2" Type="http://schemas.openxmlformats.org/officeDocument/2006/relationships/image" Target="../media/image34.png"/><Relationship Id="rId16" Type="http://schemas.openxmlformats.org/officeDocument/2006/relationships/image" Target="../media/image48.png"/><Relationship Id="rId29" Type="http://schemas.openxmlformats.org/officeDocument/2006/relationships/image" Target="../media/image61.svg"/><Relationship Id="rId11" Type="http://schemas.openxmlformats.org/officeDocument/2006/relationships/image" Target="../media/image43.svg"/><Relationship Id="rId24" Type="http://schemas.openxmlformats.org/officeDocument/2006/relationships/image" Target="../media/image56.png"/><Relationship Id="rId32" Type="http://schemas.openxmlformats.org/officeDocument/2006/relationships/image" Target="../media/image64.png"/><Relationship Id="rId37" Type="http://schemas.openxmlformats.org/officeDocument/2006/relationships/image" Target="../media/image69.svg"/><Relationship Id="rId40" Type="http://schemas.openxmlformats.org/officeDocument/2006/relationships/image" Target="../media/image72.png"/><Relationship Id="rId45" Type="http://schemas.openxmlformats.org/officeDocument/2006/relationships/image" Target="../media/image77.svg"/><Relationship Id="rId53" Type="http://schemas.openxmlformats.org/officeDocument/2006/relationships/image" Target="../media/image85.svg"/><Relationship Id="rId58" Type="http://schemas.openxmlformats.org/officeDocument/2006/relationships/image" Target="../media/image90.png"/><Relationship Id="rId66" Type="http://schemas.openxmlformats.org/officeDocument/2006/relationships/image" Target="../media/image98.png"/><Relationship Id="rId5" Type="http://schemas.openxmlformats.org/officeDocument/2006/relationships/image" Target="../media/image37.svg"/><Relationship Id="rId61" Type="http://schemas.openxmlformats.org/officeDocument/2006/relationships/image" Target="../media/image93.svg"/><Relationship Id="rId19" Type="http://schemas.openxmlformats.org/officeDocument/2006/relationships/image" Target="../media/image51.svg"/><Relationship Id="rId14" Type="http://schemas.openxmlformats.org/officeDocument/2006/relationships/image" Target="../media/image46.png"/><Relationship Id="rId22" Type="http://schemas.openxmlformats.org/officeDocument/2006/relationships/image" Target="../media/image54.png"/><Relationship Id="rId27" Type="http://schemas.openxmlformats.org/officeDocument/2006/relationships/image" Target="../media/image59.svg"/><Relationship Id="rId30" Type="http://schemas.openxmlformats.org/officeDocument/2006/relationships/image" Target="../media/image62.png"/><Relationship Id="rId35" Type="http://schemas.openxmlformats.org/officeDocument/2006/relationships/image" Target="../media/image67.svg"/><Relationship Id="rId43" Type="http://schemas.openxmlformats.org/officeDocument/2006/relationships/image" Target="../media/image75.svg"/><Relationship Id="rId48" Type="http://schemas.openxmlformats.org/officeDocument/2006/relationships/image" Target="../media/image80.png"/><Relationship Id="rId56" Type="http://schemas.openxmlformats.org/officeDocument/2006/relationships/image" Target="../media/image88.png"/><Relationship Id="rId64" Type="http://schemas.openxmlformats.org/officeDocument/2006/relationships/image" Target="../media/image96.png"/><Relationship Id="rId69" Type="http://schemas.openxmlformats.org/officeDocument/2006/relationships/image" Target="../media/image101.svg"/><Relationship Id="rId8" Type="http://schemas.openxmlformats.org/officeDocument/2006/relationships/image" Target="../media/image40.png"/><Relationship Id="rId51" Type="http://schemas.openxmlformats.org/officeDocument/2006/relationships/image" Target="../media/image83.svg"/><Relationship Id="rId3" Type="http://schemas.openxmlformats.org/officeDocument/2006/relationships/image" Target="../media/image35.svg"/><Relationship Id="rId12" Type="http://schemas.openxmlformats.org/officeDocument/2006/relationships/image" Target="../media/image44.png"/><Relationship Id="rId17" Type="http://schemas.openxmlformats.org/officeDocument/2006/relationships/image" Target="../media/image49.svg"/><Relationship Id="rId25" Type="http://schemas.openxmlformats.org/officeDocument/2006/relationships/image" Target="../media/image57.svg"/><Relationship Id="rId33" Type="http://schemas.openxmlformats.org/officeDocument/2006/relationships/image" Target="../media/image65.svg"/><Relationship Id="rId38" Type="http://schemas.openxmlformats.org/officeDocument/2006/relationships/image" Target="../media/image70.png"/><Relationship Id="rId46" Type="http://schemas.openxmlformats.org/officeDocument/2006/relationships/image" Target="../media/image78.png"/><Relationship Id="rId59" Type="http://schemas.openxmlformats.org/officeDocument/2006/relationships/image" Target="../media/image91.svg"/><Relationship Id="rId67" Type="http://schemas.openxmlformats.org/officeDocument/2006/relationships/image" Target="../media/image99.svg"/><Relationship Id="rId20" Type="http://schemas.openxmlformats.org/officeDocument/2006/relationships/image" Target="../media/image52.png"/><Relationship Id="rId41" Type="http://schemas.openxmlformats.org/officeDocument/2006/relationships/image" Target="../media/image73.svg"/><Relationship Id="rId54" Type="http://schemas.openxmlformats.org/officeDocument/2006/relationships/image" Target="../media/image86.png"/><Relationship Id="rId62" Type="http://schemas.openxmlformats.org/officeDocument/2006/relationships/image" Target="../media/image94.png"/><Relationship Id="rId1" Type="http://schemas.openxmlformats.org/officeDocument/2006/relationships/slideLayout" Target="../slideLayouts/slideLayout70.xml"/><Relationship Id="rId6" Type="http://schemas.openxmlformats.org/officeDocument/2006/relationships/image" Target="../media/image38.png"/><Relationship Id="rId15" Type="http://schemas.openxmlformats.org/officeDocument/2006/relationships/image" Target="../media/image47.svg"/><Relationship Id="rId23" Type="http://schemas.openxmlformats.org/officeDocument/2006/relationships/image" Target="../media/image55.svg"/><Relationship Id="rId28" Type="http://schemas.openxmlformats.org/officeDocument/2006/relationships/image" Target="../media/image60.png"/><Relationship Id="rId36" Type="http://schemas.openxmlformats.org/officeDocument/2006/relationships/image" Target="../media/image68.png"/><Relationship Id="rId49" Type="http://schemas.openxmlformats.org/officeDocument/2006/relationships/image" Target="../media/image81.svg"/><Relationship Id="rId57" Type="http://schemas.openxmlformats.org/officeDocument/2006/relationships/image" Target="../media/image89.svg"/><Relationship Id="rId10" Type="http://schemas.openxmlformats.org/officeDocument/2006/relationships/image" Target="../media/image42.png"/><Relationship Id="rId31" Type="http://schemas.openxmlformats.org/officeDocument/2006/relationships/image" Target="../media/image63.svg"/><Relationship Id="rId44" Type="http://schemas.openxmlformats.org/officeDocument/2006/relationships/image" Target="../media/image76.png"/><Relationship Id="rId52" Type="http://schemas.openxmlformats.org/officeDocument/2006/relationships/image" Target="../media/image84.png"/><Relationship Id="rId60" Type="http://schemas.openxmlformats.org/officeDocument/2006/relationships/image" Target="../media/image92.png"/><Relationship Id="rId65" Type="http://schemas.openxmlformats.org/officeDocument/2006/relationships/image" Target="../media/image97.svg"/><Relationship Id="rId4" Type="http://schemas.openxmlformats.org/officeDocument/2006/relationships/image" Target="../media/image36.png"/><Relationship Id="rId9" Type="http://schemas.openxmlformats.org/officeDocument/2006/relationships/image" Target="../media/image41.svg"/><Relationship Id="rId13" Type="http://schemas.openxmlformats.org/officeDocument/2006/relationships/image" Target="../media/image45.svg"/><Relationship Id="rId18" Type="http://schemas.openxmlformats.org/officeDocument/2006/relationships/image" Target="../media/image50.png"/><Relationship Id="rId39" Type="http://schemas.openxmlformats.org/officeDocument/2006/relationships/image" Target="../media/image71.svg"/><Relationship Id="rId34" Type="http://schemas.openxmlformats.org/officeDocument/2006/relationships/image" Target="../media/image66.png"/><Relationship Id="rId50" Type="http://schemas.openxmlformats.org/officeDocument/2006/relationships/image" Target="../media/image82.png"/><Relationship Id="rId55" Type="http://schemas.openxmlformats.org/officeDocument/2006/relationships/image" Target="../media/image87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581BA-8399-9A8C-17CE-2FA76E64C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292" y="2985656"/>
            <a:ext cx="10481686" cy="1403800"/>
          </a:xfrm>
        </p:spPr>
        <p:txBody>
          <a:bodyPr/>
          <a:lstStyle/>
          <a:p>
            <a:r>
              <a:rPr lang="en-US" sz="4000" dirty="0"/>
              <a:t>Norwegian industrial activities, technology transfer and recruitment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8B20A3-3E9F-CC34-5F24-C856DE6DBD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3292" y="4448832"/>
            <a:ext cx="3644058" cy="803787"/>
          </a:xfrm>
        </p:spPr>
        <p:txBody>
          <a:bodyPr/>
          <a:lstStyle/>
          <a:p>
            <a:pPr algn="l"/>
            <a:r>
              <a:rPr lang="en-US" sz="1800" dirty="0"/>
              <a:t>Ole Petter Nordahl </a:t>
            </a:r>
            <a:br>
              <a:rPr lang="en-US" sz="1800" dirty="0"/>
            </a:br>
            <a:r>
              <a:rPr lang="en-US" sz="1800" dirty="0"/>
              <a:t>Norwegian Industry Liaison Officer</a:t>
            </a:r>
            <a:br>
              <a:rPr lang="en-US" sz="1800" dirty="0"/>
            </a:br>
            <a:r>
              <a:rPr lang="en-US" sz="1800" dirty="0"/>
              <a:t>CERN – ESS - ESRF</a:t>
            </a:r>
          </a:p>
          <a:p>
            <a:pPr algn="l"/>
            <a:r>
              <a:rPr lang="en-US" sz="1800" dirty="0"/>
              <a:t>23 June 2025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168B9-5E44-9E67-D734-214ED93FD2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98D38-BCB1-67EB-37C8-9BB245A36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Knowledge transfer projects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2A476-69DD-CCDC-DAA5-BD624BAD2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51316"/>
            <a:ext cx="11858353" cy="416609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AI/Machine learning collaboration?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Can </a:t>
            </a:r>
            <a:r>
              <a:rPr lang="en-GB" sz="1800" dirty="0" err="1">
                <a:solidFill>
                  <a:srgbClr val="000000"/>
                </a:solidFill>
                <a:latin typeface="Aptos" panose="020B0004020202020204" pitchFamily="34" charset="0"/>
              </a:rPr>
              <a:t>algoritms</a:t>
            </a:r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 and software used for particle physics be used on seismic data?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Workshops with Eirik Gramstad and Are Strandlie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Could be relevant for AI/Big Data researchers from HVL?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7EBB25-C6DA-F4D1-FCB0-97F4B5F05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7BCBB-E3E6-A25E-D2D1-95BC0E609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62980-C38E-334F-F840-BF3D50D62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10</a:t>
            </a:fld>
            <a:endParaRPr lang="en-US"/>
          </a:p>
        </p:txBody>
      </p:sp>
      <p:pic>
        <p:nvPicPr>
          <p:cNvPr id="9" name="Picture 8" descr="A black and white logo&#10;&#10;AI-generated content may be incorrect.">
            <a:extLst>
              <a:ext uri="{FF2B5EF4-FFF2-40B4-BE49-F238E27FC236}">
                <a16:creationId xmlns:a16="http://schemas.microsoft.com/office/drawing/2014/main" id="{F9BFCEF0-CF1A-0879-8DA3-233505E36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6278" y="590878"/>
            <a:ext cx="4397669" cy="109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86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D4AE1F-CB7A-9940-913D-E71D78AEC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365125"/>
            <a:ext cx="10798628" cy="1325563"/>
          </a:xfrm>
        </p:spPr>
        <p:txBody>
          <a:bodyPr/>
          <a:lstStyle/>
          <a:p>
            <a:pPr algn="ctr"/>
            <a:r>
              <a:rPr lang="en-US" sz="2800" dirty="0"/>
              <a:t>Knowledge Transfer activities: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47FF7-1897-E54F-92E1-C49B802A9B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6193" y="3279978"/>
            <a:ext cx="3867030" cy="2675065"/>
          </a:xfrm>
        </p:spPr>
        <p:txBody>
          <a:bodyPr>
            <a:normAutofit fontScale="85000" lnSpcReduction="20000"/>
          </a:bodyPr>
          <a:lstStyle/>
          <a:p>
            <a:r>
              <a:rPr lang="en-US" sz="1600" dirty="0"/>
              <a:t>CERN – NTNU Screening Week</a:t>
            </a:r>
            <a:endParaRPr lang="en-US" sz="1600" b="0" dirty="0"/>
          </a:p>
          <a:p>
            <a:r>
              <a:rPr lang="en-US" sz="1600" b="0" dirty="0"/>
              <a:t>17 sessions so far</a:t>
            </a:r>
          </a:p>
          <a:p>
            <a:r>
              <a:rPr lang="en-US" sz="1600" b="0" dirty="0"/>
              <a:t>65 technologies screened in total</a:t>
            </a:r>
          </a:p>
          <a:p>
            <a:r>
              <a:rPr lang="en-US" sz="1600" b="0" dirty="0"/>
              <a:t>More than 400 students have visited CERN and worked with the KT group</a:t>
            </a:r>
          </a:p>
          <a:p>
            <a:pPr marL="0" indent="0">
              <a:buNone/>
            </a:pPr>
            <a:r>
              <a:rPr lang="en-US" sz="1600" b="0" dirty="0"/>
              <a:t>Providing a large exposure of CERN technologies to Norwegian industry</a:t>
            </a:r>
          </a:p>
          <a:p>
            <a:r>
              <a:rPr lang="en-GB" sz="1600" dirty="0"/>
              <a:t>Last edition: 13 -18 October 2024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60960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50" dirty="0"/>
          </a:p>
          <a:p>
            <a:endParaRPr lang="en-GB" sz="1600" dirty="0">
              <a:solidFill>
                <a:srgbClr val="000000"/>
              </a:solidFill>
              <a:effectLst/>
              <a:latin typeface="YACgEYbsV-E 0"/>
            </a:endParaRPr>
          </a:p>
          <a:p>
            <a:pPr marL="609600" lvl="1" indent="-285750">
              <a:buFont typeface="Arial" panose="020B0604020202020204" pitchFamily="34" charset="0"/>
              <a:buChar char="•"/>
            </a:pPr>
            <a:endParaRPr lang="en-US" sz="15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CD23B7-1EDE-7D45-AE1E-C71C5523834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861" y="3230121"/>
            <a:ext cx="4055037" cy="27033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FFAC81C-454B-4D90-BFD4-0E6B8E4EA2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225" y="753935"/>
            <a:ext cx="2102303" cy="547941"/>
          </a:xfrm>
          <a:prstGeom prst="rect">
            <a:avLst/>
          </a:prstGeom>
        </p:spPr>
      </p:pic>
      <p:pic>
        <p:nvPicPr>
          <p:cNvPr id="8" name="Bilde 7" descr="Et bilde som inneholder møbler, klær, person, innendørs&#10;&#10;KI-generert innhold kan være feil.">
            <a:extLst>
              <a:ext uri="{FF2B5EF4-FFF2-40B4-BE49-F238E27FC236}">
                <a16:creationId xmlns:a16="http://schemas.microsoft.com/office/drawing/2014/main" id="{A65D6444-080C-2794-3547-C3141F3D2F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423" y="1495425"/>
            <a:ext cx="2550975" cy="3188718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C8F0BB09-8901-9D76-FB94-9558F565EE52}"/>
              </a:ext>
            </a:extLst>
          </p:cNvPr>
          <p:cNvSpPr txBox="1"/>
          <p:nvPr/>
        </p:nvSpPr>
        <p:spPr>
          <a:xfrm>
            <a:off x="3586193" y="1515643"/>
            <a:ext cx="6419850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>
                <a:solidFill>
                  <a:schemeClr val="tx2"/>
                </a:solidFill>
              </a:rPr>
              <a:t>HVL </a:t>
            </a:r>
            <a:r>
              <a:rPr lang="en-US" sz="2400" dirty="0" err="1">
                <a:solidFill>
                  <a:schemeClr val="tx2"/>
                </a:solidFill>
              </a:rPr>
              <a:t>Skape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til</a:t>
            </a:r>
            <a:r>
              <a:rPr lang="en-US" sz="2400" dirty="0">
                <a:solidFill>
                  <a:schemeClr val="tx2"/>
                </a:solidFill>
              </a:rPr>
              <a:t> CERN </a:t>
            </a:r>
            <a:r>
              <a:rPr lang="en-US" sz="2400" dirty="0" err="1">
                <a:solidFill>
                  <a:schemeClr val="tx2"/>
                </a:solidFill>
              </a:rPr>
              <a:t>IdeaSquare</a:t>
            </a:r>
            <a:endParaRPr lang="en-US" sz="24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nb-NO" sz="1400" dirty="0">
                <a:solidFill>
                  <a:schemeClr val="tx2"/>
                </a:solidFill>
              </a:rPr>
              <a:t>23 – 30 June, 2024</a:t>
            </a:r>
          </a:p>
          <a:p>
            <a:pPr>
              <a:spcBef>
                <a:spcPts val="600"/>
              </a:spcBef>
            </a:pPr>
            <a:r>
              <a:rPr lang="nb-NO" sz="1400" dirty="0">
                <a:solidFill>
                  <a:schemeClr val="tx2"/>
                </a:solidFill>
              </a:rPr>
              <a:t>20 Students</a:t>
            </a:r>
            <a:endParaRPr lang="en-US" dirty="0">
              <a:solidFill>
                <a:schemeClr val="tx2"/>
              </a:solidFill>
            </a:endParaRP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9318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graph&#10;&#10;AI-generated content may be incorrect.">
            <a:extLst>
              <a:ext uri="{FF2B5EF4-FFF2-40B4-BE49-F238E27FC236}">
                <a16:creationId xmlns:a16="http://schemas.microsoft.com/office/drawing/2014/main" id="{196965ED-B88B-1F38-D319-0E5FD5664E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193" y="1359942"/>
            <a:ext cx="10825399" cy="3437061"/>
          </a:xfrm>
          <a:prstGeom prst="rect">
            <a:avLst/>
          </a:prstGeom>
          <a:noFill/>
        </p:spPr>
      </p:pic>
      <p:sp>
        <p:nvSpPr>
          <p:cNvPr id="9" name="Title 2">
            <a:extLst>
              <a:ext uri="{FF2B5EF4-FFF2-40B4-BE49-F238E27FC236}">
                <a16:creationId xmlns:a16="http://schemas.microsoft.com/office/drawing/2014/main" id="{8BF9183B-DF97-1E6E-8DBB-7C3D3D9A8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50" y="737463"/>
            <a:ext cx="11376025" cy="1065742"/>
          </a:xfrm>
        </p:spPr>
        <p:txBody>
          <a:bodyPr/>
          <a:lstStyle/>
          <a:p>
            <a:r>
              <a:rPr lang="en-US" dirty="0"/>
              <a:t>Latest Personnel Return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DEC72AB-E4EA-6B22-203C-3D7C48FE8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5A0323-CE62-DD8F-75DE-F0DA1BE64970}"/>
              </a:ext>
            </a:extLst>
          </p:cNvPr>
          <p:cNvSpPr txBox="1"/>
          <p:nvPr/>
        </p:nvSpPr>
        <p:spPr bwMode="auto">
          <a:xfrm>
            <a:off x="718335" y="4676425"/>
            <a:ext cx="6096000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Graduates distribution: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9 GRAE (Origin – Technician)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5 GRAE (Origin – University Graduates)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1 GRAF (Research Fellow)</a:t>
            </a:r>
          </a:p>
        </p:txBody>
      </p:sp>
    </p:spTree>
    <p:extLst>
      <p:ext uri="{BB962C8B-B14F-4D97-AF65-F5344CB8AC3E}">
        <p14:creationId xmlns:p14="http://schemas.microsoft.com/office/powerpoint/2010/main" val="2664421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" name="Title 2"/>
          <p:cNvSpPr txBox="1">
            <a:spLocks/>
          </p:cNvSpPr>
          <p:nvPr/>
        </p:nvSpPr>
        <p:spPr bwMode="auto">
          <a:xfrm>
            <a:off x="369781" y="151242"/>
            <a:ext cx="11558867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3200" b="1" i="0" u="none" strike="noStrike" kern="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Norwegians@CERN</a:t>
            </a:r>
            <a:r>
              <a:rPr kumimoji="0" lang="fr-CH" sz="3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GB" sz="3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– a closer look on today’s representation</a:t>
            </a:r>
          </a:p>
          <a:p>
            <a:pPr marL="0" marR="0" lvl="0" indent="0" algn="l" defTabSz="91440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1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915095"/>
              </p:ext>
            </p:extLst>
          </p:nvPr>
        </p:nvGraphicFramePr>
        <p:xfrm>
          <a:off x="1978567" y="759567"/>
          <a:ext cx="8019598" cy="542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1775520" y="1216984"/>
          <a:ext cx="9289032" cy="4948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27A32C05-8FC5-FEBA-2C57-3BD72C607BD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449544"/>
              </p:ext>
            </p:extLst>
          </p:nvPr>
        </p:nvGraphicFramePr>
        <p:xfrm>
          <a:off x="225057" y="1477334"/>
          <a:ext cx="6367807" cy="42983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17350C0-DCB9-B051-7796-F02401A69B52}"/>
              </a:ext>
            </a:extLst>
          </p:cNvPr>
          <p:cNvSpPr txBox="1"/>
          <p:nvPr/>
        </p:nvSpPr>
        <p:spPr>
          <a:xfrm>
            <a:off x="1517516" y="1359396"/>
            <a:ext cx="1932565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rtl="0">
              <a:defRPr sz="1400" b="0" i="0" u="none" strike="noStrike" kern="1200" spc="0" baseline="0">
                <a:solidFill>
                  <a:srgbClr val="0033A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Overview of Norwegian </a:t>
            </a:r>
          </a:p>
          <a:p>
            <a:pPr algn="ctr" rtl="0">
              <a:defRPr sz="1400" b="0" i="0" u="none" strike="noStrike" kern="1200" spc="0" baseline="0">
                <a:solidFill>
                  <a:srgbClr val="0033A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Members of Personnel</a:t>
            </a:r>
          </a:p>
          <a:p>
            <a:pPr algn="ctr" rtl="0">
              <a:defRPr sz="1400" b="0" i="0" u="none" strike="noStrike" kern="1200" spc="0" baseline="0">
                <a:solidFill>
                  <a:srgbClr val="0033A0">
                    <a:lumMod val="65000"/>
                    <a:lumOff val="35000"/>
                  </a:srgb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by March 2025</a:t>
            </a:r>
          </a:p>
          <a:p>
            <a:pPr algn="l"/>
            <a:endParaRPr lang="en-US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A91CAAAA-AE5B-1CDA-B539-6AE6EFCC50F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4430532"/>
              </p:ext>
            </p:extLst>
          </p:nvPr>
        </p:nvGraphicFramePr>
        <p:xfrm>
          <a:off x="-44447" y="2176373"/>
          <a:ext cx="5056493" cy="3204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44C60CE-0ABA-460E-BFC4-9312280217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9645936"/>
              </p:ext>
            </p:extLst>
          </p:nvPr>
        </p:nvGraphicFramePr>
        <p:xfrm>
          <a:off x="4414905" y="1216984"/>
          <a:ext cx="7407314" cy="4166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888204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9E5F3-9C67-283A-D874-162A6A5D3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45810"/>
            <a:ext cx="512056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HR Actions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872DFB-3130-F68F-B19F-B5BECB698548}"/>
              </a:ext>
            </a:extLst>
          </p:cNvPr>
          <p:cNvSpPr txBox="1"/>
          <p:nvPr/>
        </p:nvSpPr>
        <p:spPr>
          <a:xfrm>
            <a:off x="838201" y="1414732"/>
            <a:ext cx="5092194" cy="476223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4000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Bi-monthly meetings with CERN HR</a:t>
            </a:r>
          </a:p>
          <a:p>
            <a:pPr marL="8572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Julie Simic and Priscilla Valavicius</a:t>
            </a:r>
          </a:p>
          <a:p>
            <a:pPr marL="4000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Norwegian recruitment outreach activities</a:t>
            </a:r>
          </a:p>
          <a:p>
            <a:pPr marL="7240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During last year CERN/</a:t>
            </a:r>
            <a:r>
              <a:rPr lang="en-US" sz="1400" dirty="0" err="1"/>
              <a:t>NorCC</a:t>
            </a:r>
            <a:r>
              <a:rPr lang="en-US" sz="1400" dirty="0"/>
              <a:t> has visited 8 institutions </a:t>
            </a:r>
          </a:p>
          <a:p>
            <a:pPr marL="7240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NTNU Trondheim, NTNU </a:t>
            </a:r>
            <a:r>
              <a:rPr lang="en-US" sz="1400" dirty="0" err="1"/>
              <a:t>Gjøvik</a:t>
            </a:r>
            <a:r>
              <a:rPr lang="en-US" sz="1400" dirty="0"/>
              <a:t>, </a:t>
            </a:r>
            <a:r>
              <a:rPr lang="en-US" sz="1400" dirty="0" err="1"/>
              <a:t>UiA</a:t>
            </a:r>
            <a:r>
              <a:rPr lang="en-US" sz="1400" dirty="0"/>
              <a:t>, HVL, USN Horten, Grimstad Technical College, </a:t>
            </a:r>
            <a:r>
              <a:rPr lang="en-US" sz="1400" dirty="0" err="1"/>
              <a:t>Raufoss</a:t>
            </a:r>
            <a:r>
              <a:rPr lang="en-US" sz="1400" dirty="0"/>
              <a:t> High- School and Trondheim Technical College</a:t>
            </a:r>
          </a:p>
          <a:p>
            <a:pPr marL="7240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Many high school students visited CERN per year</a:t>
            </a:r>
          </a:p>
          <a:p>
            <a:pPr marL="4000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Success: Origin </a:t>
            </a:r>
            <a:r>
              <a:rPr lang="en-US" dirty="0" err="1"/>
              <a:t>Programme</a:t>
            </a:r>
            <a:r>
              <a:rPr lang="en-US" dirty="0"/>
              <a:t> for </a:t>
            </a:r>
            <a:r>
              <a:rPr lang="en-US" dirty="0" err="1"/>
              <a:t>Technichans</a:t>
            </a:r>
            <a:endParaRPr lang="en-US" dirty="0"/>
          </a:p>
          <a:p>
            <a:pPr marL="13144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Many end up with LD contracts</a:t>
            </a:r>
          </a:p>
          <a:p>
            <a:pPr marL="4000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Main challenges:</a:t>
            </a:r>
          </a:p>
          <a:p>
            <a:pPr marL="7240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Retention of staff</a:t>
            </a:r>
          </a:p>
          <a:p>
            <a:pPr marL="11812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Too few staff continue when they turn 30 years old</a:t>
            </a:r>
          </a:p>
          <a:p>
            <a:pPr marL="11812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Non extendable LD positions</a:t>
            </a:r>
          </a:p>
          <a:p>
            <a:pPr marL="11812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dirty="0"/>
              <a:t>Norwegian doctoral students has not been hired for staff positions</a:t>
            </a:r>
          </a:p>
          <a:p>
            <a:pPr marL="11812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3ED60B-C9FD-843D-55F9-9FD350E2D8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552" r="8843" b="-3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5826B865-EA32-918C-E9BF-88F38AC1D7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" r="9484" b="-1"/>
          <a:stretch/>
        </p:blipFill>
        <p:spPr bwMode="auto"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728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F0C9B-28DB-402A-DA7C-3247B6CCA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Outreach events</a:t>
            </a:r>
          </a:p>
        </p:txBody>
      </p:sp>
      <p:pic>
        <p:nvPicPr>
          <p:cNvPr id="15" name="Plassholder for innhold 14">
            <a:extLst>
              <a:ext uri="{FF2B5EF4-FFF2-40B4-BE49-F238E27FC236}">
                <a16:creationId xmlns:a16="http://schemas.microsoft.com/office/drawing/2014/main" id="{599F2401-EC76-621B-28A7-9D30928056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005638" y="1695450"/>
            <a:ext cx="6810375" cy="34671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A60F84-1ECF-14BD-27E2-789666F50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6E2FA7-E3FF-D377-C401-55A70D8FA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15</a:t>
            </a:fld>
            <a:endParaRPr lang="en-US"/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94BDC895-F742-8C04-CB82-C72C29EABD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436688"/>
            <a:ext cx="6792273" cy="38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072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sosceles Triangle 8"/>
          <p:cNvSpPr/>
          <p:nvPr/>
        </p:nvSpPr>
        <p:spPr>
          <a:xfrm rot="5400000">
            <a:off x="-882322" y="882320"/>
            <a:ext cx="6345519" cy="4580879"/>
          </a:xfrm>
          <a:prstGeom prst="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378D0F-2127-4914-B2A3-1AAC15A0DE54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accent6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Technical Student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Programme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00209" y="973025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828702" y="1954789"/>
            <a:ext cx="5619471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 great place to start a career, </a:t>
            </a:r>
            <a:b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learn new skills, make new friends…, </a:t>
            </a: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technical student in electronics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97146" y="1220392"/>
            <a:ext cx="19739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~ 250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15283" y="3085502"/>
            <a:ext cx="7342310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physics, electrical or electronics engineering, general or civil engineering, IT, mathematics and robotics, material and surface science, mechanical engineering…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project with a CERN supervisor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allowance of 3319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travel allowance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supplement if you have a spouse and/or have children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minimum of 18 months of undergraduate studies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200" b="1" i="0" u="none" strike="noStrike" kern="0" cap="none" spc="0" normalizeH="0" baseline="0" noProof="0" dirty="0" err="1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</a:t>
            </a:r>
            <a:r>
              <a:rPr kumimoji="0" lang="fr-CH" sz="12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4 to 12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months</a:t>
            </a:r>
            <a:endParaRPr kumimoji="0" lang="fr-CH" sz="1200" b="0" i="0" u="none" strike="noStrike" kern="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7685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B9D736C-2538-48A3-A460-0002713F974B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Administrative Student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Programme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0870" y="789469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99919" y="1757767"/>
            <a:ext cx="7534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An enriching experience – I had exposure to more activities than I could have imagined,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Administrative student in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legal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~ 30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3141187"/>
            <a:ext cx="734231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Translation, human resources, business administration, law, finance, science communication, public relations…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project with a CERN supervisor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allowance of 3319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travel allowance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supplement if you have a spouse/partner and/or have children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 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minimum of 18 months of undergraduate studies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 to 12 months</a:t>
            </a:r>
          </a:p>
        </p:txBody>
      </p:sp>
      <p:sp>
        <p:nvSpPr>
          <p:cNvPr id="13" name="Oval 12"/>
          <p:cNvSpPr/>
          <p:nvPr/>
        </p:nvSpPr>
        <p:spPr>
          <a:xfrm>
            <a:off x="7961756" y="2186791"/>
            <a:ext cx="3960000" cy="3960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84785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evron 8"/>
          <p:cNvSpPr/>
          <p:nvPr/>
        </p:nvSpPr>
        <p:spPr>
          <a:xfrm rot="5400000">
            <a:off x="-527179" y="598526"/>
            <a:ext cx="6279504" cy="5225146"/>
          </a:xfrm>
          <a:prstGeom prst="triangle">
            <a:avLst/>
          </a:prstGeom>
          <a:blipFill dpi="0"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63B0DF-D2E9-41E9-ADAC-CFB10536EE35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accent2">
              <a:lumMod val="50000"/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Doctoral Student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Programme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08684" y="752291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51657" y="1746167"/>
            <a:ext cx="561947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An opportunity to meet important people, especially in the research field,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1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Doctoral student in </a:t>
            </a:r>
            <a:r>
              <a:rPr kumimoji="0" lang="fr-CH" sz="1800" b="0" i="1" u="none" strike="noStrike" kern="1200" cap="none" spc="0" normalizeH="0" baseline="0" noProof="0" dirty="0" err="1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Physics</a:t>
            </a:r>
            <a:endParaRPr kumimoji="0" lang="en-GB" sz="1800" b="0" i="1" u="none" strike="noStrike" kern="1200" cap="none" spc="0" normalizeH="0" baseline="0" noProof="0" dirty="0">
              <a:ln>
                <a:noFill/>
              </a:ln>
              <a:solidFill>
                <a:srgbClr val="61C4D3">
                  <a:lumMod val="50000"/>
                </a:srgb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181696" y="1220392"/>
            <a:ext cx="1889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80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989531" y="2852866"/>
            <a:ext cx="5861796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physics, electrical or electronics engineering, general  or civil engineering, IT, mathematics and robotics, material and surface science, mechanical engineering…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research topic/project, leading to a PhD thesis co-supervised by the university thesis advisor and a CERN staff member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 allowance of 3719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travel allowance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supplement if you have a spouse/partner and/or have children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 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61C4D3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Enrolled in a doctoral programme in a university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</a:t>
            </a:r>
            <a:r>
              <a:rPr kumimoji="0" lang="fr-CH" sz="1200" b="1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61C4D3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36 months and 12 months of unpaid leave</a:t>
            </a:r>
          </a:p>
        </p:txBody>
      </p:sp>
    </p:spTree>
    <p:extLst>
      <p:ext uri="{BB962C8B-B14F-4D97-AF65-F5344CB8AC3E}">
        <p14:creationId xmlns:p14="http://schemas.microsoft.com/office/powerpoint/2010/main" val="31990092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5E2323-70B4-47CF-BA32-E9F0FD321195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rgbClr val="008000">
              <a:alpha val="85000"/>
            </a:srgb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Summer Student </a:t>
            </a:r>
            <a:r>
              <a:rPr kumimoji="0" lang="en-US" sz="4800" b="0" i="0" u="none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Programme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366" y="663586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60505" y="1635625"/>
            <a:ext cx="77572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Can’t imagine a better way to spend </a:t>
            </a:r>
            <a:b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my summer, 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1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Summer student in computing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300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2986900"/>
            <a:ext cx="734231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physics, electrical or electronics engineering, general or civil engineering, IT, mathematics and robotics, material and surface science, mechanical engineering…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Series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of lectures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delivered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by world-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wide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renowned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scientists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visits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workshops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project with a CERN supervisor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Living allowance, incl. health insurance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Accommodation at CERN hostel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3 years of full-time studies at university level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8 to 13 weeks over summer</a:t>
            </a:r>
          </a:p>
        </p:txBody>
      </p:sp>
      <p:sp>
        <p:nvSpPr>
          <p:cNvPr id="13" name="Oval 12"/>
          <p:cNvSpPr/>
          <p:nvPr/>
        </p:nvSpPr>
        <p:spPr>
          <a:xfrm>
            <a:off x="7961756" y="2186791"/>
            <a:ext cx="3960000" cy="3960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91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3" name="Rectangle 6152">
            <a:extLst>
              <a:ext uri="{FF2B5EF4-FFF2-40B4-BE49-F238E27FC236}">
                <a16:creationId xmlns:a16="http://schemas.microsoft.com/office/drawing/2014/main" id="{6B5E2835-4E47-45B3-9CFE-732FF7B054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group of people walking in a factory&#10;&#10;AI-generated content may be incorrect.">
            <a:extLst>
              <a:ext uri="{FF2B5EF4-FFF2-40B4-BE49-F238E27FC236}">
                <a16:creationId xmlns:a16="http://schemas.microsoft.com/office/drawing/2014/main" id="{37F30872-0148-D58C-4408-30A992AA69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03"/>
          <a:stretch/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6155" name="Freeform: Shape 6154">
            <a:extLst>
              <a:ext uri="{FF2B5EF4-FFF2-40B4-BE49-F238E27FC236}">
                <a16:creationId xmlns:a16="http://schemas.microsoft.com/office/drawing/2014/main" id="{5B45AD5D-AA52-4F7B-9362-576A39AD9E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6157" name="Freeform: Shape 6156">
            <a:extLst>
              <a:ext uri="{FF2B5EF4-FFF2-40B4-BE49-F238E27FC236}">
                <a16:creationId xmlns:a16="http://schemas.microsoft.com/office/drawing/2014/main" id="{AEDD7960-4866-4399-BEF6-DD1431AB4E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en-US" sz="2800"/>
              <a:t>Industrial activities</a:t>
            </a:r>
          </a:p>
        </p:txBody>
      </p:sp>
      <p:sp>
        <p:nvSpPr>
          <p:cNvPr id="6159" name="Rectangle 6158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61" name="Rectangle 6160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1094" y="2718054"/>
            <a:ext cx="3438906" cy="3207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Norwegian suppliers in the following areas: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Mechanical production and machining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Electronics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Electro mechanics/ Mechatronics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Switchboards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900" dirty="0"/>
              <a:t>IT equipment</a:t>
            </a:r>
            <a:endParaRPr kumimoji="0" lang="en-US" sz="9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Special products/software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9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ILO activities: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Help CERN identify potential suppliers in Norway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Organize visits for Norwegian companies at CERN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Organize visits for technical experts and buyers from CERN</a:t>
            </a:r>
          </a:p>
          <a:p>
            <a:pPr marL="214313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900" b="0" i="0" u="none" strike="noStrike" cap="none" spc="0" normalizeH="0" baseline="0" noProof="0" dirty="0">
                <a:ln>
                  <a:noFill/>
                </a:ln>
                <a:effectLst/>
                <a:uLnTx/>
                <a:uFillTx/>
              </a:rPr>
              <a:t>Give the companies support and guidance in negotiations </a:t>
            </a:r>
          </a:p>
        </p:txBody>
      </p:sp>
      <p:sp>
        <p:nvSpPr>
          <p:cNvPr id="6148" name="Plassholder for lysbildenummer 4"/>
          <p:cNvSpPr>
            <a:spLocks noGrp="1"/>
          </p:cNvSpPr>
          <p:nvPr>
            <p:ph type="sldNum" sz="quarter" idx="12"/>
          </p:nvPr>
        </p:nvSpPr>
        <p:spPr bwMode="auto">
          <a:xfrm>
            <a:off x="9077706" y="6356350"/>
            <a:ext cx="2743200" cy="3651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557213" indent="-214313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8572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2001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15430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Aft>
                <a:spcPts val="600"/>
              </a:spcAft>
              <a:defRPr/>
            </a:pPr>
            <a:fld id="{A28F81E4-AE91-4D90-9BB8-B6CEC0C54A54}" type="slidenum">
              <a:rPr lang="en-US" altLang="nb-NO" sz="1200">
                <a:solidFill>
                  <a:schemeClr val="bg1"/>
                </a:solidFill>
                <a:latin typeface="Calibri" panose="020F0502020204030204"/>
                <a:cs typeface="+mn-cs"/>
              </a:rPr>
              <a:pPr eaLnBrk="1" hangingPunct="1">
                <a:spcAft>
                  <a:spcPts val="600"/>
                </a:spcAft>
                <a:defRPr/>
              </a:pPr>
              <a:t>2</a:t>
            </a:fld>
            <a:endParaRPr lang="en-US" altLang="nb-NO" sz="1200">
              <a:solidFill>
                <a:schemeClr val="bg1"/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1756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695249-C245-4F3A-8062-05AC455E2CE1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tx1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Early Career Professionals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2027" y="802798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09744" y="1771292"/>
            <a:ext cx="54990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 smartest way to kick-start your </a:t>
            </a:r>
            <a:b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</a:b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career and give it real momentum.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~ 300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2953648"/>
            <a:ext cx="734231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All disciplines in science, engineering, technical and administrative fields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On-the-job learning by full immersion in a CERN team and their activities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stipend ranging from 4500 to 5500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 (for yourself, your spouse/partner, and children)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Membership of the CERN Pension Fund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 benefits may include: installation grant, family, child and infant allowances; payment of travel expenses at the beginning and end of contract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general secondary education to Master level, with max. 2 years of relevant experience after your highest degree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6 to 36 months, in principle duration of 24 months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961755" y="2186791"/>
            <a:ext cx="3960000" cy="39600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645DD225-73EF-078E-8521-B9F6936961E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1775" y="1559980"/>
            <a:ext cx="4039961" cy="119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371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B0F873-1D04-4945-84DA-BFCAB8488EED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rgbClr val="D84F1E">
              <a:alpha val="85000"/>
            </a:srgb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Experienced Project Graduates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612262" y="726121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614886" y="1635530"/>
            <a:ext cx="60242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Deepen your knowledge and expertise faster than anywhere else on earth.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100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12262" y="2785461"/>
            <a:ext cx="753550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physics, electrical or electronics engineering, general  or civil engineering, IT, mathematics and robotics, material and surface science, mechanical engineering…  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Work on well-defined project from A to Z with clear deliverables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Deepen your expertise and expand your professional network by working with the best experts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Opportunity to supervise student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stipend ranging from 6050 to 6650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 (for yourself, your spouse/partner, and children)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Membership of the CERN Pension Fund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 benefits may include: installation grant, family, child and infant allowances; payment of travel expenses at the beginning and end of contract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D84F1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Master’s with 2 to 6 years of relevant experience or PhD with up to 3 years of relevant experience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D84F1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6 to 36 months, in principle duration of 24 months</a:t>
            </a:r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CC70C909-C271-E956-1E6C-B3AB7F974E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9435" y="4816411"/>
            <a:ext cx="4058045" cy="10694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00"/>
          <a:stretch/>
        </p:blipFill>
        <p:spPr>
          <a:xfrm>
            <a:off x="385959" y="1901995"/>
            <a:ext cx="3951798" cy="2926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183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F6EAB8-ED47-4A3E-9A7C-00258FA9285B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tx2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Research Fellows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8300" y="789469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82846" y="1640408"/>
            <a:ext cx="59099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Make your mark and hone your skills at a place like no other.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40 positions/year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4640" y="2959294"/>
            <a:ext cx="7535506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physics, theoretical physics, experimental </a:t>
            </a:r>
            <a:r>
              <a:rPr kumimoji="0" lang="en-GB" sz="1600" b="1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phsysics</a:t>
            </a: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electrical or electronics engineering, mathematics and robotics, material and surface science, mechanical engineering…  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Define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your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own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research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project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and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benefit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</a:t>
            </a:r>
            <a:r>
              <a:rPr kumimoji="0" lang="fr-CH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international </a:t>
            </a:r>
            <a:r>
              <a:rPr kumimoji="0" lang="fr-CH" sz="1200" b="0" i="0" u="none" strike="noStrike" kern="0" cap="none" spc="0" normalizeH="0" baseline="0" noProof="0" dirty="0" err="1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exposure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 stipend ranging from 6650 to 7050 Swiss Francs per month (net of tax)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 (for yourself, your spouse/partner, and children)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Membership of the CERN Pension Fund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 benefits may include: installation grant, family, child and infant allowances; payment of travel expenses at the beginning and end of appointment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Theoretical and Experimental Physics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PhD with up to 6 years of relevant experience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1200" b="0" i="1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Applied Sciences and Engineering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: PhD with up to 3 years of relevant experience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6 to 36 months, in principle duration of 24 months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47709" y="4607966"/>
            <a:ext cx="4359186" cy="1203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0146" y="1786155"/>
            <a:ext cx="3939440" cy="291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00946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C1AC8E8-B0D5-4DEF-B527-FE97D45F6FF8}" type="datetime1">
              <a:rPr kumimoji="0" lang="en-GB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23/06/2025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HR Talent Acquisition | Opportunities to learn and work at CERN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56388" y="1795349"/>
            <a:ext cx="3960000" cy="396000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solidFill>
            <a:schemeClr val="accent6">
              <a:alpha val="85000"/>
            </a:schemeClr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rPr>
              <a:t>   </a:t>
            </a:r>
            <a:r>
              <a:rPr kumimoji="0" lang="en-US" sz="4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Calibri Light" panose="020F0302020204030204" pitchFamily="34" charset="0"/>
              </a:rPr>
              <a:t>Staff positions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16388" y="694742"/>
            <a:ext cx="1495846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39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204745" y="1702710"/>
            <a:ext cx="550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It’s the chance to focus on being the very best at what you do.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10007243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 150 positions/year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377793" y="2946147"/>
            <a:ext cx="763325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All disciplines in science, engineering, technical and administrative fields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Attractive compensation package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Comprehensive health insurance (for yourself, your spouse/partner, and children)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Membership of the CERN Pension Fund;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Other benefits may include: (re)installation grant, family, child and infant allowances; payment of travel </a:t>
            </a:r>
            <a:b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</a:b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and removal expenses at the beginning and end of contract; unemployment coverage.</a:t>
            </a:r>
          </a:p>
          <a:p>
            <a:pPr marL="180000" marR="0" lvl="0" indent="-180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2.5 days of paid leave per month.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1C446A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Eligibility: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From general secondary education to PhD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Length: </a:t>
            </a:r>
            <a:r>
              <a: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1C446A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Limited duration contract (5 years). Subject to certain conditions, holders of limited-duration contracts may apply for an indefinite position</a:t>
            </a:r>
          </a:p>
        </p:txBody>
      </p:sp>
    </p:spTree>
    <p:extLst>
      <p:ext uri="{BB962C8B-B14F-4D97-AF65-F5344CB8AC3E}">
        <p14:creationId xmlns:p14="http://schemas.microsoft.com/office/powerpoint/2010/main" val="15177923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89CDB-F688-FADB-48DD-D695CBF74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3558" y="2984446"/>
            <a:ext cx="4741528" cy="1065742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37467E-096E-2F27-AAAC-C882C6549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785BD7-4058-866C-0562-4DC3835C10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609489" y="3686700"/>
            <a:ext cx="2902685" cy="239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29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71A784BF-09DB-448D-99FC-B49DFC6605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17859B3-4C91-478D-929D-BB6433F908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21890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51AA9-7898-2F9C-B632-A3365CDDA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35052"/>
            <a:ext cx="3093720" cy="1645920"/>
          </a:xfrm>
        </p:spPr>
        <p:txBody>
          <a:bodyPr>
            <a:normAutofit/>
          </a:bodyPr>
          <a:lstStyle/>
          <a:p>
            <a:r>
              <a:rPr lang="en-US" sz="2600"/>
              <a:t>Bedriftsbesøk</a:t>
            </a:r>
          </a:p>
        </p:txBody>
      </p:sp>
      <p:pic>
        <p:nvPicPr>
          <p:cNvPr id="9" name="Picture 8" descr="A group of men standing in a factory&#10;&#10;Description automatically generated">
            <a:extLst>
              <a:ext uri="{FF2B5EF4-FFF2-40B4-BE49-F238E27FC236}">
                <a16:creationId xmlns:a16="http://schemas.microsoft.com/office/drawing/2014/main" id="{6C0CEA7F-D7E5-0518-42DC-B384B8FC98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10" r="12315" b="1"/>
          <a:stretch/>
        </p:blipFill>
        <p:spPr>
          <a:xfrm>
            <a:off x="20" y="-6"/>
            <a:ext cx="3931900" cy="4005072"/>
          </a:xfrm>
          <a:prstGeom prst="rect">
            <a:avLst/>
          </a:prstGeom>
        </p:spPr>
      </p:pic>
      <p:pic>
        <p:nvPicPr>
          <p:cNvPr id="5" name="Content Placeholder 4" descr="A group of men in lab coats&#10;&#10;Description automatically generated">
            <a:extLst>
              <a:ext uri="{FF2B5EF4-FFF2-40B4-BE49-F238E27FC236}">
                <a16:creationId xmlns:a16="http://schemas.microsoft.com/office/drawing/2014/main" id="{E9A1B973-6FD2-3125-20FD-9AFB2C0B4C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1" r="13064" b="1"/>
          <a:stretch/>
        </p:blipFill>
        <p:spPr>
          <a:xfrm>
            <a:off x="4130040" y="6"/>
            <a:ext cx="3931920" cy="4005071"/>
          </a:xfrm>
          <a:prstGeom prst="rect">
            <a:avLst/>
          </a:prstGeom>
        </p:spPr>
      </p:pic>
      <p:pic>
        <p:nvPicPr>
          <p:cNvPr id="7" name="Picture 6" descr="A group of men standing in a room with boxes&#10;&#10;Description automatically generated">
            <a:extLst>
              <a:ext uri="{FF2B5EF4-FFF2-40B4-BE49-F238E27FC236}">
                <a16:creationId xmlns:a16="http://schemas.microsoft.com/office/drawing/2014/main" id="{6858381C-D044-CBB9-8709-CD117ADB3EE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10" r="7815" b="1"/>
          <a:stretch/>
        </p:blipFill>
        <p:spPr>
          <a:xfrm>
            <a:off x="8260080" y="-1"/>
            <a:ext cx="3931920" cy="400507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6283FBD2-A663-469F-855C-06D86E3C11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91151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A1279FC-7441-4E55-B082-2774E6316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398520" y="525441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Content Placeholder 13">
            <a:extLst>
              <a:ext uri="{FF2B5EF4-FFF2-40B4-BE49-F238E27FC236}">
                <a16:creationId xmlns:a16="http://schemas.microsoft.com/office/drawing/2014/main" id="{F820AFDF-8E42-3B15-F044-8A06A83E72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0266" y="4435052"/>
            <a:ext cx="7104188" cy="1645920"/>
          </a:xfrm>
        </p:spPr>
        <p:txBody>
          <a:bodyPr anchor="ctr">
            <a:normAutofit/>
          </a:bodyPr>
          <a:lstStyle/>
          <a:p>
            <a:r>
              <a:rPr lang="en-US" sz="1100"/>
              <a:t>Besøk av eksperter fra CERN hos norske elektronikkprodusenter Mars 2024</a:t>
            </a:r>
          </a:p>
          <a:p>
            <a:r>
              <a:rPr lang="en-US" sz="1100"/>
              <a:t>Norbit (Selbu)</a:t>
            </a:r>
          </a:p>
          <a:p>
            <a:r>
              <a:rPr lang="en-US" sz="1100"/>
              <a:t>Norbit (Røros)</a:t>
            </a:r>
          </a:p>
          <a:p>
            <a:r>
              <a:rPr lang="en-US" sz="1100"/>
              <a:t>Norautron (Horten)</a:t>
            </a:r>
          </a:p>
          <a:p>
            <a:r>
              <a:rPr lang="en-US" sz="1100"/>
              <a:t>Kitron (Arendal)</a:t>
            </a:r>
          </a:p>
          <a:p>
            <a:r>
              <a:rPr lang="en-US" sz="1100"/>
              <a:t>Westcontron (Tau)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0F1760AF-78EE-FDF2-BDAC-F4F60E1B50E5}"/>
                  </a:ext>
                </a:extLst>
              </p14:cNvPr>
              <p14:cNvContentPartPr/>
              <p14:nvPr/>
            </p14:nvContentPartPr>
            <p14:xfrm>
              <a:off x="934720" y="1598440"/>
              <a:ext cx="36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0F1760AF-78EE-FDF2-BDAC-F4F60E1B50E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25720" y="1589440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207922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12D594-6323-9533-AC39-6D1A8D66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D69761-F68E-3B41-BA03-528973F27F26}" type="datetime3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 June 2025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0FA9E1-7086-4058-76EB-AFB5576292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Presenter | Presentation Title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DC5D32-E3D7-BCAE-7C18-290936138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F1CED8-066C-D0E8-4209-0EC0E1D5BF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141"/>
          <a:stretch/>
        </p:blipFill>
        <p:spPr>
          <a:xfrm>
            <a:off x="0" y="1244112"/>
            <a:ext cx="12192000" cy="56138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7CB7F9-4F61-3F5F-391B-E109AB7ECAD8}"/>
              </a:ext>
            </a:extLst>
          </p:cNvPr>
          <p:cNvSpPr txBox="1"/>
          <p:nvPr/>
        </p:nvSpPr>
        <p:spPr>
          <a:xfrm>
            <a:off x="9763858" y="2431073"/>
            <a:ext cx="21936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amount: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19 492 k NOK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F589AB-48D9-5804-73FD-B77D18B857D0}"/>
              </a:ext>
            </a:extLst>
          </p:cNvPr>
          <p:cNvSpPr txBox="1"/>
          <p:nvPr/>
        </p:nvSpPr>
        <p:spPr>
          <a:xfrm>
            <a:off x="520038" y="467365"/>
            <a:ext cx="113671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 modules for the HL-LHC and PS consolidation projects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CE916D-DAAB-6059-4080-07A5DFD9EA28}"/>
              </a:ext>
            </a:extLst>
          </p:cNvPr>
          <p:cNvSpPr txBox="1"/>
          <p:nvPr/>
        </p:nvSpPr>
        <p:spPr>
          <a:xfrm>
            <a:off x="611746" y="193183"/>
            <a:ext cx="35738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Recent contract:</a:t>
            </a:r>
          </a:p>
        </p:txBody>
      </p:sp>
    </p:spTree>
    <p:extLst>
      <p:ext uri="{BB962C8B-B14F-4D97-AF65-F5344CB8AC3E}">
        <p14:creationId xmlns:p14="http://schemas.microsoft.com/office/powerpoint/2010/main" val="335609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3402" y="5109718"/>
            <a:ext cx="5519420" cy="62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430948" y="3106656"/>
            <a:ext cx="1913445" cy="101078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207567" y="639047"/>
            <a:ext cx="8126112" cy="8001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nb-NO" sz="2800" dirty="0" err="1"/>
              <a:t>Some</a:t>
            </a:r>
            <a:r>
              <a:rPr lang="nb-NO" sz="2800" dirty="0"/>
              <a:t> </a:t>
            </a:r>
            <a:r>
              <a:rPr lang="nb-NO" sz="2800" dirty="0" err="1"/>
              <a:t>examples</a:t>
            </a:r>
            <a:r>
              <a:rPr lang="nb-NO" sz="2800" dirty="0"/>
              <a:t> </a:t>
            </a:r>
            <a:r>
              <a:rPr lang="nb-NO" sz="2800" dirty="0" err="1"/>
              <a:t>of</a:t>
            </a:r>
            <a:r>
              <a:rPr lang="nb-NO" sz="2800" dirty="0"/>
              <a:t> </a:t>
            </a:r>
            <a:r>
              <a:rPr lang="nb-NO" sz="2800" dirty="0" err="1"/>
              <a:t>Norwegian</a:t>
            </a:r>
            <a:r>
              <a:rPr lang="nb-NO" sz="2800" dirty="0"/>
              <a:t> </a:t>
            </a:r>
            <a:r>
              <a:rPr lang="nb-NO" sz="2800" dirty="0" err="1"/>
              <a:t>suppliers</a:t>
            </a:r>
            <a:endParaRPr lang="nb-NO" sz="2800" dirty="0"/>
          </a:p>
        </p:txBody>
      </p:sp>
      <p:sp>
        <p:nvSpPr>
          <p:cNvPr id="6148" name="Plassholder for lysbildenummer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>
            <a:lvl1pPr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1pPr>
            <a:lvl2pPr marL="557213" indent="-214313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8572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2001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4pPr>
            <a:lvl5pPr marL="1543050" indent="-171450" eaLnBrk="0" hangingPunct="0"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 sz="3300">
                <a:solidFill>
                  <a:schemeClr val="accent2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28F81E4-AE91-4D90-9BB8-B6CEC0C54A54}" type="slidenum">
              <a:rPr lang="en-US" altLang="nb-NO" sz="1350">
                <a:solidFill>
                  <a:srgbClr val="FFFFFF"/>
                </a:solidFill>
              </a:rPr>
              <a:pPr eaLnBrk="1" hangingPunct="1"/>
              <a:t>5</a:t>
            </a:fld>
            <a:endParaRPr lang="en-US" altLang="nb-NO" sz="1350">
              <a:solidFill>
                <a:srgbClr val="FFFFFF"/>
              </a:solidFill>
            </a:endParaRPr>
          </a:p>
        </p:txBody>
      </p:sp>
      <p:pic>
        <p:nvPicPr>
          <p:cNvPr id="615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6676" y="1640200"/>
            <a:ext cx="19383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8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2643" y="2361488"/>
            <a:ext cx="1258491" cy="632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6" descr="Welcome to Intermec's websit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592" y="5258332"/>
            <a:ext cx="2357438" cy="53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tsm.no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6362" y="4233954"/>
            <a:ext cx="2687317" cy="41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5966" y="4248484"/>
            <a:ext cx="2107406" cy="592931"/>
          </a:xfrm>
          <a:prstGeom prst="rect">
            <a:avLst/>
          </a:prstGeom>
        </p:spPr>
      </p:pic>
      <p:pic>
        <p:nvPicPr>
          <p:cNvPr id="1034" name="Picture 10" descr="Logo Aarbakke 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092" y="2609348"/>
            <a:ext cx="1514475" cy="30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 descr="http://www.offshorenorway.no/firmalogo/WestControl_1600x433_AA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966" y="4030001"/>
            <a:ext cx="2143125" cy="57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95963" y="3293044"/>
            <a:ext cx="2258695" cy="54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 descr="HMR logo til brevfak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782" y="5425366"/>
            <a:ext cx="1151647" cy="3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Bilderesultat for smartoptics">
            <a:extLst>
              <a:ext uri="{FF2B5EF4-FFF2-40B4-BE49-F238E27FC236}">
                <a16:creationId xmlns:a16="http://schemas.microsoft.com/office/drawing/2014/main" id="{47B68718-D926-4937-B288-DBA4B29F6E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3037" y="3524664"/>
            <a:ext cx="1843856" cy="332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57D7F5-6E3E-46CF-B2BB-B46C1506D57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5008" y="1554865"/>
            <a:ext cx="2213946" cy="478691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982BA485-3453-463B-E43B-738C0CED337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941330" y="2415235"/>
            <a:ext cx="1360576" cy="766004"/>
          </a:xfrm>
          <a:prstGeom prst="rect">
            <a:avLst/>
          </a:prstGeom>
        </p:spPr>
      </p:pic>
      <p:pic>
        <p:nvPicPr>
          <p:cNvPr id="9" name="Picture 8" descr="A blue and orange logo&#10;&#10;AI-generated content may be incorrect.">
            <a:extLst>
              <a:ext uri="{FF2B5EF4-FFF2-40B4-BE49-F238E27FC236}">
                <a16:creationId xmlns:a16="http://schemas.microsoft.com/office/drawing/2014/main" id="{A7FC6877-987C-F8A1-6C3E-85C21ED3DFB4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87761" y="1275587"/>
            <a:ext cx="2306979" cy="1287904"/>
          </a:xfrm>
          <a:prstGeom prst="rect">
            <a:avLst/>
          </a:prstGeom>
        </p:spPr>
      </p:pic>
      <p:pic>
        <p:nvPicPr>
          <p:cNvPr id="11" name="Picture 10" descr="A yellow square with black text&#10;&#10;AI-generated content may be incorrect.">
            <a:extLst>
              <a:ext uri="{FF2B5EF4-FFF2-40B4-BE49-F238E27FC236}">
                <a16:creationId xmlns:a16="http://schemas.microsoft.com/office/drawing/2014/main" id="{BB71E655-7859-F847-62B3-C36F8E23F76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9113359" y="5015772"/>
            <a:ext cx="1895436" cy="991042"/>
          </a:xfrm>
          <a:prstGeom prst="rect">
            <a:avLst/>
          </a:prstGeom>
        </p:spPr>
      </p:pic>
      <p:pic>
        <p:nvPicPr>
          <p:cNvPr id="13" name="Picture 12" descr="A close-up of a logo&#10;&#10;AI-generated content may be incorrect.">
            <a:extLst>
              <a:ext uri="{FF2B5EF4-FFF2-40B4-BE49-F238E27FC236}">
                <a16:creationId xmlns:a16="http://schemas.microsoft.com/office/drawing/2014/main" id="{BF116433-1718-7B22-2C00-1A3964F2FDF3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91329" y="4731051"/>
            <a:ext cx="1911274" cy="1340374"/>
          </a:xfrm>
          <a:prstGeom prst="rect">
            <a:avLst/>
          </a:prstGeom>
        </p:spPr>
      </p:pic>
      <p:pic>
        <p:nvPicPr>
          <p:cNvPr id="15" name="Picture 14" descr="A logo with a diamond and a triangle&#10;&#10;AI-generated content may be incorrect.">
            <a:extLst>
              <a:ext uri="{FF2B5EF4-FFF2-40B4-BE49-F238E27FC236}">
                <a16:creationId xmlns:a16="http://schemas.microsoft.com/office/drawing/2014/main" id="{356A5DA9-A69A-84FB-6B0D-4084FB6F74AB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818463" y="2099956"/>
            <a:ext cx="2357438" cy="893754"/>
          </a:xfrm>
          <a:prstGeom prst="rect">
            <a:avLst/>
          </a:prstGeom>
        </p:spPr>
      </p:pic>
      <p:pic>
        <p:nvPicPr>
          <p:cNvPr id="17" name="Picture 16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0A14BE9-65DB-F8C1-BE40-DC5D15F392F5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9402965" y="3306894"/>
            <a:ext cx="2445126" cy="665302"/>
          </a:xfrm>
          <a:prstGeom prst="rect">
            <a:avLst/>
          </a:prstGeom>
        </p:spPr>
      </p:pic>
      <p:pic>
        <p:nvPicPr>
          <p:cNvPr id="6" name="Bilde 5" descr="Et bilde som inneholder Font, Grafikk, logo, grafisk design&#10;&#10;KI-generert innhold kan være feil.">
            <a:extLst>
              <a:ext uri="{FF2B5EF4-FFF2-40B4-BE49-F238E27FC236}">
                <a16:creationId xmlns:a16="http://schemas.microsoft.com/office/drawing/2014/main" id="{7E409C6E-C83B-BF7C-6C79-13B1B9D71C4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761871" y="2263126"/>
            <a:ext cx="1509625" cy="710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935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F3A730-B754-E8C0-04A0-FFBC7B17C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CB554F8-C9A9-DC73-406E-47C2D99004BC}"/>
              </a:ext>
            </a:extLst>
          </p:cNvPr>
          <p:cNvGraphicFramePr>
            <a:graphicFrameLocks noGrp="1"/>
          </p:cNvGraphicFramePr>
          <p:nvPr/>
        </p:nvGraphicFramePr>
        <p:xfrm>
          <a:off x="407988" y="780877"/>
          <a:ext cx="3986257" cy="5474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290">
                  <a:extLst>
                    <a:ext uri="{9D8B030D-6E8A-4147-A177-3AD203B41FA5}">
                      <a16:colId xmlns:a16="http://schemas.microsoft.com/office/drawing/2014/main" val="2800793601"/>
                    </a:ext>
                  </a:extLst>
                </a:gridCol>
                <a:gridCol w="1736806">
                  <a:extLst>
                    <a:ext uri="{9D8B030D-6E8A-4147-A177-3AD203B41FA5}">
                      <a16:colId xmlns:a16="http://schemas.microsoft.com/office/drawing/2014/main" val="3779201315"/>
                    </a:ext>
                  </a:extLst>
                </a:gridCol>
                <a:gridCol w="844998">
                  <a:extLst>
                    <a:ext uri="{9D8B030D-6E8A-4147-A177-3AD203B41FA5}">
                      <a16:colId xmlns:a16="http://schemas.microsoft.com/office/drawing/2014/main" val="2182658209"/>
                    </a:ext>
                  </a:extLst>
                </a:gridCol>
                <a:gridCol w="935163">
                  <a:extLst>
                    <a:ext uri="{9D8B030D-6E8A-4147-A177-3AD203B41FA5}">
                      <a16:colId xmlns:a16="http://schemas.microsoft.com/office/drawing/2014/main" val="254128708"/>
                    </a:ext>
                  </a:extLst>
                </a:gridCol>
              </a:tblGrid>
              <a:tr h="264333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6175096"/>
                  </a:ext>
                </a:extLst>
              </a:tr>
              <a:tr h="3677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64408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Austria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0.76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99387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Belgium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9663260"/>
                  </a:ext>
                </a:extLst>
              </a:tr>
              <a:tr h="271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Federative Republic of Brazil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N/A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273445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Bulgaria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1.19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25716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Croatia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0.97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06389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Cyprus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0.27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4524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Czech Republic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9820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Denmark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0.62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62393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Estonia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1.44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493691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Finland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13790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France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1.39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72929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Germany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0.85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23167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Greece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0.44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860365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Hungary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740169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India</a:t>
                      </a:r>
                      <a:r>
                        <a:rPr lang="en-US" sz="1000" kern="100" baseline="300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0.68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4292383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Israel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0.25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5246241"/>
                  </a:ext>
                </a:extLst>
              </a:tr>
              <a:tr h="2840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Italy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1.29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641323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A497877-8574-92EE-9B35-AAD83E30F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348459"/>
              </p:ext>
            </p:extLst>
          </p:nvPr>
        </p:nvGraphicFramePr>
        <p:xfrm>
          <a:off x="4835235" y="778476"/>
          <a:ext cx="4069080" cy="5471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059">
                  <a:extLst>
                    <a:ext uri="{9D8B030D-6E8A-4147-A177-3AD203B41FA5}">
                      <a16:colId xmlns:a16="http://schemas.microsoft.com/office/drawing/2014/main" val="2143315079"/>
                    </a:ext>
                  </a:extLst>
                </a:gridCol>
                <a:gridCol w="1793302">
                  <a:extLst>
                    <a:ext uri="{9D8B030D-6E8A-4147-A177-3AD203B41FA5}">
                      <a16:colId xmlns:a16="http://schemas.microsoft.com/office/drawing/2014/main" val="2485898706"/>
                    </a:ext>
                  </a:extLst>
                </a:gridCol>
                <a:gridCol w="846306">
                  <a:extLst>
                    <a:ext uri="{9D8B030D-6E8A-4147-A177-3AD203B41FA5}">
                      <a16:colId xmlns:a16="http://schemas.microsoft.com/office/drawing/2014/main" val="2432280956"/>
                    </a:ext>
                  </a:extLst>
                </a:gridCol>
                <a:gridCol w="952413">
                  <a:extLst>
                    <a:ext uri="{9D8B030D-6E8A-4147-A177-3AD203B41FA5}">
                      <a16:colId xmlns:a16="http://schemas.microsoft.com/office/drawing/2014/main" val="4047751836"/>
                    </a:ext>
                  </a:extLst>
                </a:gridCol>
              </a:tblGrid>
              <a:tr h="255499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Country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Supplies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2F6F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9956025"/>
                  </a:ext>
                </a:extLst>
              </a:tr>
              <a:tr h="355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Well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b="1" kern="100" dirty="0">
                          <a:solidFill>
                            <a:schemeClr val="tx1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Poorly balanced</a:t>
                      </a:r>
                      <a:endParaRPr lang="en-GB" sz="2000" kern="100" dirty="0">
                        <a:solidFill>
                          <a:schemeClr val="tx1">
                            <a:lumMod val="75000"/>
                          </a:schemeClr>
                        </a:solidFill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19447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Latvia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0.68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27001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Lithuania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0.75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5518234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Netherlands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0.56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593448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Norway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277806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Islamic Republic of Pakistan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GB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0.43</a:t>
                      </a:r>
                      <a:endParaRPr lang="en-GB" sz="1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03565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34310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Portugal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79355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Romania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8285629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Serbia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807413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Slovakia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0.62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792195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Slovenia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0.7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668054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Spain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0.93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396347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Sweden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0.42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350957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Switzerland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5.01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3636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Republic of Turkiye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2.28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335968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Ukraine</a:t>
                      </a:r>
                      <a:r>
                        <a:rPr lang="en-US" sz="1000" kern="100" baseline="300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2 4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0.24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CBE0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1381241"/>
                  </a:ext>
                </a:extLst>
              </a:tr>
              <a:tr h="2826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endParaRPr lang="en-GB" sz="12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United Kingdom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GB" sz="1600" kern="100" dirty="0">
                        <a:effectLst/>
                        <a:latin typeface="Aptos" panose="020B0004020202020204" pitchFamily="34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Aft>
                          <a:spcPts val="800"/>
                        </a:spcAft>
                        <a:tabLst>
                          <a:tab pos="5667375" algn="l"/>
                        </a:tabLst>
                      </a:pPr>
                      <a:r>
                        <a:rPr lang="en-US" sz="1000" kern="100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ea typeface="Yu Mincho" panose="02020400000000000000" pitchFamily="18" charset="-128"/>
                          <a:cs typeface="Times New Roman" panose="02020603050405020304" pitchFamily="18" charset="0"/>
                        </a:rPr>
                        <a:t>0.51</a:t>
                      </a:r>
                      <a:endParaRPr lang="en-GB" sz="2000" kern="100" dirty="0">
                        <a:effectLst/>
                        <a:latin typeface="Aptos" panose="020B0004020202020204" pitchFamily="34" charset="0"/>
                        <a:ea typeface="Yu Mincho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solidFill>
                      <a:srgbClr val="E9F2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606982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A18E63C-874E-3207-EDC0-B06BCAC32319}"/>
              </a:ext>
            </a:extLst>
          </p:cNvPr>
          <p:cNvSpPr txBox="1"/>
          <p:nvPr/>
        </p:nvSpPr>
        <p:spPr>
          <a:xfrm>
            <a:off x="407988" y="201686"/>
            <a:ext cx="99775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Industrial return coefficients for supply contracts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E6B6FBD-86F8-907D-C2EE-0C057DC8BDFA}"/>
              </a:ext>
            </a:extLst>
          </p:cNvPr>
          <p:cNvGrpSpPr/>
          <p:nvPr/>
        </p:nvGrpSpPr>
        <p:grpSpPr>
          <a:xfrm>
            <a:off x="499064" y="1457633"/>
            <a:ext cx="301293" cy="4758908"/>
            <a:chOff x="2260324" y="1669832"/>
            <a:chExt cx="252352" cy="4000793"/>
          </a:xfrm>
        </p:grpSpPr>
        <p:pic>
          <p:nvPicPr>
            <p:cNvPr id="13" name="Graphic 12">
              <a:extLst>
                <a:ext uri="{FF2B5EF4-FFF2-40B4-BE49-F238E27FC236}">
                  <a16:creationId xmlns:a16="http://schemas.microsoft.com/office/drawing/2014/main" id="{6C0B41FE-6E11-9E7A-0E3C-0FFAF7A09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68466" y="4301210"/>
              <a:ext cx="243841" cy="171666"/>
            </a:xfrm>
            <a:prstGeom prst="rect">
              <a:avLst/>
            </a:prstGeom>
          </p:spPr>
        </p:pic>
        <p:pic>
          <p:nvPicPr>
            <p:cNvPr id="14" name="Graphic 13">
              <a:extLst>
                <a:ext uri="{FF2B5EF4-FFF2-40B4-BE49-F238E27FC236}">
                  <a16:creationId xmlns:a16="http://schemas.microsoft.com/office/drawing/2014/main" id="{C3ACEADF-7709-688C-11FA-28F9AA710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>
            <a:xfrm>
              <a:off x="2265848" y="4062820"/>
              <a:ext cx="243839" cy="171666"/>
            </a:xfrm>
            <a:prstGeom prst="rect">
              <a:avLst/>
            </a:prstGeom>
          </p:spPr>
        </p:pic>
        <p:pic>
          <p:nvPicPr>
            <p:cNvPr id="15" name="Graphic 14">
              <a:extLst>
                <a:ext uri="{FF2B5EF4-FFF2-40B4-BE49-F238E27FC236}">
                  <a16:creationId xmlns:a16="http://schemas.microsoft.com/office/drawing/2014/main" id="{570BF4E0-2727-003A-75E3-E88F6F6FB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2262140" y="5498959"/>
              <a:ext cx="243839" cy="171666"/>
            </a:xfrm>
            <a:prstGeom prst="rect">
              <a:avLst/>
            </a:prstGeom>
          </p:spPr>
        </p:pic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BBCF2A2-41D1-21B6-2970-7662ADFD9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2260324" y="1904357"/>
              <a:ext cx="243839" cy="171666"/>
            </a:xfrm>
            <a:prstGeom prst="rect">
              <a:avLst/>
            </a:prstGeom>
          </p:spPr>
        </p:pic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8198F50E-05C6-DD3E-E715-73DCCEED2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265847" y="1669832"/>
              <a:ext cx="243839" cy="171666"/>
            </a:xfrm>
            <a:prstGeom prst="rect">
              <a:avLst/>
            </a:prstGeom>
          </p:spPr>
        </p:pic>
        <p:pic>
          <p:nvPicPr>
            <p:cNvPr id="18" name="Graphic 17">
              <a:extLst>
                <a:ext uri="{FF2B5EF4-FFF2-40B4-BE49-F238E27FC236}">
                  <a16:creationId xmlns:a16="http://schemas.microsoft.com/office/drawing/2014/main" id="{7897EC3F-2E18-455C-D99B-6EA2DC30ECE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>
            <a:xfrm>
              <a:off x="2268463" y="5257761"/>
              <a:ext cx="243839" cy="171666"/>
            </a:xfrm>
            <a:prstGeom prst="rect">
              <a:avLst/>
            </a:prstGeom>
          </p:spPr>
        </p:pic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760BDD41-6235-B979-6EA0-35E5EE152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268837" y="3343174"/>
              <a:ext cx="243839" cy="171666"/>
            </a:xfrm>
            <a:prstGeom prst="rect">
              <a:avLst/>
            </a:prstGeom>
          </p:spPr>
        </p:pic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B79ADA30-990D-D835-ACB5-E9B5E95C3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>
            <a:xfrm>
              <a:off x="2260324" y="5016563"/>
              <a:ext cx="243839" cy="171666"/>
            </a:xfrm>
            <a:prstGeom prst="rect">
              <a:avLst/>
            </a:prstGeom>
          </p:spPr>
        </p:pic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6FC97227-14CA-8ECC-5A1E-8E70D5566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2268837" y="3821776"/>
              <a:ext cx="243839" cy="171666"/>
            </a:xfrm>
            <a:prstGeom prst="rect">
              <a:avLst/>
            </a:prstGeom>
          </p:spPr>
        </p:pic>
        <p:pic>
          <p:nvPicPr>
            <p:cNvPr id="22" name="Graphic 21">
              <a:extLst>
                <a:ext uri="{FF2B5EF4-FFF2-40B4-BE49-F238E27FC236}">
                  <a16:creationId xmlns:a16="http://schemas.microsoft.com/office/drawing/2014/main" id="{5B77BD4C-864C-C14F-17CF-6372D4EDB0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2260879" y="4771805"/>
              <a:ext cx="243840" cy="171879"/>
            </a:xfrm>
            <a:prstGeom prst="rect">
              <a:avLst/>
            </a:prstGeom>
          </p:spPr>
        </p:pic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C4375168-9E03-142C-BE18-FEA532BC90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>
            <a:xfrm>
              <a:off x="2262140" y="2381229"/>
              <a:ext cx="243840" cy="171879"/>
            </a:xfrm>
            <a:prstGeom prst="rect">
              <a:avLst/>
            </a:prstGeom>
          </p:spPr>
        </p:pic>
        <p:pic>
          <p:nvPicPr>
            <p:cNvPr id="24" name="Graphic 23">
              <a:extLst>
                <a:ext uri="{FF2B5EF4-FFF2-40B4-BE49-F238E27FC236}">
                  <a16:creationId xmlns:a16="http://schemas.microsoft.com/office/drawing/2014/main" id="{5EE90260-E3A2-3ECF-90EB-5C3866B98C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>
            <a:xfrm>
              <a:off x="2262140" y="3580519"/>
              <a:ext cx="243840" cy="171879"/>
            </a:xfrm>
            <a:prstGeom prst="rect">
              <a:avLst/>
            </a:prstGeom>
          </p:spPr>
        </p:pic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B46D8ED1-75BB-FAB8-0822-9DD5D61A353A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>
            <a:xfrm>
              <a:off x="2262140" y="2856082"/>
              <a:ext cx="243840" cy="171879"/>
            </a:xfrm>
            <a:prstGeom prst="rect">
              <a:avLst/>
            </a:prstGeom>
          </p:spPr>
        </p:pic>
        <p:pic>
          <p:nvPicPr>
            <p:cNvPr id="26" name="Graphic 25">
              <a:extLst>
                <a:ext uri="{FF2B5EF4-FFF2-40B4-BE49-F238E27FC236}">
                  <a16:creationId xmlns:a16="http://schemas.microsoft.com/office/drawing/2014/main" id="{2890325D-CEA0-32A9-1ED9-DD1572B3FA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2268463" y="2623160"/>
              <a:ext cx="243840" cy="171879"/>
            </a:xfrm>
            <a:prstGeom prst="rect">
              <a:avLst/>
            </a:prstGeom>
          </p:spPr>
        </p:pic>
        <p:pic>
          <p:nvPicPr>
            <p:cNvPr id="27" name="Graphic 26">
              <a:extLst>
                <a:ext uri="{FF2B5EF4-FFF2-40B4-BE49-F238E27FC236}">
                  <a16:creationId xmlns:a16="http://schemas.microsoft.com/office/drawing/2014/main" id="{2721179F-11D4-6B7F-3D37-7025A3774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>
            <a:xfrm>
              <a:off x="2263087" y="3099993"/>
              <a:ext cx="243840" cy="171879"/>
            </a:xfrm>
            <a:prstGeom prst="rect">
              <a:avLst/>
            </a:prstGeom>
          </p:spPr>
        </p:pic>
        <p:pic>
          <p:nvPicPr>
            <p:cNvPr id="28" name="Graphic 27">
              <a:extLst>
                <a:ext uri="{FF2B5EF4-FFF2-40B4-BE49-F238E27FC236}">
                  <a16:creationId xmlns:a16="http://schemas.microsoft.com/office/drawing/2014/main" id="{7935851C-3882-45C1-A3F6-76FBCBFAD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>
            <a:xfrm>
              <a:off x="2265848" y="4538181"/>
              <a:ext cx="243840" cy="171879"/>
            </a:xfrm>
            <a:prstGeom prst="rect">
              <a:avLst/>
            </a:prstGeom>
          </p:spPr>
        </p:pic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7061DCDB-D09D-0B7A-E8D3-127BC8129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262140" y="2146452"/>
              <a:ext cx="243840" cy="173736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108AB9B-12D0-413D-5EDE-4DCADFD0B6F8}"/>
              </a:ext>
            </a:extLst>
          </p:cNvPr>
          <p:cNvGrpSpPr/>
          <p:nvPr/>
        </p:nvGrpSpPr>
        <p:grpSpPr>
          <a:xfrm>
            <a:off x="4923335" y="1439153"/>
            <a:ext cx="306123" cy="4761116"/>
            <a:chOff x="6757008" y="1631315"/>
            <a:chExt cx="252742" cy="4064958"/>
          </a:xfrm>
        </p:grpSpPr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590579F1-77FC-ADFB-F461-21DA3BEEF2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>
            <a:xfrm>
              <a:off x="6757008" y="5524607"/>
              <a:ext cx="243839" cy="171666"/>
            </a:xfrm>
            <a:prstGeom prst="rect">
              <a:avLst/>
            </a:prstGeom>
          </p:spPr>
        </p:pic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0621A5A6-E2C8-FF97-F219-59D49B2DD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>
            <a:xfrm>
              <a:off x="6757008" y="4310146"/>
              <a:ext cx="243839" cy="171666"/>
            </a:xfrm>
            <a:prstGeom prst="rect">
              <a:avLst/>
            </a:prstGeom>
          </p:spPr>
        </p:pic>
        <p:pic>
          <p:nvPicPr>
            <p:cNvPr id="33" name="Graphic 32">
              <a:extLst>
                <a:ext uri="{FF2B5EF4-FFF2-40B4-BE49-F238E27FC236}">
                  <a16:creationId xmlns:a16="http://schemas.microsoft.com/office/drawing/2014/main" id="{E3D04C29-6EAA-73C9-48BA-2CC98FB44A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>
            <a:xfrm>
              <a:off x="6765568" y="2117798"/>
              <a:ext cx="243839" cy="171666"/>
            </a:xfrm>
            <a:prstGeom prst="rect">
              <a:avLst/>
            </a:prstGeom>
          </p:spPr>
        </p:pic>
        <p:pic>
          <p:nvPicPr>
            <p:cNvPr id="34" name="Graphic 33">
              <a:extLst>
                <a:ext uri="{FF2B5EF4-FFF2-40B4-BE49-F238E27FC236}">
                  <a16:creationId xmlns:a16="http://schemas.microsoft.com/office/drawing/2014/main" id="{0C511245-0E1E-84D3-A7BD-FF5047785077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6757008" y="4807059"/>
              <a:ext cx="243839" cy="171666"/>
            </a:xfrm>
            <a:prstGeom prst="rect">
              <a:avLst/>
            </a:prstGeom>
          </p:spPr>
        </p:pic>
        <p:pic>
          <p:nvPicPr>
            <p:cNvPr id="35" name="Graphic 34">
              <a:extLst>
                <a:ext uri="{FF2B5EF4-FFF2-40B4-BE49-F238E27FC236}">
                  <a16:creationId xmlns:a16="http://schemas.microsoft.com/office/drawing/2014/main" id="{CDE2787E-970F-B038-B5AA-408732CBE5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>
            <a:xfrm>
              <a:off x="6760275" y="2846731"/>
              <a:ext cx="243839" cy="171666"/>
            </a:xfrm>
            <a:prstGeom prst="rect">
              <a:avLst/>
            </a:prstGeom>
          </p:spPr>
        </p:pic>
        <p:pic>
          <p:nvPicPr>
            <p:cNvPr id="36" name="Graphic 35">
              <a:extLst>
                <a:ext uri="{FF2B5EF4-FFF2-40B4-BE49-F238E27FC236}">
                  <a16:creationId xmlns:a16="http://schemas.microsoft.com/office/drawing/2014/main" id="{28BD854A-7EE3-41A4-8E3B-1DD8F98C68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>
            <a:xfrm>
              <a:off x="6757008" y="4557798"/>
              <a:ext cx="243839" cy="171666"/>
            </a:xfrm>
            <a:prstGeom prst="rect">
              <a:avLst/>
            </a:prstGeom>
          </p:spPr>
        </p:pic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C85111E8-5D8D-2D88-9C54-611CFACDB8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>
            <a:xfrm>
              <a:off x="6765568" y="2356604"/>
              <a:ext cx="243839" cy="171666"/>
            </a:xfrm>
            <a:prstGeom prst="rect">
              <a:avLst/>
            </a:prstGeom>
          </p:spPr>
        </p:pic>
        <p:pic>
          <p:nvPicPr>
            <p:cNvPr id="38" name="Graphic 37">
              <a:extLst>
                <a:ext uri="{FF2B5EF4-FFF2-40B4-BE49-F238E27FC236}">
                  <a16:creationId xmlns:a16="http://schemas.microsoft.com/office/drawing/2014/main" id="{CB2C3C2E-C2AA-D9FB-F162-F46E82B476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rcRect/>
            <a:stretch/>
          </p:blipFill>
          <p:spPr>
            <a:xfrm>
              <a:off x="6760276" y="3339308"/>
              <a:ext cx="243839" cy="171666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92B5E8E2-1A13-B2AA-7F4A-1F7232EC30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2">
              <a:extLst>
                <a:ext uri="{96DAC541-7B7A-43D3-8B79-37D633B846F1}">
                  <asvg:svgBlip xmlns:asvg="http://schemas.microsoft.com/office/drawing/2016/SVG/main" r:embed="rId53"/>
                </a:ext>
              </a:extLst>
            </a:blip>
            <a:srcRect/>
            <a:stretch/>
          </p:blipFill>
          <p:spPr>
            <a:xfrm>
              <a:off x="6760275" y="3827845"/>
              <a:ext cx="243840" cy="171879"/>
            </a:xfrm>
            <a:prstGeom prst="rect">
              <a:avLst/>
            </a:prstGeom>
          </p:spPr>
        </p:pic>
        <p:pic>
          <p:nvPicPr>
            <p:cNvPr id="40" name="Graphic 39">
              <a:extLst>
                <a:ext uri="{FF2B5EF4-FFF2-40B4-BE49-F238E27FC236}">
                  <a16:creationId xmlns:a16="http://schemas.microsoft.com/office/drawing/2014/main" id="{723DE0FD-2BCE-0BF3-3736-22210E28F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54">
              <a:extLst>
                <a:ext uri="{96DAC541-7B7A-43D3-8B79-37D633B846F1}">
                  <asvg:svgBlip xmlns:asvg="http://schemas.microsoft.com/office/drawing/2016/SVG/main" r:embed="rId55"/>
                </a:ext>
              </a:extLst>
            </a:blip>
            <a:srcRect/>
            <a:stretch/>
          </p:blipFill>
          <p:spPr>
            <a:xfrm>
              <a:off x="6757625" y="5041701"/>
              <a:ext cx="243840" cy="171879"/>
            </a:xfrm>
            <a:prstGeom prst="rect">
              <a:avLst/>
            </a:prstGeom>
          </p:spPr>
        </p:pic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321B72E-2359-8EAE-1BD7-F8FED9E10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6">
              <a:extLst>
                <a:ext uri="{96DAC541-7B7A-43D3-8B79-37D633B846F1}">
                  <asvg:svgBlip xmlns:asvg="http://schemas.microsoft.com/office/drawing/2016/SVG/main" r:embed="rId57"/>
                </a:ext>
              </a:extLst>
            </a:blip>
            <a:srcRect/>
            <a:stretch/>
          </p:blipFill>
          <p:spPr>
            <a:xfrm>
              <a:off x="6760275" y="3582551"/>
              <a:ext cx="243840" cy="171879"/>
            </a:xfrm>
            <a:prstGeom prst="rect">
              <a:avLst/>
            </a:prstGeom>
          </p:spPr>
        </p:pic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AE4B7751-ED9D-EEAE-48E3-3967B7F18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58">
              <a:extLst>
                <a:ext uri="{96DAC541-7B7A-43D3-8B79-37D633B846F1}">
                  <asvg:svgBlip xmlns:asvg="http://schemas.microsoft.com/office/drawing/2016/SVG/main" r:embed="rId59"/>
                </a:ext>
              </a:extLst>
            </a:blip>
            <a:srcRect/>
            <a:stretch/>
          </p:blipFill>
          <p:spPr>
            <a:xfrm>
              <a:off x="6760275" y="4062713"/>
              <a:ext cx="243840" cy="171879"/>
            </a:xfrm>
            <a:prstGeom prst="rect">
              <a:avLst/>
            </a:prstGeom>
          </p:spPr>
        </p:pic>
        <p:pic>
          <p:nvPicPr>
            <p:cNvPr id="43" name="Graphic 42">
              <a:extLst>
                <a:ext uri="{FF2B5EF4-FFF2-40B4-BE49-F238E27FC236}">
                  <a16:creationId xmlns:a16="http://schemas.microsoft.com/office/drawing/2014/main" id="{B1AE5226-3B72-84C0-8232-66BC4560C6EA}"/>
                </a:ext>
              </a:extLst>
            </p:cNvPr>
            <p:cNvPicPr>
              <a:picLocks noChangeAspect="1"/>
            </p:cNvPicPr>
            <p:nvPr/>
          </p:nvPicPr>
          <p:blipFill>
            <a:blip r:embed="rId60">
              <a:extLst>
                <a:ext uri="{96DAC541-7B7A-43D3-8B79-37D633B846F1}">
                  <asvg:svgBlip xmlns:asvg="http://schemas.microsoft.com/office/drawing/2016/SVG/main" r:embed="rId61"/>
                </a:ext>
              </a:extLst>
            </a:blip>
            <a:srcRect/>
            <a:stretch/>
          </p:blipFill>
          <p:spPr>
            <a:xfrm>
              <a:off x="6765568" y="2603545"/>
              <a:ext cx="243840" cy="171879"/>
            </a:xfrm>
            <a:prstGeom prst="rect">
              <a:avLst/>
            </a:prstGeom>
          </p:spPr>
        </p:pic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20BA245C-5491-D7B3-DA5B-6118099738E2}"/>
                </a:ext>
              </a:extLst>
            </p:cNvPr>
            <p:cNvPicPr>
              <a:picLocks noChangeAspect="1"/>
            </p:cNvPicPr>
            <p:nvPr/>
          </p:nvPicPr>
          <p:blipFill>
            <a:blip r:embed="rId62">
              <a:extLst>
                <a:ext uri="{96DAC541-7B7A-43D3-8B79-37D633B846F1}">
                  <asvg:svgBlip xmlns:asvg="http://schemas.microsoft.com/office/drawing/2016/SVG/main" r:embed="rId63"/>
                </a:ext>
              </a:extLst>
            </a:blip>
            <a:srcRect/>
            <a:stretch/>
          </p:blipFill>
          <p:spPr>
            <a:xfrm>
              <a:off x="6765299" y="1631315"/>
              <a:ext cx="243840" cy="171879"/>
            </a:xfrm>
            <a:prstGeom prst="rect">
              <a:avLst/>
            </a:prstGeom>
          </p:spPr>
        </p:pic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2C676846-3DAA-79B9-0FED-A0383F9B6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4">
              <a:extLst>
                <a:ext uri="{96DAC541-7B7A-43D3-8B79-37D633B846F1}">
                  <asvg:svgBlip xmlns:asvg="http://schemas.microsoft.com/office/drawing/2016/SVG/main" r:embed="rId65"/>
                </a:ext>
              </a:extLst>
            </a:blip>
            <a:srcRect/>
            <a:stretch/>
          </p:blipFill>
          <p:spPr>
            <a:xfrm>
              <a:off x="6765910" y="5284253"/>
              <a:ext cx="243840" cy="171879"/>
            </a:xfrm>
            <a:prstGeom prst="rect">
              <a:avLst/>
            </a:prstGeom>
          </p:spPr>
        </p:pic>
        <p:pic>
          <p:nvPicPr>
            <p:cNvPr id="46" name="Graphic 45">
              <a:extLst>
                <a:ext uri="{FF2B5EF4-FFF2-40B4-BE49-F238E27FC236}">
                  <a16:creationId xmlns:a16="http://schemas.microsoft.com/office/drawing/2014/main" id="{C26BE2DD-E0FD-F084-1FE7-0D420A5B6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6">
              <a:extLst>
                <a:ext uri="{96DAC541-7B7A-43D3-8B79-37D633B846F1}">
                  <asvg:svgBlip xmlns:asvg="http://schemas.microsoft.com/office/drawing/2016/SVG/main" r:embed="rId67"/>
                </a:ext>
              </a:extLst>
            </a:blip>
            <a:srcRect/>
            <a:stretch/>
          </p:blipFill>
          <p:spPr>
            <a:xfrm>
              <a:off x="6765568" y="1868204"/>
              <a:ext cx="243840" cy="171879"/>
            </a:xfrm>
            <a:prstGeom prst="rect">
              <a:avLst/>
            </a:prstGeom>
          </p:spPr>
        </p:pic>
        <p:pic>
          <p:nvPicPr>
            <p:cNvPr id="47" name="Graphic 46">
              <a:extLst>
                <a:ext uri="{FF2B5EF4-FFF2-40B4-BE49-F238E27FC236}">
                  <a16:creationId xmlns:a16="http://schemas.microsoft.com/office/drawing/2014/main" id="{37DD0CF2-CF39-D494-D440-038ACD3C4F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8">
              <a:extLst>
                <a:ext uri="{96DAC541-7B7A-43D3-8B79-37D633B846F1}">
                  <asvg:svgBlip xmlns:asvg="http://schemas.microsoft.com/office/drawing/2016/SVG/main" r:embed="rId69"/>
                </a:ext>
              </a:extLst>
            </a:blip>
            <a:srcRect/>
            <a:stretch/>
          </p:blipFill>
          <p:spPr>
            <a:xfrm>
              <a:off x="6760275" y="3089714"/>
              <a:ext cx="243840" cy="171879"/>
            </a:xfrm>
            <a:prstGeom prst="rect">
              <a:avLst/>
            </a:prstGeom>
          </p:spPr>
        </p:pic>
      </p:grp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43C8C91-3383-73C5-1280-785BFACACCD3}"/>
              </a:ext>
            </a:extLst>
          </p:cNvPr>
          <p:cNvCxnSpPr>
            <a:cxnSpLocks/>
          </p:cNvCxnSpPr>
          <p:nvPr/>
        </p:nvCxnSpPr>
        <p:spPr>
          <a:xfrm>
            <a:off x="1967426" y="272156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03EBBF4E-4727-B0C4-A027-5925E2536C16}"/>
              </a:ext>
            </a:extLst>
          </p:cNvPr>
          <p:cNvCxnSpPr>
            <a:cxnSpLocks/>
          </p:cNvCxnSpPr>
          <p:nvPr/>
        </p:nvCxnSpPr>
        <p:spPr>
          <a:xfrm>
            <a:off x="2910513" y="2776213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73B881F9-CA34-C4E0-3E2D-7BFB79A317A5}"/>
              </a:ext>
            </a:extLst>
          </p:cNvPr>
          <p:cNvCxnSpPr>
            <a:cxnSpLocks/>
          </p:cNvCxnSpPr>
          <p:nvPr/>
        </p:nvCxnSpPr>
        <p:spPr>
          <a:xfrm>
            <a:off x="6912357" y="2691083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23C17D0-CA0B-BEC1-39F5-C6BA467FBC1F}"/>
              </a:ext>
            </a:extLst>
          </p:cNvPr>
          <p:cNvCxnSpPr>
            <a:cxnSpLocks/>
          </p:cNvCxnSpPr>
          <p:nvPr/>
        </p:nvCxnSpPr>
        <p:spPr>
          <a:xfrm>
            <a:off x="7401831" y="2748081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1BB6ED3C-1F14-7ED9-0AFA-5B2A5DBDD17E}"/>
              </a:ext>
            </a:extLst>
          </p:cNvPr>
          <p:cNvCxnSpPr>
            <a:cxnSpLocks/>
          </p:cNvCxnSpPr>
          <p:nvPr/>
        </p:nvCxnSpPr>
        <p:spPr>
          <a:xfrm>
            <a:off x="6398610" y="5556811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71B8666-92C1-B2E1-1BD1-571695D35BB0}"/>
              </a:ext>
            </a:extLst>
          </p:cNvPr>
          <p:cNvCxnSpPr>
            <a:cxnSpLocks/>
          </p:cNvCxnSpPr>
          <p:nvPr/>
        </p:nvCxnSpPr>
        <p:spPr>
          <a:xfrm>
            <a:off x="7397236" y="5603369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57A9B16-823B-A5ED-10F9-D29DB8262936}"/>
              </a:ext>
            </a:extLst>
          </p:cNvPr>
          <p:cNvCxnSpPr>
            <a:cxnSpLocks/>
          </p:cNvCxnSpPr>
          <p:nvPr/>
        </p:nvCxnSpPr>
        <p:spPr>
          <a:xfrm>
            <a:off x="5765269" y="5837870"/>
            <a:ext cx="119628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CAAE271-6A86-A52C-7CFD-6EE998EBB8E3}"/>
              </a:ext>
            </a:extLst>
          </p:cNvPr>
          <p:cNvCxnSpPr>
            <a:cxnSpLocks/>
          </p:cNvCxnSpPr>
          <p:nvPr/>
        </p:nvCxnSpPr>
        <p:spPr>
          <a:xfrm>
            <a:off x="7392641" y="5882381"/>
            <a:ext cx="287802" cy="0"/>
          </a:xfrm>
          <a:prstGeom prst="line">
            <a:avLst/>
          </a:prstGeom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E8D2BF-F675-70B0-10A7-62A86AAD0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Cristina Lara Arnaud</a:t>
            </a:r>
          </a:p>
        </p:txBody>
      </p:sp>
      <p:sp>
        <p:nvSpPr>
          <p:cNvPr id="7" name="Date Placeholder 76">
            <a:extLst>
              <a:ext uri="{FF2B5EF4-FFF2-40B4-BE49-F238E27FC236}">
                <a16:creationId xmlns:a16="http://schemas.microsoft.com/office/drawing/2014/main" id="{67B798F9-36EB-7397-A85A-F004E3739D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035855" y="6350851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25/03/2025</a:t>
            </a:r>
          </a:p>
        </p:txBody>
      </p:sp>
    </p:spTree>
    <p:extLst>
      <p:ext uri="{BB962C8B-B14F-4D97-AF65-F5344CB8AC3E}">
        <p14:creationId xmlns:p14="http://schemas.microsoft.com/office/powerpoint/2010/main" val="5321100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-4171950" y="-5490782"/>
          <a:ext cx="9022556" cy="4616863"/>
          <a:chOff x="-4171950" y="-5490782"/>
          <a:chExt cx="9022556" cy="4616863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32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13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13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6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2" name="expenditures-totals" descr="Expenditures of all countrie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62600" y="-7321042"/>
            <a:ext cx="3492500" cy="1952625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-5562600" y="-7321043"/>
            <a:ext cx="1881925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>
                <a:solidFill>
                  <a:srgbClr val="333333"/>
                </a:solidFill>
                <a:latin typeface="Calibri"/>
              </a:rPr>
              <a:t>Expenditures (Norway, kCHF)</a:t>
            </a:r>
          </a:p>
        </p:txBody>
      </p:sp>
      <p:graphicFrame>
        <p:nvGraphicFramePr>
          <p:cNvPr id="54" name="Table 53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277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77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-5562600" y="-7321043"/>
            <a:ext cx="367090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95251" bIns="17272" rtlCol="0">
            <a:spAutoFit/>
          </a:bodyPr>
          <a:lstStyle/>
          <a:p>
            <a:pPr fontAlgn="base"/>
            <a:r>
              <a:rPr sz="756">
                <a:solidFill>
                  <a:srgbClr val="333333"/>
                </a:solidFill>
                <a:latin typeface="Calibri"/>
              </a:rPr>
              <a:t>Year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-5743594" y="-7321043"/>
            <a:ext cx="658387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Remaining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-5940764" y="-7321043"/>
            <a:ext cx="855557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Procurement**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-5721152" y="-7321043"/>
            <a:ext cx="635945" cy="151195"/>
          </a:xfrm>
          <a:prstGeom prst="rect">
            <a:avLst/>
          </a:prstGeom>
          <a:solidFill>
            <a:srgbClr val="FFFFFF"/>
          </a:solidFill>
        </p:spPr>
        <p:txBody>
          <a:bodyPr wrap="none" lIns="95251" tIns="17272" rIns="144019" bIns="17272" rtlCol="0">
            <a:spAutoFit/>
          </a:bodyPr>
          <a:lstStyle/>
          <a:p>
            <a:pPr algn="r" fontAlgn="base"/>
            <a:r>
              <a:rPr sz="756">
                <a:solidFill>
                  <a:srgbClr val="333333"/>
                </a:solidFill>
                <a:latin typeface="Calibri"/>
              </a:rPr>
              <a:t>Personnel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-6282349" y="-7321043"/>
            <a:ext cx="1439499" cy="225448"/>
          </a:xfrm>
          <a:prstGeom prst="rect">
            <a:avLst/>
          </a:prstGeom>
          <a:solidFill>
            <a:srgbClr val="F6F6F6"/>
          </a:solidFill>
        </p:spPr>
        <p:txBody>
          <a:bodyPr wrap="none" lIns="95251" tIns="21591" rIns="95251" bIns="57659" rtlCol="0">
            <a:spAutoFit/>
          </a:bodyPr>
          <a:lstStyle/>
          <a:p>
            <a:pPr algn="ctr" fontAlgn="base"/>
            <a:r>
              <a:rPr sz="945">
                <a:solidFill>
                  <a:srgbClr val="333333"/>
                </a:solidFill>
                <a:latin typeface="Calibri"/>
              </a:rPr>
              <a:t>No data available in table</a:t>
            </a:r>
          </a:p>
        </p:txBody>
      </p:sp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6667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80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1" name="Table 80"/>
          <p:cNvGraphicFramePr>
            <a:graphicFrameLocks noGrp="1"/>
          </p:cNvGraphicFramePr>
          <p:nvPr/>
        </p:nvGraphicFramePr>
        <p:xfrm>
          <a:off x="0" y="0"/>
          <a:ext cx="0" cy="0"/>
        </p:xfrm>
        <a:graphic>
          <a:graphicData uri="http://schemas.openxmlformats.org/drawingml/2006/table">
            <a:tbl>
              <a:tblPr firstRow="1" bandRow="1"/>
              <a:tblGrid>
                <a:gridCol w="495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70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70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70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465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87680"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fontAlgn="base"/>
                      <a:endParaRPr sz="2400"/>
                    </a:p>
                  </a:txBody>
                  <a:tcPr marL="121920" marR="121920" marT="60960" marB="6096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4" name="TextBox 113"/>
          <p:cNvSpPr txBox="1"/>
          <p:nvPr/>
        </p:nvSpPr>
        <p:spPr>
          <a:xfrm>
            <a:off x="-5562600" y="-7321043"/>
            <a:ext cx="915315" cy="145424"/>
          </a:xfrm>
          <a:prstGeom prst="rect">
            <a:avLst/>
          </a:prstGeom>
          <a:solidFill>
            <a:srgbClr val="F5F5F5"/>
          </a:solidFill>
        </p:spPr>
        <p:txBody>
          <a:bodyPr wrap="none" lIns="0" tIns="0" rIns="0" bIns="0" rtlCol="0">
            <a:spAutoFit/>
          </a:bodyPr>
          <a:lstStyle/>
          <a:p>
            <a:pPr fontAlgn="base"/>
            <a:r>
              <a:rPr sz="945">
                <a:solidFill>
                  <a:srgbClr val="333333"/>
                </a:solidFill>
                <a:latin typeface="Calibri"/>
              </a:rPr>
              <a:t>*Provisional figure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1002823" y="1401313"/>
            <a:ext cx="1622239" cy="354073"/>
          </a:xfrm>
          <a:prstGeom prst="rect">
            <a:avLst/>
          </a:prstGeom>
          <a:solidFill>
            <a:srgbClr val="F5F5F5"/>
          </a:solidFill>
        </p:spPr>
        <p:txBody>
          <a:bodyPr wrap="none" lIns="142875" tIns="95251" rIns="142875" bIns="95251" rtlCol="0">
            <a:spAutoFit/>
          </a:bodyPr>
          <a:lstStyle/>
          <a:p>
            <a:pPr fontAlgn="base"/>
            <a:r>
              <a:rPr sz="1051" dirty="0">
                <a:solidFill>
                  <a:srgbClr val="333333"/>
                </a:solidFill>
                <a:latin typeface="Calibri"/>
              </a:rPr>
              <a:t>Annual Industrial Return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D3054EFB-21EE-4360-938C-1821628109CE}"/>
              </a:ext>
            </a:extLst>
          </p:cNvPr>
          <p:cNvSpPr txBox="1"/>
          <p:nvPr/>
        </p:nvSpPr>
        <p:spPr>
          <a:xfrm>
            <a:off x="2838438" y="648034"/>
            <a:ext cx="821564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800" b="1" dirty="0"/>
              <a:t>Norwegian Industrial return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A10BB0-B812-CC0F-7921-5927029F0F33}"/>
              </a:ext>
            </a:extLst>
          </p:cNvPr>
          <p:cNvSpPr/>
          <p:nvPr/>
        </p:nvSpPr>
        <p:spPr>
          <a:xfrm>
            <a:off x="4070959" y="1755386"/>
            <a:ext cx="513567" cy="2207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D786D23-A35B-197E-38CA-6263FE919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960407"/>
              </p:ext>
            </p:extLst>
          </p:nvPr>
        </p:nvGraphicFramePr>
        <p:xfrm>
          <a:off x="1941411" y="1851322"/>
          <a:ext cx="7981856" cy="41756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1F4E3-4C49-8A8D-9C80-43A15E915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2A08A-6F70-3E33-5671-AEF5E238B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541363-BAE0-1D50-F922-9645C2E3E8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9434" y="0"/>
            <a:ext cx="9733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10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600F7-BCDF-8396-63C0-F0B2868A3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Knowledge transfer projects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2C7AC-9B78-9051-3484-85BDF1520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51316"/>
            <a:ext cx="11858353" cy="416609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R&amp;D collaboration platform high Resolution data in cloud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SCADA -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Alarm Handling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PMU / WAMS /WAMPAC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Statnett to join CERN PMU-project?</a:t>
            </a:r>
            <a:endParaRPr lang="en-GB" sz="1800" b="1" i="0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Digital and Automated Substations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Standardization and Time Synchronization (on hold), White Rabbit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CERN quench antenna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– for monitoring magnetic field in power transformer. Documentation /Papers sent to SINTEF for possible include this in ongoing project for monitoring of transformers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i="0" dirty="0">
                <a:solidFill>
                  <a:srgbClr val="000000"/>
                </a:solidFill>
                <a:effectLst/>
                <a:latin typeface="ArialMT"/>
              </a:rPr>
              <a:t> </a:t>
            </a:r>
            <a:r>
              <a:rPr lang="en-GB" sz="1800" b="1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Solid State Transformer 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KSP with NTNU, GE and Super Grid institute. Maybe interface to CERN FCC-team. EN EL and SY EPC. Possible online meeting to present this KSP to CERN</a:t>
            </a:r>
            <a:r>
              <a:rPr lang="en-GB" dirty="0"/>
              <a:t> </a:t>
            </a:r>
            <a:br>
              <a:rPr lang="en-GB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EAB6A-3980-263E-4981-B3995571A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E5FEC-81A4-0F73-E0AF-79840C078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4D160-0E2F-06BB-1AD2-709DEFEBD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CC997-C887-41D9-B645-BB631E4C6E8D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grey and red logo&#10;&#10;AI-generated content may be incorrect.">
            <a:extLst>
              <a:ext uri="{FF2B5EF4-FFF2-40B4-BE49-F238E27FC236}">
                <a16:creationId xmlns:a16="http://schemas.microsoft.com/office/drawing/2014/main" id="{AEA4F6AF-81D6-F0EF-97EE-D7ED62094D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5232" y="357202"/>
            <a:ext cx="2120720" cy="15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3997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4.xml><?xml version="1.0" encoding="utf-8"?>
<a:theme xmlns:a="http://schemas.openxmlformats.org/drawingml/2006/main" name="3_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5.xml><?xml version="1.0" encoding="utf-8"?>
<a:theme xmlns:a="http://schemas.openxmlformats.org/drawingml/2006/main" name="1_Office 2013 - 2022 Theme">
  <a:themeElements>
    <a:clrScheme name="Office 2013 - 2022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24599</TotalTime>
  <Words>2136</Words>
  <Application>Microsoft Office PowerPoint</Application>
  <PresentationFormat>Widescreen</PresentationFormat>
  <Paragraphs>360</Paragraphs>
  <Slides>24</Slides>
  <Notes>11</Notes>
  <HiddenSlides>0</HiddenSlides>
  <MMClips>0</MMClips>
  <ScaleCrop>false</ScaleCrop>
  <HeadingPairs>
    <vt:vector size="6" baseType="variant">
      <vt:variant>
        <vt:lpstr>Brukte skrifter</vt:lpstr>
      </vt:variant>
      <vt:variant>
        <vt:i4>9</vt:i4>
      </vt:variant>
      <vt:variant>
        <vt:lpstr>Tema</vt:lpstr>
      </vt:variant>
      <vt:variant>
        <vt:i4>5</vt:i4>
      </vt:variant>
      <vt:variant>
        <vt:lpstr>Lysbildetitler</vt:lpstr>
      </vt:variant>
      <vt:variant>
        <vt:i4>24</vt:i4>
      </vt:variant>
    </vt:vector>
  </HeadingPairs>
  <TitlesOfParts>
    <vt:vector size="38" baseType="lpstr">
      <vt:lpstr>Aptos</vt:lpstr>
      <vt:lpstr>Arial</vt:lpstr>
      <vt:lpstr>ArialMT</vt:lpstr>
      <vt:lpstr>Avenir Light</vt:lpstr>
      <vt:lpstr>Calibri</vt:lpstr>
      <vt:lpstr>Calibri Light</vt:lpstr>
      <vt:lpstr>Century Gothic</vt:lpstr>
      <vt:lpstr>Wingdings</vt:lpstr>
      <vt:lpstr>YACgEYbsV-E 0</vt:lpstr>
      <vt:lpstr>Office Theme</vt:lpstr>
      <vt:lpstr>1_Office Theme</vt:lpstr>
      <vt:lpstr>2_Office Theme</vt:lpstr>
      <vt:lpstr>3_Office Theme</vt:lpstr>
      <vt:lpstr>1_Office 2013 - 2022 Theme</vt:lpstr>
      <vt:lpstr>Norwegian industrial activities, technology transfer and recruitment</vt:lpstr>
      <vt:lpstr>Industrial activities</vt:lpstr>
      <vt:lpstr>Bedriftsbesøk</vt:lpstr>
      <vt:lpstr>PowerPoint-presentasjon</vt:lpstr>
      <vt:lpstr>Some examples of Norwegian suppliers</vt:lpstr>
      <vt:lpstr>PowerPoint-presentasjon</vt:lpstr>
      <vt:lpstr>PowerPoint-presentasjon</vt:lpstr>
      <vt:lpstr>PowerPoint-presentasjon</vt:lpstr>
      <vt:lpstr>Knowledge transfer projects</vt:lpstr>
      <vt:lpstr>Knowledge transfer projects</vt:lpstr>
      <vt:lpstr>Knowledge Transfer activities: </vt:lpstr>
      <vt:lpstr>Latest Personnel Return</vt:lpstr>
      <vt:lpstr>PowerPoint-presentasjon</vt:lpstr>
      <vt:lpstr>HR Actions</vt:lpstr>
      <vt:lpstr>Outreach events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Ole Petter Nordahl</dc:creator>
  <cp:lastModifiedBy>Ole Petter Nordahl</cp:lastModifiedBy>
  <cp:revision>86</cp:revision>
  <dcterms:created xsi:type="dcterms:W3CDTF">2022-02-09T11:53:39Z</dcterms:created>
  <dcterms:modified xsi:type="dcterms:W3CDTF">2025-06-22T22:39:34Z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4114459-e220-4ae9-b339-4ebe6008cdd4_Enabled">
    <vt:lpwstr>true</vt:lpwstr>
  </property>
  <property fmtid="{D5CDD505-2E9C-101B-9397-08002B2CF9AE}" pid="3" name="MSIP_Label_b4114459-e220-4ae9-b339-4ebe6008cdd4_SetDate">
    <vt:lpwstr>2022-09-07T09:17:07Z</vt:lpwstr>
  </property>
  <property fmtid="{D5CDD505-2E9C-101B-9397-08002B2CF9AE}" pid="4" name="MSIP_Label_b4114459-e220-4ae9-b339-4ebe6008cdd4_Method">
    <vt:lpwstr>Standard</vt:lpwstr>
  </property>
  <property fmtid="{D5CDD505-2E9C-101B-9397-08002B2CF9AE}" pid="5" name="MSIP_Label_b4114459-e220-4ae9-b339-4ebe6008cdd4_Name">
    <vt:lpwstr>b4114459-e220-4ae9-b339-4ebe6008cdd4</vt:lpwstr>
  </property>
  <property fmtid="{D5CDD505-2E9C-101B-9397-08002B2CF9AE}" pid="6" name="MSIP_Label_b4114459-e220-4ae9-b339-4ebe6008cdd4_SiteId">
    <vt:lpwstr>8482881e-3699-4b3f-b135-cf4800bc1efb</vt:lpwstr>
  </property>
  <property fmtid="{D5CDD505-2E9C-101B-9397-08002B2CF9AE}" pid="7" name="MSIP_Label_b4114459-e220-4ae9-b339-4ebe6008cdd4_ActionId">
    <vt:lpwstr>8eb553cc-3a8b-4fdd-9011-17f3499cc793</vt:lpwstr>
  </property>
  <property fmtid="{D5CDD505-2E9C-101B-9397-08002B2CF9AE}" pid="8" name="MSIP_Label_b4114459-e220-4ae9-b339-4ebe6008cdd4_ContentBits">
    <vt:lpwstr>0</vt:lpwstr>
  </property>
</Properties>
</file>