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8" r:id="rId10"/>
    <p:sldId id="265" r:id="rId11"/>
    <p:sldId id="269" r:id="rId12"/>
    <p:sldId id="263" r:id="rId13"/>
    <p:sldId id="266" r:id="rId14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417BA-857F-4481-81FB-74073FEDF761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9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9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EBEC4-5C5B-446C-AAB2-55BED9FE0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543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0EBEC4-5C5B-446C-AAB2-55BED9FE05C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626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907A0-E085-C988-DBE1-235C78BCFA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16C260-B5DB-56FF-65AB-E48EF4A5A0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B693EF-38C1-6391-7EA7-EE841E494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9954-7EE0-4797-B834-EF028553CCF3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80C6B-2321-CA39-8D1A-F9B87A9B3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9BFDAA-524B-43D4-08F9-98E648E73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DD87B-19B2-433A-B054-DB06B9F94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835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C794B-AB46-F19F-44B9-17671B13B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F0B0BA-7999-1991-892F-7C64C20D0E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584764-B7B9-B7F7-5B1C-7B0721873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9954-7EE0-4797-B834-EF028553CCF3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8ECE1-2553-483A-AC22-AF0C7B66F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2197B0-E1A5-EB53-DE47-4DE50B156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DD87B-19B2-433A-B054-DB06B9F94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448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537A11-2E30-9EAC-30F0-5570AADECD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0A966C-CE1F-AF1C-9815-52D2F34F35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0066A-BEB9-EAA5-AD0D-8A56CD7D1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9954-7EE0-4797-B834-EF028553CCF3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494C7-5607-74BE-562B-8705EFE00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A79606-F2B4-F879-71D1-87EDE49FF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DD87B-19B2-433A-B054-DB06B9F94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18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A6F82-4D55-995B-8A21-7D37EC9B7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DA0241-053B-F70E-26ED-9F67B68523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C60100-4615-3D20-F8C2-82C7FFB70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9954-7EE0-4797-B834-EF028553CCF3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885C58-0AC9-AA6C-3C59-B713FCAD8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CCDB80-4FD4-77CF-50DC-AB5737374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DD87B-19B2-433A-B054-DB06B9F94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476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C47DA-9E8A-4A31-17EA-BAEC29CF3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02411B-8C2D-1502-EDF5-9B857F529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905796-F15B-AFC5-6909-826B3C1B9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9954-7EE0-4797-B834-EF028553CCF3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A6327-F43B-C2B6-82B8-B5C3F4179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81D84E-89E3-3443-1487-C36D673A9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DD87B-19B2-433A-B054-DB06B9F94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345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D1AA6-65FB-4F4F-657B-9529653D6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C3739-38EE-369E-0937-E5DB9190CB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61DF19-9EA5-964F-81D8-9CCAB1CE8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E3FF2B-1026-46C1-FA7E-377722320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9954-7EE0-4797-B834-EF028553CCF3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0947D-4C28-7DD8-202B-6FC7EC327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D9F047-2822-3BD9-983E-5F211F193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DD87B-19B2-433A-B054-DB06B9F94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2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99486-6040-F8E2-E004-9A4DDD11B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FCC191-7375-7018-C668-872CB9C0C5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749596-1D28-2B4F-B88D-5F9A0BAF3D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E61E5C-9716-CA08-8704-08E5CE4360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6934F5-8CCA-60B6-CE9D-E49689DBCB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08BAD3-6D7B-3EC8-2CDD-74A6318A6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9954-7EE0-4797-B834-EF028553CCF3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06D220-A318-1A22-41F5-40069CB7E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A73377-5E63-6F1A-E682-4227C58BB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DD87B-19B2-433A-B054-DB06B9F94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965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59254-92CD-823D-5D5C-A87FE191B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9F28DA-FC20-9D1F-53D1-EDDD007B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9954-7EE0-4797-B834-EF028553CCF3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09A6FD-CC21-D752-A6EB-F0570E123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082BC0-9982-3D90-75F7-3918623D3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DD87B-19B2-433A-B054-DB06B9F94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332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40DD86-A667-6F35-CE11-585261C12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9954-7EE0-4797-B834-EF028553CCF3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C44463-7158-D37D-2CC8-1ED47E377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AC209A-31AE-FD17-4B03-28FD64883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DD87B-19B2-433A-B054-DB06B9F94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814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B581E9-40B7-0E5F-5CD7-5CA72D78A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06B82-C7F8-2FD1-2BA9-07F4E32E8E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79C1E9-F5DD-3601-3D16-56C21FF2AD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2AAA9E-0767-EB63-E203-B97A6F141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9954-7EE0-4797-B834-EF028553CCF3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0F79B1-AAC2-0FC9-6991-547B5CB91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6384FA-B3FB-0AF5-1ED3-CE9C42A78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DD87B-19B2-433A-B054-DB06B9F94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450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A8571-9AA9-6507-0A59-768A3591D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15995D-AEDC-1287-8E61-2190E60F0B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CB3E32-FE11-AD61-488A-31EDAAE674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0FC1C8-EAAC-5976-4EE3-BCB12134A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9954-7EE0-4797-B834-EF028553CCF3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8E1627-C91A-104C-C0A2-B68BC0C6C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B6CD90-1FF1-A3DF-BBC6-44F93451F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DD87B-19B2-433A-B054-DB06B9F94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160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1C9E4B-6589-82E8-E9AA-0C4B14F64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683723-FC3E-772D-4E7B-CB04057DB5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EB8FF5-B3D5-FA6B-4EE8-3392FF6869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FA89954-7EE0-4797-B834-EF028553CCF3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9FD8A3-73CB-BE05-793C-8B7BB368A8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2F91FB-C4E6-2126-5D22-C2B6CA8DEA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D2DD87B-19B2-433A-B054-DB06B9F94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527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g"/><Relationship Id="rId5" Type="http://schemas.openxmlformats.org/officeDocument/2006/relationships/image" Target="../media/image39.jpg"/><Relationship Id="rId4" Type="http://schemas.openxmlformats.org/officeDocument/2006/relationships/image" Target="../media/image38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large factory with many machines&#10;&#10;AI-generated content may be incorrect.">
            <a:extLst>
              <a:ext uri="{FF2B5EF4-FFF2-40B4-BE49-F238E27FC236}">
                <a16:creationId xmlns:a16="http://schemas.microsoft.com/office/drawing/2014/main" id="{B4C1036C-8B06-1555-F3AC-C82BAECF4AD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2" b="9348"/>
          <a:stretch/>
        </p:blipFill>
        <p:spPr>
          <a:xfrm>
            <a:off x="0" y="1"/>
            <a:ext cx="12191980" cy="6857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3114E5B-7529-A96A-EB7B-52604305368E}"/>
              </a:ext>
            </a:extLst>
          </p:cNvPr>
          <p:cNvSpPr txBox="1"/>
          <p:nvPr/>
        </p:nvSpPr>
        <p:spPr>
          <a:xfrm>
            <a:off x="1600200" y="609599"/>
            <a:ext cx="9144000" cy="19464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Atelier Mécanique Batiment 183</a:t>
            </a:r>
          </a:p>
        </p:txBody>
      </p:sp>
      <p:pic>
        <p:nvPicPr>
          <p:cNvPr id="6" name="Picture 5" descr="A blue logo with text&#10;&#10;AI-generated content may be incorrect.">
            <a:extLst>
              <a:ext uri="{FF2B5EF4-FFF2-40B4-BE49-F238E27FC236}">
                <a16:creationId xmlns:a16="http://schemas.microsoft.com/office/drawing/2014/main" id="{3FB2F951-0777-DE87-BB2E-3187ED1BFB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08" y="100083"/>
            <a:ext cx="1019033" cy="10190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7196FCA-D4E5-3892-9607-46B752BFD30F}"/>
              </a:ext>
            </a:extLst>
          </p:cNvPr>
          <p:cNvSpPr txBox="1"/>
          <p:nvPr/>
        </p:nvSpPr>
        <p:spPr>
          <a:xfrm>
            <a:off x="9926950" y="320224"/>
            <a:ext cx="2265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TE-MSC-LMF</a:t>
            </a:r>
          </a:p>
        </p:txBody>
      </p:sp>
    </p:spTree>
    <p:extLst>
      <p:ext uri="{BB962C8B-B14F-4D97-AF65-F5344CB8AC3E}">
        <p14:creationId xmlns:p14="http://schemas.microsoft.com/office/powerpoint/2010/main" val="1702908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C7C8BB-6A9B-0925-0B9A-F85F215DA7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logo with text&#10;&#10;AI-generated content may be incorrect.">
            <a:extLst>
              <a:ext uri="{FF2B5EF4-FFF2-40B4-BE49-F238E27FC236}">
                <a16:creationId xmlns:a16="http://schemas.microsoft.com/office/drawing/2014/main" id="{D24472BD-887D-C580-E7FA-41DDC51DEA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08" y="100083"/>
            <a:ext cx="1019033" cy="10190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F2A781F-BE99-C9BD-65CE-91E2C0701749}"/>
              </a:ext>
            </a:extLst>
          </p:cNvPr>
          <p:cNvSpPr txBox="1"/>
          <p:nvPr/>
        </p:nvSpPr>
        <p:spPr>
          <a:xfrm>
            <a:off x="9779262" y="225630"/>
            <a:ext cx="2265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TE-MSC-LMF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17733E-A853-A2E4-6537-28CD56DAE809}"/>
              </a:ext>
            </a:extLst>
          </p:cNvPr>
          <p:cNvSpPr txBox="1"/>
          <p:nvPr/>
        </p:nvSpPr>
        <p:spPr>
          <a:xfrm>
            <a:off x="2983116" y="333352"/>
            <a:ext cx="6569798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3399"/>
                </a:solidFill>
              </a:rPr>
              <a:t> Les machines spécifiques</a:t>
            </a:r>
            <a:endParaRPr lang="en-GB" sz="4000" b="1" dirty="0">
              <a:solidFill>
                <a:srgbClr val="003399"/>
              </a:solidFill>
            </a:endParaRPr>
          </a:p>
        </p:txBody>
      </p:sp>
      <p:pic>
        <p:nvPicPr>
          <p:cNvPr id="3" name="Picture 2" descr="A large machine in a factory&#10;&#10;AI-generated content may be incorrect.">
            <a:extLst>
              <a:ext uri="{FF2B5EF4-FFF2-40B4-BE49-F238E27FC236}">
                <a16:creationId xmlns:a16="http://schemas.microsoft.com/office/drawing/2014/main" id="{C513CEA1-01C8-A646-EC57-883E6E17A5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88" y="1533868"/>
            <a:ext cx="3875739" cy="2906807"/>
          </a:xfrm>
          <a:prstGeom prst="rect">
            <a:avLst/>
          </a:prstGeom>
          <a:noFill/>
          <a:ln w="31747">
            <a:solidFill>
              <a:srgbClr val="0B3C9E"/>
            </a:solidFill>
            <a:miter lim="800000"/>
            <a:headEnd/>
            <a:tailEnd/>
          </a:ln>
        </p:spPr>
      </p:pic>
      <p:pic>
        <p:nvPicPr>
          <p:cNvPr id="9" name="Picture 8" descr="A large machine in a room&#10;&#10;AI-generated content may be incorrect.">
            <a:extLst>
              <a:ext uri="{FF2B5EF4-FFF2-40B4-BE49-F238E27FC236}">
                <a16:creationId xmlns:a16="http://schemas.microsoft.com/office/drawing/2014/main" id="{1F2D104E-8A4B-2A5B-A554-95740E9897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054" y="1533868"/>
            <a:ext cx="3875738" cy="2906804"/>
          </a:xfrm>
          <a:prstGeom prst="rect">
            <a:avLst/>
          </a:prstGeom>
          <a:noFill/>
          <a:ln w="31747">
            <a:solidFill>
              <a:srgbClr val="0B3C9E"/>
            </a:solidFill>
            <a:miter lim="800000"/>
            <a:headEnd/>
            <a:tailEnd/>
          </a:ln>
        </p:spPr>
      </p:pic>
      <p:pic>
        <p:nvPicPr>
          <p:cNvPr id="13" name="Picture 12" descr="A machine in a factory&#10;&#10;AI-generated content may be incorrect.">
            <a:extLst>
              <a:ext uri="{FF2B5EF4-FFF2-40B4-BE49-F238E27FC236}">
                <a16:creationId xmlns:a16="http://schemas.microsoft.com/office/drawing/2014/main" id="{C1594894-C38D-FE42-DF22-DFC1C64FAF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310624" y="1328756"/>
            <a:ext cx="3402179" cy="2827143"/>
          </a:xfrm>
          <a:prstGeom prst="rect">
            <a:avLst/>
          </a:prstGeom>
          <a:noFill/>
          <a:ln w="31747">
            <a:solidFill>
              <a:srgbClr val="0B3C9E"/>
            </a:solidFill>
            <a:miter lim="800000"/>
            <a:headEnd/>
            <a:tailEnd/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487F9F9-4CB6-21F7-EF7E-FD84E83335B0}"/>
              </a:ext>
            </a:extLst>
          </p:cNvPr>
          <p:cNvSpPr txBox="1"/>
          <p:nvPr/>
        </p:nvSpPr>
        <p:spPr>
          <a:xfrm>
            <a:off x="372988" y="4600683"/>
            <a:ext cx="3875739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Plieuse ENERGY MISSION</a:t>
            </a:r>
          </a:p>
          <a:p>
            <a:pPr algn="ctr"/>
            <a:endParaRPr lang="en-US" sz="1600" b="1" dirty="0"/>
          </a:p>
          <a:p>
            <a:pPr algn="ctr"/>
            <a:r>
              <a:rPr lang="en-US" sz="1600" dirty="0"/>
              <a:t>Pliage de tôle de 0.5 à 25mm</a:t>
            </a:r>
          </a:p>
          <a:p>
            <a:pPr algn="ctr"/>
            <a:r>
              <a:rPr lang="en-US" sz="1600" dirty="0"/>
              <a:t>Largeur Max: 2000mm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BF16BBD-09F2-5A29-2A5E-79A6D2DD781F}"/>
              </a:ext>
            </a:extLst>
          </p:cNvPr>
          <p:cNvSpPr txBox="1"/>
          <p:nvPr/>
        </p:nvSpPr>
        <p:spPr>
          <a:xfrm>
            <a:off x="8598142" y="4616539"/>
            <a:ext cx="2827143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2 X  Machines de découpe au Fil Diamant</a:t>
            </a:r>
          </a:p>
          <a:p>
            <a:pPr algn="ctr"/>
            <a:r>
              <a:rPr lang="en-US" sz="1600" dirty="0"/>
              <a:t>Poids Max sur table : 20Kg</a:t>
            </a:r>
          </a:p>
          <a:p>
            <a:pPr algn="ctr"/>
            <a:r>
              <a:rPr lang="en-US" sz="1600" dirty="0"/>
              <a:t>Lg coupe Max : 200mm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D7FED8F-F093-1F61-8CEB-15332C85FA64}"/>
              </a:ext>
            </a:extLst>
          </p:cNvPr>
          <p:cNvSpPr txBox="1"/>
          <p:nvPr/>
        </p:nvSpPr>
        <p:spPr>
          <a:xfrm>
            <a:off x="4456053" y="4600683"/>
            <a:ext cx="3875739" cy="10618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/>
              <a:t>Cisaille ENERGY MISSION</a:t>
            </a:r>
          </a:p>
          <a:p>
            <a:pPr algn="ctr"/>
            <a:endParaRPr lang="en-US" sz="1400" b="1" dirty="0"/>
          </a:p>
          <a:p>
            <a:pPr algn="ctr"/>
            <a:r>
              <a:rPr lang="en-US" sz="1300" dirty="0"/>
              <a:t>Découpe de tôle de 0.5 à 6mm suivant matière</a:t>
            </a:r>
          </a:p>
          <a:p>
            <a:pPr algn="ctr"/>
            <a:r>
              <a:rPr lang="en-US" sz="1800" dirty="0"/>
              <a:t>Largeur Max: 2500mm</a:t>
            </a:r>
          </a:p>
        </p:txBody>
      </p:sp>
    </p:spTree>
    <p:extLst>
      <p:ext uri="{BB962C8B-B14F-4D97-AF65-F5344CB8AC3E}">
        <p14:creationId xmlns:p14="http://schemas.microsoft.com/office/powerpoint/2010/main" val="194617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84E50E-B954-D34A-AE8F-4BE34A3D86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logo with text&#10;&#10;AI-generated content may be incorrect.">
            <a:extLst>
              <a:ext uri="{FF2B5EF4-FFF2-40B4-BE49-F238E27FC236}">
                <a16:creationId xmlns:a16="http://schemas.microsoft.com/office/drawing/2014/main" id="{18B6A70B-904C-251F-9E34-E5CCDAC513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08" y="100083"/>
            <a:ext cx="1019033" cy="10190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FE622D9-5CF3-78EB-CA3A-DE3A457E00A1}"/>
              </a:ext>
            </a:extLst>
          </p:cNvPr>
          <p:cNvSpPr txBox="1"/>
          <p:nvPr/>
        </p:nvSpPr>
        <p:spPr>
          <a:xfrm>
            <a:off x="9779262" y="225630"/>
            <a:ext cx="2265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TE-MSC-LMF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CD08CD-84BC-A06E-33CE-D3466AA2BDE0}"/>
              </a:ext>
            </a:extLst>
          </p:cNvPr>
          <p:cNvSpPr txBox="1"/>
          <p:nvPr/>
        </p:nvSpPr>
        <p:spPr>
          <a:xfrm>
            <a:off x="2983116" y="333352"/>
            <a:ext cx="6569798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3399"/>
                </a:solidFill>
              </a:rPr>
              <a:t> Les machines spécifiques</a:t>
            </a:r>
            <a:endParaRPr lang="en-GB" sz="4000" b="1" dirty="0">
              <a:solidFill>
                <a:srgbClr val="003399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E64E564-844D-67B9-01A7-EAF892DBB467}"/>
              </a:ext>
            </a:extLst>
          </p:cNvPr>
          <p:cNvSpPr txBox="1"/>
          <p:nvPr/>
        </p:nvSpPr>
        <p:spPr>
          <a:xfrm>
            <a:off x="1707102" y="5654813"/>
            <a:ext cx="3289805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Sableuse DUP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D8A0498-1A7F-96FB-C051-62C88C5DAA96}"/>
              </a:ext>
            </a:extLst>
          </p:cNvPr>
          <p:cNvSpPr txBox="1"/>
          <p:nvPr/>
        </p:nvSpPr>
        <p:spPr>
          <a:xfrm>
            <a:off x="7195094" y="5639424"/>
            <a:ext cx="328980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T</a:t>
            </a:r>
            <a:r>
              <a:rPr lang="en-US" sz="1800" b="1"/>
              <a:t>araudeuse VOLUMEC </a:t>
            </a:r>
            <a:endParaRPr lang="en-US" sz="1800" b="1" dirty="0"/>
          </a:p>
        </p:txBody>
      </p:sp>
      <p:pic>
        <p:nvPicPr>
          <p:cNvPr id="4" name="Picture 3" descr="A green machine with a window&#10;&#10;AI-generated content may be incorrect.">
            <a:extLst>
              <a:ext uri="{FF2B5EF4-FFF2-40B4-BE49-F238E27FC236}">
                <a16:creationId xmlns:a16="http://schemas.microsoft.com/office/drawing/2014/main" id="{A8B2B492-867A-09B3-10C1-11A7B0249D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58802" y="1740044"/>
            <a:ext cx="4386404" cy="3289803"/>
          </a:xfrm>
          <a:prstGeom prst="rect">
            <a:avLst/>
          </a:prstGeom>
        </p:spPr>
      </p:pic>
      <p:pic>
        <p:nvPicPr>
          <p:cNvPr id="10" name="Picture 9" descr="A machine in a warehouse&#10;&#10;AI-generated content may be incorrect.">
            <a:extLst>
              <a:ext uri="{FF2B5EF4-FFF2-40B4-BE49-F238E27FC236}">
                <a16:creationId xmlns:a16="http://schemas.microsoft.com/office/drawing/2014/main" id="{C801B61B-75E2-982F-82EC-9350EE7B5D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46794" y="1740045"/>
            <a:ext cx="4386404" cy="3289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5010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9B55B0-8339-53ED-2132-10FB58AB19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logo with text&#10;&#10;AI-generated content may be incorrect.">
            <a:extLst>
              <a:ext uri="{FF2B5EF4-FFF2-40B4-BE49-F238E27FC236}">
                <a16:creationId xmlns:a16="http://schemas.microsoft.com/office/drawing/2014/main" id="{2E049929-D884-AF95-2760-07FD03BC09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08" y="100083"/>
            <a:ext cx="1019033" cy="10190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E5EF63B-6E64-F86F-3F85-C8CA5AD9E2C1}"/>
              </a:ext>
            </a:extLst>
          </p:cNvPr>
          <p:cNvSpPr txBox="1"/>
          <p:nvPr/>
        </p:nvSpPr>
        <p:spPr>
          <a:xfrm>
            <a:off x="9779262" y="225630"/>
            <a:ext cx="2265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TE-MSC-LMF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0BA2E7-8E64-E191-A70F-93E61CAD3DC2}"/>
              </a:ext>
            </a:extLst>
          </p:cNvPr>
          <p:cNvSpPr txBox="1"/>
          <p:nvPr/>
        </p:nvSpPr>
        <p:spPr>
          <a:xfrm>
            <a:off x="3671934" y="593049"/>
            <a:ext cx="4848131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3399"/>
                </a:solidFill>
              </a:rPr>
              <a:t>Les Imprimantes 3D</a:t>
            </a:r>
            <a:endParaRPr lang="en-GB" sz="4000" b="1" dirty="0">
              <a:solidFill>
                <a:srgbClr val="003399"/>
              </a:solidFill>
            </a:endParaRPr>
          </a:p>
        </p:txBody>
      </p:sp>
      <p:pic>
        <p:nvPicPr>
          <p:cNvPr id="3" name="Picture 2" descr="A black and grey machine&#10;&#10;AI-generated content may be incorrect.">
            <a:extLst>
              <a:ext uri="{FF2B5EF4-FFF2-40B4-BE49-F238E27FC236}">
                <a16:creationId xmlns:a16="http://schemas.microsoft.com/office/drawing/2014/main" id="{6BC7B285-538A-9BAA-3CB5-B38D1D7DC1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86951" y="1923882"/>
            <a:ext cx="4115083" cy="3010236"/>
          </a:xfrm>
          <a:prstGeom prst="rect">
            <a:avLst/>
          </a:prstGeom>
          <a:noFill/>
          <a:ln w="31750">
            <a:solidFill>
              <a:srgbClr val="0B3C9E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2BAA40A-8A6A-7D71-775A-2F168CCA1883}"/>
              </a:ext>
            </a:extLst>
          </p:cNvPr>
          <p:cNvSpPr txBox="1"/>
          <p:nvPr/>
        </p:nvSpPr>
        <p:spPr>
          <a:xfrm>
            <a:off x="6454705" y="1371458"/>
            <a:ext cx="5589587" cy="42473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2 x IMPRIANTE 3D</a:t>
            </a:r>
          </a:p>
          <a:p>
            <a:pPr algn="ctr"/>
            <a:r>
              <a:rPr lang="en-US" sz="3600" b="1" dirty="0"/>
              <a:t>Bambu Lab X1E</a:t>
            </a:r>
          </a:p>
          <a:p>
            <a:pPr algn="ctr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Imprimantes 3D a filaments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Dimensions max : 256mm x 256mm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Temperature Max Chambre: 60°C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Types de Filaments supportés: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PLA / PETG / TPU / PVA / BVOH </a:t>
            </a:r>
            <a:r>
              <a:rPr lang="en-GB" dirty="0">
                <a:solidFill>
                  <a:srgbClr val="00B050"/>
                </a:solidFill>
              </a:rPr>
              <a:t>(OPTIMAL)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ABS / ASA / PC / PA / PET </a:t>
            </a:r>
            <a:r>
              <a:rPr lang="en-GB" dirty="0">
                <a:solidFill>
                  <a:srgbClr val="00B050"/>
                </a:solidFill>
              </a:rPr>
              <a:t>(SUPERIEURE)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PPA-CF/GF / PPS / PPS-CF/GF </a:t>
            </a:r>
            <a:r>
              <a:rPr lang="en-GB" dirty="0">
                <a:solidFill>
                  <a:srgbClr val="00B050"/>
                </a:solidFill>
              </a:rPr>
              <a:t>(IDEAL)</a:t>
            </a:r>
            <a:r>
              <a:rPr lang="en-GB" dirty="0"/>
              <a:t>      </a:t>
            </a:r>
          </a:p>
        </p:txBody>
      </p:sp>
      <p:pic>
        <p:nvPicPr>
          <p:cNvPr id="12" name="Picture 11" descr="A circular object with a circular object in the middle&#10;&#10;AI-generated content may be incorrect.">
            <a:extLst>
              <a:ext uri="{FF2B5EF4-FFF2-40B4-BE49-F238E27FC236}">
                <a16:creationId xmlns:a16="http://schemas.microsoft.com/office/drawing/2014/main" id="{5C754A77-B5AE-9D9F-93D9-B92D583740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83149" y="1371458"/>
            <a:ext cx="1433842" cy="2048755"/>
          </a:xfrm>
          <a:prstGeom prst="rect">
            <a:avLst/>
          </a:prstGeom>
          <a:noFill/>
          <a:ln w="31750">
            <a:solidFill>
              <a:srgbClr val="0B3C9E"/>
            </a:solidFill>
          </a:ln>
        </p:spPr>
      </p:pic>
      <p:pic>
        <p:nvPicPr>
          <p:cNvPr id="19" name="Picture 18" descr="Red and white plastic objects on a table&#10;&#10;AI-generated content may be incorrect.">
            <a:extLst>
              <a:ext uri="{FF2B5EF4-FFF2-40B4-BE49-F238E27FC236}">
                <a16:creationId xmlns:a16="http://schemas.microsoft.com/office/drawing/2014/main" id="{66CE78F0-393B-1934-0D9B-9C525B7DE1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8869" y="1371459"/>
            <a:ext cx="1536566" cy="2048755"/>
          </a:xfrm>
          <a:prstGeom prst="rect">
            <a:avLst/>
          </a:prstGeom>
          <a:noFill/>
          <a:ln w="31750">
            <a:solidFill>
              <a:srgbClr val="0B3C9E"/>
            </a:solidFill>
          </a:ln>
        </p:spPr>
      </p:pic>
      <p:pic>
        <p:nvPicPr>
          <p:cNvPr id="21" name="Picture 20" descr="An orange plastic pieces on a wood surface&#10;&#10;AI-generated content may be incorrect.">
            <a:extLst>
              <a:ext uri="{FF2B5EF4-FFF2-40B4-BE49-F238E27FC236}">
                <a16:creationId xmlns:a16="http://schemas.microsoft.com/office/drawing/2014/main" id="{4CE84173-1598-FAE1-49B9-3719152D98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74" b="19596"/>
          <a:stretch/>
        </p:blipFill>
        <p:spPr>
          <a:xfrm>
            <a:off x="3212390" y="3526192"/>
            <a:ext cx="3104601" cy="1960349"/>
          </a:xfrm>
          <a:prstGeom prst="rect">
            <a:avLst/>
          </a:prstGeom>
          <a:noFill/>
          <a:ln w="31750">
            <a:solidFill>
              <a:srgbClr val="0B3C9E"/>
            </a:solidFill>
          </a:ln>
        </p:spPr>
      </p:pic>
    </p:spTree>
    <p:extLst>
      <p:ext uri="{BB962C8B-B14F-4D97-AF65-F5344CB8AC3E}">
        <p14:creationId xmlns:p14="http://schemas.microsoft.com/office/powerpoint/2010/main" val="31326795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5EAAA1-399F-4916-C5B5-BD7FB2D698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logo with text&#10;&#10;AI-generated content may be incorrect.">
            <a:extLst>
              <a:ext uri="{FF2B5EF4-FFF2-40B4-BE49-F238E27FC236}">
                <a16:creationId xmlns:a16="http://schemas.microsoft.com/office/drawing/2014/main" id="{1E4F250F-AA22-F62E-91DB-E008E4A0DE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08" y="100083"/>
            <a:ext cx="1019033" cy="10190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EB1B11-5ED5-7968-C573-78C642EE1B01}"/>
              </a:ext>
            </a:extLst>
          </p:cNvPr>
          <p:cNvSpPr txBox="1"/>
          <p:nvPr/>
        </p:nvSpPr>
        <p:spPr>
          <a:xfrm>
            <a:off x="9779262" y="225630"/>
            <a:ext cx="2265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TE-MSC-LMF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319CC0-4AEA-1ACC-127C-944E67DCF2E3}"/>
              </a:ext>
            </a:extLst>
          </p:cNvPr>
          <p:cNvSpPr txBox="1"/>
          <p:nvPr/>
        </p:nvSpPr>
        <p:spPr>
          <a:xfrm>
            <a:off x="1558220" y="572867"/>
            <a:ext cx="9018408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3399"/>
                </a:solidFill>
              </a:rPr>
              <a:t>Les améliorations en cours et futures</a:t>
            </a:r>
            <a:endParaRPr lang="en-GB" sz="4000" b="1" dirty="0">
              <a:solidFill>
                <a:srgbClr val="003399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8E37A8-4FB1-0423-7C07-4FFCE6439E5E}"/>
              </a:ext>
            </a:extLst>
          </p:cNvPr>
          <p:cNvSpPr txBox="1"/>
          <p:nvPr/>
        </p:nvSpPr>
        <p:spPr>
          <a:xfrm>
            <a:off x="333374" y="1433199"/>
            <a:ext cx="114681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Tx/>
              <a:buChar char="-"/>
            </a:pPr>
            <a:r>
              <a:rPr lang="en-US" b="1" dirty="0"/>
              <a:t>Standardisation porte-outils pour passage de ISO40 à HSK63 (en cours)</a:t>
            </a:r>
          </a:p>
          <a:p>
            <a:pPr marL="285750" indent="-285750" algn="ctr">
              <a:buFontTx/>
              <a:buChar char="-"/>
            </a:pPr>
            <a:endParaRPr lang="en-US" b="1" dirty="0"/>
          </a:p>
          <a:p>
            <a:pPr marL="285750" indent="-285750" algn="ctr">
              <a:buFontTx/>
              <a:buChar char="-"/>
            </a:pPr>
            <a:r>
              <a:rPr lang="en-US" b="1" dirty="0"/>
              <a:t>Offres en cours pour étude remplacement banc de mesures outils par banc avec mesure profile direct et exportable dans WORK NC.</a:t>
            </a:r>
          </a:p>
          <a:p>
            <a:pPr algn="ctr"/>
            <a:endParaRPr lang="en-US" b="1" dirty="0"/>
          </a:p>
          <a:p>
            <a:pPr marL="285750" indent="-285750" algn="ctr">
              <a:buFontTx/>
              <a:buChar char="-"/>
            </a:pPr>
            <a:r>
              <a:rPr lang="en-US" b="1" dirty="0"/>
              <a:t>Achat presse à empreinte mise en place cette semaine pour pré-marquer les pièces avant mise en place dans étaux d’ébauche</a:t>
            </a:r>
          </a:p>
          <a:p>
            <a:pPr algn="ctr"/>
            <a:endParaRPr lang="en-US" dirty="0"/>
          </a:p>
          <a:p>
            <a:pPr algn="ctr"/>
            <a:r>
              <a:rPr lang="en-US" b="1" dirty="0"/>
              <a:t>- Rétrofit ancienne fraiseuse HURON  MU6  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- </a:t>
            </a:r>
            <a:r>
              <a:rPr lang="en-US" b="1" dirty="0"/>
              <a:t>Etudes durant les années passées d’achat d’une Machine de découpe jet d’eau et Machine de découpe Laser mais pas </a:t>
            </a:r>
            <a:r>
              <a:rPr lang="en-US" b="1" dirty="0" err="1"/>
              <a:t>conclues</a:t>
            </a:r>
            <a:r>
              <a:rPr lang="en-US" b="1" dirty="0"/>
              <a:t> pour diverses raisons.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0CD250-668C-FFB1-2F67-C3AA66613945}"/>
              </a:ext>
            </a:extLst>
          </p:cNvPr>
          <p:cNvSpPr txBox="1"/>
          <p:nvPr/>
        </p:nvSpPr>
        <p:spPr>
          <a:xfrm>
            <a:off x="1643062" y="5033518"/>
            <a:ext cx="884872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 Globalement nous travaillons sur l’optimisation de chaque machine sans avoir de besoin spécifiques d’achat de nouvelle machine car le Parc Machine est optimal pour répondre aux besoins actuels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3281A7-FD2A-BF9C-50A3-A138DAA37AAB}"/>
              </a:ext>
            </a:extLst>
          </p:cNvPr>
          <p:cNvSpPr txBox="1"/>
          <p:nvPr/>
        </p:nvSpPr>
        <p:spPr>
          <a:xfrm>
            <a:off x="7010400" y="6196363"/>
            <a:ext cx="537686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 Merci de votre Attention</a:t>
            </a:r>
          </a:p>
        </p:txBody>
      </p:sp>
    </p:spTree>
    <p:extLst>
      <p:ext uri="{BB962C8B-B14F-4D97-AF65-F5344CB8AC3E}">
        <p14:creationId xmlns:p14="http://schemas.microsoft.com/office/powerpoint/2010/main" val="2062542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logo with text&#10;&#10;AI-generated content may be incorrect.">
            <a:extLst>
              <a:ext uri="{FF2B5EF4-FFF2-40B4-BE49-F238E27FC236}">
                <a16:creationId xmlns:a16="http://schemas.microsoft.com/office/drawing/2014/main" id="{7763A6B3-1FAC-1E35-1A50-4DE1D83D14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08" y="100083"/>
            <a:ext cx="1019033" cy="10190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8B3217-1737-7E34-8860-F5F3B3FAEBA3}"/>
              </a:ext>
            </a:extLst>
          </p:cNvPr>
          <p:cNvSpPr txBox="1"/>
          <p:nvPr/>
        </p:nvSpPr>
        <p:spPr>
          <a:xfrm>
            <a:off x="9779262" y="225630"/>
            <a:ext cx="2265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TE-MSC-LMF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DEA357-D772-317B-2E4C-009BE085AF26}"/>
              </a:ext>
            </a:extLst>
          </p:cNvPr>
          <p:cNvSpPr txBox="1"/>
          <p:nvPr/>
        </p:nvSpPr>
        <p:spPr>
          <a:xfrm>
            <a:off x="3574788" y="487108"/>
            <a:ext cx="5042424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3399"/>
                </a:solidFill>
              </a:rPr>
              <a:t>Les Machines CNC</a:t>
            </a:r>
            <a:endParaRPr lang="en-GB" sz="4000" b="1" dirty="0">
              <a:solidFill>
                <a:srgbClr val="003399"/>
              </a:solidFill>
            </a:endParaRPr>
          </a:p>
        </p:txBody>
      </p:sp>
      <p:pic>
        <p:nvPicPr>
          <p:cNvPr id="9" name="Picture 8" descr="A machine in a room&#10;&#10;AI-generated content may be incorrect.">
            <a:extLst>
              <a:ext uri="{FF2B5EF4-FFF2-40B4-BE49-F238E27FC236}">
                <a16:creationId xmlns:a16="http://schemas.microsoft.com/office/drawing/2014/main" id="{4D314538-7D89-4970-D901-6E4C1575FA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50" y="1392491"/>
            <a:ext cx="3461540" cy="2596155"/>
          </a:xfrm>
          <a:prstGeom prst="rect">
            <a:avLst/>
          </a:prstGeom>
          <a:noFill/>
          <a:ln w="31750">
            <a:solidFill>
              <a:srgbClr val="0B3C9E"/>
            </a:solidFill>
          </a:ln>
        </p:spPr>
      </p:pic>
      <p:pic>
        <p:nvPicPr>
          <p:cNvPr id="11" name="Picture 10" descr="A machine in a factory&#10;&#10;AI-generated content may be incorrect.">
            <a:extLst>
              <a:ext uri="{FF2B5EF4-FFF2-40B4-BE49-F238E27FC236}">
                <a16:creationId xmlns:a16="http://schemas.microsoft.com/office/drawing/2014/main" id="{390A7FFA-40A7-D941-9F4E-7222FE2B27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410" y="1392491"/>
            <a:ext cx="3461540" cy="2596155"/>
          </a:xfrm>
          <a:prstGeom prst="rect">
            <a:avLst/>
          </a:prstGeom>
          <a:noFill/>
          <a:ln w="31750">
            <a:solidFill>
              <a:srgbClr val="0B3C9E"/>
            </a:solidFill>
          </a:ln>
        </p:spPr>
      </p:pic>
      <p:pic>
        <p:nvPicPr>
          <p:cNvPr id="13" name="Picture 12" descr="A large machine with a screen&#10;&#10;AI-generated content may be incorrect.">
            <a:extLst>
              <a:ext uri="{FF2B5EF4-FFF2-40B4-BE49-F238E27FC236}">
                <a16:creationId xmlns:a16="http://schemas.microsoft.com/office/drawing/2014/main" id="{80E1D1E5-A9BB-E708-5219-667F5584E1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5230" y="4106341"/>
            <a:ext cx="3461540" cy="2596155"/>
          </a:xfrm>
          <a:prstGeom prst="rect">
            <a:avLst/>
          </a:prstGeom>
          <a:noFill/>
          <a:ln w="31750">
            <a:solidFill>
              <a:srgbClr val="0B3C9E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5A26232-0AF9-5F78-5906-C38D9F0B2393}"/>
              </a:ext>
            </a:extLst>
          </p:cNvPr>
          <p:cNvSpPr txBox="1"/>
          <p:nvPr/>
        </p:nvSpPr>
        <p:spPr>
          <a:xfrm>
            <a:off x="366050" y="4106341"/>
            <a:ext cx="3461540" cy="369332"/>
          </a:xfrm>
          <a:prstGeom prst="rect">
            <a:avLst/>
          </a:prstGeom>
          <a:noFill/>
          <a:ln w="31750">
            <a:solidFill>
              <a:srgbClr val="0B3C9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FRAISEUSE 5 AXES DMG MORI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AAE470-7F52-FE75-748A-5316F06B7D54}"/>
              </a:ext>
            </a:extLst>
          </p:cNvPr>
          <p:cNvSpPr txBox="1"/>
          <p:nvPr/>
        </p:nvSpPr>
        <p:spPr>
          <a:xfrm>
            <a:off x="4365230" y="3619314"/>
            <a:ext cx="3461540" cy="369332"/>
          </a:xfrm>
          <a:prstGeom prst="rect">
            <a:avLst/>
          </a:prstGeom>
          <a:noFill/>
          <a:ln w="31750">
            <a:solidFill>
              <a:srgbClr val="0B3C9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TOUR 3 AXES DMG MORI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2B304E-0CF1-58FF-C94A-FFD0B8D71E6F}"/>
              </a:ext>
            </a:extLst>
          </p:cNvPr>
          <p:cNvSpPr txBox="1"/>
          <p:nvPr/>
        </p:nvSpPr>
        <p:spPr>
          <a:xfrm>
            <a:off x="8364410" y="4117648"/>
            <a:ext cx="3461540" cy="369332"/>
          </a:xfrm>
          <a:prstGeom prst="rect">
            <a:avLst/>
          </a:prstGeom>
          <a:noFill/>
          <a:ln w="31750">
            <a:solidFill>
              <a:srgbClr val="0B3C9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FRAISEUSE 3 AXES CAZENEUVE</a:t>
            </a:r>
          </a:p>
        </p:txBody>
      </p:sp>
    </p:spTree>
    <p:extLst>
      <p:ext uri="{BB962C8B-B14F-4D97-AF65-F5344CB8AC3E}">
        <p14:creationId xmlns:p14="http://schemas.microsoft.com/office/powerpoint/2010/main" val="2880235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FE037A-888E-E4BA-2CD4-0412309955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logo with text&#10;&#10;AI-generated content may be incorrect.">
            <a:extLst>
              <a:ext uri="{FF2B5EF4-FFF2-40B4-BE49-F238E27FC236}">
                <a16:creationId xmlns:a16="http://schemas.microsoft.com/office/drawing/2014/main" id="{ECD6043E-1385-B833-0AA2-B2B8CEBBC4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08" y="100083"/>
            <a:ext cx="1019033" cy="10190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D42DB22-58D6-E993-0A95-3F9232F266CD}"/>
              </a:ext>
            </a:extLst>
          </p:cNvPr>
          <p:cNvSpPr txBox="1"/>
          <p:nvPr/>
        </p:nvSpPr>
        <p:spPr>
          <a:xfrm>
            <a:off x="9779262" y="225630"/>
            <a:ext cx="2265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TE-MSC-LMF</a:t>
            </a:r>
            <a:endParaRPr lang="en-US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94C32D-E9EE-516F-D9C3-E047559455E9}"/>
              </a:ext>
            </a:extLst>
          </p:cNvPr>
          <p:cNvSpPr txBox="1"/>
          <p:nvPr/>
        </p:nvSpPr>
        <p:spPr>
          <a:xfrm>
            <a:off x="3574788" y="487108"/>
            <a:ext cx="5042424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>
                <a:solidFill>
                  <a:srgbClr val="003399"/>
                </a:solidFill>
              </a:rPr>
              <a:t>Les Machines CNC</a:t>
            </a:r>
            <a:endParaRPr lang="en-GB" sz="4000" b="1" dirty="0">
              <a:solidFill>
                <a:srgbClr val="003399"/>
              </a:solidFill>
            </a:endParaRPr>
          </a:p>
        </p:txBody>
      </p:sp>
      <p:pic>
        <p:nvPicPr>
          <p:cNvPr id="3" name="Picture 2" descr="A metal pieces on a table&#10;&#10;Description automatically generated">
            <a:extLst>
              <a:ext uri="{FF2B5EF4-FFF2-40B4-BE49-F238E27FC236}">
                <a16:creationId xmlns:a16="http://schemas.microsoft.com/office/drawing/2014/main" id="{6755B945-5856-BD74-4E55-D6E1F5EE779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3" t="4868" r="14561" b="7017"/>
          <a:stretch/>
        </p:blipFill>
        <p:spPr>
          <a:xfrm>
            <a:off x="3473326" y="4457182"/>
            <a:ext cx="2973891" cy="2272993"/>
          </a:xfrm>
          <a:prstGeom prst="rect">
            <a:avLst/>
          </a:prstGeom>
          <a:noFill/>
          <a:ln w="31750">
            <a:solidFill>
              <a:srgbClr val="0B3C9E"/>
            </a:solidFill>
          </a:ln>
        </p:spPr>
      </p:pic>
      <p:pic>
        <p:nvPicPr>
          <p:cNvPr id="8" name="Picture 7" descr="A machine with a drill&#10;&#10;AI-generated content may be incorrect.">
            <a:extLst>
              <a:ext uri="{FF2B5EF4-FFF2-40B4-BE49-F238E27FC236}">
                <a16:creationId xmlns:a16="http://schemas.microsoft.com/office/drawing/2014/main" id="{60B43B7E-E4C1-1EFD-E67F-70D5E8F6AA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95" y="4457182"/>
            <a:ext cx="3236249" cy="2272993"/>
          </a:xfrm>
          <a:prstGeom prst="rect">
            <a:avLst/>
          </a:prstGeom>
          <a:noFill/>
          <a:ln w="31750">
            <a:solidFill>
              <a:srgbClr val="0B3C9E"/>
            </a:solidFill>
          </a:ln>
        </p:spPr>
      </p:pic>
      <p:pic>
        <p:nvPicPr>
          <p:cNvPr id="12" name="Picture 11" descr="A close-up of a metal object&#10;&#10;AI-generated content may be incorrect.">
            <a:extLst>
              <a:ext uri="{FF2B5EF4-FFF2-40B4-BE49-F238E27FC236}">
                <a16:creationId xmlns:a16="http://schemas.microsoft.com/office/drawing/2014/main" id="{2A931C33-4106-3138-5D5E-D6BD5AB75A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46316" y="1725537"/>
            <a:ext cx="3059548" cy="2142254"/>
          </a:xfrm>
          <a:prstGeom prst="rect">
            <a:avLst/>
          </a:prstGeom>
          <a:noFill/>
          <a:ln w="31750">
            <a:solidFill>
              <a:srgbClr val="0B3C9E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BC7868A-9DEC-C3EA-8F81-9C52BDA92528}"/>
              </a:ext>
            </a:extLst>
          </p:cNvPr>
          <p:cNvSpPr txBox="1"/>
          <p:nvPr/>
        </p:nvSpPr>
        <p:spPr>
          <a:xfrm>
            <a:off x="6563699" y="1846577"/>
            <a:ext cx="5542800" cy="45243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Fraiseuse 5 Axes          DMG MORI 180-7</a:t>
            </a:r>
          </a:p>
          <a:p>
            <a:pPr algn="ctr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5 axes (3 axes standard / Plateau tournant à 360° / tête orientable +/- 110°)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Commande Siemens SHOPMILL 840D.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Dimensions table:</a:t>
            </a:r>
            <a:r>
              <a:rPr lang="fr-FR" dirty="0"/>
              <a:t> 2000mmx720mmx700mm (XYZ)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Charge maximale de matériau 1500Kg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62 outils ATC (changeur d'outils automatique)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6" name="Picture 15" descr="A metal machine with a large metal surface&#10;&#10;AI-generated content may be incorrect.">
            <a:extLst>
              <a:ext uri="{FF2B5EF4-FFF2-40B4-BE49-F238E27FC236}">
                <a16:creationId xmlns:a16="http://schemas.microsoft.com/office/drawing/2014/main" id="{B1494FB3-8200-0BCA-7686-EA684E331A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95" y="1266890"/>
            <a:ext cx="4059814" cy="3059548"/>
          </a:xfrm>
          <a:prstGeom prst="rect">
            <a:avLst/>
          </a:prstGeom>
          <a:noFill/>
          <a:ln w="31750">
            <a:solidFill>
              <a:srgbClr val="0B3C9E"/>
            </a:solidFill>
          </a:ln>
        </p:spPr>
      </p:pic>
    </p:spTree>
    <p:extLst>
      <p:ext uri="{BB962C8B-B14F-4D97-AF65-F5344CB8AC3E}">
        <p14:creationId xmlns:p14="http://schemas.microsoft.com/office/powerpoint/2010/main" val="1340325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EDB4CC-FAE1-D61F-AFFC-2952B1C484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logo with text&#10;&#10;AI-generated content may be incorrect.">
            <a:extLst>
              <a:ext uri="{FF2B5EF4-FFF2-40B4-BE49-F238E27FC236}">
                <a16:creationId xmlns:a16="http://schemas.microsoft.com/office/drawing/2014/main" id="{59AD6D47-A242-6AEE-4852-231C923B16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08" y="100083"/>
            <a:ext cx="1019033" cy="10190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0746FA-AA4B-CE66-D08D-27E94DE0936C}"/>
              </a:ext>
            </a:extLst>
          </p:cNvPr>
          <p:cNvSpPr txBox="1"/>
          <p:nvPr/>
        </p:nvSpPr>
        <p:spPr>
          <a:xfrm>
            <a:off x="9779262" y="225630"/>
            <a:ext cx="2265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TE-MSC-LMF</a:t>
            </a:r>
            <a:endParaRPr lang="en-US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A47172-5BE4-E74B-4CF5-1F7696F083D6}"/>
              </a:ext>
            </a:extLst>
          </p:cNvPr>
          <p:cNvSpPr txBox="1"/>
          <p:nvPr/>
        </p:nvSpPr>
        <p:spPr>
          <a:xfrm>
            <a:off x="3574788" y="487108"/>
            <a:ext cx="5042424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>
                <a:solidFill>
                  <a:srgbClr val="003399"/>
                </a:solidFill>
              </a:rPr>
              <a:t>Les Machines CNC</a:t>
            </a:r>
            <a:endParaRPr lang="en-GB" sz="4000" b="1" dirty="0">
              <a:solidFill>
                <a:srgbClr val="003399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6AA1EE-3B85-30E6-9DB4-E6C3B542B401}"/>
              </a:ext>
            </a:extLst>
          </p:cNvPr>
          <p:cNvSpPr txBox="1"/>
          <p:nvPr/>
        </p:nvSpPr>
        <p:spPr>
          <a:xfrm>
            <a:off x="6477298" y="1179120"/>
            <a:ext cx="5441879" cy="53553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Fraiseuse 3 Axes          Caseneuve-Xenon 650</a:t>
            </a:r>
          </a:p>
          <a:p>
            <a:pPr algn="ctr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 axes  Standard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Commande Siemens SHOPMILL 840D.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Dimensions table:</a:t>
            </a:r>
            <a:r>
              <a:rPr lang="fr-FR" dirty="0"/>
              <a:t> 730mmx450mmx800mm (XYZ)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Charge maximale de matériau:1200Kg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24 outils ATC (changeur d'outils automatique)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Machine Mixte pour usinage composants toute matières et aussi Validée par HSE pour usinage fibre de verre grâce a une aspiration complète des poussières</a:t>
            </a:r>
          </a:p>
        </p:txBody>
      </p:sp>
      <p:pic>
        <p:nvPicPr>
          <p:cNvPr id="4" name="Picture 3" descr="A machine in a factory&#10;&#10;AI-generated content may be incorrect.">
            <a:extLst>
              <a:ext uri="{FF2B5EF4-FFF2-40B4-BE49-F238E27FC236}">
                <a16:creationId xmlns:a16="http://schemas.microsoft.com/office/drawing/2014/main" id="{E98BA099-3ACB-0839-4603-563031A2BC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284" y="1280510"/>
            <a:ext cx="3436438" cy="2577329"/>
          </a:xfrm>
          <a:prstGeom prst="rect">
            <a:avLst/>
          </a:prstGeom>
          <a:noFill/>
          <a:ln w="31750">
            <a:solidFill>
              <a:srgbClr val="0B3C9E"/>
            </a:solidFill>
          </a:ln>
        </p:spPr>
      </p:pic>
      <p:pic>
        <p:nvPicPr>
          <p:cNvPr id="10" name="Picture 9" descr="A large machine with a window&#10;&#10;AI-generated content may be incorrect.">
            <a:extLst>
              <a:ext uri="{FF2B5EF4-FFF2-40B4-BE49-F238E27FC236}">
                <a16:creationId xmlns:a16="http://schemas.microsoft.com/office/drawing/2014/main" id="{2EE40D0A-BB7F-7948-3033-3C1FBCE9B8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16519" y="1400242"/>
            <a:ext cx="2595829" cy="2317741"/>
          </a:xfrm>
          <a:prstGeom prst="rect">
            <a:avLst/>
          </a:prstGeom>
          <a:noFill/>
          <a:ln w="31750">
            <a:solidFill>
              <a:srgbClr val="0B3C9E"/>
            </a:solidFill>
          </a:ln>
        </p:spPr>
      </p:pic>
      <p:pic>
        <p:nvPicPr>
          <p:cNvPr id="13" name="Picture 12" descr="A machine with a pipe&#10;&#10;AI-generated content may be incorrect.">
            <a:extLst>
              <a:ext uri="{FF2B5EF4-FFF2-40B4-BE49-F238E27FC236}">
                <a16:creationId xmlns:a16="http://schemas.microsoft.com/office/drawing/2014/main" id="{92570EF5-9A8D-FE94-543D-A03DA2EC05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58" y="3959957"/>
            <a:ext cx="2098470" cy="2797960"/>
          </a:xfrm>
          <a:prstGeom prst="rect">
            <a:avLst/>
          </a:prstGeom>
          <a:noFill/>
          <a:ln w="31750">
            <a:solidFill>
              <a:srgbClr val="0B3C9E"/>
            </a:solidFill>
          </a:ln>
        </p:spPr>
      </p:pic>
      <p:pic>
        <p:nvPicPr>
          <p:cNvPr id="17" name="Picture 16" descr="A close-up of a plastic object&#10;&#10;AI-generated content may be incorrect.">
            <a:extLst>
              <a:ext uri="{FF2B5EF4-FFF2-40B4-BE49-F238E27FC236}">
                <a16:creationId xmlns:a16="http://schemas.microsoft.com/office/drawing/2014/main" id="{9DD93088-7092-2A17-5D52-7B3C099D8D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42786" y="4351443"/>
            <a:ext cx="2797961" cy="2014988"/>
          </a:xfrm>
          <a:prstGeom prst="rect">
            <a:avLst/>
          </a:prstGeom>
          <a:noFill/>
          <a:ln w="31750">
            <a:solidFill>
              <a:srgbClr val="0B3C9E"/>
            </a:solidFill>
          </a:ln>
        </p:spPr>
      </p:pic>
      <p:pic>
        <p:nvPicPr>
          <p:cNvPr id="19" name="Picture 18" descr="A close-up of a piece of plastic&#10;&#10;AI-generated content may be incorrect.">
            <a:extLst>
              <a:ext uri="{FF2B5EF4-FFF2-40B4-BE49-F238E27FC236}">
                <a16:creationId xmlns:a16="http://schemas.microsoft.com/office/drawing/2014/main" id="{BE19BEE2-265A-A4CD-5B19-38BACC4FBD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2" t="42609" r="41989" b="18216"/>
          <a:stretch/>
        </p:blipFill>
        <p:spPr>
          <a:xfrm rot="5400000">
            <a:off x="4020924" y="4605539"/>
            <a:ext cx="2797962" cy="1506797"/>
          </a:xfrm>
          <a:prstGeom prst="rect">
            <a:avLst/>
          </a:prstGeom>
          <a:noFill/>
          <a:ln w="31750">
            <a:solidFill>
              <a:srgbClr val="0B3C9E"/>
            </a:solidFill>
          </a:ln>
        </p:spPr>
      </p:pic>
    </p:spTree>
    <p:extLst>
      <p:ext uri="{BB962C8B-B14F-4D97-AF65-F5344CB8AC3E}">
        <p14:creationId xmlns:p14="http://schemas.microsoft.com/office/powerpoint/2010/main" val="1509259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7DD8A8-3895-B17A-41A1-24D71A027F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logo with text&#10;&#10;AI-generated content may be incorrect.">
            <a:extLst>
              <a:ext uri="{FF2B5EF4-FFF2-40B4-BE49-F238E27FC236}">
                <a16:creationId xmlns:a16="http://schemas.microsoft.com/office/drawing/2014/main" id="{8793911E-F80C-C044-B2FC-595E758B45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08" y="100083"/>
            <a:ext cx="1019033" cy="10190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11C93CD-7DC0-BB90-E379-DA9A43A85C8D}"/>
              </a:ext>
            </a:extLst>
          </p:cNvPr>
          <p:cNvSpPr txBox="1"/>
          <p:nvPr/>
        </p:nvSpPr>
        <p:spPr>
          <a:xfrm>
            <a:off x="9779262" y="225630"/>
            <a:ext cx="2265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TE-MSC-LMF</a:t>
            </a:r>
            <a:endParaRPr lang="en-US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BBC359-A045-F7B0-24D5-FCBE94912912}"/>
              </a:ext>
            </a:extLst>
          </p:cNvPr>
          <p:cNvSpPr txBox="1"/>
          <p:nvPr/>
        </p:nvSpPr>
        <p:spPr>
          <a:xfrm>
            <a:off x="3574788" y="487108"/>
            <a:ext cx="5042424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>
                <a:solidFill>
                  <a:srgbClr val="003399"/>
                </a:solidFill>
              </a:rPr>
              <a:t>Les Machines CNC</a:t>
            </a:r>
            <a:endParaRPr lang="en-GB" sz="4000" b="1" dirty="0">
              <a:solidFill>
                <a:srgbClr val="003399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D67505-C588-08A9-F84C-AAF5970C2ACF}"/>
              </a:ext>
            </a:extLst>
          </p:cNvPr>
          <p:cNvSpPr txBox="1"/>
          <p:nvPr/>
        </p:nvSpPr>
        <p:spPr>
          <a:xfrm>
            <a:off x="6454705" y="1365274"/>
            <a:ext cx="5589587" cy="50783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Tour  3 Axes</a:t>
            </a:r>
          </a:p>
          <a:p>
            <a:pPr algn="ctr"/>
            <a:r>
              <a:rPr lang="en-US" sz="3600" b="1" dirty="0"/>
              <a:t>DMG CLX 550</a:t>
            </a:r>
          </a:p>
          <a:p>
            <a:pPr algn="ctr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 axes (2 Axes X et Z standards + Unite Fraisage radiale et axiale)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Commande Siemens SHOPTURN 840D.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Déplacements max :</a:t>
            </a:r>
            <a:r>
              <a:rPr lang="fr-FR" dirty="0"/>
              <a:t> 308mmx450mmx800mm (XYZ)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Diamètre maximum en mandrin :380mm.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Passage de broche </a:t>
            </a:r>
            <a:r>
              <a:rPr lang="en-US" dirty="0"/>
              <a:t>:82mm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12 outils ATC (changeur d'outils automatique)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3" name="Picture 2" descr="A large machine with a screen&#10;&#10;AI-generated content may be incorrect.">
            <a:extLst>
              <a:ext uri="{FF2B5EF4-FFF2-40B4-BE49-F238E27FC236}">
                <a16:creationId xmlns:a16="http://schemas.microsoft.com/office/drawing/2014/main" id="{172FBA56-E177-E5A8-BE2F-5AE79FD625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48" y="1479118"/>
            <a:ext cx="3325640" cy="2518544"/>
          </a:xfrm>
          <a:prstGeom prst="rect">
            <a:avLst/>
          </a:prstGeom>
          <a:noFill/>
          <a:ln w="31747">
            <a:solidFill>
              <a:srgbClr val="0B3C9E"/>
            </a:solidFill>
            <a:miter lim="800000"/>
            <a:headEnd/>
            <a:tailEnd/>
          </a:ln>
        </p:spPr>
      </p:pic>
      <p:pic>
        <p:nvPicPr>
          <p:cNvPr id="8" name="Picture 16" descr="A picture containing wall&#10;&#10;Description automatically generated">
            <a:extLst>
              <a:ext uri="{FF2B5EF4-FFF2-40B4-BE49-F238E27FC236}">
                <a16:creationId xmlns:a16="http://schemas.microsoft.com/office/drawing/2014/main" id="{65B54A95-9F48-36E1-88C9-B15CD8DAE3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1" t="19943" r="53348" b="3604"/>
          <a:stretch>
            <a:fillRect/>
          </a:stretch>
        </p:blipFill>
        <p:spPr bwMode="auto">
          <a:xfrm rot="5400013">
            <a:off x="3062427" y="4243403"/>
            <a:ext cx="2620794" cy="2408223"/>
          </a:xfrm>
          <a:prstGeom prst="rect">
            <a:avLst/>
          </a:prstGeom>
          <a:noFill/>
          <a:ln w="31747">
            <a:solidFill>
              <a:srgbClr val="0B3C9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A picture containing indoor, cup, food, blender&#10;&#10;Description automatically generated">
            <a:extLst>
              <a:ext uri="{FF2B5EF4-FFF2-40B4-BE49-F238E27FC236}">
                <a16:creationId xmlns:a16="http://schemas.microsoft.com/office/drawing/2014/main" id="{4EF7EBAF-D709-B3FB-EE56-7407DC4323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99" t="22456" r="34355" b="-6898"/>
          <a:stretch>
            <a:fillRect/>
          </a:stretch>
        </p:blipFill>
        <p:spPr bwMode="auto">
          <a:xfrm rot="5400013">
            <a:off x="330634" y="4055637"/>
            <a:ext cx="2620793" cy="2783758"/>
          </a:xfrm>
          <a:prstGeom prst="rect">
            <a:avLst/>
          </a:prstGeom>
          <a:noFill/>
          <a:ln w="31747">
            <a:solidFill>
              <a:srgbClr val="0B3C9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A machine with many parts&#10;&#10;AI-generated content may be incorrect.">
            <a:extLst>
              <a:ext uri="{FF2B5EF4-FFF2-40B4-BE49-F238E27FC236}">
                <a16:creationId xmlns:a16="http://schemas.microsoft.com/office/drawing/2014/main" id="{A8E72693-BEFC-B240-132B-6FFC60505F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71575" y="1792304"/>
            <a:ext cx="2518543" cy="1892175"/>
          </a:xfrm>
          <a:prstGeom prst="rect">
            <a:avLst/>
          </a:prstGeom>
          <a:noFill/>
          <a:ln w="31747">
            <a:solidFill>
              <a:srgbClr val="0B3C9E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70437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37B013-52FB-CFBB-6FFA-00C66107E3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logo with text&#10;&#10;AI-generated content may be incorrect.">
            <a:extLst>
              <a:ext uri="{FF2B5EF4-FFF2-40B4-BE49-F238E27FC236}">
                <a16:creationId xmlns:a16="http://schemas.microsoft.com/office/drawing/2014/main" id="{D34624CA-7ABA-62F7-373A-066AEEF9CC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08" y="100083"/>
            <a:ext cx="1019033" cy="10190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77A79A-E2E3-B464-0827-F669E263EEA2}"/>
              </a:ext>
            </a:extLst>
          </p:cNvPr>
          <p:cNvSpPr txBox="1"/>
          <p:nvPr/>
        </p:nvSpPr>
        <p:spPr>
          <a:xfrm>
            <a:off x="9779262" y="225630"/>
            <a:ext cx="2265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TE-MSC-LMF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CCA97F-358C-A8A1-DBE6-6428385198EB}"/>
              </a:ext>
            </a:extLst>
          </p:cNvPr>
          <p:cNvSpPr txBox="1"/>
          <p:nvPr/>
        </p:nvSpPr>
        <p:spPr>
          <a:xfrm>
            <a:off x="1967620" y="609599"/>
            <a:ext cx="8256760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3399"/>
                </a:solidFill>
              </a:rPr>
              <a:t>Les Fraiseuses conventionnelles</a:t>
            </a:r>
            <a:endParaRPr lang="en-GB" sz="4000" b="1" dirty="0">
              <a:solidFill>
                <a:srgbClr val="003399"/>
              </a:solidFill>
            </a:endParaRPr>
          </a:p>
        </p:txBody>
      </p:sp>
      <p:pic>
        <p:nvPicPr>
          <p:cNvPr id="3" name="Picture 2" descr="A green machine in a room&#10;&#10;AI-generated content may be incorrect.">
            <a:extLst>
              <a:ext uri="{FF2B5EF4-FFF2-40B4-BE49-F238E27FC236}">
                <a16:creationId xmlns:a16="http://schemas.microsoft.com/office/drawing/2014/main" id="{BE08D13C-E088-730E-03AC-43368F1091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13" r="12183"/>
          <a:stretch/>
        </p:blipFill>
        <p:spPr>
          <a:xfrm>
            <a:off x="147709" y="1433584"/>
            <a:ext cx="2588436" cy="2703850"/>
          </a:xfrm>
          <a:prstGeom prst="rect">
            <a:avLst/>
          </a:prstGeom>
          <a:noFill/>
          <a:ln w="31747">
            <a:solidFill>
              <a:srgbClr val="0B3C9E"/>
            </a:solidFill>
            <a:miter lim="800000"/>
            <a:headEnd/>
            <a:tailEnd/>
          </a:ln>
        </p:spPr>
      </p:pic>
      <p:pic>
        <p:nvPicPr>
          <p:cNvPr id="8" name="Picture 7" descr="A green machine in a room with shelves in the background&#10;&#10;AI-generated content may be incorrect.">
            <a:extLst>
              <a:ext uri="{FF2B5EF4-FFF2-40B4-BE49-F238E27FC236}">
                <a16:creationId xmlns:a16="http://schemas.microsoft.com/office/drawing/2014/main" id="{6465E5B5-2546-3E09-47E8-6E34D43D45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18822" y="1433584"/>
            <a:ext cx="3585609" cy="2689207"/>
          </a:xfrm>
          <a:prstGeom prst="rect">
            <a:avLst/>
          </a:prstGeom>
          <a:noFill/>
          <a:ln w="31747">
            <a:solidFill>
              <a:srgbClr val="0B3C9E"/>
            </a:solidFill>
            <a:miter lim="800000"/>
            <a:headEnd/>
            <a:tailEnd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BAE2978-607D-122D-C8ED-7920268AE6BD}"/>
              </a:ext>
            </a:extLst>
          </p:cNvPr>
          <p:cNvSpPr txBox="1"/>
          <p:nvPr/>
        </p:nvSpPr>
        <p:spPr>
          <a:xfrm>
            <a:off x="59117" y="4266596"/>
            <a:ext cx="2677028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2 Fraiseuse DEKEL FP3</a:t>
            </a:r>
          </a:p>
          <a:p>
            <a:pPr algn="ctr"/>
            <a:r>
              <a:rPr lang="en-US" sz="1600" dirty="0"/>
              <a:t>Taille de table : 1000x440</a:t>
            </a:r>
          </a:p>
          <a:p>
            <a:pPr algn="ctr"/>
            <a:endParaRPr lang="en-US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D8D411-A5A3-4F8D-CE36-0318F6A8DC3A}"/>
              </a:ext>
            </a:extLst>
          </p:cNvPr>
          <p:cNvSpPr txBox="1"/>
          <p:nvPr/>
        </p:nvSpPr>
        <p:spPr>
          <a:xfrm>
            <a:off x="2973561" y="4265389"/>
            <a:ext cx="3617244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2 Fraiseuses HURON (KU5 / MU6)</a:t>
            </a:r>
          </a:p>
          <a:p>
            <a:pPr algn="ctr"/>
            <a:r>
              <a:rPr lang="en-US" sz="1600" dirty="0"/>
              <a:t>Taille de table : 2000x460 </a:t>
            </a:r>
          </a:p>
          <a:p>
            <a:pPr algn="ctr"/>
            <a:r>
              <a:rPr lang="en-US" sz="1600" dirty="0"/>
              <a:t>Taille de table : 1630x420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8F7D22-EF1A-1015-B98C-D7A5F8A96FBE}"/>
              </a:ext>
            </a:extLst>
          </p:cNvPr>
          <p:cNvSpPr txBox="1"/>
          <p:nvPr/>
        </p:nvSpPr>
        <p:spPr>
          <a:xfrm>
            <a:off x="6852088" y="4276039"/>
            <a:ext cx="2366351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3 Fraiseuse DEKEL FP2</a:t>
            </a:r>
          </a:p>
          <a:p>
            <a:pPr algn="ctr"/>
            <a:r>
              <a:rPr lang="en-US" sz="1600" dirty="0"/>
              <a:t>Taille de table : 1000x440</a:t>
            </a:r>
          </a:p>
        </p:txBody>
      </p:sp>
      <p:pic>
        <p:nvPicPr>
          <p:cNvPr id="17" name="Picture 16" descr="A machine in a room&#10;&#10;AI-generated content may be incorrect.">
            <a:extLst>
              <a:ext uri="{FF2B5EF4-FFF2-40B4-BE49-F238E27FC236}">
                <a16:creationId xmlns:a16="http://schemas.microsoft.com/office/drawing/2014/main" id="{0594C945-B6D5-7DD5-0DB3-8C3FAEE59C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22019" y="1591352"/>
            <a:ext cx="2696528" cy="2366350"/>
          </a:xfrm>
          <a:prstGeom prst="rect">
            <a:avLst/>
          </a:prstGeom>
          <a:noFill/>
          <a:ln w="31747">
            <a:solidFill>
              <a:srgbClr val="0B3C9E"/>
            </a:solidFill>
            <a:miter lim="800000"/>
            <a:headEnd/>
            <a:tailEnd/>
          </a:ln>
        </p:spPr>
      </p:pic>
      <p:pic>
        <p:nvPicPr>
          <p:cNvPr id="19" name="Picture 18" descr="A green machine in a room&#10;&#10;AI-generated content may be incorrect.">
            <a:extLst>
              <a:ext uri="{FF2B5EF4-FFF2-40B4-BE49-F238E27FC236}">
                <a16:creationId xmlns:a16="http://schemas.microsoft.com/office/drawing/2014/main" id="{08AD6A95-9AFB-8B87-040E-D0A024C9F1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468450" y="1546951"/>
            <a:ext cx="2703850" cy="2447831"/>
          </a:xfrm>
          <a:prstGeom prst="rect">
            <a:avLst/>
          </a:prstGeom>
          <a:noFill/>
          <a:ln w="31747">
            <a:solidFill>
              <a:srgbClr val="0B3C9E"/>
            </a:solidFill>
            <a:miter lim="800000"/>
            <a:headEnd/>
            <a:tailEnd/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E24A7D0-9013-7618-8327-3AB4ED1FD7F7}"/>
              </a:ext>
            </a:extLst>
          </p:cNvPr>
          <p:cNvSpPr txBox="1"/>
          <p:nvPr/>
        </p:nvSpPr>
        <p:spPr>
          <a:xfrm>
            <a:off x="9596460" y="4283496"/>
            <a:ext cx="2447831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1 Fraiseuse DEKEL FP1</a:t>
            </a:r>
          </a:p>
          <a:p>
            <a:pPr algn="ctr"/>
            <a:r>
              <a:rPr lang="en-US" sz="1600" dirty="0"/>
              <a:t>Taille de table : 1000x440 Course:500x300x380</a:t>
            </a:r>
          </a:p>
        </p:txBody>
      </p:sp>
    </p:spTree>
    <p:extLst>
      <p:ext uri="{BB962C8B-B14F-4D97-AF65-F5344CB8AC3E}">
        <p14:creationId xmlns:p14="http://schemas.microsoft.com/office/powerpoint/2010/main" val="2734810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6AB90D-9D0B-1DC5-E71A-F1366180E9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logo with text&#10;&#10;AI-generated content may be incorrect.">
            <a:extLst>
              <a:ext uri="{FF2B5EF4-FFF2-40B4-BE49-F238E27FC236}">
                <a16:creationId xmlns:a16="http://schemas.microsoft.com/office/drawing/2014/main" id="{626DB9EA-9828-A8AB-4F40-43CDA8F965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08" y="100083"/>
            <a:ext cx="1019033" cy="10190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B6C1A96-F241-A5AF-2FD3-3091B37F3E0A}"/>
              </a:ext>
            </a:extLst>
          </p:cNvPr>
          <p:cNvSpPr txBox="1"/>
          <p:nvPr/>
        </p:nvSpPr>
        <p:spPr>
          <a:xfrm>
            <a:off x="9779262" y="225630"/>
            <a:ext cx="2265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TE-MSC-LMF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547BBF-69D9-A59E-6B55-42B06389514E}"/>
              </a:ext>
            </a:extLst>
          </p:cNvPr>
          <p:cNvSpPr txBox="1"/>
          <p:nvPr/>
        </p:nvSpPr>
        <p:spPr>
          <a:xfrm>
            <a:off x="2965010" y="609599"/>
            <a:ext cx="6261980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3399"/>
                </a:solidFill>
              </a:rPr>
              <a:t>Les Perceuses à colonne</a:t>
            </a:r>
            <a:endParaRPr lang="en-GB" sz="4000" b="1" dirty="0">
              <a:solidFill>
                <a:srgbClr val="003399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9B7EBB-7BFC-936B-4D29-3C0BFAC38712}"/>
              </a:ext>
            </a:extLst>
          </p:cNvPr>
          <p:cNvSpPr txBox="1"/>
          <p:nvPr/>
        </p:nvSpPr>
        <p:spPr>
          <a:xfrm>
            <a:off x="883559" y="5751950"/>
            <a:ext cx="2149352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2 Perceuses ACIERA</a:t>
            </a:r>
          </a:p>
        </p:txBody>
      </p:sp>
      <p:pic>
        <p:nvPicPr>
          <p:cNvPr id="16" name="Picture 15" descr="A machine in a factory&#10;&#10;AI-generated content may be incorrect.">
            <a:extLst>
              <a:ext uri="{FF2B5EF4-FFF2-40B4-BE49-F238E27FC236}">
                <a16:creationId xmlns:a16="http://schemas.microsoft.com/office/drawing/2014/main" id="{179A8038-B59B-DAB2-F972-BC045DB854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8957" b="21641"/>
          <a:stretch/>
        </p:blipFill>
        <p:spPr>
          <a:xfrm rot="5400000">
            <a:off x="-155751" y="2354324"/>
            <a:ext cx="4227971" cy="2149351"/>
          </a:xfrm>
          <a:prstGeom prst="rect">
            <a:avLst/>
          </a:prstGeom>
        </p:spPr>
      </p:pic>
      <p:pic>
        <p:nvPicPr>
          <p:cNvPr id="18" name="Picture 17" descr="A blue tool box in a room&#10;&#10;AI-generated content may be incorrect.">
            <a:extLst>
              <a:ext uri="{FF2B5EF4-FFF2-40B4-BE49-F238E27FC236}">
                <a16:creationId xmlns:a16="http://schemas.microsoft.com/office/drawing/2014/main" id="{A5DA4F03-C0DA-23A1-F334-6C75596065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30883" y="1908688"/>
            <a:ext cx="4241346" cy="305894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8363F09-FE55-2546-F10C-0D3BB78B3D53}"/>
              </a:ext>
            </a:extLst>
          </p:cNvPr>
          <p:cNvSpPr txBox="1"/>
          <p:nvPr/>
        </p:nvSpPr>
        <p:spPr>
          <a:xfrm>
            <a:off x="4322086" y="5751950"/>
            <a:ext cx="305893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1 Perceuse CINCINNATI</a:t>
            </a:r>
          </a:p>
        </p:txBody>
      </p:sp>
      <p:pic>
        <p:nvPicPr>
          <p:cNvPr id="21" name="Picture 20" descr="A green machine with a blue box&#10;&#10;AI-generated content may be incorrect.">
            <a:extLst>
              <a:ext uri="{FF2B5EF4-FFF2-40B4-BE49-F238E27FC236}">
                <a16:creationId xmlns:a16="http://schemas.microsoft.com/office/drawing/2014/main" id="{2EFB1E52-3570-97D4-F033-D7D633A143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584215" y="1847046"/>
            <a:ext cx="4256257" cy="319219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6B33A15-4935-EA69-ABD5-2CDDB5E26439}"/>
              </a:ext>
            </a:extLst>
          </p:cNvPr>
          <p:cNvSpPr txBox="1"/>
          <p:nvPr/>
        </p:nvSpPr>
        <p:spPr>
          <a:xfrm>
            <a:off x="8116246" y="5735334"/>
            <a:ext cx="3192193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2 Perceuses ACIERA</a:t>
            </a:r>
          </a:p>
        </p:txBody>
      </p:sp>
    </p:spTree>
    <p:extLst>
      <p:ext uri="{BB962C8B-B14F-4D97-AF65-F5344CB8AC3E}">
        <p14:creationId xmlns:p14="http://schemas.microsoft.com/office/powerpoint/2010/main" val="38508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A6E106-8A74-46F9-F982-81AC7FDD1B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logo with text&#10;&#10;AI-generated content may be incorrect.">
            <a:extLst>
              <a:ext uri="{FF2B5EF4-FFF2-40B4-BE49-F238E27FC236}">
                <a16:creationId xmlns:a16="http://schemas.microsoft.com/office/drawing/2014/main" id="{CD18F841-5891-FE7A-2ADC-DC1396283B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08" y="100083"/>
            <a:ext cx="1019033" cy="10190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287B848-B7C7-86E6-68D9-2057539D1007}"/>
              </a:ext>
            </a:extLst>
          </p:cNvPr>
          <p:cNvSpPr txBox="1"/>
          <p:nvPr/>
        </p:nvSpPr>
        <p:spPr>
          <a:xfrm>
            <a:off x="9779262" y="225630"/>
            <a:ext cx="2265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TE-MSC-LMF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CC3913-85F7-A0CE-0347-854C12087671}"/>
              </a:ext>
            </a:extLst>
          </p:cNvPr>
          <p:cNvSpPr txBox="1"/>
          <p:nvPr/>
        </p:nvSpPr>
        <p:spPr>
          <a:xfrm>
            <a:off x="2811101" y="642247"/>
            <a:ext cx="6569798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3399"/>
                </a:solidFill>
              </a:rPr>
              <a:t>Les Tours conventionnels</a:t>
            </a:r>
            <a:endParaRPr lang="en-GB" sz="4000" b="1" dirty="0">
              <a:solidFill>
                <a:srgbClr val="003399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BB497F-F236-AAB1-491D-772CA1E5889E}"/>
              </a:ext>
            </a:extLst>
          </p:cNvPr>
          <p:cNvSpPr txBox="1"/>
          <p:nvPr/>
        </p:nvSpPr>
        <p:spPr>
          <a:xfrm>
            <a:off x="536770" y="4721173"/>
            <a:ext cx="3175554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Tour Colchester Bantam 2000</a:t>
            </a:r>
          </a:p>
          <a:p>
            <a:pPr algn="ctr"/>
            <a:r>
              <a:rPr lang="en-US" sz="1600" dirty="0"/>
              <a:t>Diamètre passage de Broche:35mm</a:t>
            </a:r>
          </a:p>
        </p:txBody>
      </p:sp>
      <p:pic>
        <p:nvPicPr>
          <p:cNvPr id="4" name="Picture 3" descr="A machine in a room&#10;&#10;AI-generated content may be incorrect.">
            <a:extLst>
              <a:ext uri="{FF2B5EF4-FFF2-40B4-BE49-F238E27FC236}">
                <a16:creationId xmlns:a16="http://schemas.microsoft.com/office/drawing/2014/main" id="{FDCB2E84-6DEE-2697-F169-4C12A3C649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65" y="1874066"/>
            <a:ext cx="3651564" cy="2738673"/>
          </a:xfrm>
          <a:prstGeom prst="rect">
            <a:avLst/>
          </a:prstGeom>
        </p:spPr>
      </p:pic>
      <p:pic>
        <p:nvPicPr>
          <p:cNvPr id="11" name="Picture 10" descr="A large metal machine in a room&#10;&#10;AI-generated content may be incorrect.">
            <a:extLst>
              <a:ext uri="{FF2B5EF4-FFF2-40B4-BE49-F238E27FC236}">
                <a16:creationId xmlns:a16="http://schemas.microsoft.com/office/drawing/2014/main" id="{C1D76E4C-C941-563D-C2C9-B92773CFAF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218" y="1874065"/>
            <a:ext cx="3651564" cy="2738673"/>
          </a:xfrm>
          <a:prstGeom prst="rect">
            <a:avLst/>
          </a:prstGeom>
        </p:spPr>
      </p:pic>
      <p:pic>
        <p:nvPicPr>
          <p:cNvPr id="14" name="Picture 13" descr="A green machine with a large metal surface&#10;&#10;AI-generated content may be incorrect.">
            <a:extLst>
              <a:ext uri="{FF2B5EF4-FFF2-40B4-BE49-F238E27FC236}">
                <a16:creationId xmlns:a16="http://schemas.microsoft.com/office/drawing/2014/main" id="{F3EB8926-8792-BB2B-42D3-505E132A95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1671" y="1874065"/>
            <a:ext cx="3651564" cy="273867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4528437-5A47-7DE9-55C4-D1C14D695F44}"/>
              </a:ext>
            </a:extLst>
          </p:cNvPr>
          <p:cNvSpPr txBox="1"/>
          <p:nvPr/>
        </p:nvSpPr>
        <p:spPr>
          <a:xfrm>
            <a:off x="4508223" y="4721171"/>
            <a:ext cx="3175554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Tour Colchester Triumph 2000</a:t>
            </a:r>
          </a:p>
          <a:p>
            <a:pPr algn="ctr"/>
            <a:r>
              <a:rPr lang="en-US" sz="1600" dirty="0"/>
              <a:t>Diamètre passage de Broche:54mm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44CA7C-CDF9-BFAB-EE95-F8B1296DCC9A}"/>
              </a:ext>
            </a:extLst>
          </p:cNvPr>
          <p:cNvSpPr txBox="1"/>
          <p:nvPr/>
        </p:nvSpPr>
        <p:spPr>
          <a:xfrm>
            <a:off x="8479678" y="4721171"/>
            <a:ext cx="3175554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Tour Cazeneuve</a:t>
            </a:r>
          </a:p>
          <a:p>
            <a:pPr algn="ctr"/>
            <a:r>
              <a:rPr lang="en-US" sz="1600" dirty="0"/>
              <a:t>Diamètre passage de Broche:37mm</a:t>
            </a:r>
          </a:p>
        </p:txBody>
      </p:sp>
    </p:spTree>
    <p:extLst>
      <p:ext uri="{BB962C8B-B14F-4D97-AF65-F5344CB8AC3E}">
        <p14:creationId xmlns:p14="http://schemas.microsoft.com/office/powerpoint/2010/main" val="2853867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4EA32D-657E-2CDC-4A83-E89DEE7F7F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logo with text&#10;&#10;AI-generated content may be incorrect.">
            <a:extLst>
              <a:ext uri="{FF2B5EF4-FFF2-40B4-BE49-F238E27FC236}">
                <a16:creationId xmlns:a16="http://schemas.microsoft.com/office/drawing/2014/main" id="{2A3756C5-6249-DCCC-A2AD-041B8B3407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08" y="100083"/>
            <a:ext cx="1019033" cy="10190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439C03-77E5-F121-61D6-0AC51646F562}"/>
              </a:ext>
            </a:extLst>
          </p:cNvPr>
          <p:cNvSpPr txBox="1"/>
          <p:nvPr/>
        </p:nvSpPr>
        <p:spPr>
          <a:xfrm>
            <a:off x="9779262" y="225630"/>
            <a:ext cx="2265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TE-MSC-LMF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9A2FA2-BBBC-D022-7596-40ED14112932}"/>
              </a:ext>
            </a:extLst>
          </p:cNvPr>
          <p:cNvSpPr txBox="1"/>
          <p:nvPr/>
        </p:nvSpPr>
        <p:spPr>
          <a:xfrm>
            <a:off x="4794564" y="687295"/>
            <a:ext cx="2602871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3399"/>
                </a:solidFill>
              </a:rPr>
              <a:t>Les Scies</a:t>
            </a:r>
            <a:endParaRPr lang="en-GB" sz="4000" b="1" dirty="0">
              <a:solidFill>
                <a:srgbClr val="003399"/>
              </a:solidFill>
            </a:endParaRPr>
          </a:p>
        </p:txBody>
      </p:sp>
      <p:pic>
        <p:nvPicPr>
          <p:cNvPr id="3" name="Picture 2" descr="A machine in a factory&#10;&#10;AI-generated content may be incorrect.">
            <a:extLst>
              <a:ext uri="{FF2B5EF4-FFF2-40B4-BE49-F238E27FC236}">
                <a16:creationId xmlns:a16="http://schemas.microsoft.com/office/drawing/2014/main" id="{AA487C39-6339-4CBB-C0C1-061AF1A778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0108" y="1982987"/>
            <a:ext cx="3856038" cy="2892029"/>
          </a:xfrm>
          <a:prstGeom prst="rect">
            <a:avLst/>
          </a:prstGeom>
          <a:noFill/>
          <a:ln w="31747">
            <a:solidFill>
              <a:srgbClr val="0B3C9E"/>
            </a:solidFill>
            <a:miter lim="800000"/>
            <a:headEnd/>
            <a:tailEnd/>
          </a:ln>
        </p:spPr>
      </p:pic>
      <p:pic>
        <p:nvPicPr>
          <p:cNvPr id="9" name="Picture 8" descr="A machine in a room&#10;&#10;AI-generated content may be incorrect.">
            <a:extLst>
              <a:ext uri="{FF2B5EF4-FFF2-40B4-BE49-F238E27FC236}">
                <a16:creationId xmlns:a16="http://schemas.microsoft.com/office/drawing/2014/main" id="{15021FEA-3B89-8BA6-2933-B77EAF9484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45844" y="1982986"/>
            <a:ext cx="3856040" cy="2892030"/>
          </a:xfrm>
          <a:prstGeom prst="rect">
            <a:avLst/>
          </a:prstGeom>
          <a:noFill/>
          <a:ln w="31747">
            <a:solidFill>
              <a:srgbClr val="0B3C9E"/>
            </a:solidFill>
            <a:miter lim="800000"/>
            <a:headEnd/>
            <a:tailEnd/>
          </a:ln>
        </p:spPr>
      </p:pic>
      <p:pic>
        <p:nvPicPr>
          <p:cNvPr id="13" name="Picture 12" descr="A machine in a factory&#10;&#10;AI-generated content may be incorrect.">
            <a:extLst>
              <a:ext uri="{FF2B5EF4-FFF2-40B4-BE49-F238E27FC236}">
                <a16:creationId xmlns:a16="http://schemas.microsoft.com/office/drawing/2014/main" id="{E80C6E29-981F-794B-F2CE-C844E409B2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71582" y="1982986"/>
            <a:ext cx="3856041" cy="2892031"/>
          </a:xfrm>
          <a:prstGeom prst="rect">
            <a:avLst/>
          </a:prstGeom>
          <a:noFill/>
          <a:ln w="31747">
            <a:solidFill>
              <a:srgbClr val="0B3C9E"/>
            </a:solidFill>
            <a:miter lim="800000"/>
            <a:headEnd/>
            <a:tailEnd/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E03E274-82B7-466F-9899-BB0B1D2DBAB7}"/>
              </a:ext>
            </a:extLst>
          </p:cNvPr>
          <p:cNvSpPr txBox="1"/>
          <p:nvPr/>
        </p:nvSpPr>
        <p:spPr>
          <a:xfrm>
            <a:off x="902112" y="5572370"/>
            <a:ext cx="289203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Scie à Ruban Metallkraft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4D4CF4-BF12-0CF0-C020-485BD93CAA5A}"/>
              </a:ext>
            </a:extLst>
          </p:cNvPr>
          <p:cNvSpPr txBox="1"/>
          <p:nvPr/>
        </p:nvSpPr>
        <p:spPr>
          <a:xfrm>
            <a:off x="8353586" y="5553274"/>
            <a:ext cx="289202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Scie à Ruban FMB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338E5D-BF0C-AAE4-1453-0CF9534537D2}"/>
              </a:ext>
            </a:extLst>
          </p:cNvPr>
          <p:cNvSpPr txBox="1"/>
          <p:nvPr/>
        </p:nvSpPr>
        <p:spPr>
          <a:xfrm>
            <a:off x="4627849" y="5572370"/>
            <a:ext cx="289203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Scie Circulaire SIRIO</a:t>
            </a:r>
          </a:p>
        </p:txBody>
      </p:sp>
    </p:spTree>
    <p:extLst>
      <p:ext uri="{BB962C8B-B14F-4D97-AF65-F5344CB8AC3E}">
        <p14:creationId xmlns:p14="http://schemas.microsoft.com/office/powerpoint/2010/main" val="2678837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9080</TotalTime>
  <Words>568</Words>
  <Application>Microsoft Office PowerPoint</Application>
  <PresentationFormat>Widescreen</PresentationFormat>
  <Paragraphs>126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Steve Thierry Becle</dc:creator>
  <cp:lastModifiedBy>Steve Thierry Becle</cp:lastModifiedBy>
  <cp:revision>16</cp:revision>
  <cp:lastPrinted>2025-04-14T09:09:11Z</cp:lastPrinted>
  <dcterms:created xsi:type="dcterms:W3CDTF">2025-04-04T09:14:29Z</dcterms:created>
  <dcterms:modified xsi:type="dcterms:W3CDTF">2025-04-15T09:27:28Z</dcterms:modified>
</cp:coreProperties>
</file>