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2" r:id="rId2"/>
    <p:sldId id="289" r:id="rId3"/>
    <p:sldId id="290" r:id="rId4"/>
    <p:sldId id="293" r:id="rId5"/>
    <p:sldId id="291" r:id="rId6"/>
    <p:sldId id="292" r:id="rId7"/>
    <p:sldId id="294" r:id="rId8"/>
    <p:sldId id="295" r:id="rId9"/>
    <p:sldId id="296" r:id="rId10"/>
    <p:sldId id="297" r:id="rId11"/>
    <p:sldId id="262" r:id="rId1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3D9"/>
    <a:srgbClr val="FFCC00"/>
    <a:srgbClr val="FF9999"/>
    <a:srgbClr val="B4D5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3" autoAdjust="0"/>
    <p:restoredTop sz="97386" autoAdjust="0"/>
  </p:normalViewPr>
  <p:slideViewPr>
    <p:cSldViewPr snapToGrid="0">
      <p:cViewPr varScale="1">
        <p:scale>
          <a:sx n="155" d="100"/>
          <a:sy n="155" d="100"/>
        </p:scale>
        <p:origin x="636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B75427-663A-4EE2-8380-B80E5C686C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F75175-7678-4923-964A-D20F6FB6D0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1F353-28F0-4B6D-AAB0-5E40750303C5}" type="datetimeFigureOut">
              <a:rPr lang="fr-FR" smtClean="0"/>
              <a:t>09/05/2025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63C92-3134-4DD7-9894-B00A2A2EE9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CD1BCF-7039-44FD-8B28-AA8873AB8F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9FD6A-9D16-48A3-9822-EA3507F53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2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ED948-4277-43C5-BC91-78282101CB7A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CEDA2-1B88-48E1-800B-61AB73D06C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431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62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55676-700D-4593-9FB7-AFE726E2A9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68F904-7EAE-BEC3-7CB2-BB64868834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D130EB-69CB-F20F-587F-EC794D531C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3959FE-B6CD-77BC-7A72-71E13B92EE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991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5F4638-53A5-2312-859C-50E07C9FA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DAB83B-0C7F-A1D5-2403-ED8FCE5979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FADAD3-0213-6274-CEAE-8D1E4816EC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6F267D-4D81-E5CD-F0D1-E4B5EE9CE7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330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9F8C2-F8C1-30E5-CF51-B1932147CC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508D1D-C203-9B44-BB9C-AB485021F9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0B1F9-9363-E41D-D140-8769659A86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AFF7CA-ED08-451B-5478-A04174174C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83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392E9D-B043-FB0B-5B3A-5B4C5C7674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498804-EEE8-83D5-42AB-29DD7295D7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338B48-1BDB-A6FD-C268-830305BC67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F2674F-FC7C-B607-A893-9813D3962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04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3D43F7-665B-A813-CF77-5619A2D18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504FA2-1EAC-8F93-FB0D-8CC4BA46B5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0D05BF-425D-A469-F044-58B4CDB355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AA81E5-0401-6C36-174F-1AA8565F3A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187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5A25C-0C60-5557-59F7-D7B7B43C46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B69080-9CFC-C38A-4F1C-CDEAEC4782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250D59-14DC-27AA-3832-999F4A5302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97D7BB-981A-087C-6E10-7A770F2CB9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309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43B114-1FBF-76C6-B445-9CF18ABF5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002727-7407-D32E-9582-44C1E5075C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018436-8ED5-D5F7-7F86-AC708056CC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0042AD-C334-3DD3-A34A-1A430442A5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418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9D7CE5-0C69-E134-06E2-C3F9FD2D6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1331B5-0675-CFC1-635E-28203926E4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92E8FF-42AA-CA7C-9F15-8CA5CE6965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9708B6-1AFE-D5FA-CE72-29290E194B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291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B67D71E-F341-4E1D-95ED-31A81CDB16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6675" y="-11248"/>
            <a:ext cx="12258675" cy="6881169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99718" y="1230949"/>
            <a:ext cx="7533103" cy="1826363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8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799" y="3372530"/>
            <a:ext cx="7501021" cy="1066688"/>
          </a:xfrm>
          <a:prstGeom prst="rect">
            <a:avLst/>
          </a:prstGeo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134"/>
          <a:stretch/>
        </p:blipFill>
        <p:spPr>
          <a:xfrm>
            <a:off x="268393" y="5362278"/>
            <a:ext cx="1287604" cy="1152182"/>
          </a:xfrm>
          <a:prstGeom prst="rect">
            <a:avLst/>
          </a:prstGeom>
        </p:spPr>
      </p:pic>
      <p:pic>
        <p:nvPicPr>
          <p:cNvPr id="6" name="Picture 2" descr="hom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659" y="5362278"/>
            <a:ext cx="1124853" cy="11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3293948" y="5421783"/>
            <a:ext cx="2506345" cy="114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5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54" y="0"/>
            <a:ext cx="12204700" cy="685087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33B12-47E4-426A-8CF5-21256C2D4B5B}" type="datetime1">
              <a:rPr lang="en-GB" smtClean="0"/>
              <a:t>09/05/2025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839368" y="2695074"/>
            <a:ext cx="7357978" cy="853991"/>
          </a:xfrm>
          <a:prstGeom prst="rect">
            <a:avLst/>
          </a:prstGeom>
        </p:spPr>
        <p:txBody>
          <a:bodyPr/>
          <a:lstStyle>
            <a:lvl1pPr>
              <a:defRPr sz="48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45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838200" y="1358241"/>
            <a:ext cx="1051560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59400" indent="0">
              <a:spcBef>
                <a:spcPts val="900"/>
              </a:spcBef>
              <a:buClr>
                <a:schemeClr val="bg1">
                  <a:lumMod val="75000"/>
                </a:schemeClr>
              </a:buClr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42571EC-9B1F-4FEB-98C4-305A72F8CB96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09/05/2025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34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C4FF-3B54-4708-8175-DD65796099B1}" type="datetime1">
              <a:rPr lang="en-GB" smtClean="0"/>
              <a:t>09/05/2025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83820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sp>
        <p:nvSpPr>
          <p:cNvPr id="19" name="Content Placeholder 6"/>
          <p:cNvSpPr>
            <a:spLocks noGrp="1"/>
          </p:cNvSpPr>
          <p:nvPr>
            <p:ph sz="quarter" idx="16" hasCustomPrompt="1"/>
          </p:nvPr>
        </p:nvSpPr>
        <p:spPr>
          <a:xfrm>
            <a:off x="625642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E33D7A-4616-4BB5-90CF-38CED4FBB781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28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D482-8DFC-4181-9A6F-80E0C38D6D62}" type="datetime1">
              <a:rPr lang="en-GB" smtClean="0"/>
              <a:t>09/05/2025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9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CABB-4C4A-4B5A-AC2E-3BCB9022A509}" type="datetime1">
              <a:rPr lang="en-GB" smtClean="0"/>
              <a:t>09/05/2025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"/>
          <a:stretch/>
        </p:blipFill>
        <p:spPr>
          <a:xfrm>
            <a:off x="0" y="0"/>
            <a:ext cx="12197348" cy="6850871"/>
          </a:xfrm>
          <a:prstGeom prst="rect">
            <a:avLst/>
          </a:prstGeom>
        </p:spPr>
      </p:pic>
      <p:pic>
        <p:nvPicPr>
          <p:cNvPr id="6" name="Picture 5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29"/>
          <a:stretch/>
        </p:blipFill>
        <p:spPr>
          <a:xfrm>
            <a:off x="6154093" y="4914554"/>
            <a:ext cx="1711767" cy="1334010"/>
          </a:xfrm>
          <a:prstGeom prst="rect">
            <a:avLst/>
          </a:prstGeom>
        </p:spPr>
      </p:pic>
      <p:pic>
        <p:nvPicPr>
          <p:cNvPr id="2050" name="Picture 2" descr="hom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160" y="5018708"/>
            <a:ext cx="1124853" cy="11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9568449" y="5078213"/>
            <a:ext cx="2506345" cy="114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34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31333" y="6356350"/>
            <a:ext cx="11015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A0D3E42-B0C2-4F30-BDE7-D565CBA0C71A}" type="datetime1">
              <a:rPr lang="en-GB" smtClean="0"/>
              <a:pPr/>
              <a:t>09/05/2025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96249" y="6356350"/>
            <a:ext cx="64582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16553" y="6356350"/>
            <a:ext cx="669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838200" y="6176963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29"/>
          <a:stretch/>
        </p:blipFill>
        <p:spPr>
          <a:xfrm>
            <a:off x="293852" y="6283462"/>
            <a:ext cx="672878" cy="524386"/>
          </a:xfrm>
          <a:prstGeom prst="rect">
            <a:avLst/>
          </a:prstGeom>
        </p:spPr>
      </p:pic>
      <p:pic>
        <p:nvPicPr>
          <p:cNvPr id="12" name="Picture 2" descr="home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661" y="6350462"/>
            <a:ext cx="390386" cy="39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 bwMode="auto">
          <a:xfrm>
            <a:off x="1693204" y="6339851"/>
            <a:ext cx="1130508" cy="51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09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5" r:id="rId5"/>
    <p:sldLayoutId id="2147483654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5AA3D9"/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marR="0" indent="-22860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nav/EDA-02839-V1-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hyperlink" Target="https://ohwr.org/CERNOHL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ohwr.or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9816-6F2A-4873-B3B5-56956B010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84" y="1293446"/>
            <a:ext cx="8126446" cy="2673264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Open Hardware at CERN in practice: Electronics</a:t>
            </a:r>
            <a:br>
              <a:rPr lang="en-GB" b="1" dirty="0"/>
            </a:br>
            <a:br>
              <a:rPr lang="fr-FR" sz="2000" dirty="0"/>
            </a:br>
            <a:br>
              <a:rPr lang="fr-FR" sz="2000" dirty="0"/>
            </a:br>
            <a:br>
              <a:rPr lang="fr-FR" sz="2000" dirty="0"/>
            </a:br>
            <a:br>
              <a:rPr lang="fr-FR" sz="2000" dirty="0"/>
            </a:br>
            <a:r>
              <a:rPr lang="en-GB" sz="2700" dirty="0"/>
              <a:t>Design Office of the BE-CEM-EPR Electronics Service</a:t>
            </a:r>
            <a:br>
              <a:rPr lang="fr-FR" dirty="0"/>
            </a:br>
            <a:endParaRPr lang="fr-F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92B36-17A1-4A26-ABDC-29F9DB4658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5509" y="3428387"/>
            <a:ext cx="2151145" cy="464179"/>
          </a:xfrm>
        </p:spPr>
        <p:txBody>
          <a:bodyPr>
            <a:normAutofit/>
          </a:bodyPr>
          <a:lstStyle/>
          <a:p>
            <a:r>
              <a:rPr lang="fr-FR" sz="2000" dirty="0"/>
              <a:t>R. Berberat</a:t>
            </a:r>
          </a:p>
        </p:txBody>
      </p:sp>
    </p:spTree>
    <p:extLst>
      <p:ext uri="{BB962C8B-B14F-4D97-AF65-F5344CB8AC3E}">
        <p14:creationId xmlns:p14="http://schemas.microsoft.com/office/powerpoint/2010/main" val="1293547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CD4BC0-DD13-B392-F1D2-A63D2070D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130FB6-8518-8A3E-B3C0-3F7C5979108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09/05/2025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EB2C13-BD93-372B-65DF-21374401E5F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D9B1600-A3B0-5EB9-F244-4A014741A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1740790" cy="741780"/>
          </a:xfrm>
        </p:spPr>
        <p:txBody>
          <a:bodyPr/>
          <a:lstStyle/>
          <a:p>
            <a:r>
              <a:rPr lang="en-US" sz="3000" b="1" dirty="0"/>
              <a:t>Summary</a:t>
            </a:r>
            <a:endParaRPr lang="en-GB" sz="30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BEE129-A33B-E704-44A3-CAE9FEFFA348}"/>
              </a:ext>
            </a:extLst>
          </p:cNvPr>
          <p:cNvSpPr/>
          <p:nvPr/>
        </p:nvSpPr>
        <p:spPr>
          <a:xfrm>
            <a:off x="137240" y="1182230"/>
            <a:ext cx="117861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2400" dirty="0">
                <a:solidFill>
                  <a:srgbClr val="5AA3D9"/>
                </a:solidFill>
              </a:rPr>
              <a:t>CERN Open Hardware projects should respect some design rules as for:</a:t>
            </a:r>
            <a:r>
              <a:rPr lang="en-GB" sz="2800" dirty="0">
                <a:solidFill>
                  <a:srgbClr val="5AA3D9"/>
                </a:solidFill>
              </a:rPr>
              <a:t>	</a:t>
            </a:r>
          </a:p>
          <a:p>
            <a:pPr marL="36576" indent="0">
              <a:buNone/>
            </a:pPr>
            <a:endParaRPr lang="en-GB" sz="2800" dirty="0">
              <a:solidFill>
                <a:srgbClr val="5AA3D9"/>
              </a:solidFill>
            </a:endParaRPr>
          </a:p>
          <a:p>
            <a:pPr marL="493776" indent="-4572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AA3D9"/>
                </a:solidFill>
              </a:rPr>
              <a:t>Include the CERN Open Hardware License copyright and the link to the Open Hardware Repository Project in Schematic and it is recommended in the Layout</a:t>
            </a:r>
          </a:p>
          <a:p>
            <a:pPr marL="493776" indent="-4572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5AA3D9"/>
              </a:solidFill>
            </a:endParaRPr>
          </a:p>
          <a:p>
            <a:pPr marL="493776" indent="-4572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AA3D9"/>
                </a:solidFill>
              </a:rPr>
              <a:t>To give full access to CERN Open Hardware projects, it is easy to manage with EDMS, releasing any folder and passing the full project in Public mode</a:t>
            </a:r>
          </a:p>
          <a:p>
            <a:pPr marL="493776" indent="-4572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5AA3D9"/>
              </a:solidFill>
            </a:endParaRPr>
          </a:p>
          <a:p>
            <a:pPr marL="493776" indent="-4572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AA3D9"/>
                </a:solidFill>
              </a:rPr>
              <a:t>Extraction of CAD library per project is easily possible for Altium, Cadence and KiCad</a:t>
            </a:r>
          </a:p>
          <a:p>
            <a:pPr marL="493776" indent="-4572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5AA3D9"/>
              </a:solidFill>
            </a:endParaRPr>
          </a:p>
          <a:p>
            <a:pPr marL="493776" indent="-4572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AA3D9"/>
                </a:solidFill>
              </a:rPr>
              <a:t>BE-CEM-EPR Design Office is used to work with Open Hardware projects and can manage the EDMS repository available in case your project is managed to be an EDA project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BEDC13-819F-3B60-DE3A-46B2A9985F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US" dirty="0"/>
              <a:t>Open Hardware at CERN in practice: Electronics  - </a:t>
            </a:r>
            <a:r>
              <a:rPr lang="en-GB" sz="1200" dirty="0"/>
              <a:t>Design Office of the BE-CEM-EPR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9613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834021" y="2553779"/>
            <a:ext cx="6474074" cy="295274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821586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09/05/2025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11105" y="1351508"/>
            <a:ext cx="117861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800" dirty="0">
                <a:solidFill>
                  <a:srgbClr val="0070C0"/>
                </a:solidFill>
              </a:rPr>
              <a:t>BE-CEM-EPR Electronics Service</a:t>
            </a:r>
            <a:r>
              <a:rPr lang="en-GB" sz="2800" dirty="0">
                <a:solidFill>
                  <a:srgbClr val="5AA3D9"/>
                </a:solidFill>
              </a:rPr>
              <a:t> offers a support service to the </a:t>
            </a:r>
            <a:r>
              <a:rPr lang="en-GB" sz="2800" dirty="0">
                <a:solidFill>
                  <a:srgbClr val="0070C0"/>
                </a:solidFill>
              </a:rPr>
              <a:t>CERN-wide electronics community </a:t>
            </a:r>
            <a:r>
              <a:rPr lang="en-GB" sz="2800" dirty="0">
                <a:solidFill>
                  <a:srgbClr val="5AA3D9"/>
                </a:solidFill>
              </a:rPr>
              <a:t>in the domains of </a:t>
            </a:r>
            <a:r>
              <a:rPr lang="en-GB" sz="2800" dirty="0">
                <a:solidFill>
                  <a:srgbClr val="0070C0"/>
                </a:solidFill>
              </a:rPr>
              <a:t>Layout Design, Printed Circuit Boards (PCB) manufacturing, components procurement and Electronic Module Assembly.</a:t>
            </a:r>
          </a:p>
          <a:p>
            <a:pPr marL="36576" indent="0">
              <a:buNone/>
            </a:pPr>
            <a:endParaRPr lang="en-GB" sz="800" dirty="0">
              <a:solidFill>
                <a:srgbClr val="5AA3D9"/>
              </a:solidFill>
            </a:endParaRPr>
          </a:p>
          <a:p>
            <a:pPr marL="36576" indent="0">
              <a:buNone/>
            </a:pPr>
            <a:r>
              <a:rPr lang="en-GB" sz="2400" dirty="0">
                <a:solidFill>
                  <a:srgbClr val="5AA3D9"/>
                </a:solidFill>
              </a:rPr>
              <a:t>The main activities of the service are: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CERN CAD Libraries: </a:t>
            </a:r>
            <a:r>
              <a:rPr lang="en-GB" sz="2400" dirty="0">
                <a:solidFill>
                  <a:srgbClr val="5AA3D9"/>
                </a:solidFill>
              </a:rPr>
              <a:t>creation and maintenance for Altium, Cadence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Layout design </a:t>
            </a:r>
            <a:r>
              <a:rPr lang="en-GB" sz="2400" dirty="0">
                <a:solidFill>
                  <a:srgbClr val="5AA3D9"/>
                </a:solidFill>
              </a:rPr>
              <a:t>for electronics boards and crates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Manufacturing of bare PCB </a:t>
            </a:r>
            <a:r>
              <a:rPr lang="en-GB" sz="2400" dirty="0">
                <a:solidFill>
                  <a:srgbClr val="5AA3D9"/>
                </a:solidFill>
              </a:rPr>
              <a:t>at CERN or by subcontracting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Mechanical parts production </a:t>
            </a:r>
            <a:r>
              <a:rPr lang="en-GB" sz="2400" dirty="0">
                <a:solidFill>
                  <a:srgbClr val="5AA3D9"/>
                </a:solidFill>
              </a:rPr>
              <a:t>in collaboration with </a:t>
            </a:r>
            <a:r>
              <a:rPr lang="en-GB" sz="2400" dirty="0">
                <a:solidFill>
                  <a:srgbClr val="0070C0"/>
                </a:solidFill>
              </a:rPr>
              <a:t>EN-MME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Assembly</a:t>
            </a:r>
            <a:r>
              <a:rPr lang="en-GB" sz="2400" dirty="0">
                <a:solidFill>
                  <a:srgbClr val="5AA3D9"/>
                </a:solidFill>
              </a:rPr>
              <a:t> and integration of </a:t>
            </a:r>
            <a:r>
              <a:rPr lang="en-GB" sz="2400" dirty="0">
                <a:solidFill>
                  <a:srgbClr val="0070C0"/>
                </a:solidFill>
              </a:rPr>
              <a:t>electronic modules</a:t>
            </a:r>
            <a:r>
              <a:rPr lang="en-GB" sz="2400" dirty="0">
                <a:solidFill>
                  <a:srgbClr val="5AA3D9"/>
                </a:solidFill>
              </a:rPr>
              <a:t>, internally or by subcontracting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29C2D90-0125-40DA-81DA-6566E2148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0515600" cy="741780"/>
          </a:xfrm>
        </p:spPr>
        <p:txBody>
          <a:bodyPr/>
          <a:lstStyle/>
          <a:p>
            <a:r>
              <a:rPr lang="en-US" sz="3000" b="1" dirty="0"/>
              <a:t>Introduction to the BE-CEM-EPR Electronics Service</a:t>
            </a:r>
            <a:endParaRPr lang="en-GB" sz="300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92D0879-F23F-39F9-E788-E829FA340A9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US" dirty="0"/>
              <a:t>Open Hardware at CERN in practice: Electronics  - </a:t>
            </a:r>
            <a:r>
              <a:rPr lang="en-GB" sz="1200" dirty="0"/>
              <a:t>Design Office of the BE-CEM-EPR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568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108C91-E9DE-BEB7-4627-5B52EA11F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40FB8-899B-EE89-03C4-35B9C5F7242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09/05/2025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ACDA1-6A69-9CFD-9A44-FEEE767BD2D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50915EA-0A06-C8F5-7E86-029D9C882624}"/>
              </a:ext>
            </a:extLst>
          </p:cNvPr>
          <p:cNvSpPr/>
          <p:nvPr/>
        </p:nvSpPr>
        <p:spPr>
          <a:xfrm>
            <a:off x="311105" y="1351508"/>
            <a:ext cx="1178616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400" dirty="0">
                <a:solidFill>
                  <a:srgbClr val="0070C0"/>
                </a:solidFill>
              </a:rPr>
              <a:t>BE-CEM-EPR Electronics Service</a:t>
            </a:r>
            <a:r>
              <a:rPr lang="en-GB" sz="2400" dirty="0">
                <a:solidFill>
                  <a:srgbClr val="5AA3D9"/>
                </a:solidFill>
              </a:rPr>
              <a:t> manage several hundreds of projects per year, based on Altium, Cadence and KiCad software</a:t>
            </a:r>
          </a:p>
          <a:p>
            <a:pPr marL="36576" indent="0">
              <a:buNone/>
            </a:pPr>
            <a:endParaRPr lang="en-GB" sz="2800" dirty="0">
              <a:solidFill>
                <a:srgbClr val="5AA3D9"/>
              </a:solidFill>
            </a:endParaRPr>
          </a:p>
          <a:p>
            <a:pPr marL="36576" indent="0">
              <a:buNone/>
            </a:pPr>
            <a:endParaRPr lang="en-GB" sz="2800" dirty="0">
              <a:solidFill>
                <a:srgbClr val="5AA3D9"/>
              </a:solidFill>
            </a:endParaRPr>
          </a:p>
          <a:p>
            <a:pPr marL="36576" indent="0">
              <a:buNone/>
            </a:pPr>
            <a:endParaRPr lang="en-GB" sz="2800" dirty="0">
              <a:solidFill>
                <a:srgbClr val="5AA3D9"/>
              </a:solidFill>
            </a:endParaRPr>
          </a:p>
          <a:p>
            <a:pPr marL="36576" indent="0">
              <a:buNone/>
            </a:pPr>
            <a:endParaRPr lang="en-GB" sz="800" dirty="0">
              <a:solidFill>
                <a:srgbClr val="5AA3D9"/>
              </a:solidFill>
            </a:endParaRPr>
          </a:p>
          <a:p>
            <a:pPr marL="36576" indent="0">
              <a:buNone/>
            </a:pPr>
            <a:endParaRPr lang="en-GB" sz="2400" dirty="0">
              <a:solidFill>
                <a:srgbClr val="5AA3D9"/>
              </a:solidFill>
            </a:endParaRPr>
          </a:p>
          <a:p>
            <a:pPr marL="36576" indent="0">
              <a:buNone/>
            </a:pPr>
            <a:endParaRPr lang="en-GB" sz="2400" dirty="0">
              <a:solidFill>
                <a:srgbClr val="5AA3D9"/>
              </a:solidFill>
            </a:endParaRPr>
          </a:p>
          <a:p>
            <a:pPr marL="36576" indent="0">
              <a:buNone/>
            </a:pPr>
            <a:endParaRPr lang="en-GB" sz="2400" dirty="0">
              <a:solidFill>
                <a:srgbClr val="5AA3D9"/>
              </a:solidFill>
            </a:endParaRPr>
          </a:p>
          <a:p>
            <a:pPr marL="36576" indent="0">
              <a:buNone/>
            </a:pPr>
            <a:r>
              <a:rPr lang="en-GB" sz="2400" dirty="0">
                <a:solidFill>
                  <a:srgbClr val="5AA3D9"/>
                </a:solidFill>
              </a:rPr>
              <a:t>Design Office experience with Open Hardware projects</a:t>
            </a:r>
          </a:p>
          <a:p>
            <a:pPr marL="379476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1</a:t>
            </a:r>
            <a:r>
              <a:rPr lang="en-GB" sz="2400" baseline="30000" dirty="0">
                <a:solidFill>
                  <a:srgbClr val="0070C0"/>
                </a:solidFill>
              </a:rPr>
              <a:t>st</a:t>
            </a:r>
            <a:r>
              <a:rPr lang="en-GB" sz="2400" dirty="0">
                <a:solidFill>
                  <a:srgbClr val="0070C0"/>
                </a:solidFill>
              </a:rPr>
              <a:t> Open Hardware project </a:t>
            </a:r>
            <a:r>
              <a:rPr lang="en-GB" sz="2400" dirty="0">
                <a:solidFill>
                  <a:srgbClr val="5AA3D9"/>
                </a:solidFill>
              </a:rPr>
              <a:t>managed </a:t>
            </a:r>
            <a:r>
              <a:rPr lang="en-GB" sz="2400" dirty="0">
                <a:solidFill>
                  <a:srgbClr val="0070C0"/>
                </a:solidFill>
              </a:rPr>
              <a:t>in 2013</a:t>
            </a:r>
            <a:r>
              <a:rPr lang="en-GB" sz="2400" dirty="0">
                <a:solidFill>
                  <a:srgbClr val="5AA3D9"/>
                </a:solidFill>
              </a:rPr>
              <a:t>, see </a:t>
            </a:r>
            <a:r>
              <a:rPr lang="fr-FR" sz="1800" u="sng" dirty="0">
                <a:solidFill>
                  <a:srgbClr val="0F476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  <a:hlinkClick r:id="rId3"/>
              </a:rPr>
              <a:t>https://edms.cern.ch/nav/EDA-02839-V1-0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79476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Approx. 50 projects </a:t>
            </a:r>
            <a:r>
              <a:rPr lang="en-GB" sz="2400" dirty="0">
                <a:solidFill>
                  <a:srgbClr val="5AA3D9"/>
                </a:solidFill>
              </a:rPr>
              <a:t>(some with multi-execution) managed since 2013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B04D518-FE5C-B666-099B-AE8D3A4C1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1740790" cy="741780"/>
          </a:xfrm>
        </p:spPr>
        <p:txBody>
          <a:bodyPr/>
          <a:lstStyle/>
          <a:p>
            <a:r>
              <a:rPr lang="en-US" sz="3000" b="1" dirty="0"/>
              <a:t>Open Hardware experience in BE-CEM-EPR Electronics Service</a:t>
            </a:r>
            <a:endParaRPr lang="en-GB" sz="3000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0E3F55E-126B-A778-E643-31F18C3A3FC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US" dirty="0"/>
              <a:t>Open Hardware at CERN in practice: Electronics  - </a:t>
            </a:r>
            <a:r>
              <a:rPr lang="en-GB" sz="1200" dirty="0"/>
              <a:t>Design Office of the BE-CEM-EPR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B79E1D-8F79-30B3-C526-47F74E1D11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6389" y="2238209"/>
            <a:ext cx="7859222" cy="238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451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C01583-E731-19DA-1B00-1F65287B83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1EC4C-1A2F-0249-6B71-0EC6613BB3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09/05/2025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A6D85-C993-C8BE-1652-DB974AF070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2D0BA3-EA64-6194-C5AA-550F4C7C88BB}"/>
              </a:ext>
            </a:extLst>
          </p:cNvPr>
          <p:cNvSpPr/>
          <p:nvPr/>
        </p:nvSpPr>
        <p:spPr>
          <a:xfrm>
            <a:off x="311105" y="1351508"/>
            <a:ext cx="1178616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2400" dirty="0">
                <a:solidFill>
                  <a:srgbClr val="0070C0"/>
                </a:solidFill>
              </a:rPr>
              <a:t>Any</a:t>
            </a:r>
            <a:r>
              <a:rPr lang="en-GB" sz="2400" dirty="0">
                <a:solidFill>
                  <a:srgbClr val="0070C0"/>
                </a:solidFill>
              </a:rPr>
              <a:t> Open Hardware project shall include the CERN Open Hardware License copyright </a:t>
            </a:r>
            <a:r>
              <a:rPr lang="en-GB" sz="2400" dirty="0">
                <a:solidFill>
                  <a:schemeClr val="accent1"/>
                </a:solidFill>
              </a:rPr>
              <a:t>in the schematic and ideally on each individual sheet of the schematic</a:t>
            </a:r>
          </a:p>
          <a:p>
            <a:pPr marL="36576" indent="0">
              <a:buNone/>
            </a:pPr>
            <a:r>
              <a:rPr lang="en-GB" sz="2800" dirty="0">
                <a:solidFill>
                  <a:srgbClr val="0070C0"/>
                </a:solidFill>
              </a:rPr>
              <a:t>		</a:t>
            </a:r>
          </a:p>
          <a:p>
            <a:pPr marL="36576" indent="0">
              <a:buNone/>
            </a:pPr>
            <a:endParaRPr lang="en-GB" sz="2800" dirty="0">
              <a:solidFill>
                <a:srgbClr val="0070C0"/>
              </a:solidFill>
            </a:endParaRPr>
          </a:p>
          <a:p>
            <a:pPr marL="36576" indent="0">
              <a:buNone/>
            </a:pPr>
            <a:endParaRPr lang="en-GB" sz="2800" dirty="0">
              <a:solidFill>
                <a:srgbClr val="0070C0"/>
              </a:solidFill>
            </a:endParaRPr>
          </a:p>
          <a:p>
            <a:pPr marL="36576" indent="0">
              <a:buNone/>
            </a:pPr>
            <a:r>
              <a:rPr lang="en-GB" sz="2800" dirty="0">
                <a:solidFill>
                  <a:srgbClr val="0070C0"/>
                </a:solidFill>
              </a:rPr>
              <a:t>		</a:t>
            </a:r>
          </a:p>
          <a:p>
            <a:pPr marL="36576" indent="0">
              <a:buNone/>
            </a:pPr>
            <a:endParaRPr lang="en-GB" sz="2800" dirty="0">
              <a:solidFill>
                <a:srgbClr val="0070C0"/>
              </a:solidFill>
            </a:endParaRPr>
          </a:p>
          <a:p>
            <a:pPr marL="36576" indent="0">
              <a:buNone/>
            </a:pPr>
            <a:endParaRPr lang="en-GB" sz="2800" dirty="0">
              <a:solidFill>
                <a:srgbClr val="0070C0"/>
              </a:solidFill>
            </a:endParaRPr>
          </a:p>
          <a:p>
            <a:pPr marL="36576" indent="0">
              <a:buNone/>
            </a:pPr>
            <a:r>
              <a:rPr lang="en-GB" sz="2800" dirty="0">
                <a:solidFill>
                  <a:srgbClr val="0070C0"/>
                </a:solidFill>
              </a:rPr>
              <a:t>		</a:t>
            </a:r>
            <a:endParaRPr lang="en-GB" sz="2400" dirty="0">
              <a:solidFill>
                <a:srgbClr val="5AA3D9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76FE89F-94B1-1919-3266-D7A6CA272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1740790" cy="741780"/>
          </a:xfrm>
        </p:spPr>
        <p:txBody>
          <a:bodyPr/>
          <a:lstStyle/>
          <a:p>
            <a:r>
              <a:rPr lang="en-US" sz="3000" b="1" dirty="0"/>
              <a:t>Open Hardware rules in Schematics and Layout </a:t>
            </a:r>
            <a:r>
              <a:rPr lang="en-US" sz="1600" b="1" dirty="0"/>
              <a:t>(1/3)</a:t>
            </a:r>
            <a:endParaRPr lang="en-GB" sz="3000" b="1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1F5C84C-904B-A4B1-DAA4-31AE135A445E}"/>
              </a:ext>
            </a:extLst>
          </p:cNvPr>
          <p:cNvGrpSpPr/>
          <p:nvPr/>
        </p:nvGrpSpPr>
        <p:grpSpPr>
          <a:xfrm>
            <a:off x="1977080" y="2347784"/>
            <a:ext cx="6546538" cy="3720934"/>
            <a:chOff x="3246859" y="2258092"/>
            <a:chExt cx="6944922" cy="3884766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91D43705-E397-98E5-C94F-F2B7DB0AF1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7866" y="3575517"/>
              <a:ext cx="5036949" cy="1233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id="{9A65F12F-F5DD-8CE2-1FA2-17A3F82A40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7866" y="2258092"/>
              <a:ext cx="5043915" cy="1223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AC7BD538-52B9-4192-03FD-EA4B766EE6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4382" y="4892518"/>
              <a:ext cx="5040433" cy="1250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C5F6077-BCAF-2A8E-7EFC-AD3A1468B27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46859" y="5168854"/>
              <a:ext cx="1853856" cy="77893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9E968F7-5F5A-FF0C-40E8-10E561FEC4C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75062" y="3543306"/>
              <a:ext cx="1052960" cy="1277069"/>
            </a:xfrm>
            <a:prstGeom prst="rect">
              <a:avLst/>
            </a:prstGeom>
          </p:spPr>
        </p:pic>
        <p:pic>
          <p:nvPicPr>
            <p:cNvPr id="9" name="Picture 8" descr="A close-up of a logo&#10;&#10;AI-generated content may be incorrect.">
              <a:extLst>
                <a:ext uri="{FF2B5EF4-FFF2-40B4-BE49-F238E27FC236}">
                  <a16:creationId xmlns:a16="http://schemas.microsoft.com/office/drawing/2014/main" id="{0DB15F9C-6386-B6CB-D26F-77F0980733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788" b="20698"/>
            <a:stretch/>
          </p:blipFill>
          <p:spPr bwMode="auto">
            <a:xfrm>
              <a:off x="3301551" y="2360141"/>
              <a:ext cx="1842831" cy="94574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6BAEBBD-61A8-B596-835D-6B388C54FC9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US" dirty="0"/>
              <a:t>Open Hardware at CERN in practice: Electronics  - </a:t>
            </a:r>
            <a:r>
              <a:rPr lang="en-GB" sz="1200" dirty="0"/>
              <a:t>Design Office of the BE-CEM-EPR 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8BD525-F3E4-7FD4-929F-A08FF4A028B3}"/>
              </a:ext>
            </a:extLst>
          </p:cNvPr>
          <p:cNvSpPr txBox="1"/>
          <p:nvPr/>
        </p:nvSpPr>
        <p:spPr>
          <a:xfrm>
            <a:off x="8725812" y="5592866"/>
            <a:ext cx="31626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9"/>
              </a:rPr>
              <a:t>https://ohwr.org/CERNOHL/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4082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32C21-0492-56A9-0984-6BDA0047FD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93F561-97A3-8BE5-1D75-D0A5AF3B854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09/05/2025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37255-8F32-90F6-B977-D382D05306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0E9D13-2F02-7580-8321-0397D2A482F5}"/>
              </a:ext>
            </a:extLst>
          </p:cNvPr>
          <p:cNvSpPr/>
          <p:nvPr/>
        </p:nvSpPr>
        <p:spPr>
          <a:xfrm>
            <a:off x="311105" y="1351508"/>
            <a:ext cx="1123480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2400" dirty="0">
                <a:solidFill>
                  <a:schemeClr val="accent1"/>
                </a:solidFill>
              </a:rPr>
              <a:t>Any</a:t>
            </a:r>
            <a:r>
              <a:rPr lang="en-GB" sz="2400" dirty="0">
                <a:solidFill>
                  <a:schemeClr val="accent1"/>
                </a:solidFill>
              </a:rPr>
              <a:t> Open Hardware project shall </a:t>
            </a:r>
            <a:r>
              <a:rPr lang="en-GB" sz="2400" dirty="0">
                <a:solidFill>
                  <a:srgbClr val="0070C0"/>
                </a:solidFill>
              </a:rPr>
              <a:t>include also the link to the Open Hardware Repository Project, see </a:t>
            </a:r>
            <a:r>
              <a:rPr lang="en-GB" sz="2400" dirty="0">
                <a:solidFill>
                  <a:srgbClr val="0070C0"/>
                </a:solidFill>
                <a:hlinkClick r:id="rId3"/>
              </a:rPr>
              <a:t>https://ohwr.org/</a:t>
            </a:r>
            <a:r>
              <a:rPr lang="en-GB" sz="2800" dirty="0">
                <a:solidFill>
                  <a:srgbClr val="0070C0"/>
                </a:solidFill>
              </a:rPr>
              <a:t>		</a:t>
            </a:r>
            <a:endParaRPr lang="en-GB" sz="2400" dirty="0">
              <a:solidFill>
                <a:srgbClr val="5AA3D9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528D59-090F-BC8A-9F2E-D859600AD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1740790" cy="741780"/>
          </a:xfrm>
        </p:spPr>
        <p:txBody>
          <a:bodyPr/>
          <a:lstStyle/>
          <a:p>
            <a:r>
              <a:rPr lang="en-US" sz="3000" b="1" dirty="0"/>
              <a:t>Open Hardware rules in Schematics and Layout </a:t>
            </a:r>
            <a:r>
              <a:rPr lang="en-US" sz="1600" b="1" dirty="0"/>
              <a:t>(2/3)</a:t>
            </a:r>
            <a:endParaRPr lang="en-GB" sz="3000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D160A6A-161C-32F4-AE2B-793293D15E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094" y="2301746"/>
            <a:ext cx="5468933" cy="382453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253CC6F-AF72-AC56-CB78-9A197C9D75FC}"/>
              </a:ext>
            </a:extLst>
          </p:cNvPr>
          <p:cNvSpPr/>
          <p:nvPr/>
        </p:nvSpPr>
        <p:spPr>
          <a:xfrm>
            <a:off x="568411" y="4785718"/>
            <a:ext cx="2594919" cy="38923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04216A31-1F50-B444-255B-635C1ED3E58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US" dirty="0"/>
              <a:t>Open Hardware at CERN in practice: Electronics  - </a:t>
            </a:r>
            <a:r>
              <a:rPr lang="en-GB" sz="1200" dirty="0"/>
              <a:t>Design Office of the BE-CEM-EPR 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641B51-5C6C-F0FC-A541-8357ECC22373}"/>
              </a:ext>
            </a:extLst>
          </p:cNvPr>
          <p:cNvGrpSpPr/>
          <p:nvPr/>
        </p:nvGrpSpPr>
        <p:grpSpPr>
          <a:xfrm>
            <a:off x="6851560" y="1772957"/>
            <a:ext cx="3423423" cy="4395178"/>
            <a:chOff x="6520978" y="1720112"/>
            <a:chExt cx="3477110" cy="444591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D4A0E08-B5F0-A097-EDCC-C3A558598E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20978" y="1720112"/>
              <a:ext cx="3477110" cy="52394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7BD3F08-0A9E-D2D7-A4B0-4146F9EFF8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15087" y="2109016"/>
              <a:ext cx="2888893" cy="40570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3048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1CC60-73E5-B41C-2403-5F6DB7C06D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58680B5-BC37-ECDE-A953-9C1EECF29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52" y="5310014"/>
            <a:ext cx="11880895" cy="89482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8F7D8-38A4-043B-D46B-7E4C1CF8C25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09/05/2025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AD06ED-4B75-D44E-DA69-FB9D5AF9C21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5D22755-3E2B-3E52-DECC-8DDEE005F641}"/>
              </a:ext>
            </a:extLst>
          </p:cNvPr>
          <p:cNvSpPr/>
          <p:nvPr/>
        </p:nvSpPr>
        <p:spPr>
          <a:xfrm>
            <a:off x="311105" y="1351508"/>
            <a:ext cx="1178616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2400" dirty="0">
                <a:solidFill>
                  <a:schemeClr val="accent1"/>
                </a:solidFill>
              </a:rPr>
              <a:t>What is true on schematics </a:t>
            </a:r>
            <a:r>
              <a:rPr lang="en-US" sz="2400" dirty="0">
                <a:solidFill>
                  <a:srgbClr val="5AA3D9"/>
                </a:solidFill>
              </a:rPr>
              <a:t>is also </a:t>
            </a:r>
            <a:r>
              <a:rPr lang="en-US" sz="2400" dirty="0">
                <a:solidFill>
                  <a:srgbClr val="0070C0"/>
                </a:solidFill>
              </a:rPr>
              <a:t>recommended on Layout design</a:t>
            </a:r>
            <a:r>
              <a:rPr lang="en-US" sz="2400" dirty="0">
                <a:solidFill>
                  <a:schemeClr val="accent1"/>
                </a:solidFill>
              </a:rPr>
              <a:t>, using silkscreen for writing on bare PCB the reference on CERN OHL licenses information but </a:t>
            </a:r>
            <a:r>
              <a:rPr lang="en-US" sz="2400" dirty="0">
                <a:solidFill>
                  <a:srgbClr val="5AA3D9"/>
                </a:solidFill>
              </a:rPr>
              <a:t>also </a:t>
            </a:r>
            <a:r>
              <a:rPr lang="en-GB" sz="2400" dirty="0">
                <a:solidFill>
                  <a:srgbClr val="5AA3D9"/>
                </a:solidFill>
              </a:rPr>
              <a:t>the link to the Open Hardware Repository</a:t>
            </a:r>
            <a:r>
              <a:rPr lang="en-US" sz="2400" dirty="0">
                <a:solidFill>
                  <a:srgbClr val="5AA3D9"/>
                </a:solidFill>
              </a:rPr>
              <a:t> </a:t>
            </a:r>
            <a:r>
              <a:rPr lang="en-GB" sz="2800" dirty="0">
                <a:solidFill>
                  <a:srgbClr val="0070C0"/>
                </a:solidFill>
              </a:rPr>
              <a:t>		</a:t>
            </a:r>
            <a:endParaRPr lang="en-GB" sz="2400" dirty="0">
              <a:solidFill>
                <a:srgbClr val="5AA3D9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CC02A77-0CB1-C569-A95F-40FECEBA0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1740790" cy="741780"/>
          </a:xfrm>
        </p:spPr>
        <p:txBody>
          <a:bodyPr/>
          <a:lstStyle/>
          <a:p>
            <a:r>
              <a:rPr lang="en-US" sz="3000" b="1" dirty="0"/>
              <a:t>Open Hardware rules in Schematics and Layout </a:t>
            </a:r>
            <a:r>
              <a:rPr lang="en-US" sz="1600" b="1" dirty="0"/>
              <a:t>(3/3)</a:t>
            </a:r>
            <a:endParaRPr lang="en-GB" sz="3000" b="1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6981ED7-C33D-CFE8-614A-400A19363135}"/>
              </a:ext>
            </a:extLst>
          </p:cNvPr>
          <p:cNvGrpSpPr/>
          <p:nvPr/>
        </p:nvGrpSpPr>
        <p:grpSpPr>
          <a:xfrm>
            <a:off x="4510215" y="2934729"/>
            <a:ext cx="3863053" cy="3038361"/>
            <a:chOff x="4217831" y="2311758"/>
            <a:chExt cx="4507606" cy="3642798"/>
          </a:xfrm>
          <a:noFill/>
        </p:grpSpPr>
        <p:sp>
          <p:nvSpPr>
            <p:cNvPr id="16" name="Callout: Down Arrow 15">
              <a:extLst>
                <a:ext uri="{FF2B5EF4-FFF2-40B4-BE49-F238E27FC236}">
                  <a16:creationId xmlns:a16="http://schemas.microsoft.com/office/drawing/2014/main" id="{9238A1FF-712A-5E6B-84A0-AAEAEB0B47CF}"/>
                </a:ext>
              </a:extLst>
            </p:cNvPr>
            <p:cNvSpPr/>
            <p:nvPr/>
          </p:nvSpPr>
          <p:spPr>
            <a:xfrm>
              <a:off x="4217831" y="2311758"/>
              <a:ext cx="4507606" cy="3642798"/>
            </a:xfrm>
            <a:prstGeom prst="downArrowCallout">
              <a:avLst>
                <a:gd name="adj1" fmla="val 7193"/>
                <a:gd name="adj2" fmla="val 7739"/>
                <a:gd name="adj3" fmla="val 15370"/>
                <a:gd name="adj4" fmla="val 74789"/>
              </a:avLst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4D32742-8BF6-2191-ED54-82E7243A58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89967" y="2389938"/>
              <a:ext cx="4363333" cy="2579611"/>
            </a:xfrm>
            <a:prstGeom prst="rect">
              <a:avLst/>
            </a:prstGeom>
            <a:grpFill/>
          </p:spPr>
        </p:pic>
      </p:grp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46557ED1-582D-7433-B4EF-6E497932372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US" dirty="0"/>
              <a:t>Open Hardware at CERN in practice: Electronics  - </a:t>
            </a:r>
            <a:r>
              <a:rPr lang="en-GB" sz="1200" dirty="0"/>
              <a:t>Design Office of the BE-CEM-EPR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759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8F8C1-9FF3-BE20-3315-CB01D64D6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C59D80-FDB1-89CA-F068-2EFED8F0907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09/05/2025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EF1C2-AFC1-05AF-FF21-975766064F1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14F58DA-1D75-6A6F-7A23-666AF1E28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1740790" cy="741780"/>
          </a:xfrm>
        </p:spPr>
        <p:txBody>
          <a:bodyPr/>
          <a:lstStyle/>
          <a:p>
            <a:r>
              <a:rPr lang="en-US" sz="3000" b="1" dirty="0"/>
              <a:t>EDMS specifics when up-loading Open Hardware projects</a:t>
            </a:r>
            <a:endParaRPr lang="en-GB" sz="30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2D6585-B937-B787-A820-822F36815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35" y="2818686"/>
            <a:ext cx="12005256" cy="332273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1504AEA-5246-2C67-1438-01337FC25F0D}"/>
              </a:ext>
            </a:extLst>
          </p:cNvPr>
          <p:cNvSpPr/>
          <p:nvPr/>
        </p:nvSpPr>
        <p:spPr>
          <a:xfrm>
            <a:off x="256591" y="1239742"/>
            <a:ext cx="1167881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/>
            <a:r>
              <a:rPr lang="en-US" sz="2400" dirty="0">
                <a:solidFill>
                  <a:schemeClr val="accent1"/>
                </a:solidFill>
              </a:rPr>
              <a:t>Full project should be </a:t>
            </a:r>
            <a:r>
              <a:rPr lang="en-US" sz="2400" dirty="0">
                <a:solidFill>
                  <a:srgbClr val="0070C0"/>
                </a:solidFill>
              </a:rPr>
              <a:t>Public access on </a:t>
            </a:r>
            <a:r>
              <a:rPr lang="en-GB" sz="2400" dirty="0">
                <a:solidFill>
                  <a:srgbClr val="0070C0"/>
                </a:solidFill>
              </a:rPr>
              <a:t>EDMS </a:t>
            </a:r>
            <a:r>
              <a:rPr lang="en-GB" sz="1600" dirty="0">
                <a:solidFill>
                  <a:srgbClr val="5AA3D9"/>
                </a:solidFill>
              </a:rPr>
              <a:t>(CERN's Engineering Data Management Service)</a:t>
            </a:r>
            <a:r>
              <a:rPr lang="en-US" sz="1600" dirty="0">
                <a:solidFill>
                  <a:srgbClr val="5AA3D9"/>
                </a:solidFill>
              </a:rPr>
              <a:t> </a:t>
            </a:r>
            <a:r>
              <a:rPr lang="en-US" sz="2400" dirty="0">
                <a:solidFill>
                  <a:schemeClr val="accent1"/>
                </a:solidFill>
              </a:rPr>
              <a:t>and any </a:t>
            </a:r>
            <a:r>
              <a:rPr lang="en-US" sz="2400" dirty="0">
                <a:solidFill>
                  <a:srgbClr val="0070C0"/>
                </a:solidFill>
              </a:rPr>
              <a:t>sub-document folders status should be Released</a:t>
            </a:r>
            <a:r>
              <a:rPr lang="en-US" sz="2400" dirty="0">
                <a:solidFill>
                  <a:schemeClr val="accent1"/>
                </a:solidFill>
              </a:rPr>
              <a:t>. This give access to anyone to have access on any sub-document files without CERN account/login</a:t>
            </a:r>
            <a:r>
              <a:rPr lang="en-GB" sz="2800" dirty="0">
                <a:solidFill>
                  <a:srgbClr val="0070C0"/>
                </a:solidFill>
              </a:rPr>
              <a:t>	</a:t>
            </a:r>
            <a:endParaRPr lang="en-GB" sz="2400" dirty="0">
              <a:solidFill>
                <a:srgbClr val="5AA3D9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F7DA99-5843-71A6-21B4-45171FF751C9}"/>
              </a:ext>
            </a:extLst>
          </p:cNvPr>
          <p:cNvSpPr/>
          <p:nvPr/>
        </p:nvSpPr>
        <p:spPr>
          <a:xfrm>
            <a:off x="3025547" y="2985955"/>
            <a:ext cx="1069938" cy="276305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A0E7628-E47F-E004-2ED5-44A6DD8E99AB}"/>
              </a:ext>
            </a:extLst>
          </p:cNvPr>
          <p:cNvSpPr/>
          <p:nvPr/>
        </p:nvSpPr>
        <p:spPr>
          <a:xfrm>
            <a:off x="5628067" y="4183100"/>
            <a:ext cx="592429" cy="1790163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FB130FC-D983-DEBB-87DD-B07566C35A6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US" dirty="0"/>
              <a:t>Open Hardware at CERN in practice: Electronics  - </a:t>
            </a:r>
            <a:r>
              <a:rPr lang="en-GB" sz="1200" dirty="0"/>
              <a:t>Design Office of the BE-CEM-EPR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507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ECDA9F-5E54-7E55-D2E7-C41662DD74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54E3E-EC8D-C71A-A28F-F0DEF92C1C0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09/05/2025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5508D-3F43-A4EC-E6DB-A9240A0DD4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7D815D3-26EB-F20F-DAF3-3E8015362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1740790" cy="741780"/>
          </a:xfrm>
        </p:spPr>
        <p:txBody>
          <a:bodyPr/>
          <a:lstStyle/>
          <a:p>
            <a:r>
              <a:rPr lang="en-US" sz="3000" b="1" dirty="0"/>
              <a:t>Extraction files on different software tool</a:t>
            </a:r>
            <a:endParaRPr lang="en-GB" sz="30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286143-B592-01C4-1277-E7306329D4CD}"/>
              </a:ext>
            </a:extLst>
          </p:cNvPr>
          <p:cNvSpPr/>
          <p:nvPr/>
        </p:nvSpPr>
        <p:spPr>
          <a:xfrm>
            <a:off x="356475" y="1190315"/>
            <a:ext cx="117861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>
                <a:solidFill>
                  <a:schemeClr val="accent1"/>
                </a:solidFill>
              </a:rPr>
              <a:t>Altium and KiCad are working on an identical way:</a:t>
            </a:r>
          </a:p>
          <a:p>
            <a:pPr>
              <a:buNone/>
            </a:pPr>
            <a:r>
              <a:rPr lang="en-GB" sz="180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Using Altium/KiCad tools in dedicated schematics or “</a:t>
            </a:r>
            <a:r>
              <a:rPr lang="en-GB" dirty="0">
                <a:solidFill>
                  <a:srgbClr val="5AA3D9"/>
                </a:solidFill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PCB</a:t>
            </a:r>
            <a:r>
              <a:rPr lang="en-GB" sz="180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file” in ALTIUM </a:t>
            </a:r>
            <a:r>
              <a:rPr lang="en-GB" dirty="0">
                <a:solidFill>
                  <a:srgbClr val="5AA3D9"/>
                </a:solidFill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or</a:t>
            </a:r>
            <a:r>
              <a:rPr lang="en-GB" sz="180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.</a:t>
            </a:r>
            <a:r>
              <a:rPr lang="en-GB" sz="1800" dirty="0" err="1">
                <a:solidFill>
                  <a:srgbClr val="5AA3D9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Kicad_pcb</a:t>
            </a:r>
            <a:r>
              <a:rPr lang="en-GB" sz="180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for KiCad, all components library can be extracted.</a:t>
            </a:r>
            <a:endParaRPr lang="en-GB" sz="1800" dirty="0">
              <a:solidFill>
                <a:srgbClr val="5AA3D9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180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In PCB layout, using the command </a:t>
            </a:r>
            <a:r>
              <a:rPr lang="en-GB" sz="1800" i="1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Make PCB library</a:t>
            </a:r>
            <a:r>
              <a:rPr lang="en-GB" i="1" dirty="0">
                <a:solidFill>
                  <a:srgbClr val="5AA3D9"/>
                </a:solidFill>
                <a:latin typeface="Calibri" panose="020F0502020204030204" pitchFamily="34" charset="0"/>
                <a:ea typeface="Aptos" panose="020B0004020202020204" pitchFamily="34" charset="0"/>
              </a:rPr>
              <a:t> </a:t>
            </a:r>
            <a:r>
              <a:rPr lang="en-GB" sz="180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creates a local library with all footprints used in the PCB.</a:t>
            </a:r>
            <a:r>
              <a:rPr lang="en-GB" dirty="0">
                <a:solidFill>
                  <a:srgbClr val="5AA3D9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en-GB" sz="180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</a:t>
            </a:r>
            <a:r>
              <a:rPr lang="en-GB" dirty="0">
                <a:solidFill>
                  <a:srgbClr val="5AA3D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is an alternative until a </a:t>
            </a:r>
            <a:r>
              <a:rPr lang="fr-FR" b="0" i="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release open-source CERN KiCad library </a:t>
            </a:r>
            <a:r>
              <a:rPr lang="fr-FR" b="0" i="0" dirty="0" err="1">
                <a:solidFill>
                  <a:srgbClr val="5AA3D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may</a:t>
            </a:r>
            <a:r>
              <a:rPr lang="fr-FR" b="0" i="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0" i="0" dirty="0" err="1">
                <a:solidFill>
                  <a:srgbClr val="5AA3D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b="0" i="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0" i="0" dirty="0" err="1">
                <a:solidFill>
                  <a:srgbClr val="5AA3D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available</a:t>
            </a:r>
            <a:r>
              <a:rPr lang="fr-FR" b="0" i="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b="0" i="0" dirty="0" err="1">
                <a:solidFill>
                  <a:srgbClr val="5AA3D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work</a:t>
            </a:r>
            <a:r>
              <a:rPr lang="fr-FR" b="0" i="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fr-FR" b="0" i="0" dirty="0" err="1">
                <a:solidFill>
                  <a:srgbClr val="5AA3D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progress</a:t>
            </a:r>
            <a:r>
              <a:rPr lang="fr-FR" b="0" i="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0" i="0" dirty="0" err="1">
                <a:solidFill>
                  <a:srgbClr val="5AA3D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b="0" i="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CERN </a:t>
            </a:r>
            <a:r>
              <a:rPr lang="fr-FR" b="0" i="0" dirty="0" err="1">
                <a:solidFill>
                  <a:srgbClr val="5AA3D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juridic</a:t>
            </a:r>
            <a:r>
              <a:rPr lang="fr-FR" b="0" i="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team)</a:t>
            </a:r>
            <a:endParaRPr lang="en-GB" sz="2400" dirty="0">
              <a:solidFill>
                <a:srgbClr val="5AA3D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5B0392F-7689-E46B-6892-D8B96A8B68B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US" dirty="0"/>
              <a:t>Open Hardware at CERN in practice: Electronics  - </a:t>
            </a:r>
            <a:r>
              <a:rPr lang="en-GB" sz="1200" dirty="0"/>
              <a:t>Design Office of the BE-CEM-EPR 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E060257-856A-F238-5825-6E522D184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639" y="2824823"/>
            <a:ext cx="2500891" cy="326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A9D92AA-97D5-53A6-CC68-F29A77D2B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125" y="2824823"/>
            <a:ext cx="2369443" cy="3246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2334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A4D37E-C9B4-11DF-3D13-E2DD75241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693EBC-61D2-278C-2B12-BD8461935E4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09/05/2025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FE9EF-07B1-0FD3-24C2-4051464AFFA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D062646-4897-C737-A709-21A9662DE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1740790" cy="741780"/>
          </a:xfrm>
        </p:spPr>
        <p:txBody>
          <a:bodyPr/>
          <a:lstStyle/>
          <a:p>
            <a:r>
              <a:rPr lang="en-US" sz="3000" b="1" dirty="0"/>
              <a:t>Extraction files on different software tool</a:t>
            </a:r>
            <a:endParaRPr lang="en-GB" sz="30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0A1ABF-7FB2-A27A-316A-091F982322D0}"/>
              </a:ext>
            </a:extLst>
          </p:cNvPr>
          <p:cNvSpPr/>
          <p:nvPr/>
        </p:nvSpPr>
        <p:spPr>
          <a:xfrm>
            <a:off x="356475" y="1190315"/>
            <a:ext cx="1178616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>
                <a:solidFill>
                  <a:schemeClr val="accent1"/>
                </a:solidFill>
              </a:rPr>
              <a:t>Cadence works on a different model:</a:t>
            </a:r>
          </a:p>
          <a:p>
            <a:pPr>
              <a:buNone/>
            </a:pPr>
            <a:r>
              <a:rPr lang="en-GB" sz="180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The BRD file can be used with the “</a:t>
            </a:r>
            <a:r>
              <a:rPr lang="en-GB" dirty="0">
                <a:solidFill>
                  <a:srgbClr val="5AA3D9"/>
                </a:solidFill>
                <a:latin typeface="Calibri" panose="020F0502020204030204" pitchFamily="34" charset="0"/>
                <a:ea typeface="Aptos" panose="020B0004020202020204" pitchFamily="34" charset="0"/>
              </a:rPr>
              <a:t>Dump-library</a:t>
            </a:r>
            <a:r>
              <a:rPr lang="en-GB" sz="1800" dirty="0">
                <a:solidFill>
                  <a:srgbClr val="5AA3D9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” command and everything can be retrieved from that BRD file:</a:t>
            </a:r>
          </a:p>
          <a:p>
            <a:endParaRPr lang="en-GB" sz="1800" dirty="0">
              <a:solidFill>
                <a:srgbClr val="0F4761"/>
              </a:solidFill>
              <a:effectLst/>
              <a:latin typeface="Calibri" panose="020F050202020403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GB" dirty="0">
              <a:solidFill>
                <a:srgbClr val="0F4761"/>
              </a:solidFill>
              <a:latin typeface="Calibri" panose="020F050202020403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8CC088B-AF02-97AD-B296-CAF7E05D35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US" dirty="0"/>
              <a:t>Open Hardware at CERN in practice: Electronics  - </a:t>
            </a:r>
            <a:r>
              <a:rPr lang="en-GB" sz="1200" dirty="0"/>
              <a:t>Design Office of the BE-CEM-EPR 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765677A-65BC-7682-D056-F9BB08DB9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123" y="2207793"/>
            <a:ext cx="40005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9364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595959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16006</TotalTime>
  <Words>758</Words>
  <Application>Microsoft Office PowerPoint</Application>
  <PresentationFormat>Widescreen</PresentationFormat>
  <Paragraphs>93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Arial</vt:lpstr>
      <vt:lpstr>Calibri</vt:lpstr>
      <vt:lpstr>Office Theme</vt:lpstr>
      <vt:lpstr>Open Hardware at CERN in practice: Electronics     Design Office of the BE-CEM-EPR Electronics Service </vt:lpstr>
      <vt:lpstr>Introduction to the BE-CEM-EPR Electronics Service</vt:lpstr>
      <vt:lpstr>Open Hardware experience in BE-CEM-EPR Electronics Service</vt:lpstr>
      <vt:lpstr>Open Hardware rules in Schematics and Layout (1/3)</vt:lpstr>
      <vt:lpstr>Open Hardware rules in Schematics and Layout (2/3)</vt:lpstr>
      <vt:lpstr>Open Hardware rules in Schematics and Layout (3/3)</vt:lpstr>
      <vt:lpstr>EDMS specifics when up-loading Open Hardware projects</vt:lpstr>
      <vt:lpstr>Extraction files on different software tool</vt:lpstr>
      <vt:lpstr>Extraction files on different software tool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Louisa Elizabeth Catherall</dc:creator>
  <cp:lastModifiedBy>Raphael Berberat</cp:lastModifiedBy>
  <cp:revision>1608</cp:revision>
  <cp:lastPrinted>2024-04-24T08:00:12Z</cp:lastPrinted>
  <dcterms:created xsi:type="dcterms:W3CDTF">2019-11-06T09:35:48Z</dcterms:created>
  <dcterms:modified xsi:type="dcterms:W3CDTF">2025-05-09T11:29:17Z</dcterms:modified>
</cp:coreProperties>
</file>