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268" r:id="rId3"/>
    <p:sldId id="272" r:id="rId4"/>
    <p:sldId id="299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8365" autoAdjust="0"/>
  </p:normalViewPr>
  <p:slideViewPr>
    <p:cSldViewPr snapToGrid="0" snapToObjects="1">
      <p:cViewPr varScale="1">
        <p:scale>
          <a:sx n="113" d="100"/>
          <a:sy n="113" d="100"/>
        </p:scale>
        <p:origin x="33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GB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02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33E73-6BD4-22C3-4F98-31F723C0D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BAD844-E50A-0551-9196-738EF5926D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54394D-45CF-00D2-133C-0DFFFA4287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3692D-82A5-4E5F-253B-11253C1E40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15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F7901-A4A8-8318-072A-A33F31620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9A8572-5431-4478-FB47-98D19A8CF4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FBA90F-2594-5507-FE2E-71A5286C2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C323C-0306-CFDB-F9B6-442B92127E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58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F149C-7ABD-1371-8D43-0ACF90290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15BCD7-1F99-1EE7-6C53-9073A2956F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858887-D5EE-57B6-35E4-05247FCBB6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4F0BE-A46D-8170-5FD5-8602ECFD1D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90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E7B98-AD2A-E636-6354-A8A8BD263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4F8EC6-14E1-BACA-E48F-E374F9A8D6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EDD1DA-DDCC-1E20-978B-134EF0E00E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07908-4261-F463-39C2-29D739F4F3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8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Procurement of open hardware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Josh Davison</a:t>
            </a:r>
          </a:p>
          <a:p>
            <a:r>
              <a:rPr lang="en-GB" b="0" dirty="0"/>
              <a:t>9 May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F883EA-6357-505C-C76E-E7B935295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47CC94-30A1-72C6-A0FB-EF4729D55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 pays more for </a:t>
            </a:r>
            <a:r>
              <a:rPr lang="en-US" dirty="0" err="1"/>
              <a:t>licences</a:t>
            </a:r>
            <a:r>
              <a:rPr lang="en-US" dirty="0"/>
              <a:t> for design tools where we allow third parties to </a:t>
            </a:r>
            <a:r>
              <a:rPr lang="en-US" dirty="0" err="1"/>
              <a:t>commercialise</a:t>
            </a:r>
            <a:r>
              <a:rPr lang="en-US" dirty="0"/>
              <a:t> the design</a:t>
            </a:r>
          </a:p>
          <a:p>
            <a:endParaRPr lang="en-US" dirty="0"/>
          </a:p>
          <a:p>
            <a:r>
              <a:rPr lang="en-US" dirty="0"/>
              <a:t>CERN must avoid any perception of a breach of our </a:t>
            </a:r>
            <a:r>
              <a:rPr lang="en-US" dirty="0" err="1"/>
              <a:t>licence</a:t>
            </a:r>
            <a:r>
              <a:rPr lang="en-US" dirty="0"/>
              <a:t> agreements for our design tools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DDFBC3-F8BE-145C-2BC8-B576DE23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Open hardware can increase the prices we pay for our design tools?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C2BBB-B70F-9BEB-FF03-6CE8468F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E3876-2456-88BC-6F9C-D191A3DA6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287D9-9CE9-5D55-F337-A5B3C41B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2" descr="595,400+ Tip Stock Illustrations, Royalty-Free Vector Graphics &amp; Clip Art -  iStock | Feedback, Tips and tricks, Tip icon">
            <a:extLst>
              <a:ext uri="{FF2B5EF4-FFF2-40B4-BE49-F238E27FC236}">
                <a16:creationId xmlns:a16="http://schemas.microsoft.com/office/drawing/2014/main" id="{F59951FC-D60F-004D-085A-ECE306EF5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04" y="4419906"/>
            <a:ext cx="1282495" cy="128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7A6134-701D-65DE-9CF7-15F15AAB53AA}"/>
              </a:ext>
            </a:extLst>
          </p:cNvPr>
          <p:cNvSpPr txBox="1"/>
          <p:nvPr/>
        </p:nvSpPr>
        <p:spPr>
          <a:xfrm>
            <a:off x="1786598" y="4599488"/>
            <a:ext cx="93209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Avoid proprietary tools for designing open hardware, wherever possible</a:t>
            </a:r>
          </a:p>
          <a:p>
            <a:endParaRPr lang="en-US" dirty="0"/>
          </a:p>
          <a:p>
            <a:r>
              <a:rPr lang="en-US" dirty="0"/>
              <a:t>Check before licensing out hardware designed with proprietary tools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855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C6BA2-9D02-EED9-E9AD-FF654EC28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9784A-8B4F-1835-FE5C-11C9783C1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I can use open hardware as a justification for a single source purchase?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51F443-0BFB-2415-A0E3-6A9AD19BD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8BD3F-002E-DD02-BAA7-DD5E904FE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8233D3-0314-1E6A-7DE7-FD7E86821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0" name="Picture 2" descr="100 True or False Questions for Kids [With Answers]">
            <a:extLst>
              <a:ext uri="{FF2B5EF4-FFF2-40B4-BE49-F238E27FC236}">
                <a16:creationId xmlns:a16="http://schemas.microsoft.com/office/drawing/2014/main" id="{470541FB-D3F1-7C51-8CBA-6D3B4A60333A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" b="120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564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49983C-9B1F-BD12-679C-E02687121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D5B703-32FA-A28B-3FE1-94B730435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False, obviously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32DD03-AAAC-7F6C-E891-ADFA39929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I can use open hardware as a justification for a single source purchase?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C202F-B91A-5B4B-EFD0-A2B9F8B0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2459D-79A5-4D5B-0500-A13ACE3B9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D7144-2B9D-C101-FC21-87B194B52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2" descr="595,400+ Tip Stock Illustrations, Royalty-Free Vector Graphics &amp; Clip Art -  iStock | Feedback, Tips and tricks, Tip icon">
            <a:extLst>
              <a:ext uri="{FF2B5EF4-FFF2-40B4-BE49-F238E27FC236}">
                <a16:creationId xmlns:a16="http://schemas.microsoft.com/office/drawing/2014/main" id="{452965AA-4BEF-1E45-2377-A2A0D9970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04" y="4419906"/>
            <a:ext cx="1282495" cy="128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19C3C1-3B3E-AA9E-9E62-49D2372D563E}"/>
              </a:ext>
            </a:extLst>
          </p:cNvPr>
          <p:cNvSpPr txBox="1"/>
          <p:nvPr/>
        </p:nvSpPr>
        <p:spPr>
          <a:xfrm>
            <a:off x="1786598" y="4737987"/>
            <a:ext cx="93209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Don’t invent single source justifications because you can’t be bothered to do a price enquiry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870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9467849" cy="4608512"/>
          </a:xfrm>
        </p:spPr>
        <p:txBody>
          <a:bodyPr/>
          <a:lstStyle/>
          <a:p>
            <a:r>
              <a:rPr lang="en-US" dirty="0"/>
              <a:t>None of my statements are backed up by data</a:t>
            </a:r>
          </a:p>
          <a:p>
            <a:endParaRPr lang="en-US" dirty="0"/>
          </a:p>
          <a:p>
            <a:r>
              <a:rPr lang="en-US" dirty="0"/>
              <a:t>You will probably be able to find a counter-example to each example I give</a:t>
            </a:r>
          </a:p>
          <a:p>
            <a:endParaRPr lang="en-US" dirty="0"/>
          </a:p>
          <a:p>
            <a:r>
              <a:rPr lang="en-US" dirty="0"/>
              <a:t>Discussion is welcome after the presentation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small print (since we are discussing </a:t>
            </a:r>
            <a:r>
              <a:rPr lang="en-US" dirty="0" err="1"/>
              <a:t>licences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DB769-3205-794E-B162-1A4E0ECB4A97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We get more competition when we procure open hardware?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 descr="100 True or False Questions for Kids [With Answers]">
            <a:extLst>
              <a:ext uri="{FF2B5EF4-FFF2-40B4-BE49-F238E27FC236}">
                <a16:creationId xmlns:a16="http://schemas.microsoft.com/office/drawing/2014/main" id="{585FFB81-D464-86D5-3C05-23B66F8B5B5F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" b="120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05A64B-97C4-2487-DC3C-06CBFEB41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2389802"/>
          </a:xfrm>
        </p:spPr>
        <p:txBody>
          <a:bodyPr/>
          <a:lstStyle/>
          <a:p>
            <a:r>
              <a:rPr lang="en-US" dirty="0"/>
              <a:t>Smaller firms may be more interested if they can get CERN as a reference project</a:t>
            </a:r>
          </a:p>
          <a:p>
            <a:pPr lvl="1"/>
            <a:endParaRPr lang="en-US" dirty="0"/>
          </a:p>
          <a:p>
            <a:r>
              <a:rPr lang="en-US" dirty="0"/>
              <a:t>Larger firms tend to be put off by open hardware</a:t>
            </a:r>
          </a:p>
          <a:p>
            <a:endParaRPr lang="en-US" dirty="0"/>
          </a:p>
          <a:p>
            <a:r>
              <a:rPr lang="en-US" dirty="0"/>
              <a:t>Build-to-print electronics is one of the areas where we have the most competition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9C2337-DA57-4F83-5693-4C190564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We get more competition when we procure open hardware?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BF8B8-C789-3C02-AA4C-C671992E3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33FA6-CBD0-7E92-E43B-D29F94BA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4DB57-A253-FF26-FBB0-EA89DAA45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 descr="595,400+ Tip Stock Illustrations, Royalty-Free Vector Graphics &amp; Clip Art -  iStock | Feedback, Tips and tricks, Tip icon">
            <a:extLst>
              <a:ext uri="{FF2B5EF4-FFF2-40B4-BE49-F238E27FC236}">
                <a16:creationId xmlns:a16="http://schemas.microsoft.com/office/drawing/2014/main" id="{1344F2DA-DD48-81D9-0ABD-A0E17B7B1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04" y="4419906"/>
            <a:ext cx="1282495" cy="128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6848D4-0274-8072-5266-18A8FE0E4072}"/>
              </a:ext>
            </a:extLst>
          </p:cNvPr>
          <p:cNvSpPr txBox="1"/>
          <p:nvPr/>
        </p:nvSpPr>
        <p:spPr>
          <a:xfrm>
            <a:off x="1786599" y="48341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“Active sourcing” is always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44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564EC-8141-DAED-8E71-9D038A22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9F88D-201D-4BBD-393E-5B321270B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We get better bid prices when we procure open hardware?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C1DF1C-1AF6-EA38-7DF1-65F58220D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1D3809-CD16-300C-B492-A1A3EF2A9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A87B4E-94DC-4EF1-7F5B-1B2E39425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 descr="100 True or False Questions for Kids [With Answers]">
            <a:extLst>
              <a:ext uri="{FF2B5EF4-FFF2-40B4-BE49-F238E27FC236}">
                <a16:creationId xmlns:a16="http://schemas.microsoft.com/office/drawing/2014/main" id="{FDC250BE-8835-6563-1E19-3FE6998BDDF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" b="120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997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0F9BCE-E9B3-B8A4-FBC2-1D6720901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24F3BF-2CD5-E55E-798C-4CEBADB1E7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firms are willing to reduce their bid prices if they can </a:t>
            </a:r>
            <a:r>
              <a:rPr lang="en-US" dirty="0" err="1"/>
              <a:t>commercialise</a:t>
            </a:r>
            <a:r>
              <a:rPr lang="en-US" dirty="0"/>
              <a:t> the designs to other customers</a:t>
            </a:r>
          </a:p>
          <a:p>
            <a:pPr lvl="1"/>
            <a:r>
              <a:rPr lang="en-US" dirty="0"/>
              <a:t>This arguably works better with a direct </a:t>
            </a:r>
            <a:r>
              <a:rPr lang="en-US" dirty="0" err="1"/>
              <a:t>licence</a:t>
            </a:r>
            <a:r>
              <a:rPr lang="en-US" dirty="0"/>
              <a:t> agreement</a:t>
            </a:r>
          </a:p>
          <a:p>
            <a:pPr lvl="1"/>
            <a:endParaRPr lang="en-US" dirty="0"/>
          </a:p>
          <a:p>
            <a:r>
              <a:rPr lang="en-GB" dirty="0"/>
              <a:t>Early involvement of industry in the design improves manufacturability of the product</a:t>
            </a:r>
          </a:p>
          <a:p>
            <a:pPr lvl="1"/>
            <a:r>
              <a:rPr lang="en-GB" dirty="0"/>
              <a:t>This rings true</a:t>
            </a:r>
          </a:p>
          <a:p>
            <a:pPr lvl="1"/>
            <a:r>
              <a:rPr lang="en-GB" dirty="0"/>
              <a:t>There are other strategies available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2F008E-1454-E381-438F-F0F0016E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We get better bid prices when we procure open hardware?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43832-A4FE-E380-8C87-C8E3ABA6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0A0A90-68CE-60D0-AD8F-0BF3EE9DB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B50C4-D410-6AD3-EB69-1F558DAEB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2" descr="595,400+ Tip Stock Illustrations, Royalty-Free Vector Graphics &amp; Clip Art -  iStock | Feedback, Tips and tricks, Tip icon">
            <a:extLst>
              <a:ext uri="{FF2B5EF4-FFF2-40B4-BE49-F238E27FC236}">
                <a16:creationId xmlns:a16="http://schemas.microsoft.com/office/drawing/2014/main" id="{D078245C-C587-F2B7-12EE-4291E734D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04" y="4419906"/>
            <a:ext cx="1282495" cy="128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F57332-7843-619F-90EE-56F14A63F67E}"/>
              </a:ext>
            </a:extLst>
          </p:cNvPr>
          <p:cNvSpPr txBox="1"/>
          <p:nvPr/>
        </p:nvSpPr>
        <p:spPr>
          <a:xfrm>
            <a:off x="1786599" y="4876487"/>
            <a:ext cx="932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Allow firms to adapt the design to their manufacturing process </a:t>
            </a:r>
          </a:p>
        </p:txBody>
      </p:sp>
    </p:spTree>
    <p:extLst>
      <p:ext uri="{BB962C8B-B14F-4D97-AF65-F5344CB8AC3E}">
        <p14:creationId xmlns:p14="http://schemas.microsoft.com/office/powerpoint/2010/main" val="348602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89634-42C2-300E-2FCD-7410DA8D6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52897-CB01-6F31-7DA0-0363F2880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Open hardware reduces the risk of dependency on a proprietary technology?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D5FAFF-6D7A-5A7E-0A26-E9FA84B17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5111DD-88A4-27A6-3488-7597BB7F3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367D1-A73D-A8AF-D6D7-2CB56DB86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 descr="100 True or False Questions for Kids [With Answers]">
            <a:extLst>
              <a:ext uri="{FF2B5EF4-FFF2-40B4-BE49-F238E27FC236}">
                <a16:creationId xmlns:a16="http://schemas.microsoft.com/office/drawing/2014/main" id="{81D74325-C382-D704-BE71-8A4E187591E8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" b="120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345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0524E-8808-E366-DE51-A122D67CC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F24FE5-9DD9-F88B-AD46-ED1E97124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had examples of lock-in that were resolved by open hardware</a:t>
            </a:r>
          </a:p>
          <a:p>
            <a:pPr lvl="1"/>
            <a:endParaRPr lang="en-US" dirty="0"/>
          </a:p>
          <a:p>
            <a:r>
              <a:rPr lang="en-GB" dirty="0"/>
              <a:t>Other strategies are available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40F33F-4AD7-EA04-4608-68888279E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Open hardware reduces the risk of dependency on a proprietary technology?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CFD84-9B70-3E6A-8E70-638C7EC23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201FE-303A-3383-9FA8-2FB606F45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657F9-1B77-6B35-B124-FE16ACC0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2" descr="595,400+ Tip Stock Illustrations, Royalty-Free Vector Graphics &amp; Clip Art -  iStock | Feedback, Tips and tricks, Tip icon">
            <a:extLst>
              <a:ext uri="{FF2B5EF4-FFF2-40B4-BE49-F238E27FC236}">
                <a16:creationId xmlns:a16="http://schemas.microsoft.com/office/drawing/2014/main" id="{5E6C9D6F-4AB2-1F22-395A-D781ECC6D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04" y="4419906"/>
            <a:ext cx="1282495" cy="128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9A08A0-2181-7E07-5AAD-4A851A4C6679}"/>
              </a:ext>
            </a:extLst>
          </p:cNvPr>
          <p:cNvSpPr txBox="1"/>
          <p:nvPr/>
        </p:nvSpPr>
        <p:spPr>
          <a:xfrm>
            <a:off x="1786598" y="4834197"/>
            <a:ext cx="9320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Always have an exit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361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07755-DCDE-B932-5181-76DDBDE59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0E3A2-991B-00B9-A1E7-299CFE264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True or false: Open hardware can increase the prices we pay for our design tools?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1BCD18-F7F2-C204-1460-57423D9DD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1C10-16D0-3641-8CF9-7AFCA4FCF4FA}" type="datetime3">
              <a:rPr lang="en-US" smtClean="0"/>
              <a:t>6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26A5A-9C2C-ACF3-1F73-C8A8F6156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Josh Davison | Procurement of open hardware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8BA62-6D95-4374-AD42-BC4AC0512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100 True or False Questions for Kids [With Answers]">
            <a:extLst>
              <a:ext uri="{FF2B5EF4-FFF2-40B4-BE49-F238E27FC236}">
                <a16:creationId xmlns:a16="http://schemas.microsoft.com/office/drawing/2014/main" id="{4CB664C9-B661-10CD-2D5B-C118A7AF75E0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" b="120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972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173</TotalTime>
  <Words>505</Words>
  <Application>Microsoft Office PowerPoint</Application>
  <PresentationFormat>Widescreen</PresentationFormat>
  <Paragraphs>82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Arial</vt:lpstr>
      <vt:lpstr>Calibri</vt:lpstr>
      <vt:lpstr>Office Theme</vt:lpstr>
      <vt:lpstr>Procurement of open hardware</vt:lpstr>
      <vt:lpstr>Some small print (since we are discussing licences)</vt:lpstr>
      <vt:lpstr>True or false: We get more competition when we procure open hardware?</vt:lpstr>
      <vt:lpstr>True or false: We get more competition when we procure open hardware?</vt:lpstr>
      <vt:lpstr>True or false: We get better bid prices when we procure open hardware?</vt:lpstr>
      <vt:lpstr>True or false: We get better bid prices when we procure open hardware?</vt:lpstr>
      <vt:lpstr>True or false: Open hardware reduces the risk of dependency on a proprietary technology?</vt:lpstr>
      <vt:lpstr>True or false: Open hardware reduces the risk of dependency on a proprietary technology?</vt:lpstr>
      <vt:lpstr>True or false: Open hardware can increase the prices we pay for our design tools?</vt:lpstr>
      <vt:lpstr>True or false: Open hardware can increase the prices we pay for our design tools?</vt:lpstr>
      <vt:lpstr>True or false: I can use open hardware as a justification for a single source purchase?</vt:lpstr>
      <vt:lpstr>True or false: I can use open hardware as a justification for a single source purchase?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Josh Davison</dc:creator>
  <cp:lastModifiedBy>Josh Davison</cp:lastModifiedBy>
  <cp:revision>3</cp:revision>
  <dcterms:created xsi:type="dcterms:W3CDTF">2025-05-06T08:46:19Z</dcterms:created>
  <dcterms:modified xsi:type="dcterms:W3CDTF">2025-05-06T11:39:20Z</dcterms:modified>
</cp:coreProperties>
</file>