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96" r:id="rId2"/>
    <p:sldId id="299" r:id="rId3"/>
    <p:sldId id="301" r:id="rId4"/>
    <p:sldId id="302" r:id="rId5"/>
    <p:sldId id="303" r:id="rId6"/>
    <p:sldId id="304" r:id="rId7"/>
    <p:sldId id="307" r:id="rId8"/>
    <p:sldId id="308" r:id="rId9"/>
    <p:sldId id="309" r:id="rId10"/>
    <p:sldId id="311" r:id="rId11"/>
    <p:sldId id="313" r:id="rId12"/>
    <p:sldId id="305" r:id="rId13"/>
    <p:sldId id="306" r:id="rId14"/>
    <p:sldId id="312" r:id="rId15"/>
    <p:sldId id="28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3FEFF"/>
    <a:srgbClr val="FFFC0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0"/>
    <p:restoredTop sz="94686"/>
  </p:normalViewPr>
  <p:slideViewPr>
    <p:cSldViewPr snapToGrid="0" snapToObjects="1">
      <p:cViewPr varScale="1">
        <p:scale>
          <a:sx n="127" d="100"/>
          <a:sy n="127" d="100"/>
        </p:scale>
        <p:origin x="256"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5/9/25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9 May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9 May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9 May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9 May 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9 May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9 May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9 May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9 May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9 May 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9 May 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9 May 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9 May 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9 May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9 May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9 May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9 May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9 May 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9 May 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3FCF6715-A2B5-A045-B72C-B503686710DB}" type="datetime3">
              <a:rPr lang="en-US" smtClean="0"/>
              <a:pPr/>
              <a:t>9 May 2025</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Presenter | Presentation Title</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www.linkedin.com/in/foray-jean-marie-21113577/" TargetMode="External"/><Relationship Id="rId7" Type="http://schemas.openxmlformats.org/officeDocument/2006/relationships/hyperlink" Target="https://gitlab.com/ohwr/project/radtol-led-luminaire/-/wikis/home" TargetMode="External"/><Relationship Id="rId2" Type="http://schemas.openxmlformats.org/officeDocument/2006/relationships/image" Target="../media/image30.jpg"/><Relationship Id="rId1" Type="http://schemas.openxmlformats.org/officeDocument/2006/relationships/slideLayout" Target="../slideLayouts/slideLayout4.xml"/><Relationship Id="rId6" Type="http://schemas.openxmlformats.org/officeDocument/2006/relationships/hyperlink" Target="https://www.linkedin.com/in/bart-hommels-694a4a1/" TargetMode="External"/><Relationship Id="rId5" Type="http://schemas.openxmlformats.org/officeDocument/2006/relationships/hyperlink" Target="https://www.linkedin.com/in/eva-cano-gonzalez-8a5829151/" TargetMode="External"/><Relationship Id="rId4" Type="http://schemas.openxmlformats.org/officeDocument/2006/relationships/hyperlink" Target="https://www.linkedin.com/in/alessandro-floriduz-a156b068/"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jpg"/><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5.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28.gif"/><Relationship Id="rId5" Type="http://schemas.openxmlformats.org/officeDocument/2006/relationships/image" Target="../media/image27.gif"/><Relationship Id="rId4" Type="http://schemas.openxmlformats.org/officeDocument/2006/relationships/image" Target="../media/image2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solidFill>
            <a:schemeClr val="bg1"/>
          </a:solidFill>
        </p:spPr>
        <p:txBody>
          <a:bodyPr/>
          <a:lstStyle/>
          <a:p>
            <a:r>
              <a:rPr lang="en-GB" dirty="0"/>
              <a:t>Putting it all together: </a:t>
            </a:r>
            <a:br>
              <a:rPr lang="en-GB" dirty="0"/>
            </a:br>
            <a:r>
              <a:rPr lang="en-GB" dirty="0"/>
              <a:t>Radiation-tolerant lighting in CERN's Proton Synchrotron (PS) </a:t>
            </a:r>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James Devine</a:t>
            </a:r>
          </a:p>
          <a:p>
            <a:r>
              <a:rPr lang="en-GB" b="0" dirty="0"/>
              <a:t>09/05/2025</a:t>
            </a:r>
          </a:p>
        </p:txBody>
      </p:sp>
      <p:pic>
        <p:nvPicPr>
          <p:cNvPr id="7" name="Picture 6" descr="A large machine in a factory&#10;&#10;AI-generated content may be incorrect.">
            <a:extLst>
              <a:ext uri="{FF2B5EF4-FFF2-40B4-BE49-F238E27FC236}">
                <a16:creationId xmlns:a16="http://schemas.microsoft.com/office/drawing/2014/main" id="{E9264EBE-CE4F-E28E-7443-094014A041C2}"/>
              </a:ext>
            </a:extLst>
          </p:cNvPr>
          <p:cNvPicPr>
            <a:picLocks noChangeAspect="1"/>
          </p:cNvPicPr>
          <p:nvPr/>
        </p:nvPicPr>
        <p:blipFill>
          <a:blip r:embed="rId2"/>
          <a:stretch>
            <a:fillRect/>
          </a:stretch>
        </p:blipFill>
        <p:spPr>
          <a:xfrm>
            <a:off x="7525726" y="189000"/>
            <a:ext cx="4258286" cy="3240000"/>
          </a:xfrm>
          <a:prstGeom prst="rect">
            <a:avLst/>
          </a:prstGeom>
        </p:spPr>
      </p:pic>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C07B6-B28D-E053-E70A-07E8BBBCBD61}"/>
              </a:ext>
            </a:extLst>
          </p:cNvPr>
          <p:cNvSpPr>
            <a:spLocks noGrp="1"/>
          </p:cNvSpPr>
          <p:nvPr>
            <p:ph type="title"/>
          </p:nvPr>
        </p:nvSpPr>
        <p:spPr/>
        <p:txBody>
          <a:bodyPr/>
          <a:lstStyle/>
          <a:p>
            <a:r>
              <a:rPr lang="en-CH" dirty="0"/>
              <a:t>Conclusion</a:t>
            </a:r>
          </a:p>
        </p:txBody>
      </p:sp>
      <p:sp>
        <p:nvSpPr>
          <p:cNvPr id="3" name="Content Placeholder 2">
            <a:extLst>
              <a:ext uri="{FF2B5EF4-FFF2-40B4-BE49-F238E27FC236}">
                <a16:creationId xmlns:a16="http://schemas.microsoft.com/office/drawing/2014/main" id="{42244B03-E0D6-C6AD-0D12-A337AC1E444D}"/>
              </a:ext>
            </a:extLst>
          </p:cNvPr>
          <p:cNvSpPr>
            <a:spLocks noGrp="1"/>
          </p:cNvSpPr>
          <p:nvPr>
            <p:ph sz="half" idx="1"/>
          </p:nvPr>
        </p:nvSpPr>
        <p:spPr>
          <a:xfrm>
            <a:off x="407987" y="1592264"/>
            <a:ext cx="6175693" cy="4608512"/>
          </a:xfrm>
        </p:spPr>
        <p:txBody>
          <a:bodyPr>
            <a:normAutofit/>
          </a:bodyPr>
          <a:lstStyle/>
          <a:p>
            <a:pPr marL="342900" indent="-342900">
              <a:buFont typeface="Arial" panose="020B0604020202020204" pitchFamily="34" charset="0"/>
              <a:buChar char="•"/>
            </a:pPr>
            <a:r>
              <a:rPr lang="en-CH" dirty="0"/>
              <a:t>Very challenging and rewarding project. </a:t>
            </a:r>
          </a:p>
          <a:p>
            <a:pPr marL="342900" indent="-342900">
              <a:buFont typeface="Arial" panose="020B0604020202020204" pitchFamily="34" charset="0"/>
              <a:buChar char="•"/>
            </a:pPr>
            <a:r>
              <a:rPr lang="en-CH" dirty="0"/>
              <a:t>Average cost for our first batch of lights was only 415€ each. This saved us approx 3.3M€, compared to buying from the specialists, almost the entire project budget.</a:t>
            </a:r>
          </a:p>
          <a:p>
            <a:pPr marL="342900" indent="-342900">
              <a:buFont typeface="Arial" panose="020B0604020202020204" pitchFamily="34" charset="0"/>
              <a:buChar char="•"/>
            </a:pPr>
            <a:r>
              <a:rPr lang="en-CH" dirty="0"/>
              <a:t>Manufacturing took longer than expected, but we got the lights installed before the end of LS2. </a:t>
            </a:r>
          </a:p>
          <a:p>
            <a:pPr marL="342900" indent="-342900">
              <a:buFont typeface="Arial" panose="020B0604020202020204" pitchFamily="34" charset="0"/>
              <a:buChar char="•"/>
            </a:pPr>
            <a:r>
              <a:rPr lang="en-CH" dirty="0"/>
              <a:t>All the lights are still working…</a:t>
            </a:r>
          </a:p>
          <a:p>
            <a:pPr marL="342900" indent="-342900">
              <a:buFont typeface="Arial" panose="020B0604020202020204" pitchFamily="34" charset="0"/>
              <a:buChar char="•"/>
            </a:pPr>
            <a:r>
              <a:rPr lang="en-CH" dirty="0"/>
              <a:t>Design since adapted for use in accelerators in Austrlia and the USA (The Australian Synchrotron, SLAC and Jefferson Lab)</a:t>
            </a:r>
          </a:p>
          <a:p>
            <a:pPr marL="342900" indent="-342900">
              <a:buFont typeface="Arial" panose="020B0604020202020204" pitchFamily="34" charset="0"/>
              <a:buChar char="•"/>
            </a:pPr>
            <a:endParaRPr lang="en-CH" dirty="0"/>
          </a:p>
        </p:txBody>
      </p:sp>
      <p:pic>
        <p:nvPicPr>
          <p:cNvPr id="9" name="Content Placeholder 8" descr="A person wearing a hard hat and glasses&#10;&#10;AI-generated content may be incorrect.">
            <a:extLst>
              <a:ext uri="{FF2B5EF4-FFF2-40B4-BE49-F238E27FC236}">
                <a16:creationId xmlns:a16="http://schemas.microsoft.com/office/drawing/2014/main" id="{D7366448-1D3E-DFC2-6A42-9EACA2D2D258}"/>
              </a:ext>
            </a:extLst>
          </p:cNvPr>
          <p:cNvPicPr>
            <a:picLocks noGrp="1" noChangeAspect="1"/>
          </p:cNvPicPr>
          <p:nvPr>
            <p:ph sz="half" idx="2"/>
          </p:nvPr>
        </p:nvPicPr>
        <p:blipFill>
          <a:blip r:embed="rId2"/>
          <a:stretch>
            <a:fillRect/>
          </a:stretch>
        </p:blipFill>
        <p:spPr>
          <a:xfrm>
            <a:off x="7066673" y="1912335"/>
            <a:ext cx="4381500" cy="2933700"/>
          </a:xfrm>
        </p:spPr>
      </p:pic>
      <p:sp>
        <p:nvSpPr>
          <p:cNvPr id="7" name="Slide Number Placeholder 6">
            <a:extLst>
              <a:ext uri="{FF2B5EF4-FFF2-40B4-BE49-F238E27FC236}">
                <a16:creationId xmlns:a16="http://schemas.microsoft.com/office/drawing/2014/main" id="{0CADB9D4-6D47-911E-FDBF-987B5DA7096B}"/>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0" name="Date Placeholder 3">
            <a:extLst>
              <a:ext uri="{FF2B5EF4-FFF2-40B4-BE49-F238E27FC236}">
                <a16:creationId xmlns:a16="http://schemas.microsoft.com/office/drawing/2014/main" id="{24CAC58B-3418-A679-DD2E-7F05CFE662C7}"/>
              </a:ext>
            </a:extLst>
          </p:cNvPr>
          <p:cNvSpPr txBox="1">
            <a:spLocks/>
          </p:cNvSpPr>
          <p:nvPr/>
        </p:nvSpPr>
        <p:spPr>
          <a:xfrm>
            <a:off x="8101915" y="6424993"/>
            <a:ext cx="1773923"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9 May 2025</a:t>
            </a:r>
            <a:endParaRPr lang="en-US" sz="850" dirty="0"/>
          </a:p>
        </p:txBody>
      </p:sp>
      <p:sp>
        <p:nvSpPr>
          <p:cNvPr id="11" name="Footer Placeholder 4">
            <a:extLst>
              <a:ext uri="{FF2B5EF4-FFF2-40B4-BE49-F238E27FC236}">
                <a16:creationId xmlns:a16="http://schemas.microsoft.com/office/drawing/2014/main" id="{B476726F-507D-1F82-7DEC-519E729BA537}"/>
              </a:ext>
            </a:extLst>
          </p:cNvPr>
          <p:cNvSpPr txBox="1">
            <a:spLocks/>
          </p:cNvSpPr>
          <p:nvPr/>
        </p:nvSpPr>
        <p:spPr>
          <a:xfrm>
            <a:off x="1145352" y="6424993"/>
            <a:ext cx="6787386"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J Devine | </a:t>
            </a:r>
            <a:r>
              <a:rPr lang="en-GB" sz="850"/>
              <a:t>Radiation-tolerant lighting in CERN's Proton Synchrotron (PS) </a:t>
            </a:r>
            <a:endParaRPr lang="en-US" sz="850" dirty="0"/>
          </a:p>
        </p:txBody>
      </p:sp>
    </p:spTree>
    <p:extLst>
      <p:ext uri="{BB962C8B-B14F-4D97-AF65-F5344CB8AC3E}">
        <p14:creationId xmlns:p14="http://schemas.microsoft.com/office/powerpoint/2010/main" val="1857271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D456F3A-B587-8619-9E1D-2C5D01453831}"/>
              </a:ext>
            </a:extLst>
          </p:cNvPr>
          <p:cNvSpPr>
            <a:spLocks noGrp="1"/>
          </p:cNvSpPr>
          <p:nvPr>
            <p:ph type="dt" sz="half" idx="10"/>
          </p:nvPr>
        </p:nvSpPr>
        <p:spPr/>
        <p:txBody>
          <a:bodyPr/>
          <a:lstStyle/>
          <a:p>
            <a:fld id="{B86E7441-B772-D048-9C1B-F8600B03CAE1}" type="datetime3">
              <a:rPr lang="en-US" smtClean="0"/>
              <a:t>9 May 2025</a:t>
            </a:fld>
            <a:endParaRPr lang="en-US" dirty="0"/>
          </a:p>
        </p:txBody>
      </p:sp>
      <p:sp>
        <p:nvSpPr>
          <p:cNvPr id="5" name="Footer Placeholder 4">
            <a:extLst>
              <a:ext uri="{FF2B5EF4-FFF2-40B4-BE49-F238E27FC236}">
                <a16:creationId xmlns:a16="http://schemas.microsoft.com/office/drawing/2014/main" id="{7D2E6FD3-D20F-3663-6F39-5F0483845FF5}"/>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F125F4DD-8686-2D69-4E9E-51D8684F0351}"/>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10" name="Picture 9" descr="A person working on a machine&#10;&#10;AI-generated content may be incorrect.">
            <a:extLst>
              <a:ext uri="{FF2B5EF4-FFF2-40B4-BE49-F238E27FC236}">
                <a16:creationId xmlns:a16="http://schemas.microsoft.com/office/drawing/2014/main" id="{A8F59FF8-56AE-E433-C907-1B77199CB207}"/>
              </a:ext>
            </a:extLst>
          </p:cNvPr>
          <p:cNvPicPr>
            <a:picLocks noChangeAspect="1"/>
          </p:cNvPicPr>
          <p:nvPr/>
        </p:nvPicPr>
        <p:blipFill>
          <a:blip r:embed="rId2"/>
          <a:stretch>
            <a:fillRect/>
          </a:stretch>
        </p:blipFill>
        <p:spPr>
          <a:xfrm>
            <a:off x="0" y="0"/>
            <a:ext cx="12192000" cy="7845287"/>
          </a:xfrm>
          <a:prstGeom prst="rect">
            <a:avLst/>
          </a:prstGeom>
        </p:spPr>
      </p:pic>
      <p:sp>
        <p:nvSpPr>
          <p:cNvPr id="13" name="Content Placeholder 1">
            <a:extLst>
              <a:ext uri="{FF2B5EF4-FFF2-40B4-BE49-F238E27FC236}">
                <a16:creationId xmlns:a16="http://schemas.microsoft.com/office/drawing/2014/main" id="{1E4063D0-3F8C-03A6-B127-C92AE536EEDF}"/>
              </a:ext>
            </a:extLst>
          </p:cNvPr>
          <p:cNvSpPr>
            <a:spLocks noGrp="1"/>
          </p:cNvSpPr>
          <p:nvPr>
            <p:ph idx="1"/>
          </p:nvPr>
        </p:nvSpPr>
        <p:spPr>
          <a:xfrm>
            <a:off x="9078090" y="2671447"/>
            <a:ext cx="3113910" cy="3564673"/>
          </a:xfrm>
          <a:solidFill>
            <a:srgbClr val="73FEFF">
              <a:alpha val="69804"/>
            </a:srgbClr>
          </a:solidFill>
        </p:spPr>
        <p:txBody>
          <a:bodyPr>
            <a:normAutofit fontScale="77500" lnSpcReduction="20000"/>
          </a:bodyPr>
          <a:lstStyle/>
          <a:p>
            <a:r>
              <a:rPr lang="en-GB" dirty="0"/>
              <a:t>Thanks to everyone who’s worked on, or helped with this project journey, in particular:</a:t>
            </a:r>
          </a:p>
          <a:p>
            <a:r>
              <a:rPr lang="en-GB" dirty="0">
                <a:hlinkClick r:id="rId3"/>
              </a:rPr>
              <a:t>Jean-Marie Foray</a:t>
            </a:r>
            <a:r>
              <a:rPr lang="en-GB" dirty="0"/>
              <a:t>, </a:t>
            </a:r>
          </a:p>
          <a:p>
            <a:r>
              <a:rPr lang="en-GB" dirty="0">
                <a:hlinkClick r:id="rId4"/>
              </a:rPr>
              <a:t>Alessandro Floriduz</a:t>
            </a:r>
            <a:endParaRPr lang="en-GB" dirty="0"/>
          </a:p>
          <a:p>
            <a:r>
              <a:rPr lang="en-GB" dirty="0">
                <a:hlinkClick r:id="rId5"/>
              </a:rPr>
              <a:t>Eva Cano Gonzalez</a:t>
            </a:r>
            <a:endParaRPr lang="en-GB" dirty="0"/>
          </a:p>
          <a:p>
            <a:r>
              <a:rPr lang="en-GB" dirty="0">
                <a:hlinkClick r:id="rId6"/>
              </a:rPr>
              <a:t>Bart Hommels</a:t>
            </a:r>
            <a:endParaRPr lang="en-GB" dirty="0"/>
          </a:p>
          <a:p>
            <a:r>
              <a:rPr lang="en-GB" dirty="0"/>
              <a:t>Images:</a:t>
            </a:r>
          </a:p>
          <a:p>
            <a:r>
              <a:rPr lang="en-GB" dirty="0"/>
              <a:t>This presentation has been designed using resources from </a:t>
            </a:r>
            <a:r>
              <a:rPr lang="en-GB" dirty="0" err="1"/>
              <a:t>Flaticon.com</a:t>
            </a:r>
            <a:r>
              <a:rPr lang="en-GB" dirty="0"/>
              <a:t>, with content from </a:t>
            </a:r>
            <a:r>
              <a:rPr lang="en-GB" dirty="0" err="1"/>
              <a:t>Freepik</a:t>
            </a:r>
            <a:r>
              <a:rPr lang="en-GB" dirty="0"/>
              <a:t>, </a:t>
            </a:r>
            <a:r>
              <a:rPr lang="en-GB" dirty="0" err="1"/>
              <a:t>Srip</a:t>
            </a:r>
            <a:r>
              <a:rPr lang="en-GB" dirty="0"/>
              <a:t>, </a:t>
            </a:r>
            <a:r>
              <a:rPr lang="en-GB" dirty="0" err="1"/>
              <a:t>Iconjam</a:t>
            </a:r>
            <a:r>
              <a:rPr lang="en-GB" dirty="0"/>
              <a:t>, </a:t>
            </a:r>
            <a:r>
              <a:rPr lang="en-GB" dirty="0" err="1"/>
              <a:t>Justicon</a:t>
            </a:r>
            <a:r>
              <a:rPr lang="en-GB" dirty="0"/>
              <a:t>, </a:t>
            </a:r>
            <a:r>
              <a:rPr lang="en-GB" dirty="0" err="1"/>
              <a:t>Rutmer</a:t>
            </a:r>
            <a:r>
              <a:rPr lang="en-GB" dirty="0"/>
              <a:t> Zijlstra and Andrean Prabowo.</a:t>
            </a:r>
          </a:p>
          <a:p>
            <a:r>
              <a:rPr lang="en-GB" dirty="0"/>
              <a:t>CERN photos from CDS.</a:t>
            </a:r>
            <a:endParaRPr lang="en-CH" dirty="0"/>
          </a:p>
        </p:txBody>
      </p:sp>
      <p:sp>
        <p:nvSpPr>
          <p:cNvPr id="14" name="Title 2">
            <a:extLst>
              <a:ext uri="{FF2B5EF4-FFF2-40B4-BE49-F238E27FC236}">
                <a16:creationId xmlns:a16="http://schemas.microsoft.com/office/drawing/2014/main" id="{27E553A9-6077-A904-3AC4-19938D088A9D}"/>
              </a:ext>
            </a:extLst>
          </p:cNvPr>
          <p:cNvSpPr>
            <a:spLocks noGrp="1"/>
          </p:cNvSpPr>
          <p:nvPr>
            <p:ph type="title"/>
          </p:nvPr>
        </p:nvSpPr>
        <p:spPr>
          <a:xfrm>
            <a:off x="407988" y="373593"/>
            <a:ext cx="11376025" cy="1065742"/>
          </a:xfrm>
        </p:spPr>
        <p:txBody>
          <a:bodyPr/>
          <a:lstStyle/>
          <a:p>
            <a:r>
              <a:rPr lang="en-CH" dirty="0"/>
              <a:t>Credits</a:t>
            </a:r>
          </a:p>
        </p:txBody>
      </p:sp>
      <p:sp>
        <p:nvSpPr>
          <p:cNvPr id="15" name="TextBox 14">
            <a:extLst>
              <a:ext uri="{FF2B5EF4-FFF2-40B4-BE49-F238E27FC236}">
                <a16:creationId xmlns:a16="http://schemas.microsoft.com/office/drawing/2014/main" id="{136D94BE-6AD8-C2CD-9807-987CDCC4360C}"/>
              </a:ext>
            </a:extLst>
          </p:cNvPr>
          <p:cNvSpPr txBox="1"/>
          <p:nvPr/>
        </p:nvSpPr>
        <p:spPr>
          <a:xfrm>
            <a:off x="305532" y="5959121"/>
            <a:ext cx="6514604" cy="553998"/>
          </a:xfrm>
          <a:prstGeom prst="rect">
            <a:avLst/>
          </a:prstGeom>
          <a:solidFill>
            <a:srgbClr val="73FEFF">
              <a:alpha val="70196"/>
            </a:srgbClr>
          </a:solidFill>
        </p:spPr>
        <p:txBody>
          <a:bodyPr wrap="none" lIns="0" tIns="0" rIns="0" bIns="0" rtlCol="0">
            <a:spAutoFit/>
          </a:bodyPr>
          <a:lstStyle/>
          <a:p>
            <a:pPr algn="l"/>
            <a:r>
              <a:rPr lang="en-CH" dirty="0"/>
              <a:t>Link to the project on OHWR:</a:t>
            </a:r>
          </a:p>
          <a:p>
            <a:pPr algn="l"/>
            <a:r>
              <a:rPr lang="en-GB" dirty="0">
                <a:hlinkClick r:id="rId7"/>
              </a:rPr>
              <a:t>https://gitlab.com/ohwr/project/radtol-led-luminaire/-/wikis/home</a:t>
            </a:r>
            <a:r>
              <a:rPr lang="en-CH" dirty="0"/>
              <a:t> </a:t>
            </a:r>
          </a:p>
        </p:txBody>
      </p:sp>
    </p:spTree>
    <p:extLst>
      <p:ext uri="{BB962C8B-B14F-4D97-AF65-F5344CB8AC3E}">
        <p14:creationId xmlns:p14="http://schemas.microsoft.com/office/powerpoint/2010/main" val="3772457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B96E354-FDE4-387A-E7B8-7720CE355D3D}"/>
              </a:ext>
            </a:extLst>
          </p:cNvPr>
          <p:cNvSpPr>
            <a:spLocks noGrp="1"/>
          </p:cNvSpPr>
          <p:nvPr>
            <p:ph type="title"/>
          </p:nvPr>
        </p:nvSpPr>
        <p:spPr/>
        <p:txBody>
          <a:bodyPr/>
          <a:lstStyle/>
          <a:p>
            <a:r>
              <a:rPr lang="en-CH" dirty="0"/>
              <a:t>Backup slides</a:t>
            </a:r>
          </a:p>
        </p:txBody>
      </p:sp>
      <p:sp>
        <p:nvSpPr>
          <p:cNvPr id="6" name="Slide Number Placeholder 5">
            <a:extLst>
              <a:ext uri="{FF2B5EF4-FFF2-40B4-BE49-F238E27FC236}">
                <a16:creationId xmlns:a16="http://schemas.microsoft.com/office/drawing/2014/main" id="{4E83FBD7-98E3-5E30-D2D8-31621419588A}"/>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1777454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661697F-AE5E-0BF9-52CE-904B03808D4E}"/>
              </a:ext>
            </a:extLst>
          </p:cNvPr>
          <p:cNvSpPr>
            <a:spLocks noGrp="1"/>
          </p:cNvSpPr>
          <p:nvPr>
            <p:ph type="title"/>
          </p:nvPr>
        </p:nvSpPr>
        <p:spPr/>
        <p:txBody>
          <a:bodyPr/>
          <a:lstStyle/>
          <a:p>
            <a:r>
              <a:rPr lang="en-CH" dirty="0"/>
              <a:t>Wide Bandgap Semiconductors</a:t>
            </a:r>
          </a:p>
        </p:txBody>
      </p:sp>
      <p:sp>
        <p:nvSpPr>
          <p:cNvPr id="6" name="Slide Number Placeholder 5">
            <a:extLst>
              <a:ext uri="{FF2B5EF4-FFF2-40B4-BE49-F238E27FC236}">
                <a16:creationId xmlns:a16="http://schemas.microsoft.com/office/drawing/2014/main" id="{6DFAA470-1CEF-FC83-5233-5F585A8D858B}"/>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7" name="Content Placeholder 6" descr="A diagram of different colored squares&#10;&#10;AI-generated content may be incorrect.">
            <a:extLst>
              <a:ext uri="{FF2B5EF4-FFF2-40B4-BE49-F238E27FC236}">
                <a16:creationId xmlns:a16="http://schemas.microsoft.com/office/drawing/2014/main" id="{4B7D13F6-0C93-908D-4810-E0E8DFBA4310}"/>
              </a:ext>
            </a:extLst>
          </p:cNvPr>
          <p:cNvPicPr>
            <a:picLocks noGrp="1" noChangeAspect="1"/>
          </p:cNvPicPr>
          <p:nvPr>
            <p:ph idx="1"/>
          </p:nvPr>
        </p:nvPicPr>
        <p:blipFill>
          <a:blip r:embed="rId2"/>
          <a:stretch>
            <a:fillRect/>
          </a:stretch>
        </p:blipFill>
        <p:spPr>
          <a:xfrm>
            <a:off x="2844800" y="2035969"/>
            <a:ext cx="6502400" cy="3721100"/>
          </a:xfrm>
          <a:prstGeom prst="rect">
            <a:avLst/>
          </a:prstGeom>
        </p:spPr>
      </p:pic>
    </p:spTree>
    <p:extLst>
      <p:ext uri="{BB962C8B-B14F-4D97-AF65-F5344CB8AC3E}">
        <p14:creationId xmlns:p14="http://schemas.microsoft.com/office/powerpoint/2010/main" val="18287039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99C04-A4FF-876D-C660-73ED30E2E82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6303A5D-A18A-9C07-4F5A-4D5642CE6255}"/>
              </a:ext>
            </a:extLst>
          </p:cNvPr>
          <p:cNvSpPr>
            <a:spLocks noGrp="1"/>
          </p:cNvSpPr>
          <p:nvPr>
            <p:ph type="title"/>
          </p:nvPr>
        </p:nvSpPr>
        <p:spPr/>
        <p:txBody>
          <a:bodyPr/>
          <a:lstStyle/>
          <a:p>
            <a:r>
              <a:rPr lang="en-CH" dirty="0"/>
              <a:t>Linear regulator in GaN with SiC diodes. </a:t>
            </a:r>
          </a:p>
        </p:txBody>
      </p:sp>
      <p:sp>
        <p:nvSpPr>
          <p:cNvPr id="6" name="Slide Number Placeholder 5">
            <a:extLst>
              <a:ext uri="{FF2B5EF4-FFF2-40B4-BE49-F238E27FC236}">
                <a16:creationId xmlns:a16="http://schemas.microsoft.com/office/drawing/2014/main" id="{F4F09ECB-0CA2-AFC5-FD26-03368C4535F0}"/>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7170" name="Picture 2" descr="testbench_circuit">
            <a:extLst>
              <a:ext uri="{FF2B5EF4-FFF2-40B4-BE49-F238E27FC236}">
                <a16:creationId xmlns:a16="http://schemas.microsoft.com/office/drawing/2014/main" id="{4A1B20DA-DA68-0657-64B3-50AFACE500D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7988" y="1804798"/>
            <a:ext cx="11376025" cy="4183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24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A person standing in a factory&#10;&#10;AI-generated content may be incorrect.">
            <a:extLst>
              <a:ext uri="{FF2B5EF4-FFF2-40B4-BE49-F238E27FC236}">
                <a16:creationId xmlns:a16="http://schemas.microsoft.com/office/drawing/2014/main" id="{8AC48C15-63AC-E303-864D-8A0969D2E52F}"/>
              </a:ext>
            </a:extLst>
          </p:cNvPr>
          <p:cNvPicPr>
            <a:picLocks noChangeAspect="1"/>
          </p:cNvPicPr>
          <p:nvPr/>
        </p:nvPicPr>
        <p:blipFill>
          <a:blip r:embed="rId2"/>
          <a:stretch>
            <a:fillRect/>
          </a:stretch>
        </p:blipFill>
        <p:spPr>
          <a:xfrm>
            <a:off x="0" y="0"/>
            <a:ext cx="12173415" cy="8115610"/>
          </a:xfrm>
          <a:prstGeom prst="rect">
            <a:avLst/>
          </a:prstGeom>
        </p:spPr>
      </p:pic>
      <p:sp>
        <p:nvSpPr>
          <p:cNvPr id="2" name="Content Placeholder 1">
            <a:extLst>
              <a:ext uri="{FF2B5EF4-FFF2-40B4-BE49-F238E27FC236}">
                <a16:creationId xmlns:a16="http://schemas.microsoft.com/office/drawing/2014/main" id="{C9D0B852-2445-2986-FD6E-F8C34C5996CF}"/>
              </a:ext>
            </a:extLst>
          </p:cNvPr>
          <p:cNvSpPr>
            <a:spLocks noGrp="1"/>
          </p:cNvSpPr>
          <p:nvPr>
            <p:ph idx="1"/>
          </p:nvPr>
        </p:nvSpPr>
        <p:spPr>
          <a:xfrm>
            <a:off x="784157" y="8350811"/>
            <a:ext cx="11376024" cy="4608512"/>
          </a:xfrm>
        </p:spPr>
        <p:txBody>
          <a:bodyPr/>
          <a:lstStyle/>
          <a:p>
            <a:r>
              <a:rPr lang="en-GB" dirty="0"/>
              <a:t>Why can’t you buy radiation tolerant LED lights off the shelf?</a:t>
            </a:r>
            <a:br>
              <a:rPr lang="en-GB" dirty="0"/>
            </a:br>
            <a:r>
              <a:rPr lang="en-GB" dirty="0"/>
              <a:t>A very (very) short primer on radiation effects in electronics.</a:t>
            </a:r>
            <a:br>
              <a:rPr lang="en-GB" dirty="0"/>
            </a:br>
            <a:r>
              <a:rPr lang="en-GB" dirty="0"/>
              <a:t>Justifying an open hardware approach to management.</a:t>
            </a:r>
            <a:br>
              <a:rPr lang="en-GB" dirty="0"/>
            </a:br>
            <a:r>
              <a:rPr lang="en-GB" dirty="0"/>
              <a:t>How we designed for radiation without batch &amp; lot qualification.</a:t>
            </a:r>
            <a:br>
              <a:rPr lang="en-GB" dirty="0"/>
            </a:br>
            <a:r>
              <a:rPr lang="en-GB" dirty="0"/>
              <a:t>Getting the design CE certified.</a:t>
            </a:r>
            <a:br>
              <a:rPr lang="en-GB" dirty="0"/>
            </a:br>
            <a:r>
              <a:rPr lang="en-GB" dirty="0"/>
              <a:t>What about patent infringement?</a:t>
            </a:r>
            <a:br>
              <a:rPr lang="en-GB" dirty="0"/>
            </a:br>
            <a:r>
              <a:rPr lang="en-GB" dirty="0"/>
              <a:t>Updating and adapting the design for new applications.</a:t>
            </a:r>
            <a:endParaRPr lang="en-CH" dirty="0"/>
          </a:p>
        </p:txBody>
      </p:sp>
      <p:sp>
        <p:nvSpPr>
          <p:cNvPr id="3" name="Title 2">
            <a:extLst>
              <a:ext uri="{FF2B5EF4-FFF2-40B4-BE49-F238E27FC236}">
                <a16:creationId xmlns:a16="http://schemas.microsoft.com/office/drawing/2014/main" id="{EACEC7A3-4B6D-06C6-C801-2922ACA55274}"/>
              </a:ext>
            </a:extLst>
          </p:cNvPr>
          <p:cNvSpPr>
            <a:spLocks noGrp="1"/>
          </p:cNvSpPr>
          <p:nvPr>
            <p:ph type="title"/>
          </p:nvPr>
        </p:nvSpPr>
        <p:spPr/>
        <p:txBody>
          <a:bodyPr/>
          <a:lstStyle/>
          <a:p>
            <a:r>
              <a:rPr lang="en-CH" dirty="0">
                <a:solidFill>
                  <a:schemeClr val="bg1"/>
                </a:solidFill>
              </a:rPr>
              <a:t>Content</a:t>
            </a:r>
          </a:p>
        </p:txBody>
      </p:sp>
      <p:sp>
        <p:nvSpPr>
          <p:cNvPr id="4" name="Date Placeholder 3">
            <a:extLst>
              <a:ext uri="{FF2B5EF4-FFF2-40B4-BE49-F238E27FC236}">
                <a16:creationId xmlns:a16="http://schemas.microsoft.com/office/drawing/2014/main" id="{4D596E90-7680-8C81-B84D-2F809BEF6D32}"/>
              </a:ext>
            </a:extLst>
          </p:cNvPr>
          <p:cNvSpPr>
            <a:spLocks noGrp="1"/>
          </p:cNvSpPr>
          <p:nvPr>
            <p:ph type="dt" sz="half" idx="10"/>
          </p:nvPr>
        </p:nvSpPr>
        <p:spPr/>
        <p:txBody>
          <a:bodyPr/>
          <a:lstStyle/>
          <a:p>
            <a:fld id="{B86E7441-B772-D048-9C1B-F8600B03CAE1}" type="datetime3">
              <a:rPr lang="en-US" smtClean="0"/>
              <a:t>9 May 2025</a:t>
            </a:fld>
            <a:endParaRPr lang="en-US" dirty="0"/>
          </a:p>
        </p:txBody>
      </p:sp>
      <p:sp>
        <p:nvSpPr>
          <p:cNvPr id="5" name="Footer Placeholder 4">
            <a:extLst>
              <a:ext uri="{FF2B5EF4-FFF2-40B4-BE49-F238E27FC236}">
                <a16:creationId xmlns:a16="http://schemas.microsoft.com/office/drawing/2014/main" id="{0E541EE9-5252-34E0-CA56-6B63E2229D2C}"/>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4AE6F494-F110-1E5D-CD3A-DAD38F6C90D5}"/>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28" name="Rectangle 27">
            <a:extLst>
              <a:ext uri="{FF2B5EF4-FFF2-40B4-BE49-F238E27FC236}">
                <a16:creationId xmlns:a16="http://schemas.microsoft.com/office/drawing/2014/main" id="{D0F8CC92-5F02-11AC-2B83-48D0818E7A18}"/>
              </a:ext>
            </a:extLst>
          </p:cNvPr>
          <p:cNvSpPr/>
          <p:nvPr/>
        </p:nvSpPr>
        <p:spPr>
          <a:xfrm>
            <a:off x="-228600" y="5151120"/>
            <a:ext cx="12603480" cy="14232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0" name="Picture 9" descr="A yellow and black sign&#10;&#10;AI-generated content may be incorrect.">
            <a:extLst>
              <a:ext uri="{FF2B5EF4-FFF2-40B4-BE49-F238E27FC236}">
                <a16:creationId xmlns:a16="http://schemas.microsoft.com/office/drawing/2014/main" id="{64560111-0893-2528-B134-A9DA71C9C3A5}"/>
              </a:ext>
            </a:extLst>
          </p:cNvPr>
          <p:cNvPicPr>
            <a:picLocks noChangeAspect="1"/>
          </p:cNvPicPr>
          <p:nvPr/>
        </p:nvPicPr>
        <p:blipFill>
          <a:blip r:embed="rId3"/>
          <a:stretch>
            <a:fillRect/>
          </a:stretch>
        </p:blipFill>
        <p:spPr>
          <a:xfrm>
            <a:off x="1577353" y="5333377"/>
            <a:ext cx="1065742" cy="1065742"/>
          </a:xfrm>
          <a:prstGeom prst="rect">
            <a:avLst/>
          </a:prstGeom>
        </p:spPr>
      </p:pic>
      <p:pic>
        <p:nvPicPr>
          <p:cNvPr id="8" name="Picture 7" descr="A light bulb with black text&#10;&#10;AI-generated content may be incorrect.">
            <a:extLst>
              <a:ext uri="{FF2B5EF4-FFF2-40B4-BE49-F238E27FC236}">
                <a16:creationId xmlns:a16="http://schemas.microsoft.com/office/drawing/2014/main" id="{7F651ABA-98F0-D6CE-6FB2-8D976E6110B4}"/>
              </a:ext>
            </a:extLst>
          </p:cNvPr>
          <p:cNvPicPr>
            <a:picLocks noChangeAspect="1"/>
          </p:cNvPicPr>
          <p:nvPr/>
        </p:nvPicPr>
        <p:blipFill>
          <a:blip r:embed="rId4"/>
          <a:stretch>
            <a:fillRect/>
          </a:stretch>
        </p:blipFill>
        <p:spPr>
          <a:xfrm>
            <a:off x="175892" y="5320083"/>
            <a:ext cx="1024004" cy="1024004"/>
          </a:xfrm>
          <a:prstGeom prst="rect">
            <a:avLst/>
          </a:prstGeom>
        </p:spPr>
      </p:pic>
      <p:pic>
        <p:nvPicPr>
          <p:cNvPr id="1028" name="Picture 4" descr="home">
            <a:extLst>
              <a:ext uri="{FF2B5EF4-FFF2-40B4-BE49-F238E27FC236}">
                <a16:creationId xmlns:a16="http://schemas.microsoft.com/office/drawing/2014/main" id="{FE805AFC-BBC2-36C6-6700-BBB8470010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6911" y="5558909"/>
            <a:ext cx="2022894" cy="607658"/>
          </a:xfrm>
          <a:prstGeom prst="rect">
            <a:avLst/>
          </a:prstGeom>
          <a:solidFill>
            <a:schemeClr val="tx1"/>
          </a:solidFill>
        </p:spPr>
      </p:pic>
      <p:grpSp>
        <p:nvGrpSpPr>
          <p:cNvPr id="25" name="Group 24">
            <a:extLst>
              <a:ext uri="{FF2B5EF4-FFF2-40B4-BE49-F238E27FC236}">
                <a16:creationId xmlns:a16="http://schemas.microsoft.com/office/drawing/2014/main" id="{B280E493-239C-8EB7-F777-0B154E996FB4}"/>
              </a:ext>
            </a:extLst>
          </p:cNvPr>
          <p:cNvGrpSpPr/>
          <p:nvPr/>
        </p:nvGrpSpPr>
        <p:grpSpPr>
          <a:xfrm>
            <a:off x="5390562" y="5234842"/>
            <a:ext cx="1446107" cy="1372173"/>
            <a:chOff x="402683" y="3515427"/>
            <a:chExt cx="2412881" cy="2289520"/>
          </a:xfrm>
        </p:grpSpPr>
        <p:pic>
          <p:nvPicPr>
            <p:cNvPr id="12" name="Picture 11" descr="A green circuit board with a yellow and black background&#10;&#10;AI-generated content may be incorrect.">
              <a:extLst>
                <a:ext uri="{FF2B5EF4-FFF2-40B4-BE49-F238E27FC236}">
                  <a16:creationId xmlns:a16="http://schemas.microsoft.com/office/drawing/2014/main" id="{9868A923-454D-4A4A-8567-7E21CAB456C0}"/>
                </a:ext>
              </a:extLst>
            </p:cNvPr>
            <p:cNvPicPr>
              <a:picLocks noChangeAspect="1"/>
            </p:cNvPicPr>
            <p:nvPr/>
          </p:nvPicPr>
          <p:blipFill>
            <a:blip r:embed="rId6"/>
            <a:stretch>
              <a:fillRect/>
            </a:stretch>
          </p:blipFill>
          <p:spPr>
            <a:xfrm>
              <a:off x="1010864" y="4004947"/>
              <a:ext cx="1804700" cy="1800000"/>
            </a:xfrm>
            <a:prstGeom prst="rect">
              <a:avLst/>
            </a:prstGeom>
          </p:spPr>
        </p:pic>
        <p:pic>
          <p:nvPicPr>
            <p:cNvPr id="22" name="Picture 21" descr="A green circuit board with a yellow and black background&#10;&#10;AI-generated content may be incorrect.">
              <a:extLst>
                <a:ext uri="{FF2B5EF4-FFF2-40B4-BE49-F238E27FC236}">
                  <a16:creationId xmlns:a16="http://schemas.microsoft.com/office/drawing/2014/main" id="{84E00DC0-E461-9C94-74B4-196DDE78C22A}"/>
                </a:ext>
              </a:extLst>
            </p:cNvPr>
            <p:cNvPicPr>
              <a:picLocks noChangeAspect="1"/>
            </p:cNvPicPr>
            <p:nvPr/>
          </p:nvPicPr>
          <p:blipFill>
            <a:blip r:embed="rId6"/>
            <a:stretch>
              <a:fillRect/>
            </a:stretch>
          </p:blipFill>
          <p:spPr>
            <a:xfrm>
              <a:off x="862732" y="3861844"/>
              <a:ext cx="1804700" cy="1800000"/>
            </a:xfrm>
            <a:prstGeom prst="rect">
              <a:avLst/>
            </a:prstGeom>
          </p:spPr>
        </p:pic>
        <p:pic>
          <p:nvPicPr>
            <p:cNvPr id="23" name="Picture 22" descr="A green circuit board with a yellow and black background&#10;&#10;AI-generated content may be incorrect.">
              <a:extLst>
                <a:ext uri="{FF2B5EF4-FFF2-40B4-BE49-F238E27FC236}">
                  <a16:creationId xmlns:a16="http://schemas.microsoft.com/office/drawing/2014/main" id="{B9E8947F-E525-D7D8-E92F-9B2739E03C7B}"/>
                </a:ext>
              </a:extLst>
            </p:cNvPr>
            <p:cNvPicPr>
              <a:picLocks noChangeAspect="1"/>
            </p:cNvPicPr>
            <p:nvPr/>
          </p:nvPicPr>
          <p:blipFill>
            <a:blip r:embed="rId6"/>
            <a:stretch>
              <a:fillRect/>
            </a:stretch>
          </p:blipFill>
          <p:spPr>
            <a:xfrm>
              <a:off x="671667" y="3719929"/>
              <a:ext cx="1804700" cy="1800000"/>
            </a:xfrm>
            <a:prstGeom prst="rect">
              <a:avLst/>
            </a:prstGeom>
          </p:spPr>
        </p:pic>
        <p:pic>
          <p:nvPicPr>
            <p:cNvPr id="24" name="Picture 23" descr="A green circuit board with a yellow and black background&#10;&#10;AI-generated content may be incorrect.">
              <a:extLst>
                <a:ext uri="{FF2B5EF4-FFF2-40B4-BE49-F238E27FC236}">
                  <a16:creationId xmlns:a16="http://schemas.microsoft.com/office/drawing/2014/main" id="{BDACFF6C-E9A6-7D46-7FF4-E4162B84174E}"/>
                </a:ext>
              </a:extLst>
            </p:cNvPr>
            <p:cNvPicPr>
              <a:picLocks noChangeAspect="1"/>
            </p:cNvPicPr>
            <p:nvPr/>
          </p:nvPicPr>
          <p:blipFill>
            <a:blip r:embed="rId6"/>
            <a:stretch>
              <a:fillRect/>
            </a:stretch>
          </p:blipFill>
          <p:spPr>
            <a:xfrm>
              <a:off x="402683" y="3515427"/>
              <a:ext cx="1804700" cy="1800000"/>
            </a:xfrm>
            <a:prstGeom prst="rect">
              <a:avLst/>
            </a:prstGeom>
          </p:spPr>
        </p:pic>
      </p:grpSp>
      <p:pic>
        <p:nvPicPr>
          <p:cNvPr id="14" name="Picture 13" descr="A black background with a black square&#10;&#10;AI-generated content may be incorrect.">
            <a:extLst>
              <a:ext uri="{FF2B5EF4-FFF2-40B4-BE49-F238E27FC236}">
                <a16:creationId xmlns:a16="http://schemas.microsoft.com/office/drawing/2014/main" id="{AE1830D7-90A2-EB65-91AD-70551D8D9F0D}"/>
              </a:ext>
            </a:extLst>
          </p:cNvPr>
          <p:cNvPicPr>
            <a:picLocks noChangeAspect="1"/>
          </p:cNvPicPr>
          <p:nvPr/>
        </p:nvPicPr>
        <p:blipFill>
          <a:blip r:embed="rId7"/>
          <a:stretch>
            <a:fillRect/>
          </a:stretch>
        </p:blipFill>
        <p:spPr>
          <a:xfrm>
            <a:off x="7125346" y="5386321"/>
            <a:ext cx="1470893" cy="1036020"/>
          </a:xfrm>
          <a:prstGeom prst="rect">
            <a:avLst/>
          </a:prstGeom>
        </p:spPr>
      </p:pic>
      <p:grpSp>
        <p:nvGrpSpPr>
          <p:cNvPr id="29" name="Group 28">
            <a:extLst>
              <a:ext uri="{FF2B5EF4-FFF2-40B4-BE49-F238E27FC236}">
                <a16:creationId xmlns:a16="http://schemas.microsoft.com/office/drawing/2014/main" id="{0F19A80E-0AE2-A0AB-B698-647C2ABCCFEB}"/>
              </a:ext>
            </a:extLst>
          </p:cNvPr>
          <p:cNvGrpSpPr/>
          <p:nvPr/>
        </p:nvGrpSpPr>
        <p:grpSpPr>
          <a:xfrm>
            <a:off x="8914600" y="5477347"/>
            <a:ext cx="839988" cy="1088061"/>
            <a:chOff x="1205364" y="-975361"/>
            <a:chExt cx="839988" cy="1088061"/>
          </a:xfrm>
        </p:grpSpPr>
        <p:pic>
          <p:nvPicPr>
            <p:cNvPr id="20" name="Picture 19" descr="A paper with a medal and a light bulb&#10;&#10;AI-generated content may be incorrect.">
              <a:extLst>
                <a:ext uri="{FF2B5EF4-FFF2-40B4-BE49-F238E27FC236}">
                  <a16:creationId xmlns:a16="http://schemas.microsoft.com/office/drawing/2014/main" id="{34089544-C392-3B7C-5669-75B597CB029E}"/>
                </a:ext>
              </a:extLst>
            </p:cNvPr>
            <p:cNvPicPr>
              <a:picLocks noChangeAspect="1"/>
            </p:cNvPicPr>
            <p:nvPr/>
          </p:nvPicPr>
          <p:blipFill>
            <a:blip r:embed="rId8"/>
            <a:stretch>
              <a:fillRect/>
            </a:stretch>
          </p:blipFill>
          <p:spPr>
            <a:xfrm>
              <a:off x="1205364" y="-975361"/>
              <a:ext cx="839987" cy="839987"/>
            </a:xfrm>
            <a:prstGeom prst="rect">
              <a:avLst/>
            </a:prstGeom>
          </p:spPr>
        </p:pic>
        <p:sp>
          <p:nvSpPr>
            <p:cNvPr id="21" name="TextBox 20">
              <a:extLst>
                <a:ext uri="{FF2B5EF4-FFF2-40B4-BE49-F238E27FC236}">
                  <a16:creationId xmlns:a16="http://schemas.microsoft.com/office/drawing/2014/main" id="{52487024-5D30-8FA9-1B8E-9003416C0A34}"/>
                </a:ext>
              </a:extLst>
            </p:cNvPr>
            <p:cNvSpPr txBox="1"/>
            <p:nvPr/>
          </p:nvSpPr>
          <p:spPr>
            <a:xfrm>
              <a:off x="1898733" y="-564408"/>
              <a:ext cx="146619" cy="677108"/>
            </a:xfrm>
            <a:prstGeom prst="rect">
              <a:avLst/>
            </a:prstGeom>
            <a:noFill/>
          </p:spPr>
          <p:txBody>
            <a:bodyPr wrap="square" lIns="0" tIns="0" rIns="0" bIns="0" rtlCol="0">
              <a:spAutoFit/>
            </a:bodyPr>
            <a:lstStyle/>
            <a:p>
              <a:pPr algn="l"/>
              <a:r>
                <a:rPr lang="en-CH" sz="4400" dirty="0"/>
                <a:t>?</a:t>
              </a:r>
            </a:p>
          </p:txBody>
        </p:sp>
      </p:grpSp>
      <p:pic>
        <p:nvPicPr>
          <p:cNvPr id="16" name="Picture 15" descr="A black background with a black square&#10;&#10;AI-generated content may be incorrect.">
            <a:extLst>
              <a:ext uri="{FF2B5EF4-FFF2-40B4-BE49-F238E27FC236}">
                <a16:creationId xmlns:a16="http://schemas.microsoft.com/office/drawing/2014/main" id="{676CDC8B-C9D1-77D6-9085-5F0BEACD4680}"/>
              </a:ext>
            </a:extLst>
          </p:cNvPr>
          <p:cNvPicPr>
            <a:picLocks noChangeAspect="1"/>
          </p:cNvPicPr>
          <p:nvPr/>
        </p:nvPicPr>
        <p:blipFill>
          <a:blip r:embed="rId9"/>
          <a:stretch>
            <a:fillRect/>
          </a:stretch>
        </p:blipFill>
        <p:spPr>
          <a:xfrm flipH="1">
            <a:off x="10221069" y="4888057"/>
            <a:ext cx="1800000" cy="1800000"/>
          </a:xfrm>
          <a:prstGeom prst="rect">
            <a:avLst/>
          </a:prstGeom>
        </p:spPr>
      </p:pic>
    </p:spTree>
    <p:extLst>
      <p:ext uri="{BB962C8B-B14F-4D97-AF65-F5344CB8AC3E}">
        <p14:creationId xmlns:p14="http://schemas.microsoft.com/office/powerpoint/2010/main" val="873812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1+#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028"/>
                                        </p:tgtEl>
                                        <p:attrNameLst>
                                          <p:attrName>style.visibility</p:attrName>
                                        </p:attrNameLst>
                                      </p:cBhvr>
                                      <p:to>
                                        <p:strVal val="visible"/>
                                      </p:to>
                                    </p:set>
                                    <p:anim calcmode="lin" valueType="num">
                                      <p:cBhvr additive="base">
                                        <p:cTn id="23" dur="500" fill="hold"/>
                                        <p:tgtEl>
                                          <p:spTgt spid="1028"/>
                                        </p:tgtEl>
                                        <p:attrNameLst>
                                          <p:attrName>ppt_x</p:attrName>
                                        </p:attrNameLst>
                                      </p:cBhvr>
                                      <p:tavLst>
                                        <p:tav tm="0">
                                          <p:val>
                                            <p:strVal val="1+#ppt_w/2"/>
                                          </p:val>
                                        </p:tav>
                                        <p:tav tm="100000">
                                          <p:val>
                                            <p:strVal val="#ppt_x"/>
                                          </p:val>
                                        </p:tav>
                                      </p:tavLst>
                                    </p:anim>
                                    <p:anim calcmode="lin" valueType="num">
                                      <p:cBhvr additive="base">
                                        <p:cTn id="24" dur="500" fill="hold"/>
                                        <p:tgtEl>
                                          <p:spTgt spid="102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1+#ppt_w/2"/>
                                          </p:val>
                                        </p:tav>
                                        <p:tav tm="100000">
                                          <p:val>
                                            <p:strVal val="#ppt_x"/>
                                          </p:val>
                                        </p:tav>
                                      </p:tavLst>
                                    </p:anim>
                                    <p:anim calcmode="lin" valueType="num">
                                      <p:cBhvr additive="base">
                                        <p:cTn id="30"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1+#ppt_w/2"/>
                                          </p:val>
                                        </p:tav>
                                        <p:tav tm="100000">
                                          <p:val>
                                            <p:strVal val="#ppt_x"/>
                                          </p:val>
                                        </p:tav>
                                      </p:tavLst>
                                    </p:anim>
                                    <p:anim calcmode="lin" valueType="num">
                                      <p:cBhvr additive="base">
                                        <p:cTn id="42"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1+#ppt_w/2"/>
                                          </p:val>
                                        </p:tav>
                                        <p:tav tm="100000">
                                          <p:val>
                                            <p:strVal val="#ppt_x"/>
                                          </p:val>
                                        </p:tav>
                                      </p:tavLst>
                                    </p:anim>
                                    <p:anim calcmode="lin" valueType="num">
                                      <p:cBhvr additive="base">
                                        <p:cTn id="4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70FC8F-5AB8-A1FE-E755-98DEF9B8F2C4}"/>
              </a:ext>
            </a:extLst>
          </p:cNvPr>
          <p:cNvSpPr>
            <a:spLocks noGrp="1"/>
          </p:cNvSpPr>
          <p:nvPr>
            <p:ph type="title"/>
          </p:nvPr>
        </p:nvSpPr>
        <p:spPr/>
        <p:txBody>
          <a:bodyPr/>
          <a:lstStyle/>
          <a:p>
            <a:r>
              <a:rPr lang="en-CH" dirty="0"/>
              <a:t>Buying radiation resistant lights?</a:t>
            </a:r>
          </a:p>
        </p:txBody>
      </p:sp>
      <p:sp>
        <p:nvSpPr>
          <p:cNvPr id="7" name="Text Placeholder 6">
            <a:extLst>
              <a:ext uri="{FF2B5EF4-FFF2-40B4-BE49-F238E27FC236}">
                <a16:creationId xmlns:a16="http://schemas.microsoft.com/office/drawing/2014/main" id="{5636A2C0-5229-72EB-9622-2C305B23161D}"/>
              </a:ext>
            </a:extLst>
          </p:cNvPr>
          <p:cNvSpPr>
            <a:spLocks noGrp="1"/>
          </p:cNvSpPr>
          <p:nvPr>
            <p:ph type="body" idx="15"/>
          </p:nvPr>
        </p:nvSpPr>
        <p:spPr/>
        <p:txBody>
          <a:bodyPr/>
          <a:lstStyle/>
          <a:p>
            <a:r>
              <a:rPr lang="en-CH" dirty="0"/>
              <a:t>Specialists…</a:t>
            </a:r>
          </a:p>
        </p:txBody>
      </p:sp>
      <p:sp>
        <p:nvSpPr>
          <p:cNvPr id="6" name="Slide Number Placeholder 5">
            <a:extLst>
              <a:ext uri="{FF2B5EF4-FFF2-40B4-BE49-F238E27FC236}">
                <a16:creationId xmlns:a16="http://schemas.microsoft.com/office/drawing/2014/main" id="{7B3EECBB-F224-2A5A-FB40-5EF98FFDDEF6}"/>
              </a:ext>
            </a:extLst>
          </p:cNvPr>
          <p:cNvSpPr>
            <a:spLocks noGrp="1"/>
          </p:cNvSpPr>
          <p:nvPr>
            <p:ph type="sldNum" sz="quarter" idx="19"/>
          </p:nvPr>
        </p:nvSpPr>
        <p:spPr/>
        <p:txBody>
          <a:bodyPr/>
          <a:lstStyle/>
          <a:p>
            <a:fld id="{36B5EA5A-BC32-A742-B11B-8E7414D5B535}" type="slidenum">
              <a:rPr lang="en-US" smtClean="0"/>
              <a:pPr/>
              <a:t>3</a:t>
            </a:fld>
            <a:endParaRPr lang="en-US" dirty="0"/>
          </a:p>
        </p:txBody>
      </p:sp>
      <p:sp>
        <p:nvSpPr>
          <p:cNvPr id="9" name="Text Placeholder 8">
            <a:extLst>
              <a:ext uri="{FF2B5EF4-FFF2-40B4-BE49-F238E27FC236}">
                <a16:creationId xmlns:a16="http://schemas.microsoft.com/office/drawing/2014/main" id="{D75FD808-E983-6842-132B-FF41A4DDC571}"/>
              </a:ext>
            </a:extLst>
          </p:cNvPr>
          <p:cNvSpPr>
            <a:spLocks noGrp="1"/>
          </p:cNvSpPr>
          <p:nvPr>
            <p:ph type="body" idx="20"/>
          </p:nvPr>
        </p:nvSpPr>
        <p:spPr/>
        <p:txBody>
          <a:bodyPr/>
          <a:lstStyle/>
          <a:p>
            <a:r>
              <a:rPr lang="en-CH" dirty="0"/>
              <a:t>Off the shelf?</a:t>
            </a:r>
          </a:p>
        </p:txBody>
      </p:sp>
      <p:pic>
        <p:nvPicPr>
          <p:cNvPr id="14" name="Picture Placeholder 13" descr="A screenshot of a website&#10;&#10;AI-generated content may be incorrect.">
            <a:extLst>
              <a:ext uri="{FF2B5EF4-FFF2-40B4-BE49-F238E27FC236}">
                <a16:creationId xmlns:a16="http://schemas.microsoft.com/office/drawing/2014/main" id="{3E976196-5FAD-93DB-AFDC-6D2688E19A13}"/>
              </a:ext>
            </a:extLst>
          </p:cNvPr>
          <p:cNvPicPr>
            <a:picLocks noGrp="1" noChangeAspect="1"/>
          </p:cNvPicPr>
          <p:nvPr>
            <p:ph type="pic" sz="quarter" idx="21"/>
          </p:nvPr>
        </p:nvPicPr>
        <p:blipFill>
          <a:blip r:embed="rId2"/>
          <a:srcRect l="1455" r="1455"/>
          <a:stretch>
            <a:fillRect/>
          </a:stretch>
        </p:blipFill>
        <p:spPr/>
      </p:pic>
      <p:sp>
        <p:nvSpPr>
          <p:cNvPr id="11" name="Text Placeholder 10">
            <a:extLst>
              <a:ext uri="{FF2B5EF4-FFF2-40B4-BE49-F238E27FC236}">
                <a16:creationId xmlns:a16="http://schemas.microsoft.com/office/drawing/2014/main" id="{C33EC164-BC43-B113-D929-1E85A1AAE2F1}"/>
              </a:ext>
            </a:extLst>
          </p:cNvPr>
          <p:cNvSpPr>
            <a:spLocks noGrp="1"/>
          </p:cNvSpPr>
          <p:nvPr>
            <p:ph type="body" idx="22"/>
          </p:nvPr>
        </p:nvSpPr>
        <p:spPr/>
        <p:txBody>
          <a:bodyPr/>
          <a:lstStyle/>
          <a:p>
            <a:r>
              <a:rPr lang="en-CH" dirty="0"/>
              <a:t>DIY…!</a:t>
            </a:r>
          </a:p>
        </p:txBody>
      </p:sp>
      <p:pic>
        <p:nvPicPr>
          <p:cNvPr id="28" name="Picture 27" descr="A website with a light bulb&#10;&#10;AI-generated content may be incorrect.">
            <a:extLst>
              <a:ext uri="{FF2B5EF4-FFF2-40B4-BE49-F238E27FC236}">
                <a16:creationId xmlns:a16="http://schemas.microsoft.com/office/drawing/2014/main" id="{ADEE4F99-C865-033D-3F55-8E0025F9D42B}"/>
              </a:ext>
            </a:extLst>
          </p:cNvPr>
          <p:cNvPicPr>
            <a:picLocks noChangeAspect="1"/>
          </p:cNvPicPr>
          <p:nvPr/>
        </p:nvPicPr>
        <p:blipFill>
          <a:blip r:embed="rId3"/>
          <a:stretch>
            <a:fillRect/>
          </a:stretch>
        </p:blipFill>
        <p:spPr>
          <a:xfrm>
            <a:off x="4114477" y="2732591"/>
            <a:ext cx="3961910" cy="2943380"/>
          </a:xfrm>
          <a:prstGeom prst="rect">
            <a:avLst/>
          </a:prstGeom>
        </p:spPr>
      </p:pic>
      <p:pic>
        <p:nvPicPr>
          <p:cNvPr id="32" name="Picture 31" descr="A screenshot of a computer&#10;&#10;AI-generated content may be incorrect.">
            <a:extLst>
              <a:ext uri="{FF2B5EF4-FFF2-40B4-BE49-F238E27FC236}">
                <a16:creationId xmlns:a16="http://schemas.microsoft.com/office/drawing/2014/main" id="{913C575F-2CEE-87CC-442C-052053E6F286}"/>
              </a:ext>
            </a:extLst>
          </p:cNvPr>
          <p:cNvPicPr>
            <a:picLocks noChangeAspect="1"/>
          </p:cNvPicPr>
          <p:nvPr/>
        </p:nvPicPr>
        <p:blipFill>
          <a:blip r:embed="rId4"/>
          <a:stretch>
            <a:fillRect/>
          </a:stretch>
        </p:blipFill>
        <p:spPr>
          <a:xfrm>
            <a:off x="8227589" y="189570"/>
            <a:ext cx="3915104" cy="4856711"/>
          </a:xfrm>
          <a:prstGeom prst="rect">
            <a:avLst/>
          </a:prstGeom>
        </p:spPr>
      </p:pic>
      <p:sp>
        <p:nvSpPr>
          <p:cNvPr id="35" name="Date Placeholder 3">
            <a:extLst>
              <a:ext uri="{FF2B5EF4-FFF2-40B4-BE49-F238E27FC236}">
                <a16:creationId xmlns:a16="http://schemas.microsoft.com/office/drawing/2014/main" id="{56DF897F-1429-D605-2ED4-2E9FB4225344}"/>
              </a:ext>
            </a:extLst>
          </p:cNvPr>
          <p:cNvSpPr txBox="1">
            <a:spLocks/>
          </p:cNvSpPr>
          <p:nvPr/>
        </p:nvSpPr>
        <p:spPr>
          <a:xfrm>
            <a:off x="8101915" y="6424993"/>
            <a:ext cx="1773923"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9 May 2025</a:t>
            </a:r>
            <a:endParaRPr lang="en-US" sz="850" dirty="0"/>
          </a:p>
        </p:txBody>
      </p:sp>
      <p:sp>
        <p:nvSpPr>
          <p:cNvPr id="36" name="Footer Placeholder 4">
            <a:extLst>
              <a:ext uri="{FF2B5EF4-FFF2-40B4-BE49-F238E27FC236}">
                <a16:creationId xmlns:a16="http://schemas.microsoft.com/office/drawing/2014/main" id="{E899BD06-4236-B734-B6B2-03662ABD65C1}"/>
              </a:ext>
            </a:extLst>
          </p:cNvPr>
          <p:cNvSpPr txBox="1">
            <a:spLocks/>
          </p:cNvSpPr>
          <p:nvPr/>
        </p:nvSpPr>
        <p:spPr>
          <a:xfrm>
            <a:off x="1145352" y="6424993"/>
            <a:ext cx="6787386"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J Devine | </a:t>
            </a:r>
            <a:r>
              <a:rPr lang="en-GB" sz="850"/>
              <a:t>Radiation-tolerant lighting in CERN's Proton Synchrotron (PS) </a:t>
            </a:r>
            <a:endParaRPr lang="en-US" sz="850" dirty="0"/>
          </a:p>
        </p:txBody>
      </p:sp>
    </p:spTree>
    <p:extLst>
      <p:ext uri="{BB962C8B-B14F-4D97-AF65-F5344CB8AC3E}">
        <p14:creationId xmlns:p14="http://schemas.microsoft.com/office/powerpoint/2010/main" val="2672027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bg/>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allAtOnce" animBg="1"/>
      <p:bldP spid="9" grpId="0" uiExpand="1" build="allAtOnce" animBg="1"/>
      <p:bldP spid="11" grpId="0" build="allAtOnce"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619C6-AEA2-AFDC-CE14-E6922619466F}"/>
              </a:ext>
            </a:extLst>
          </p:cNvPr>
          <p:cNvSpPr>
            <a:spLocks noGrp="1"/>
          </p:cNvSpPr>
          <p:nvPr>
            <p:ph type="title"/>
          </p:nvPr>
        </p:nvSpPr>
        <p:spPr/>
        <p:txBody>
          <a:bodyPr/>
          <a:lstStyle/>
          <a:p>
            <a:r>
              <a:rPr lang="en-CH" dirty="0"/>
              <a:t>A (very) short primer on radiation and electronics.</a:t>
            </a:r>
          </a:p>
        </p:txBody>
      </p:sp>
      <p:pic>
        <p:nvPicPr>
          <p:cNvPr id="9" name="Content Placeholder 8" descr="A diagram of a diagram&#10;&#10;AI-generated content may be incorrect.">
            <a:extLst>
              <a:ext uri="{FF2B5EF4-FFF2-40B4-BE49-F238E27FC236}">
                <a16:creationId xmlns:a16="http://schemas.microsoft.com/office/drawing/2014/main" id="{0CBCC53A-20E4-993C-810E-DBE6DE242D7D}"/>
              </a:ext>
            </a:extLst>
          </p:cNvPr>
          <p:cNvPicPr>
            <a:picLocks noGrp="1" noChangeAspect="1"/>
          </p:cNvPicPr>
          <p:nvPr>
            <p:ph sz="half" idx="1"/>
          </p:nvPr>
        </p:nvPicPr>
        <p:blipFill>
          <a:blip r:embed="rId2"/>
          <a:stretch>
            <a:fillRect/>
          </a:stretch>
        </p:blipFill>
        <p:spPr>
          <a:xfrm>
            <a:off x="419666" y="1592264"/>
            <a:ext cx="5752533" cy="3975172"/>
          </a:xfrm>
        </p:spPr>
      </p:pic>
      <p:sp>
        <p:nvSpPr>
          <p:cNvPr id="4" name="Content Placeholder 3">
            <a:extLst>
              <a:ext uri="{FF2B5EF4-FFF2-40B4-BE49-F238E27FC236}">
                <a16:creationId xmlns:a16="http://schemas.microsoft.com/office/drawing/2014/main" id="{272FCE24-69E1-1381-1ED7-190A1AC0F7D6}"/>
              </a:ext>
            </a:extLst>
          </p:cNvPr>
          <p:cNvSpPr>
            <a:spLocks noGrp="1"/>
          </p:cNvSpPr>
          <p:nvPr>
            <p:ph sz="half" idx="2"/>
          </p:nvPr>
        </p:nvSpPr>
        <p:spPr/>
        <p:txBody>
          <a:bodyPr/>
          <a:lstStyle/>
          <a:p>
            <a:pPr marL="342900" indent="-342900">
              <a:buFont typeface="Arial" panose="020B0604020202020204" pitchFamily="34" charset="0"/>
              <a:buChar char="•"/>
            </a:pPr>
            <a:r>
              <a:rPr lang="en-CH" dirty="0"/>
              <a:t>First tests for emergency lighting in 2011/2012. Life expectancy of COTS SMPS in LHC-like radiation environment = &lt;5 minutes. </a:t>
            </a:r>
          </a:p>
          <a:p>
            <a:pPr marL="342900" indent="-342900">
              <a:buFont typeface="Arial" panose="020B0604020202020204" pitchFamily="34" charset="0"/>
              <a:buChar char="•"/>
            </a:pPr>
            <a:r>
              <a:rPr lang="en-CH" dirty="0"/>
              <a:t>Radiation hard emergency lighting design (2013), good to 1kGy (+/-). </a:t>
            </a:r>
          </a:p>
          <a:p>
            <a:pPr marL="342900" indent="-342900">
              <a:buFont typeface="Arial" panose="020B0604020202020204" pitchFamily="34" charset="0"/>
              <a:buChar char="•"/>
            </a:pPr>
            <a:r>
              <a:rPr lang="en-CH" dirty="0"/>
              <a:t>For the PS design 10kGy was our target hardness. The LED chip is the limiting factor, irrespective of technology used (flip chip, substrate etc.). The power supply can go higher. </a:t>
            </a:r>
          </a:p>
          <a:p>
            <a:pPr marL="342900" indent="-342900">
              <a:buFont typeface="Arial" panose="020B0604020202020204" pitchFamily="34" charset="0"/>
              <a:buChar char="•"/>
            </a:pPr>
            <a:r>
              <a:rPr lang="en-CH" dirty="0"/>
              <a:t>This predates the Hi-Lumi era…</a:t>
            </a:r>
          </a:p>
        </p:txBody>
      </p:sp>
      <p:sp>
        <p:nvSpPr>
          <p:cNvPr id="7" name="Slide Number Placeholder 6">
            <a:extLst>
              <a:ext uri="{FF2B5EF4-FFF2-40B4-BE49-F238E27FC236}">
                <a16:creationId xmlns:a16="http://schemas.microsoft.com/office/drawing/2014/main" id="{62FF08F3-7931-ED02-5D2E-E6F7F16A2263}"/>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10" name="Down Arrow 9">
            <a:extLst>
              <a:ext uri="{FF2B5EF4-FFF2-40B4-BE49-F238E27FC236}">
                <a16:creationId xmlns:a16="http://schemas.microsoft.com/office/drawing/2014/main" id="{E9147B5A-F02D-D7B6-04CE-6C6BD71D1F95}"/>
              </a:ext>
            </a:extLst>
          </p:cNvPr>
          <p:cNvSpPr/>
          <p:nvPr/>
        </p:nvSpPr>
        <p:spPr>
          <a:xfrm>
            <a:off x="3456878" y="2888168"/>
            <a:ext cx="367990" cy="87453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200" dirty="0"/>
              <a:t>2013</a:t>
            </a:r>
          </a:p>
        </p:txBody>
      </p:sp>
      <p:sp>
        <p:nvSpPr>
          <p:cNvPr id="11" name="Down Arrow 10">
            <a:extLst>
              <a:ext uri="{FF2B5EF4-FFF2-40B4-BE49-F238E27FC236}">
                <a16:creationId xmlns:a16="http://schemas.microsoft.com/office/drawing/2014/main" id="{7971AA66-4A4D-1053-D176-B046436A893D}"/>
              </a:ext>
            </a:extLst>
          </p:cNvPr>
          <p:cNvSpPr/>
          <p:nvPr/>
        </p:nvSpPr>
        <p:spPr>
          <a:xfrm>
            <a:off x="4265842" y="2890538"/>
            <a:ext cx="367990" cy="874539"/>
          </a:xfrm>
          <a:prstGeom prst="down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200" dirty="0"/>
              <a:t>2019</a:t>
            </a:r>
          </a:p>
        </p:txBody>
      </p:sp>
      <p:sp>
        <p:nvSpPr>
          <p:cNvPr id="13" name="TextBox 12">
            <a:extLst>
              <a:ext uri="{FF2B5EF4-FFF2-40B4-BE49-F238E27FC236}">
                <a16:creationId xmlns:a16="http://schemas.microsoft.com/office/drawing/2014/main" id="{CB9B7ADF-DAE1-5F04-8E0B-EF0F96E09C65}"/>
              </a:ext>
            </a:extLst>
          </p:cNvPr>
          <p:cNvSpPr txBox="1"/>
          <p:nvPr/>
        </p:nvSpPr>
        <p:spPr>
          <a:xfrm>
            <a:off x="419666" y="5626882"/>
            <a:ext cx="6094140" cy="369332"/>
          </a:xfrm>
          <a:prstGeom prst="rect">
            <a:avLst/>
          </a:prstGeom>
          <a:noFill/>
        </p:spPr>
        <p:txBody>
          <a:bodyPr wrap="square">
            <a:spAutoFit/>
          </a:bodyPr>
          <a:lstStyle/>
          <a:p>
            <a:r>
              <a:rPr lang="en-CH" dirty="0"/>
              <a:t>Source: CERN-ATS-Note-2011-077 TECH (2011).</a:t>
            </a:r>
          </a:p>
        </p:txBody>
      </p:sp>
      <p:sp>
        <p:nvSpPr>
          <p:cNvPr id="18" name="Date Placeholder 3">
            <a:extLst>
              <a:ext uri="{FF2B5EF4-FFF2-40B4-BE49-F238E27FC236}">
                <a16:creationId xmlns:a16="http://schemas.microsoft.com/office/drawing/2014/main" id="{9E6B96BA-C27D-E9CA-B9D2-4797741220BA}"/>
              </a:ext>
            </a:extLst>
          </p:cNvPr>
          <p:cNvSpPr txBox="1">
            <a:spLocks/>
          </p:cNvSpPr>
          <p:nvPr/>
        </p:nvSpPr>
        <p:spPr>
          <a:xfrm>
            <a:off x="8101915" y="6424993"/>
            <a:ext cx="1773923"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9 May 2025</a:t>
            </a:r>
            <a:endParaRPr lang="en-US" sz="850" dirty="0"/>
          </a:p>
        </p:txBody>
      </p:sp>
      <p:sp>
        <p:nvSpPr>
          <p:cNvPr id="19" name="Footer Placeholder 4">
            <a:extLst>
              <a:ext uri="{FF2B5EF4-FFF2-40B4-BE49-F238E27FC236}">
                <a16:creationId xmlns:a16="http://schemas.microsoft.com/office/drawing/2014/main" id="{D699BBD0-3B21-585E-C024-05A9BE19A0F2}"/>
              </a:ext>
            </a:extLst>
          </p:cNvPr>
          <p:cNvSpPr txBox="1">
            <a:spLocks/>
          </p:cNvSpPr>
          <p:nvPr/>
        </p:nvSpPr>
        <p:spPr>
          <a:xfrm>
            <a:off x="1145352" y="6424993"/>
            <a:ext cx="6787386"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J Devine | </a:t>
            </a:r>
            <a:r>
              <a:rPr lang="en-GB" sz="850"/>
              <a:t>Radiation-tolerant lighting in CERN's Proton Synchrotron (PS) </a:t>
            </a:r>
            <a:endParaRPr lang="en-US" sz="850" dirty="0"/>
          </a:p>
        </p:txBody>
      </p:sp>
    </p:spTree>
    <p:extLst>
      <p:ext uri="{BB962C8B-B14F-4D97-AF65-F5344CB8AC3E}">
        <p14:creationId xmlns:p14="http://schemas.microsoft.com/office/powerpoint/2010/main" val="249548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E714FB-B3BD-F535-1567-EB979206A04B}"/>
              </a:ext>
            </a:extLst>
          </p:cNvPr>
          <p:cNvSpPr>
            <a:spLocks noGrp="1"/>
          </p:cNvSpPr>
          <p:nvPr>
            <p:ph idx="1"/>
          </p:nvPr>
        </p:nvSpPr>
        <p:spPr>
          <a:xfrm>
            <a:off x="407989" y="1180783"/>
            <a:ext cx="11376024" cy="4608512"/>
          </a:xfrm>
        </p:spPr>
        <p:txBody>
          <a:bodyPr/>
          <a:lstStyle/>
          <a:p>
            <a:r>
              <a:rPr lang="en-CH" dirty="0"/>
              <a:t>We needed approximately 1000 LED luminaires for the PS electrical refurbishment in LS2.</a:t>
            </a:r>
          </a:p>
          <a:p>
            <a:r>
              <a:rPr lang="en-CH" dirty="0"/>
              <a:t>The total budget for the project was CHF 4M, including all electrical infrastructure for the PS and associated surface buildings. The project had been budgeted based on installing fluorescent lights, which cost circa 300€ each (in 2018). </a:t>
            </a:r>
          </a:p>
          <a:p>
            <a:r>
              <a:rPr lang="en-CH" dirty="0"/>
              <a:t>In this case we had three choices:</a:t>
            </a:r>
          </a:p>
        </p:txBody>
      </p:sp>
      <p:sp>
        <p:nvSpPr>
          <p:cNvPr id="3" name="Title 2">
            <a:extLst>
              <a:ext uri="{FF2B5EF4-FFF2-40B4-BE49-F238E27FC236}">
                <a16:creationId xmlns:a16="http://schemas.microsoft.com/office/drawing/2014/main" id="{DA8377F0-90BD-FE97-F18D-D10B79D88518}"/>
              </a:ext>
            </a:extLst>
          </p:cNvPr>
          <p:cNvSpPr>
            <a:spLocks noGrp="1"/>
          </p:cNvSpPr>
          <p:nvPr>
            <p:ph type="title"/>
          </p:nvPr>
        </p:nvSpPr>
        <p:spPr/>
        <p:txBody>
          <a:bodyPr/>
          <a:lstStyle/>
          <a:p>
            <a:r>
              <a:rPr lang="en-CH" dirty="0"/>
              <a:t>Selling open hardware… to management!</a:t>
            </a:r>
          </a:p>
        </p:txBody>
      </p:sp>
      <p:sp>
        <p:nvSpPr>
          <p:cNvPr id="6" name="Slide Number Placeholder 5">
            <a:extLst>
              <a:ext uri="{FF2B5EF4-FFF2-40B4-BE49-F238E27FC236}">
                <a16:creationId xmlns:a16="http://schemas.microsoft.com/office/drawing/2014/main" id="{ABA43E42-326A-1615-0663-CCAF6DB477E6}"/>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8" name="TextBox 7">
            <a:extLst>
              <a:ext uri="{FF2B5EF4-FFF2-40B4-BE49-F238E27FC236}">
                <a16:creationId xmlns:a16="http://schemas.microsoft.com/office/drawing/2014/main" id="{9DC6BB9F-6018-7AFE-5A5C-FB1D66F55712}"/>
              </a:ext>
            </a:extLst>
          </p:cNvPr>
          <p:cNvSpPr txBox="1"/>
          <p:nvPr/>
        </p:nvSpPr>
        <p:spPr>
          <a:xfrm>
            <a:off x="364331" y="4360438"/>
            <a:ext cx="3566160" cy="1754326"/>
          </a:xfrm>
          <a:prstGeom prst="rect">
            <a:avLst/>
          </a:prstGeom>
          <a:noFill/>
        </p:spPr>
        <p:txBody>
          <a:bodyPr wrap="square">
            <a:spAutoFit/>
          </a:bodyPr>
          <a:lstStyle/>
          <a:p>
            <a:pPr algn="ctr"/>
            <a:r>
              <a:rPr lang="en-CH" dirty="0"/>
              <a:t>Business As Usual – install reconditioned fluorescent lights from surface buildings. Could be done, but not sustainable in the long term; might work for PS &amp; Booster, but not for SPS &amp; LHC.</a:t>
            </a:r>
          </a:p>
        </p:txBody>
      </p:sp>
      <p:sp>
        <p:nvSpPr>
          <p:cNvPr id="10" name="TextBox 9">
            <a:extLst>
              <a:ext uri="{FF2B5EF4-FFF2-40B4-BE49-F238E27FC236}">
                <a16:creationId xmlns:a16="http://schemas.microsoft.com/office/drawing/2014/main" id="{96D7921E-A065-68EF-AA0E-76394E82F121}"/>
              </a:ext>
            </a:extLst>
          </p:cNvPr>
          <p:cNvSpPr txBox="1"/>
          <p:nvPr/>
        </p:nvSpPr>
        <p:spPr>
          <a:xfrm>
            <a:off x="4064555" y="4360438"/>
            <a:ext cx="3298032" cy="1477328"/>
          </a:xfrm>
          <a:prstGeom prst="rect">
            <a:avLst/>
          </a:prstGeom>
          <a:noFill/>
        </p:spPr>
        <p:txBody>
          <a:bodyPr wrap="square">
            <a:spAutoFit/>
          </a:bodyPr>
          <a:lstStyle/>
          <a:p>
            <a:pPr algn="ctr"/>
            <a:r>
              <a:rPr lang="en-CH" dirty="0"/>
              <a:t>Specialist route – A manufacturer of radiation resistant lights quoted us 4k€/luminaire in 2017.</a:t>
            </a:r>
          </a:p>
          <a:p>
            <a:pPr algn="ctr"/>
            <a:r>
              <a:rPr lang="en-CH" dirty="0"/>
              <a:t>Total cost: 4M€ !</a:t>
            </a:r>
          </a:p>
        </p:txBody>
      </p:sp>
      <p:sp>
        <p:nvSpPr>
          <p:cNvPr id="12" name="TextBox 11">
            <a:extLst>
              <a:ext uri="{FF2B5EF4-FFF2-40B4-BE49-F238E27FC236}">
                <a16:creationId xmlns:a16="http://schemas.microsoft.com/office/drawing/2014/main" id="{71F9E4C7-4E29-5AE8-BA03-B0955D8C0BA0}"/>
              </a:ext>
            </a:extLst>
          </p:cNvPr>
          <p:cNvSpPr txBox="1"/>
          <p:nvPr/>
        </p:nvSpPr>
        <p:spPr>
          <a:xfrm>
            <a:off x="7588171" y="4305371"/>
            <a:ext cx="4346178" cy="2031325"/>
          </a:xfrm>
          <a:prstGeom prst="rect">
            <a:avLst/>
          </a:prstGeom>
          <a:noFill/>
        </p:spPr>
        <p:txBody>
          <a:bodyPr wrap="square">
            <a:spAutoFit/>
          </a:bodyPr>
          <a:lstStyle/>
          <a:p>
            <a:pPr algn="ctr"/>
            <a:r>
              <a:rPr lang="en-CH" dirty="0"/>
              <a:t>DIY option – Our IP, give it away to manufacturers to drive price competition. Multiple manufacturers make normal profits, minimal risk. Can re-tender at any point. Design is very close to conventional LED luminaires.</a:t>
            </a:r>
          </a:p>
          <a:p>
            <a:pPr algn="ctr"/>
            <a:r>
              <a:rPr lang="en-CH" dirty="0"/>
              <a:t>The price </a:t>
            </a:r>
            <a:r>
              <a:rPr lang="en-CH" i="1" dirty="0"/>
              <a:t>should</a:t>
            </a:r>
            <a:r>
              <a:rPr lang="en-CH" dirty="0"/>
              <a:t> be similar.</a:t>
            </a:r>
          </a:p>
        </p:txBody>
      </p:sp>
      <p:pic>
        <p:nvPicPr>
          <p:cNvPr id="14" name="Picture 13" descr="A handshake with a briefcase and a bag&#10;&#10;AI-generated content may be incorrect.">
            <a:extLst>
              <a:ext uri="{FF2B5EF4-FFF2-40B4-BE49-F238E27FC236}">
                <a16:creationId xmlns:a16="http://schemas.microsoft.com/office/drawing/2014/main" id="{98B29524-C7A9-F51E-70E7-A0F52DDCC7F5}"/>
              </a:ext>
            </a:extLst>
          </p:cNvPr>
          <p:cNvPicPr>
            <a:picLocks noChangeAspect="1"/>
          </p:cNvPicPr>
          <p:nvPr/>
        </p:nvPicPr>
        <p:blipFill>
          <a:blip r:embed="rId2"/>
          <a:stretch>
            <a:fillRect/>
          </a:stretch>
        </p:blipFill>
        <p:spPr>
          <a:xfrm>
            <a:off x="1546451" y="3156599"/>
            <a:ext cx="1080000" cy="1080000"/>
          </a:xfrm>
          <a:prstGeom prst="rect">
            <a:avLst/>
          </a:prstGeom>
        </p:spPr>
      </p:pic>
      <p:pic>
        <p:nvPicPr>
          <p:cNvPr id="16" name="Picture 15" descr="A black background with a black square&#10;&#10;AI-generated content may be incorrect.">
            <a:extLst>
              <a:ext uri="{FF2B5EF4-FFF2-40B4-BE49-F238E27FC236}">
                <a16:creationId xmlns:a16="http://schemas.microsoft.com/office/drawing/2014/main" id="{BBB469D0-46F8-7F79-305F-EBA1704BD82D}"/>
              </a:ext>
            </a:extLst>
          </p:cNvPr>
          <p:cNvPicPr>
            <a:picLocks noChangeAspect="1"/>
          </p:cNvPicPr>
          <p:nvPr/>
        </p:nvPicPr>
        <p:blipFill>
          <a:blip r:embed="rId3"/>
          <a:stretch>
            <a:fillRect/>
          </a:stretch>
        </p:blipFill>
        <p:spPr>
          <a:xfrm>
            <a:off x="5173571" y="3278398"/>
            <a:ext cx="1080000" cy="1080000"/>
          </a:xfrm>
          <a:prstGeom prst="rect">
            <a:avLst/>
          </a:prstGeom>
        </p:spPr>
      </p:pic>
      <p:pic>
        <p:nvPicPr>
          <p:cNvPr id="18" name="Picture 17" descr="A logo of tools and pencil&#10;&#10;AI-generated content may be incorrect.">
            <a:extLst>
              <a:ext uri="{FF2B5EF4-FFF2-40B4-BE49-F238E27FC236}">
                <a16:creationId xmlns:a16="http://schemas.microsoft.com/office/drawing/2014/main" id="{75700140-E953-450C-37FD-F3BDBA3626F6}"/>
              </a:ext>
            </a:extLst>
          </p:cNvPr>
          <p:cNvPicPr>
            <a:picLocks noChangeAspect="1"/>
          </p:cNvPicPr>
          <p:nvPr/>
        </p:nvPicPr>
        <p:blipFill>
          <a:blip r:embed="rId4"/>
          <a:stretch>
            <a:fillRect/>
          </a:stretch>
        </p:blipFill>
        <p:spPr>
          <a:xfrm>
            <a:off x="9205504" y="3278398"/>
            <a:ext cx="1080000" cy="1080000"/>
          </a:xfrm>
          <a:prstGeom prst="rect">
            <a:avLst/>
          </a:prstGeom>
        </p:spPr>
      </p:pic>
      <p:sp>
        <p:nvSpPr>
          <p:cNvPr id="20" name="Rounded Rectangle 19">
            <a:extLst>
              <a:ext uri="{FF2B5EF4-FFF2-40B4-BE49-F238E27FC236}">
                <a16:creationId xmlns:a16="http://schemas.microsoft.com/office/drawing/2014/main" id="{F3016AAC-6661-BAB1-7FDB-574003CDB4CD}"/>
              </a:ext>
            </a:extLst>
          </p:cNvPr>
          <p:cNvSpPr/>
          <p:nvPr/>
        </p:nvSpPr>
        <p:spPr>
          <a:xfrm>
            <a:off x="303371" y="3032760"/>
            <a:ext cx="3566160" cy="323711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ounded Rectangle 20">
            <a:extLst>
              <a:ext uri="{FF2B5EF4-FFF2-40B4-BE49-F238E27FC236}">
                <a16:creationId xmlns:a16="http://schemas.microsoft.com/office/drawing/2014/main" id="{E2338F59-6B42-66FA-CBEF-C55DA1605ECE}"/>
              </a:ext>
            </a:extLst>
          </p:cNvPr>
          <p:cNvSpPr/>
          <p:nvPr/>
        </p:nvSpPr>
        <p:spPr>
          <a:xfrm>
            <a:off x="3930491" y="3054239"/>
            <a:ext cx="3566160" cy="3215639"/>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ounded Rectangle 21">
            <a:extLst>
              <a:ext uri="{FF2B5EF4-FFF2-40B4-BE49-F238E27FC236}">
                <a16:creationId xmlns:a16="http://schemas.microsoft.com/office/drawing/2014/main" id="{9AFF1364-009F-B867-4A88-957F95F85B29}"/>
              </a:ext>
            </a:extLst>
          </p:cNvPr>
          <p:cNvSpPr/>
          <p:nvPr/>
        </p:nvSpPr>
        <p:spPr>
          <a:xfrm>
            <a:off x="7557611" y="3032759"/>
            <a:ext cx="4331018" cy="3237119"/>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Date Placeholder 3">
            <a:extLst>
              <a:ext uri="{FF2B5EF4-FFF2-40B4-BE49-F238E27FC236}">
                <a16:creationId xmlns:a16="http://schemas.microsoft.com/office/drawing/2014/main" id="{353ECFEA-4C8A-AB3B-DCB3-D7BD4A090A7C}"/>
              </a:ext>
            </a:extLst>
          </p:cNvPr>
          <p:cNvSpPr txBox="1">
            <a:spLocks/>
          </p:cNvSpPr>
          <p:nvPr/>
        </p:nvSpPr>
        <p:spPr>
          <a:xfrm>
            <a:off x="8101915" y="6424993"/>
            <a:ext cx="1773923"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9 May 2025</a:t>
            </a:r>
            <a:endParaRPr lang="en-US" sz="850" dirty="0"/>
          </a:p>
        </p:txBody>
      </p:sp>
      <p:sp>
        <p:nvSpPr>
          <p:cNvPr id="24" name="Footer Placeholder 4">
            <a:extLst>
              <a:ext uri="{FF2B5EF4-FFF2-40B4-BE49-F238E27FC236}">
                <a16:creationId xmlns:a16="http://schemas.microsoft.com/office/drawing/2014/main" id="{671BEF41-25BF-3E33-3DD3-BC462DE590B9}"/>
              </a:ext>
            </a:extLst>
          </p:cNvPr>
          <p:cNvSpPr txBox="1">
            <a:spLocks/>
          </p:cNvSpPr>
          <p:nvPr/>
        </p:nvSpPr>
        <p:spPr>
          <a:xfrm>
            <a:off x="1145352" y="6424993"/>
            <a:ext cx="6787386"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J Devine | </a:t>
            </a:r>
            <a:r>
              <a:rPr lang="en-GB" sz="850"/>
              <a:t>Radiation-tolerant lighting in CERN's Proton Synchrotron (PS) </a:t>
            </a:r>
            <a:endParaRPr lang="en-US" sz="850" dirty="0"/>
          </a:p>
        </p:txBody>
      </p:sp>
    </p:spTree>
    <p:extLst>
      <p:ext uri="{BB962C8B-B14F-4D97-AF65-F5344CB8AC3E}">
        <p14:creationId xmlns:p14="http://schemas.microsoft.com/office/powerpoint/2010/main" val="419666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1+#ppt_w/2"/>
                                          </p:val>
                                        </p:tav>
                                        <p:tav tm="100000">
                                          <p:val>
                                            <p:strVal val="#ppt_x"/>
                                          </p:val>
                                        </p:tav>
                                      </p:tavLst>
                                    </p:anim>
                                    <p:anim calcmode="lin" valueType="num">
                                      <p:cBhvr additive="base">
                                        <p:cTn id="30" dur="500" fill="hold"/>
                                        <p:tgtEl>
                                          <p:spTgt spid="1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1+#ppt_w/2"/>
                                          </p:val>
                                        </p:tav>
                                        <p:tav tm="100000">
                                          <p:val>
                                            <p:strVal val="#ppt_x"/>
                                          </p:val>
                                        </p:tav>
                                      </p:tavLst>
                                    </p:anim>
                                    <p:anim calcmode="lin" valueType="num">
                                      <p:cBhvr additive="base">
                                        <p:cTn id="34" dur="500" fill="hold"/>
                                        <p:tgtEl>
                                          <p:spTgt spid="22"/>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1+#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20" grpId="0" animBg="1"/>
      <p:bldP spid="21"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DB453-D6C5-A321-285B-E0C667ABCF74}"/>
              </a:ext>
            </a:extLst>
          </p:cNvPr>
          <p:cNvSpPr>
            <a:spLocks noGrp="1"/>
          </p:cNvSpPr>
          <p:nvPr>
            <p:ph type="title"/>
          </p:nvPr>
        </p:nvSpPr>
        <p:spPr/>
        <p:txBody>
          <a:bodyPr/>
          <a:lstStyle/>
          <a:p>
            <a:r>
              <a:rPr lang="en-CH" dirty="0"/>
              <a:t>Radiation hardness at the lowest cost.</a:t>
            </a:r>
          </a:p>
        </p:txBody>
      </p:sp>
      <p:sp>
        <p:nvSpPr>
          <p:cNvPr id="7" name="Slide Number Placeholder 6">
            <a:extLst>
              <a:ext uri="{FF2B5EF4-FFF2-40B4-BE49-F238E27FC236}">
                <a16:creationId xmlns:a16="http://schemas.microsoft.com/office/drawing/2014/main" id="{830DBCA1-76C8-7DEF-3DF0-02A08EF754E3}"/>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9" name="Picture 8" descr="A diagram of a light source&#10;&#10;AI-generated content may be incorrect.">
            <a:extLst>
              <a:ext uri="{FF2B5EF4-FFF2-40B4-BE49-F238E27FC236}">
                <a16:creationId xmlns:a16="http://schemas.microsoft.com/office/drawing/2014/main" id="{7CF5075D-9BDD-5527-79B2-EE4F64BD3408}"/>
              </a:ext>
            </a:extLst>
          </p:cNvPr>
          <p:cNvPicPr>
            <a:picLocks noChangeAspect="1"/>
          </p:cNvPicPr>
          <p:nvPr/>
        </p:nvPicPr>
        <p:blipFill>
          <a:blip r:embed="rId2"/>
          <a:stretch>
            <a:fillRect/>
          </a:stretch>
        </p:blipFill>
        <p:spPr>
          <a:xfrm>
            <a:off x="537730" y="906464"/>
            <a:ext cx="7395008" cy="2187256"/>
          </a:xfrm>
          <a:prstGeom prst="rect">
            <a:avLst/>
          </a:prstGeom>
        </p:spPr>
      </p:pic>
      <p:sp>
        <p:nvSpPr>
          <p:cNvPr id="10" name="TextBox 9">
            <a:extLst>
              <a:ext uri="{FF2B5EF4-FFF2-40B4-BE49-F238E27FC236}">
                <a16:creationId xmlns:a16="http://schemas.microsoft.com/office/drawing/2014/main" id="{AED2E636-2AEE-D52F-24FC-3857CE12D6FC}"/>
              </a:ext>
            </a:extLst>
          </p:cNvPr>
          <p:cNvSpPr txBox="1"/>
          <p:nvPr/>
        </p:nvSpPr>
        <p:spPr>
          <a:xfrm>
            <a:off x="7912842" y="1364345"/>
            <a:ext cx="3541034" cy="1477328"/>
          </a:xfrm>
          <a:prstGeom prst="rect">
            <a:avLst/>
          </a:prstGeom>
          <a:noFill/>
        </p:spPr>
        <p:txBody>
          <a:bodyPr wrap="none" lIns="0" tIns="0" rIns="0" bIns="0" rtlCol="0">
            <a:spAutoFit/>
          </a:bodyPr>
          <a:lstStyle/>
          <a:p>
            <a:pPr algn="l"/>
            <a:r>
              <a:rPr lang="en-CH" sz="2400" dirty="0"/>
              <a:t>Systems approach…</a:t>
            </a:r>
          </a:p>
          <a:p>
            <a:pPr algn="l"/>
            <a:r>
              <a:rPr lang="en-CH" sz="2400" dirty="0"/>
              <a:t>One component at a time.</a:t>
            </a:r>
          </a:p>
          <a:p>
            <a:pPr algn="l"/>
            <a:r>
              <a:rPr lang="en-CH" sz="2400" dirty="0"/>
              <a:t>Find the optimal answer,</a:t>
            </a:r>
          </a:p>
          <a:p>
            <a:pPr algn="l"/>
            <a:r>
              <a:rPr lang="en-CH" sz="2400" dirty="0"/>
              <a:t>write the specification. </a:t>
            </a:r>
          </a:p>
        </p:txBody>
      </p:sp>
      <p:sp>
        <p:nvSpPr>
          <p:cNvPr id="11" name="Down Arrow 10">
            <a:extLst>
              <a:ext uri="{FF2B5EF4-FFF2-40B4-BE49-F238E27FC236}">
                <a16:creationId xmlns:a16="http://schemas.microsoft.com/office/drawing/2014/main" id="{8141D56A-ACB8-4D9B-F1CE-160E1D712ACB}"/>
              </a:ext>
            </a:extLst>
          </p:cNvPr>
          <p:cNvSpPr/>
          <p:nvPr/>
        </p:nvSpPr>
        <p:spPr>
          <a:xfrm rot="1427106">
            <a:off x="1489342" y="2176454"/>
            <a:ext cx="374824" cy="255018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TextBox 11">
            <a:extLst>
              <a:ext uri="{FF2B5EF4-FFF2-40B4-BE49-F238E27FC236}">
                <a16:creationId xmlns:a16="http://schemas.microsoft.com/office/drawing/2014/main" id="{A11ADED3-B1CD-08C5-F7BE-E6B542D6F6B5}"/>
              </a:ext>
            </a:extLst>
          </p:cNvPr>
          <p:cNvSpPr txBox="1"/>
          <p:nvPr/>
        </p:nvSpPr>
        <p:spPr>
          <a:xfrm>
            <a:off x="496037" y="4585854"/>
            <a:ext cx="7142548" cy="830997"/>
          </a:xfrm>
          <a:prstGeom prst="rect">
            <a:avLst/>
          </a:prstGeom>
          <a:noFill/>
          <a:ln>
            <a:solidFill>
              <a:schemeClr val="tx1"/>
            </a:solidFill>
          </a:ln>
        </p:spPr>
        <p:txBody>
          <a:bodyPr wrap="square" lIns="0" tIns="0" rIns="0" bIns="0" rtlCol="0">
            <a:spAutoFit/>
          </a:bodyPr>
          <a:lstStyle/>
          <a:p>
            <a:pPr algn="l"/>
            <a:r>
              <a:rPr lang="en-CH" dirty="0"/>
              <a:t>This is the tricky part. Commercial SMPS are not suitable.</a:t>
            </a:r>
          </a:p>
          <a:p>
            <a:pPr algn="l"/>
            <a:r>
              <a:rPr lang="en-CH" dirty="0"/>
              <a:t>We designed a linear regulator based on SiC &amp; GaN semiconductors.</a:t>
            </a:r>
          </a:p>
          <a:p>
            <a:pPr algn="l"/>
            <a:r>
              <a:rPr lang="en-CH" dirty="0"/>
              <a:t>This is intrinsically radiation resistant, as long as you stick to the BOM. </a:t>
            </a:r>
          </a:p>
        </p:txBody>
      </p:sp>
      <p:sp>
        <p:nvSpPr>
          <p:cNvPr id="13" name="TextBox 12">
            <a:extLst>
              <a:ext uri="{FF2B5EF4-FFF2-40B4-BE49-F238E27FC236}">
                <a16:creationId xmlns:a16="http://schemas.microsoft.com/office/drawing/2014/main" id="{7187DF38-30C9-80D7-3544-BDDC99766244}"/>
              </a:ext>
            </a:extLst>
          </p:cNvPr>
          <p:cNvSpPr txBox="1"/>
          <p:nvPr/>
        </p:nvSpPr>
        <p:spPr>
          <a:xfrm>
            <a:off x="2302637" y="3121485"/>
            <a:ext cx="2461950" cy="1385480"/>
          </a:xfrm>
          <a:prstGeom prst="rect">
            <a:avLst/>
          </a:prstGeom>
          <a:noFill/>
          <a:ln>
            <a:solidFill>
              <a:schemeClr val="tx1"/>
            </a:solidFill>
          </a:ln>
        </p:spPr>
        <p:txBody>
          <a:bodyPr wrap="square" lIns="0" tIns="0" rIns="0" bIns="0" rtlCol="0">
            <a:spAutoFit/>
          </a:bodyPr>
          <a:lstStyle/>
          <a:p>
            <a:pPr algn="l"/>
            <a:r>
              <a:rPr lang="en-CH" dirty="0"/>
              <a:t>Component tests show that all LEDs behave more or less the same in mixed field radiation, so we set a 10kGy limit.</a:t>
            </a:r>
          </a:p>
        </p:txBody>
      </p:sp>
      <p:sp>
        <p:nvSpPr>
          <p:cNvPr id="14" name="Down Arrow 13">
            <a:extLst>
              <a:ext uri="{FF2B5EF4-FFF2-40B4-BE49-F238E27FC236}">
                <a16:creationId xmlns:a16="http://schemas.microsoft.com/office/drawing/2014/main" id="{2086138F-F919-9054-9C05-2857E5624764}"/>
              </a:ext>
            </a:extLst>
          </p:cNvPr>
          <p:cNvSpPr/>
          <p:nvPr/>
        </p:nvSpPr>
        <p:spPr>
          <a:xfrm>
            <a:off x="3410144" y="2220711"/>
            <a:ext cx="309259" cy="88426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Down Arrow 14">
            <a:extLst>
              <a:ext uri="{FF2B5EF4-FFF2-40B4-BE49-F238E27FC236}">
                <a16:creationId xmlns:a16="http://schemas.microsoft.com/office/drawing/2014/main" id="{6FED752A-C516-0CA2-861F-C2E64755F8CB}"/>
              </a:ext>
            </a:extLst>
          </p:cNvPr>
          <p:cNvSpPr/>
          <p:nvPr/>
        </p:nvSpPr>
        <p:spPr>
          <a:xfrm rot="20625122">
            <a:off x="4859533" y="2324616"/>
            <a:ext cx="340567" cy="111467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TextBox 16">
            <a:extLst>
              <a:ext uri="{FF2B5EF4-FFF2-40B4-BE49-F238E27FC236}">
                <a16:creationId xmlns:a16="http://schemas.microsoft.com/office/drawing/2014/main" id="{7D4A9CDF-FB01-8789-3057-C3BE25D148F0}"/>
              </a:ext>
            </a:extLst>
          </p:cNvPr>
          <p:cNvSpPr txBox="1"/>
          <p:nvPr/>
        </p:nvSpPr>
        <p:spPr>
          <a:xfrm>
            <a:off x="4942199" y="3379974"/>
            <a:ext cx="2461950" cy="1107996"/>
          </a:xfrm>
          <a:prstGeom prst="rect">
            <a:avLst/>
          </a:prstGeom>
          <a:noFill/>
          <a:ln>
            <a:solidFill>
              <a:schemeClr val="tx1"/>
            </a:solidFill>
          </a:ln>
        </p:spPr>
        <p:txBody>
          <a:bodyPr wrap="square" lIns="0" tIns="0" rIns="0" bIns="0" rtlCol="0">
            <a:spAutoFit/>
          </a:bodyPr>
          <a:lstStyle/>
          <a:p>
            <a:pPr algn="l"/>
            <a:r>
              <a:rPr lang="en-CH" dirty="0"/>
              <a:t>Lenses are typically </a:t>
            </a:r>
            <a:r>
              <a:rPr lang="en-GB" dirty="0">
                <a:effectLst/>
              </a:rPr>
              <a:t>polysiloxane, not something we can change.</a:t>
            </a:r>
            <a:endParaRPr lang="en-CH" dirty="0"/>
          </a:p>
        </p:txBody>
      </p:sp>
      <p:sp>
        <p:nvSpPr>
          <p:cNvPr id="18" name="Down Arrow 17">
            <a:extLst>
              <a:ext uri="{FF2B5EF4-FFF2-40B4-BE49-F238E27FC236}">
                <a16:creationId xmlns:a16="http://schemas.microsoft.com/office/drawing/2014/main" id="{1BF88C0C-8DEA-3D09-CC87-54FED993A7D1}"/>
              </a:ext>
            </a:extLst>
          </p:cNvPr>
          <p:cNvSpPr/>
          <p:nvPr/>
        </p:nvSpPr>
        <p:spPr>
          <a:xfrm rot="18126615">
            <a:off x="6760473" y="1767385"/>
            <a:ext cx="321811" cy="218606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TextBox 18">
            <a:extLst>
              <a:ext uri="{FF2B5EF4-FFF2-40B4-BE49-F238E27FC236}">
                <a16:creationId xmlns:a16="http://schemas.microsoft.com/office/drawing/2014/main" id="{F6336523-9396-7E2F-0A92-9D313B859DAE}"/>
              </a:ext>
            </a:extLst>
          </p:cNvPr>
          <p:cNvSpPr txBox="1"/>
          <p:nvPr/>
        </p:nvSpPr>
        <p:spPr>
          <a:xfrm>
            <a:off x="7736699" y="3477859"/>
            <a:ext cx="3276138" cy="1938992"/>
          </a:xfrm>
          <a:prstGeom prst="rect">
            <a:avLst/>
          </a:prstGeom>
          <a:noFill/>
          <a:ln>
            <a:solidFill>
              <a:schemeClr val="tx1"/>
            </a:solidFill>
          </a:ln>
        </p:spPr>
        <p:txBody>
          <a:bodyPr wrap="square" lIns="0" tIns="0" rIns="0" bIns="0" rtlCol="0">
            <a:spAutoFit/>
          </a:bodyPr>
          <a:lstStyle/>
          <a:p>
            <a:pPr algn="l"/>
            <a:r>
              <a:rPr lang="en-GB" dirty="0"/>
              <a:t>The macro-optical elements are more challenging. The ideal material is quartz glass, but that is too expensive. PMMA is the best cost/radiation/performance compromise, followed by polycarbonate.  </a:t>
            </a:r>
            <a:endParaRPr lang="en-CH" dirty="0"/>
          </a:p>
        </p:txBody>
      </p:sp>
      <p:sp>
        <p:nvSpPr>
          <p:cNvPr id="20" name="TextBox 19">
            <a:extLst>
              <a:ext uri="{FF2B5EF4-FFF2-40B4-BE49-F238E27FC236}">
                <a16:creationId xmlns:a16="http://schemas.microsoft.com/office/drawing/2014/main" id="{33391DB2-9A57-7518-B242-3D01D1B69817}"/>
              </a:ext>
            </a:extLst>
          </p:cNvPr>
          <p:cNvSpPr txBox="1"/>
          <p:nvPr/>
        </p:nvSpPr>
        <p:spPr>
          <a:xfrm>
            <a:off x="407988" y="5505423"/>
            <a:ext cx="11376025" cy="830997"/>
          </a:xfrm>
          <a:prstGeom prst="rect">
            <a:avLst/>
          </a:prstGeom>
          <a:noFill/>
        </p:spPr>
        <p:txBody>
          <a:bodyPr wrap="square" lIns="0" tIns="0" rIns="0" bIns="0" rtlCol="0">
            <a:spAutoFit/>
          </a:bodyPr>
          <a:lstStyle/>
          <a:p>
            <a:pPr algn="l"/>
            <a:r>
              <a:rPr lang="en-CH" dirty="0"/>
              <a:t>No time for Batch &amp; Lot qualification.</a:t>
            </a:r>
          </a:p>
          <a:p>
            <a:pPr algn="l"/>
            <a:r>
              <a:rPr lang="en-CH" dirty="0"/>
              <a:t>			No budget for Batch &amp; Lot qualification.</a:t>
            </a:r>
          </a:p>
          <a:p>
            <a:pPr algn="l"/>
            <a:r>
              <a:rPr lang="en-CH" dirty="0"/>
              <a:t>						No supply chain experience with Batch &amp; Lot qualification.</a:t>
            </a:r>
          </a:p>
        </p:txBody>
      </p:sp>
      <p:sp>
        <p:nvSpPr>
          <p:cNvPr id="23" name="Date Placeholder 3">
            <a:extLst>
              <a:ext uri="{FF2B5EF4-FFF2-40B4-BE49-F238E27FC236}">
                <a16:creationId xmlns:a16="http://schemas.microsoft.com/office/drawing/2014/main" id="{4DDD1AC1-8A79-93CE-A4A2-955A818C69A5}"/>
              </a:ext>
            </a:extLst>
          </p:cNvPr>
          <p:cNvSpPr txBox="1">
            <a:spLocks/>
          </p:cNvSpPr>
          <p:nvPr/>
        </p:nvSpPr>
        <p:spPr>
          <a:xfrm>
            <a:off x="8101915" y="6424993"/>
            <a:ext cx="1773923"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9 May 2025</a:t>
            </a:r>
            <a:endParaRPr lang="en-US" sz="850" dirty="0"/>
          </a:p>
        </p:txBody>
      </p:sp>
      <p:sp>
        <p:nvSpPr>
          <p:cNvPr id="24" name="Footer Placeholder 4">
            <a:extLst>
              <a:ext uri="{FF2B5EF4-FFF2-40B4-BE49-F238E27FC236}">
                <a16:creationId xmlns:a16="http://schemas.microsoft.com/office/drawing/2014/main" id="{66E0147B-69BD-0B9B-DAA7-669C068804DF}"/>
              </a:ext>
            </a:extLst>
          </p:cNvPr>
          <p:cNvSpPr txBox="1">
            <a:spLocks/>
          </p:cNvSpPr>
          <p:nvPr/>
        </p:nvSpPr>
        <p:spPr>
          <a:xfrm>
            <a:off x="1145352" y="6424993"/>
            <a:ext cx="6787386"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J Devine | </a:t>
            </a:r>
            <a:r>
              <a:rPr lang="en-GB" sz="850"/>
              <a:t>Radiation-tolerant lighting in CERN's Proton Synchrotron (PS) </a:t>
            </a:r>
            <a:endParaRPr lang="en-US" sz="850" dirty="0"/>
          </a:p>
        </p:txBody>
      </p:sp>
    </p:spTree>
    <p:extLst>
      <p:ext uri="{BB962C8B-B14F-4D97-AF65-F5344CB8AC3E}">
        <p14:creationId xmlns:p14="http://schemas.microsoft.com/office/powerpoint/2010/main" val="1144059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1" nodeType="clickEffect">
                                  <p:stCondLst>
                                    <p:cond delay="0"/>
                                  </p:stCondLst>
                                  <p:childTnLst>
                                    <p:set>
                                      <p:cBhvr>
                                        <p:cTn id="30" dur="1" fill="hold">
                                          <p:stCondLst>
                                            <p:cond delay="0"/>
                                          </p:stCondLst>
                                        </p:cTn>
                                        <p:tgtEl>
                                          <p:spTgt spid="20">
                                            <p:txEl>
                                              <p:pRg st="0" end="0"/>
                                            </p:txEl>
                                          </p:spTgt>
                                        </p:tgtEl>
                                        <p:attrNameLst>
                                          <p:attrName>style.visibility</p:attrName>
                                        </p:attrNameLst>
                                      </p:cBhvr>
                                      <p:to>
                                        <p:strVal val="visible"/>
                                      </p:to>
                                    </p:set>
                                    <p:anim calcmode="lin" valueType="num">
                                      <p:cBhvr additive="base">
                                        <p:cTn id="31"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1" nodeType="clickEffect">
                                  <p:stCondLst>
                                    <p:cond delay="0"/>
                                  </p:stCondLst>
                                  <p:childTnLst>
                                    <p:set>
                                      <p:cBhvr>
                                        <p:cTn id="36" dur="1" fill="hold">
                                          <p:stCondLst>
                                            <p:cond delay="0"/>
                                          </p:stCondLst>
                                        </p:cTn>
                                        <p:tgtEl>
                                          <p:spTgt spid="20">
                                            <p:txEl>
                                              <p:pRg st="1" end="1"/>
                                            </p:txEl>
                                          </p:spTgt>
                                        </p:tgtEl>
                                        <p:attrNameLst>
                                          <p:attrName>style.visibility</p:attrName>
                                        </p:attrNameLst>
                                      </p:cBhvr>
                                      <p:to>
                                        <p:strVal val="visible"/>
                                      </p:to>
                                    </p:set>
                                    <p:anim calcmode="lin" valueType="num">
                                      <p:cBhvr additive="base">
                                        <p:cTn id="37" dur="500" fill="hold"/>
                                        <p:tgtEl>
                                          <p:spTgt spid="20">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1" nodeType="clickEffect">
                                  <p:stCondLst>
                                    <p:cond delay="0"/>
                                  </p:stCondLst>
                                  <p:childTnLst>
                                    <p:set>
                                      <p:cBhvr>
                                        <p:cTn id="42" dur="1" fill="hold">
                                          <p:stCondLst>
                                            <p:cond delay="0"/>
                                          </p:stCondLst>
                                        </p:cTn>
                                        <p:tgtEl>
                                          <p:spTgt spid="20">
                                            <p:txEl>
                                              <p:pRg st="2" end="2"/>
                                            </p:txEl>
                                          </p:spTgt>
                                        </p:tgtEl>
                                        <p:attrNameLst>
                                          <p:attrName>style.visibility</p:attrName>
                                        </p:attrNameLst>
                                      </p:cBhvr>
                                      <p:to>
                                        <p:strVal val="visible"/>
                                      </p:to>
                                    </p:set>
                                    <p:anim calcmode="lin" valueType="num">
                                      <p:cBhvr additive="base">
                                        <p:cTn id="43" dur="500" fill="hold"/>
                                        <p:tgtEl>
                                          <p:spTgt spid="20">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7" grpId="0" animBg="1"/>
      <p:bldP spid="18" grpId="0" animBg="1"/>
      <p:bldP spid="19" grpId="0" animBg="1"/>
      <p:bldP spid="20" grpI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9FF1D-2901-ED87-8E38-F39C0D8EAB6E}"/>
              </a:ext>
            </a:extLst>
          </p:cNvPr>
          <p:cNvSpPr>
            <a:spLocks noGrp="1"/>
          </p:cNvSpPr>
          <p:nvPr>
            <p:ph type="title"/>
          </p:nvPr>
        </p:nvSpPr>
        <p:spPr/>
        <p:txBody>
          <a:bodyPr/>
          <a:lstStyle/>
          <a:p>
            <a:r>
              <a:rPr lang="en-CH" dirty="0"/>
              <a:t>How to get a CE certificate for your design?</a:t>
            </a:r>
          </a:p>
        </p:txBody>
      </p:sp>
      <p:sp>
        <p:nvSpPr>
          <p:cNvPr id="6" name="Slide Number Placeholder 5">
            <a:extLst>
              <a:ext uri="{FF2B5EF4-FFF2-40B4-BE49-F238E27FC236}">
                <a16:creationId xmlns:a16="http://schemas.microsoft.com/office/drawing/2014/main" id="{3F40EC72-6801-2531-51A4-54B606D1186A}"/>
              </a:ext>
            </a:extLst>
          </p:cNvPr>
          <p:cNvSpPr>
            <a:spLocks noGrp="1"/>
          </p:cNvSpPr>
          <p:nvPr>
            <p:ph type="sldNum" sz="quarter" idx="16"/>
          </p:nvPr>
        </p:nvSpPr>
        <p:spPr/>
        <p:txBody>
          <a:bodyPr/>
          <a:lstStyle/>
          <a:p>
            <a:fld id="{36B5EA5A-BC32-A742-B11B-8E7414D5B535}" type="slidenum">
              <a:rPr lang="en-US" smtClean="0"/>
              <a:pPr/>
              <a:t>7</a:t>
            </a:fld>
            <a:endParaRPr lang="en-US" dirty="0"/>
          </a:p>
        </p:txBody>
      </p:sp>
      <p:pic>
        <p:nvPicPr>
          <p:cNvPr id="11" name="Content Placeholder 10" descr="A black background with a black square&#10;&#10;AI-generated content may be incorrect.">
            <a:extLst>
              <a:ext uri="{FF2B5EF4-FFF2-40B4-BE49-F238E27FC236}">
                <a16:creationId xmlns:a16="http://schemas.microsoft.com/office/drawing/2014/main" id="{AF12EF7D-9102-F237-1789-7C03E9703777}"/>
              </a:ext>
            </a:extLst>
          </p:cNvPr>
          <p:cNvPicPr>
            <a:picLocks noGrp="1" noChangeAspect="1"/>
          </p:cNvPicPr>
          <p:nvPr>
            <p:ph sz="half" idx="1"/>
          </p:nvPr>
        </p:nvPicPr>
        <p:blipFill>
          <a:blip r:embed="rId2"/>
          <a:stretch>
            <a:fillRect/>
          </a:stretch>
        </p:blipFill>
        <p:spPr>
          <a:xfrm>
            <a:off x="407988" y="2596867"/>
            <a:ext cx="3708400" cy="2612003"/>
          </a:xfrm>
          <a:prstGeom prst="rect">
            <a:avLst/>
          </a:prstGeom>
        </p:spPr>
      </p:pic>
      <p:sp>
        <p:nvSpPr>
          <p:cNvPr id="12" name="Content Placeholder 3">
            <a:extLst>
              <a:ext uri="{FF2B5EF4-FFF2-40B4-BE49-F238E27FC236}">
                <a16:creationId xmlns:a16="http://schemas.microsoft.com/office/drawing/2014/main" id="{7DCE6FBF-72B5-19E9-327D-AA3D2F94A262}"/>
              </a:ext>
            </a:extLst>
          </p:cNvPr>
          <p:cNvSpPr txBox="1">
            <a:spLocks/>
          </p:cNvSpPr>
          <p:nvPr/>
        </p:nvSpPr>
        <p:spPr>
          <a:xfrm>
            <a:off x="3703321" y="1592264"/>
            <a:ext cx="8080692" cy="4608511"/>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CH" dirty="0"/>
              <a:t>De-facto requirement from CERN HSE, especially on such a large quantity! Cannot be avoided.</a:t>
            </a:r>
          </a:p>
          <a:p>
            <a:pPr marL="342900" indent="-342900">
              <a:buFont typeface="Arial" panose="020B0604020202020204" pitchFamily="34" charset="0"/>
              <a:buChar char="•"/>
            </a:pPr>
            <a:r>
              <a:rPr lang="en-CH" dirty="0"/>
              <a:t>Our solution was to provide an outline design only, essentially a functional prototype.</a:t>
            </a:r>
          </a:p>
          <a:p>
            <a:pPr marL="342900" indent="-342900">
              <a:buFont typeface="Arial" panose="020B0604020202020204" pitchFamily="34" charset="0"/>
              <a:buChar char="•"/>
            </a:pPr>
            <a:r>
              <a:rPr lang="en-CH" dirty="0"/>
              <a:t>Manufacturers adopted this design, improved it (within our BOM constraints) and added RF filters. </a:t>
            </a:r>
          </a:p>
          <a:p>
            <a:pPr marL="342900" indent="-342900">
              <a:buFont typeface="Arial" panose="020B0604020202020204" pitchFamily="34" charset="0"/>
              <a:buChar char="•"/>
            </a:pPr>
            <a:r>
              <a:rPr lang="en-CH" dirty="0"/>
              <a:t>We listed relevant test standards required in t</a:t>
            </a:r>
            <a:r>
              <a:rPr lang="en-GB" dirty="0"/>
              <a:t>he</a:t>
            </a:r>
            <a:r>
              <a:rPr lang="en-CH" dirty="0"/>
              <a:t> specification, with testing &amp; certification by manufacturer with external lab.</a:t>
            </a:r>
          </a:p>
          <a:p>
            <a:pPr marL="342900" indent="-342900">
              <a:buFont typeface="Arial" panose="020B0604020202020204" pitchFamily="34" charset="0"/>
              <a:buChar char="•"/>
            </a:pPr>
            <a:r>
              <a:rPr lang="en-CH" dirty="0"/>
              <a:t>CE Certificates are now in the PS safety file.</a:t>
            </a:r>
          </a:p>
          <a:p>
            <a:endParaRPr lang="en-CH" dirty="0"/>
          </a:p>
        </p:txBody>
      </p:sp>
      <p:sp>
        <p:nvSpPr>
          <p:cNvPr id="13" name="Rounded Rectangle 12">
            <a:extLst>
              <a:ext uri="{FF2B5EF4-FFF2-40B4-BE49-F238E27FC236}">
                <a16:creationId xmlns:a16="http://schemas.microsoft.com/office/drawing/2014/main" id="{837BC0C3-9ABB-676E-B44B-AC9BE5C5B3CD}"/>
              </a:ext>
            </a:extLst>
          </p:cNvPr>
          <p:cNvSpPr/>
          <p:nvPr/>
        </p:nvSpPr>
        <p:spPr>
          <a:xfrm>
            <a:off x="4116388" y="5208870"/>
            <a:ext cx="7420292" cy="10582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You could do it all yourself and provide the manufacturer a file.</a:t>
            </a:r>
          </a:p>
          <a:p>
            <a:pPr algn="ctr"/>
            <a:r>
              <a:rPr lang="en-CH" dirty="0"/>
              <a:t>They would still need to adopt the design and take responsibility for it. We’re not experts in this, so we left it to them…</a:t>
            </a:r>
          </a:p>
        </p:txBody>
      </p:sp>
      <p:sp>
        <p:nvSpPr>
          <p:cNvPr id="14" name="Date Placeholder 3">
            <a:extLst>
              <a:ext uri="{FF2B5EF4-FFF2-40B4-BE49-F238E27FC236}">
                <a16:creationId xmlns:a16="http://schemas.microsoft.com/office/drawing/2014/main" id="{CD228AD2-5E7B-6F17-ACD0-014BD3317E6A}"/>
              </a:ext>
            </a:extLst>
          </p:cNvPr>
          <p:cNvSpPr txBox="1">
            <a:spLocks/>
          </p:cNvSpPr>
          <p:nvPr/>
        </p:nvSpPr>
        <p:spPr>
          <a:xfrm>
            <a:off x="8101915" y="6424993"/>
            <a:ext cx="1773923"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9 May 2025</a:t>
            </a:r>
            <a:endParaRPr lang="en-US" sz="850" dirty="0"/>
          </a:p>
        </p:txBody>
      </p:sp>
      <p:sp>
        <p:nvSpPr>
          <p:cNvPr id="15" name="Footer Placeholder 4">
            <a:extLst>
              <a:ext uri="{FF2B5EF4-FFF2-40B4-BE49-F238E27FC236}">
                <a16:creationId xmlns:a16="http://schemas.microsoft.com/office/drawing/2014/main" id="{C1339BC8-F299-3184-A8AB-9B8D16CB8209}"/>
              </a:ext>
            </a:extLst>
          </p:cNvPr>
          <p:cNvSpPr txBox="1">
            <a:spLocks/>
          </p:cNvSpPr>
          <p:nvPr/>
        </p:nvSpPr>
        <p:spPr>
          <a:xfrm>
            <a:off x="1145352" y="6424993"/>
            <a:ext cx="6787386"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J Devine | </a:t>
            </a:r>
            <a:r>
              <a:rPr lang="en-GB" sz="850"/>
              <a:t>Radiation-tolerant lighting in CERN's Proton Synchrotron (PS) </a:t>
            </a:r>
            <a:endParaRPr lang="en-US" sz="850" dirty="0"/>
          </a:p>
        </p:txBody>
      </p:sp>
    </p:spTree>
    <p:extLst>
      <p:ext uri="{BB962C8B-B14F-4D97-AF65-F5344CB8AC3E}">
        <p14:creationId xmlns:p14="http://schemas.microsoft.com/office/powerpoint/2010/main" val="3752086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657A16-AC75-C18C-C7D2-31BDC1FE3410}"/>
              </a:ext>
            </a:extLst>
          </p:cNvPr>
          <p:cNvSpPr>
            <a:spLocks noGrp="1"/>
          </p:cNvSpPr>
          <p:nvPr>
            <p:ph idx="1"/>
          </p:nvPr>
        </p:nvSpPr>
        <p:spPr>
          <a:xfrm>
            <a:off x="407989" y="1592263"/>
            <a:ext cx="11376024" cy="4608512"/>
          </a:xfrm>
        </p:spPr>
        <p:txBody>
          <a:bodyPr/>
          <a:lstStyle/>
          <a:p>
            <a:pPr marL="342900" indent="-342900">
              <a:buFont typeface="Arial" panose="020B0604020202020204" pitchFamily="34" charset="0"/>
              <a:buChar char="•"/>
            </a:pPr>
            <a:r>
              <a:rPr lang="en-CH" dirty="0"/>
              <a:t>We tried to add a third manufacturer in 2020.</a:t>
            </a:r>
          </a:p>
          <a:p>
            <a:pPr marL="342900" indent="-342900">
              <a:buFont typeface="Arial" panose="020B0604020202020204" pitchFamily="34" charset="0"/>
              <a:buChar char="•"/>
            </a:pPr>
            <a:r>
              <a:rPr lang="en-CH" dirty="0"/>
              <a:t>They were concerned about patent infringement from our design.</a:t>
            </a:r>
          </a:p>
          <a:p>
            <a:pPr marL="342900" indent="-342900">
              <a:buFont typeface="Arial" panose="020B0604020202020204" pitchFamily="34" charset="0"/>
              <a:buChar char="•"/>
            </a:pPr>
            <a:r>
              <a:rPr lang="en-CH" dirty="0"/>
              <a:t>KT helped us to do a patent search. </a:t>
            </a:r>
          </a:p>
          <a:p>
            <a:pPr marL="342900" indent="-342900">
              <a:buFont typeface="Arial" panose="020B0604020202020204" pitchFamily="34" charset="0"/>
              <a:buChar char="•"/>
            </a:pPr>
            <a:r>
              <a:rPr lang="en-CH" dirty="0"/>
              <a:t>It didn’t find anything problematic. </a:t>
            </a:r>
          </a:p>
        </p:txBody>
      </p:sp>
      <p:sp>
        <p:nvSpPr>
          <p:cNvPr id="3" name="Title 2">
            <a:extLst>
              <a:ext uri="{FF2B5EF4-FFF2-40B4-BE49-F238E27FC236}">
                <a16:creationId xmlns:a16="http://schemas.microsoft.com/office/drawing/2014/main" id="{3742A812-7DE3-44DB-4897-EE2433E16B82}"/>
              </a:ext>
            </a:extLst>
          </p:cNvPr>
          <p:cNvSpPr>
            <a:spLocks noGrp="1"/>
          </p:cNvSpPr>
          <p:nvPr>
            <p:ph type="title"/>
          </p:nvPr>
        </p:nvSpPr>
        <p:spPr/>
        <p:txBody>
          <a:bodyPr/>
          <a:lstStyle/>
          <a:p>
            <a:r>
              <a:rPr lang="en-CH" dirty="0"/>
              <a:t>What about patent infringement?</a:t>
            </a:r>
          </a:p>
        </p:txBody>
      </p:sp>
      <p:sp>
        <p:nvSpPr>
          <p:cNvPr id="6" name="Slide Number Placeholder 5">
            <a:extLst>
              <a:ext uri="{FF2B5EF4-FFF2-40B4-BE49-F238E27FC236}">
                <a16:creationId xmlns:a16="http://schemas.microsoft.com/office/drawing/2014/main" id="{D7E3DA95-A124-7644-2553-6CB07D79A6ED}"/>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7" name="Picture 6" descr="A paper with a medal and a light bulb&#10;&#10;AI-generated content may be incorrect.">
            <a:extLst>
              <a:ext uri="{FF2B5EF4-FFF2-40B4-BE49-F238E27FC236}">
                <a16:creationId xmlns:a16="http://schemas.microsoft.com/office/drawing/2014/main" id="{473572C1-E69D-7AD7-AB9F-F12C9523FF30}"/>
              </a:ext>
            </a:extLst>
          </p:cNvPr>
          <p:cNvPicPr>
            <a:picLocks noChangeAspect="1"/>
          </p:cNvPicPr>
          <p:nvPr/>
        </p:nvPicPr>
        <p:blipFill>
          <a:blip r:embed="rId2"/>
          <a:stretch>
            <a:fillRect/>
          </a:stretch>
        </p:blipFill>
        <p:spPr>
          <a:xfrm>
            <a:off x="9749506" y="176342"/>
            <a:ext cx="1800000" cy="1800000"/>
          </a:xfrm>
          <a:prstGeom prst="rect">
            <a:avLst/>
          </a:prstGeom>
        </p:spPr>
      </p:pic>
      <p:sp>
        <p:nvSpPr>
          <p:cNvPr id="8" name="TextBox 7">
            <a:extLst>
              <a:ext uri="{FF2B5EF4-FFF2-40B4-BE49-F238E27FC236}">
                <a16:creationId xmlns:a16="http://schemas.microsoft.com/office/drawing/2014/main" id="{227B88D3-AFA0-1727-842E-340D589C9804}"/>
              </a:ext>
            </a:extLst>
          </p:cNvPr>
          <p:cNvSpPr txBox="1"/>
          <p:nvPr/>
        </p:nvSpPr>
        <p:spPr>
          <a:xfrm>
            <a:off x="11235317" y="1186179"/>
            <a:ext cx="314189" cy="677108"/>
          </a:xfrm>
          <a:prstGeom prst="rect">
            <a:avLst/>
          </a:prstGeom>
          <a:noFill/>
        </p:spPr>
        <p:txBody>
          <a:bodyPr wrap="none" lIns="0" tIns="0" rIns="0" bIns="0" rtlCol="0">
            <a:spAutoFit/>
          </a:bodyPr>
          <a:lstStyle/>
          <a:p>
            <a:pPr algn="l"/>
            <a:r>
              <a:rPr lang="en-CH" sz="4400" dirty="0"/>
              <a:t>?</a:t>
            </a:r>
          </a:p>
        </p:txBody>
      </p:sp>
      <p:pic>
        <p:nvPicPr>
          <p:cNvPr id="9" name="Picture 2" descr="testbench_circuit">
            <a:extLst>
              <a:ext uri="{FF2B5EF4-FFF2-40B4-BE49-F238E27FC236}">
                <a16:creationId xmlns:a16="http://schemas.microsoft.com/office/drawing/2014/main" id="{7E20642D-C666-DD12-A865-5123BA0AB3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9040" y="3204988"/>
            <a:ext cx="8034971" cy="295479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AF92004E-9CF1-5543-CA4E-B41EF3582C86}"/>
              </a:ext>
            </a:extLst>
          </p:cNvPr>
          <p:cNvSpPr/>
          <p:nvPr/>
        </p:nvSpPr>
        <p:spPr>
          <a:xfrm>
            <a:off x="5257800" y="3204988"/>
            <a:ext cx="1996440" cy="1580372"/>
          </a:xfrm>
          <a:prstGeom prst="rect">
            <a:avLst/>
          </a:prstGeom>
          <a:solidFill>
            <a:srgbClr val="FFFC00">
              <a:alpha val="47059"/>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chemeClr val="tx1"/>
                </a:solidFill>
              </a:rPr>
              <a:t>Bridge Rectifier</a:t>
            </a:r>
          </a:p>
        </p:txBody>
      </p:sp>
      <p:sp>
        <p:nvSpPr>
          <p:cNvPr id="11" name="Rectangle 10">
            <a:extLst>
              <a:ext uri="{FF2B5EF4-FFF2-40B4-BE49-F238E27FC236}">
                <a16:creationId xmlns:a16="http://schemas.microsoft.com/office/drawing/2014/main" id="{7DC1FBE5-D429-860E-A087-FF4439884664}"/>
              </a:ext>
            </a:extLst>
          </p:cNvPr>
          <p:cNvSpPr/>
          <p:nvPr/>
        </p:nvSpPr>
        <p:spPr>
          <a:xfrm>
            <a:off x="7254240" y="3204988"/>
            <a:ext cx="1706880" cy="1580372"/>
          </a:xfrm>
          <a:prstGeom prst="rect">
            <a:avLst/>
          </a:prstGeom>
          <a:solidFill>
            <a:srgbClr val="FFFC00">
              <a:alpha val="47059"/>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chemeClr val="tx1"/>
                </a:solidFill>
              </a:rPr>
              <a:t>Valley Fill Circuit</a:t>
            </a:r>
          </a:p>
        </p:txBody>
      </p:sp>
      <p:sp>
        <p:nvSpPr>
          <p:cNvPr id="12" name="Rectangle 11">
            <a:extLst>
              <a:ext uri="{FF2B5EF4-FFF2-40B4-BE49-F238E27FC236}">
                <a16:creationId xmlns:a16="http://schemas.microsoft.com/office/drawing/2014/main" id="{6F387BC1-D497-CD4B-B93F-2C5DBDE9E172}"/>
              </a:ext>
            </a:extLst>
          </p:cNvPr>
          <p:cNvSpPr/>
          <p:nvPr/>
        </p:nvSpPr>
        <p:spPr>
          <a:xfrm>
            <a:off x="8961120" y="3204988"/>
            <a:ext cx="2841385" cy="2692892"/>
          </a:xfrm>
          <a:prstGeom prst="rect">
            <a:avLst/>
          </a:prstGeom>
          <a:solidFill>
            <a:srgbClr val="FFFC00">
              <a:alpha val="47059"/>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chemeClr val="tx1"/>
                </a:solidFill>
              </a:rPr>
              <a:t>Linear regulator</a:t>
            </a:r>
          </a:p>
        </p:txBody>
      </p:sp>
      <p:sp>
        <p:nvSpPr>
          <p:cNvPr id="13" name="TextBox 12">
            <a:extLst>
              <a:ext uri="{FF2B5EF4-FFF2-40B4-BE49-F238E27FC236}">
                <a16:creationId xmlns:a16="http://schemas.microsoft.com/office/drawing/2014/main" id="{8DFADAE9-47BF-D806-6810-8EB7D8A91421}"/>
              </a:ext>
            </a:extLst>
          </p:cNvPr>
          <p:cNvSpPr txBox="1"/>
          <p:nvPr/>
        </p:nvSpPr>
        <p:spPr>
          <a:xfrm>
            <a:off x="555192" y="5265737"/>
            <a:ext cx="7211333" cy="830997"/>
          </a:xfrm>
          <a:prstGeom prst="rect">
            <a:avLst/>
          </a:prstGeom>
          <a:solidFill>
            <a:schemeClr val="bg1"/>
          </a:solidFill>
        </p:spPr>
        <p:txBody>
          <a:bodyPr wrap="none" lIns="0" tIns="0" rIns="0" bIns="0" rtlCol="0">
            <a:spAutoFit/>
          </a:bodyPr>
          <a:lstStyle/>
          <a:p>
            <a:pPr algn="l"/>
            <a:r>
              <a:rPr lang="en-CH" dirty="0"/>
              <a:t>This wasn’t a surprise.</a:t>
            </a:r>
          </a:p>
          <a:p>
            <a:pPr algn="l"/>
            <a:r>
              <a:rPr lang="en-CH" dirty="0"/>
              <a:t>We based our design on expired patents.</a:t>
            </a:r>
          </a:p>
          <a:p>
            <a:pPr algn="l"/>
            <a:r>
              <a:rPr lang="en-CH" dirty="0"/>
              <a:t>The ‘special’ part of the design is component choice, not a fancy circuit.</a:t>
            </a:r>
          </a:p>
        </p:txBody>
      </p:sp>
      <p:sp>
        <p:nvSpPr>
          <p:cNvPr id="15" name="TextBox 14">
            <a:extLst>
              <a:ext uri="{FF2B5EF4-FFF2-40B4-BE49-F238E27FC236}">
                <a16:creationId xmlns:a16="http://schemas.microsoft.com/office/drawing/2014/main" id="{1B4BCFF8-38C5-79D4-74BE-67295677C686}"/>
              </a:ext>
            </a:extLst>
          </p:cNvPr>
          <p:cNvSpPr txBox="1"/>
          <p:nvPr/>
        </p:nvSpPr>
        <p:spPr>
          <a:xfrm>
            <a:off x="1033700" y="3412339"/>
            <a:ext cx="6096000" cy="2215991"/>
          </a:xfrm>
          <a:prstGeom prst="rect">
            <a:avLst/>
          </a:prstGeom>
          <a:noFill/>
        </p:spPr>
        <p:txBody>
          <a:bodyPr wrap="square">
            <a:spAutoFit/>
          </a:bodyPr>
          <a:lstStyle/>
          <a:p>
            <a:r>
              <a:rPr lang="en-CH" sz="13800" dirty="0"/>
              <a:t>🥳</a:t>
            </a:r>
          </a:p>
        </p:txBody>
      </p:sp>
      <p:sp>
        <p:nvSpPr>
          <p:cNvPr id="16" name="Date Placeholder 3">
            <a:extLst>
              <a:ext uri="{FF2B5EF4-FFF2-40B4-BE49-F238E27FC236}">
                <a16:creationId xmlns:a16="http://schemas.microsoft.com/office/drawing/2014/main" id="{0106E995-C164-C8E4-3E58-BB3BD8D7609B}"/>
              </a:ext>
            </a:extLst>
          </p:cNvPr>
          <p:cNvSpPr txBox="1">
            <a:spLocks/>
          </p:cNvSpPr>
          <p:nvPr/>
        </p:nvSpPr>
        <p:spPr>
          <a:xfrm>
            <a:off x="8101915" y="6424993"/>
            <a:ext cx="1773923"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9 May 2025</a:t>
            </a:r>
            <a:endParaRPr lang="en-US" sz="850" dirty="0"/>
          </a:p>
        </p:txBody>
      </p:sp>
      <p:sp>
        <p:nvSpPr>
          <p:cNvPr id="17" name="Footer Placeholder 4">
            <a:extLst>
              <a:ext uri="{FF2B5EF4-FFF2-40B4-BE49-F238E27FC236}">
                <a16:creationId xmlns:a16="http://schemas.microsoft.com/office/drawing/2014/main" id="{640D82A2-0D61-D470-3500-9D8AAFDB882B}"/>
              </a:ext>
            </a:extLst>
          </p:cNvPr>
          <p:cNvSpPr txBox="1">
            <a:spLocks/>
          </p:cNvSpPr>
          <p:nvPr/>
        </p:nvSpPr>
        <p:spPr>
          <a:xfrm>
            <a:off x="1145352" y="6424993"/>
            <a:ext cx="6787386"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J Devine | </a:t>
            </a:r>
            <a:r>
              <a:rPr lang="en-GB" sz="850"/>
              <a:t>Radiation-tolerant lighting in CERN's Proton Synchrotron (PS) </a:t>
            </a:r>
            <a:endParaRPr lang="en-US" sz="850" dirty="0"/>
          </a:p>
        </p:txBody>
      </p:sp>
    </p:spTree>
    <p:extLst>
      <p:ext uri="{BB962C8B-B14F-4D97-AF65-F5344CB8AC3E}">
        <p14:creationId xmlns:p14="http://schemas.microsoft.com/office/powerpoint/2010/main" val="369442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1C8092-A993-9E53-9693-9D5385D99605}"/>
              </a:ext>
            </a:extLst>
          </p:cNvPr>
          <p:cNvSpPr>
            <a:spLocks noGrp="1"/>
          </p:cNvSpPr>
          <p:nvPr>
            <p:ph idx="1"/>
          </p:nvPr>
        </p:nvSpPr>
        <p:spPr/>
        <p:txBody>
          <a:bodyPr/>
          <a:lstStyle/>
          <a:p>
            <a:pPr marL="342900" indent="-342900">
              <a:buFont typeface="Arial" panose="020B0604020202020204" pitchFamily="34" charset="0"/>
              <a:buChar char="•"/>
            </a:pPr>
            <a:r>
              <a:rPr lang="en-CH" dirty="0"/>
              <a:t>Since the initial design in 2018, we have made several updates driven by component obsolecense. </a:t>
            </a:r>
          </a:p>
          <a:p>
            <a:pPr marL="342900" indent="-342900">
              <a:buFont typeface="Arial" panose="020B0604020202020204" pitchFamily="34" charset="0"/>
              <a:buChar char="•"/>
            </a:pPr>
            <a:r>
              <a:rPr lang="en-CH" dirty="0"/>
              <a:t>Gallium Nitride transistors are still a fast developing area, we have qualified our third manufacturer/part number in 7 years. </a:t>
            </a:r>
          </a:p>
          <a:p>
            <a:pPr marL="342900" indent="-342900">
              <a:buFont typeface="Arial" panose="020B0604020202020204" pitchFamily="34" charset="0"/>
              <a:buChar char="•"/>
            </a:pPr>
            <a:r>
              <a:rPr lang="en-CH" dirty="0"/>
              <a:t>This takes effort and requires competence in electronic design and radiation testing, but not as much as the initial design. </a:t>
            </a:r>
          </a:p>
          <a:p>
            <a:pPr marL="342900" indent="-342900">
              <a:buFont typeface="Arial" panose="020B0604020202020204" pitchFamily="34" charset="0"/>
              <a:buChar char="•"/>
            </a:pPr>
            <a:r>
              <a:rPr lang="en-CH" dirty="0"/>
              <a:t>The design has also been adapted by EN/AA for the next generation of flashing ODH  warning beacons that will go into the LHC during LS3, and I’m currently adapting that for new flashing warning signs for general hazards (high voltage, magnetic fields etc). </a:t>
            </a:r>
          </a:p>
        </p:txBody>
      </p:sp>
      <p:sp>
        <p:nvSpPr>
          <p:cNvPr id="3" name="Title 2">
            <a:extLst>
              <a:ext uri="{FF2B5EF4-FFF2-40B4-BE49-F238E27FC236}">
                <a16:creationId xmlns:a16="http://schemas.microsoft.com/office/drawing/2014/main" id="{F883AAA8-9CF3-B438-AEF4-56A2CB54A695}"/>
              </a:ext>
            </a:extLst>
          </p:cNvPr>
          <p:cNvSpPr>
            <a:spLocks noGrp="1"/>
          </p:cNvSpPr>
          <p:nvPr>
            <p:ph type="title"/>
          </p:nvPr>
        </p:nvSpPr>
        <p:spPr/>
        <p:txBody>
          <a:bodyPr/>
          <a:lstStyle/>
          <a:p>
            <a:r>
              <a:rPr lang="en-CH" dirty="0"/>
              <a:t>Adapting and updating the design</a:t>
            </a:r>
          </a:p>
        </p:txBody>
      </p:sp>
      <p:sp>
        <p:nvSpPr>
          <p:cNvPr id="6" name="Slide Number Placeholder 5">
            <a:extLst>
              <a:ext uri="{FF2B5EF4-FFF2-40B4-BE49-F238E27FC236}">
                <a16:creationId xmlns:a16="http://schemas.microsoft.com/office/drawing/2014/main" id="{25B30D69-48F5-6818-71D9-CE2E8CAD9CD7}"/>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descr="A black background with a black square&#10;&#10;AI-generated content may be incorrect.">
            <a:extLst>
              <a:ext uri="{FF2B5EF4-FFF2-40B4-BE49-F238E27FC236}">
                <a16:creationId xmlns:a16="http://schemas.microsoft.com/office/drawing/2014/main" id="{52BEF267-7FF7-4763-DAC0-9A6A59F867F1}"/>
              </a:ext>
            </a:extLst>
          </p:cNvPr>
          <p:cNvPicPr>
            <a:picLocks noChangeAspect="1"/>
          </p:cNvPicPr>
          <p:nvPr/>
        </p:nvPicPr>
        <p:blipFill>
          <a:blip r:embed="rId2"/>
          <a:stretch>
            <a:fillRect/>
          </a:stretch>
        </p:blipFill>
        <p:spPr>
          <a:xfrm flipH="1">
            <a:off x="9984012" y="-284201"/>
            <a:ext cx="1800000" cy="1800000"/>
          </a:xfrm>
          <a:prstGeom prst="rect">
            <a:avLst/>
          </a:prstGeom>
        </p:spPr>
      </p:pic>
      <p:pic>
        <p:nvPicPr>
          <p:cNvPr id="5122" name="Picture 2" descr="Flashing Red Light Gif GIFs | Tenor">
            <a:extLst>
              <a:ext uri="{FF2B5EF4-FFF2-40B4-BE49-F238E27FC236}">
                <a16:creationId xmlns:a16="http://schemas.microsoft.com/office/drawing/2014/main" id="{4A749F78-0388-F287-0032-0719E17775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0131" y="4668721"/>
            <a:ext cx="2794000" cy="14986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yellow sign with black text&#10;&#10;AI-generated content may be incorrect.">
            <a:extLst>
              <a:ext uri="{FF2B5EF4-FFF2-40B4-BE49-F238E27FC236}">
                <a16:creationId xmlns:a16="http://schemas.microsoft.com/office/drawing/2014/main" id="{43AC2B5E-6B82-F9D4-7FDA-596C6B07AC43}"/>
              </a:ext>
            </a:extLst>
          </p:cNvPr>
          <p:cNvPicPr>
            <a:picLocks noChangeAspect="1"/>
          </p:cNvPicPr>
          <p:nvPr/>
        </p:nvPicPr>
        <p:blipFill>
          <a:blip r:embed="rId4"/>
          <a:stretch>
            <a:fillRect/>
          </a:stretch>
        </p:blipFill>
        <p:spPr>
          <a:xfrm>
            <a:off x="1413377" y="4668721"/>
            <a:ext cx="2115000" cy="1440000"/>
          </a:xfrm>
          <a:prstGeom prst="rect">
            <a:avLst/>
          </a:prstGeom>
        </p:spPr>
      </p:pic>
      <p:pic>
        <p:nvPicPr>
          <p:cNvPr id="15" name="Picture 14" descr="A yellow sign with black text&#10;&#10;AI-generated content may be incorrect.">
            <a:extLst>
              <a:ext uri="{FF2B5EF4-FFF2-40B4-BE49-F238E27FC236}">
                <a16:creationId xmlns:a16="http://schemas.microsoft.com/office/drawing/2014/main" id="{BC35F983-0FE4-9186-F2D0-BF706441E20F}"/>
              </a:ext>
            </a:extLst>
          </p:cNvPr>
          <p:cNvPicPr>
            <a:picLocks noChangeAspect="1"/>
          </p:cNvPicPr>
          <p:nvPr/>
        </p:nvPicPr>
        <p:blipFill>
          <a:blip r:embed="rId5"/>
          <a:stretch>
            <a:fillRect/>
          </a:stretch>
        </p:blipFill>
        <p:spPr>
          <a:xfrm>
            <a:off x="3522496" y="4668721"/>
            <a:ext cx="2115000" cy="1440000"/>
          </a:xfrm>
          <a:prstGeom prst="rect">
            <a:avLst/>
          </a:prstGeom>
        </p:spPr>
      </p:pic>
      <p:pic>
        <p:nvPicPr>
          <p:cNvPr id="17" name="Picture 16" descr="A yellow sign with black text and black text&#10;&#10;AI-generated content may be incorrect.">
            <a:extLst>
              <a:ext uri="{FF2B5EF4-FFF2-40B4-BE49-F238E27FC236}">
                <a16:creationId xmlns:a16="http://schemas.microsoft.com/office/drawing/2014/main" id="{AAE8569D-49B9-037E-6D99-ECF749412948}"/>
              </a:ext>
            </a:extLst>
          </p:cNvPr>
          <p:cNvPicPr>
            <a:picLocks noChangeAspect="1"/>
          </p:cNvPicPr>
          <p:nvPr/>
        </p:nvPicPr>
        <p:blipFill>
          <a:blip r:embed="rId6"/>
          <a:stretch>
            <a:fillRect/>
          </a:stretch>
        </p:blipFill>
        <p:spPr>
          <a:xfrm>
            <a:off x="5637496" y="4670482"/>
            <a:ext cx="2137263" cy="1440000"/>
          </a:xfrm>
          <a:prstGeom prst="rect">
            <a:avLst/>
          </a:prstGeom>
        </p:spPr>
      </p:pic>
      <p:sp>
        <p:nvSpPr>
          <p:cNvPr id="18" name="Date Placeholder 3">
            <a:extLst>
              <a:ext uri="{FF2B5EF4-FFF2-40B4-BE49-F238E27FC236}">
                <a16:creationId xmlns:a16="http://schemas.microsoft.com/office/drawing/2014/main" id="{933A8325-10A5-59FB-D508-709A311A9F29}"/>
              </a:ext>
            </a:extLst>
          </p:cNvPr>
          <p:cNvSpPr txBox="1">
            <a:spLocks/>
          </p:cNvSpPr>
          <p:nvPr/>
        </p:nvSpPr>
        <p:spPr>
          <a:xfrm>
            <a:off x="8101915" y="6424993"/>
            <a:ext cx="1773923"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9 May 2025</a:t>
            </a:r>
            <a:endParaRPr lang="en-US" sz="850" dirty="0"/>
          </a:p>
        </p:txBody>
      </p:sp>
      <p:sp>
        <p:nvSpPr>
          <p:cNvPr id="19" name="Footer Placeholder 4">
            <a:extLst>
              <a:ext uri="{FF2B5EF4-FFF2-40B4-BE49-F238E27FC236}">
                <a16:creationId xmlns:a16="http://schemas.microsoft.com/office/drawing/2014/main" id="{0379EC53-6234-1332-4907-DAF21DA67E3B}"/>
              </a:ext>
            </a:extLst>
          </p:cNvPr>
          <p:cNvSpPr txBox="1">
            <a:spLocks/>
          </p:cNvSpPr>
          <p:nvPr/>
        </p:nvSpPr>
        <p:spPr>
          <a:xfrm>
            <a:off x="1145352" y="6424993"/>
            <a:ext cx="6787386"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50"/>
              <a:t>J Devine | </a:t>
            </a:r>
            <a:r>
              <a:rPr lang="en-GB" sz="850"/>
              <a:t>Radiation-tolerant lighting in CERN's Proton Synchrotron (PS) </a:t>
            </a:r>
            <a:endParaRPr lang="en-US" sz="850" dirty="0"/>
          </a:p>
        </p:txBody>
      </p:sp>
    </p:spTree>
    <p:extLst>
      <p:ext uri="{BB962C8B-B14F-4D97-AF65-F5344CB8AC3E}">
        <p14:creationId xmlns:p14="http://schemas.microsoft.com/office/powerpoint/2010/main" val="1767238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strips(downLeft)">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strips(downLeft)">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strips(downLeft)">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18" presetClass="entr" presetSubtype="12" fill="hold" nodeType="clickEffect">
                                  <p:stCondLst>
                                    <p:cond delay="0"/>
                                  </p:stCondLst>
                                  <p:childTnLst>
                                    <p:set>
                                      <p:cBhvr>
                                        <p:cTn id="37" dur="1" fill="hold">
                                          <p:stCondLst>
                                            <p:cond delay="0"/>
                                          </p:stCondLst>
                                        </p:cTn>
                                        <p:tgtEl>
                                          <p:spTgt spid="5122"/>
                                        </p:tgtEl>
                                        <p:attrNameLst>
                                          <p:attrName>style.visibility</p:attrName>
                                        </p:attrNameLst>
                                      </p:cBhvr>
                                      <p:to>
                                        <p:strVal val="visible"/>
                                      </p:to>
                                    </p:set>
                                    <p:animEffect transition="in" filter="strips(downLeft)">
                                      <p:cBhvr>
                                        <p:cTn id="38"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1669</TotalTime>
  <Words>1204</Words>
  <Application>Microsoft Macintosh PowerPoint</Application>
  <PresentationFormat>Widescreen</PresentationFormat>
  <Paragraphs>120</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Putting it all together:  Radiation-tolerant lighting in CERN's Proton Synchrotron (PS) </vt:lpstr>
      <vt:lpstr>Content</vt:lpstr>
      <vt:lpstr>Buying radiation resistant lights?</vt:lpstr>
      <vt:lpstr>A (very) short primer on radiation and electronics.</vt:lpstr>
      <vt:lpstr>Selling open hardware… to management!</vt:lpstr>
      <vt:lpstr>Radiation hardness at the lowest cost.</vt:lpstr>
      <vt:lpstr>How to get a CE certificate for your design?</vt:lpstr>
      <vt:lpstr>What about patent infringement?</vt:lpstr>
      <vt:lpstr>Adapting and updating the design</vt:lpstr>
      <vt:lpstr>Conclusion</vt:lpstr>
      <vt:lpstr>Credits</vt:lpstr>
      <vt:lpstr>Backup slides</vt:lpstr>
      <vt:lpstr>Wide Bandgap Semiconductors</vt:lpstr>
      <vt:lpstr>Linear regulator in GaN with SiC diodes.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Microsoft Office User</dc:creator>
  <cp:lastModifiedBy>James Devine</cp:lastModifiedBy>
  <cp:revision>13</cp:revision>
  <dcterms:created xsi:type="dcterms:W3CDTF">2024-03-18T10:55:34Z</dcterms:created>
  <dcterms:modified xsi:type="dcterms:W3CDTF">2025-05-09T10:53:20Z</dcterms:modified>
</cp:coreProperties>
</file>