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94" r:id="rId3"/>
    <p:sldId id="310" r:id="rId4"/>
    <p:sldId id="311" r:id="rId5"/>
    <p:sldId id="307" r:id="rId6"/>
    <p:sldId id="312" r:id="rId7"/>
    <p:sldId id="309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1B1"/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63"/>
    <p:restoredTop sz="94686"/>
  </p:normalViewPr>
  <p:slideViewPr>
    <p:cSldViewPr snapToGrid="0" snapToObjects="1">
      <p:cViewPr>
        <p:scale>
          <a:sx n="100" d="100"/>
          <a:sy n="100" d="100"/>
        </p:scale>
        <p:origin x="904" y="7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13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87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65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60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77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 smtClean="0"/>
              <a:t>Status of MP checks for the </a:t>
            </a:r>
            <a:br>
              <a:rPr lang="en-GB" dirty="0" smtClean="0"/>
            </a:br>
            <a:r>
              <a:rPr lang="en-GB" dirty="0" smtClean="0"/>
              <a:t>LHC collimation system + TWOCRYST + BSRTMB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 smtClean="0"/>
              <a:t>D. Mirarchi</a:t>
            </a:r>
            <a:r>
              <a:rPr lang="en-US" sz="1800" dirty="0"/>
              <a:t> </a:t>
            </a:r>
            <a:r>
              <a:rPr lang="en-US" sz="1800" dirty="0" smtClean="0"/>
              <a:t>on behalf of the LHC Collimation Team, BE-OP-LHC, BE-CEM-MRO, BE-CEM-MTA, SY-BI-PM</a:t>
            </a:r>
            <a:endParaRPr lang="en-US" sz="1800" dirty="0"/>
          </a:p>
          <a:p>
            <a:r>
              <a:rPr lang="en-US" sz="1800" dirty="0" smtClean="0"/>
              <a:t>259th </a:t>
            </a:r>
            <a:r>
              <a:rPr lang="en-US" sz="1800" dirty="0"/>
              <a:t>Machine Protection Panel Meeting</a:t>
            </a:r>
          </a:p>
          <a:p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- Collimation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534523" y="430779"/>
            <a:ext cx="63526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Position, energy, </a:t>
            </a:r>
            <a:r>
              <a:rPr lang="en-GB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dirty="0" smtClean="0">
                <a:solidFill>
                  <a:schemeClr val="tx2"/>
                </a:solidFill>
              </a:rPr>
              <a:t>* limits of all ring collimators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tested and validated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534524" y="1391209"/>
            <a:ext cx="5920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Local mode interlock carried out for one ring collimator per BIC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531073" y="4107056"/>
            <a:ext cx="503342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No </a:t>
            </a:r>
            <a:r>
              <a:rPr lang="en-GB" dirty="0">
                <a:solidFill>
                  <a:schemeClr val="tx2"/>
                </a:solidFill>
              </a:rPr>
              <a:t>devices in the </a:t>
            </a:r>
            <a:r>
              <a:rPr lang="en-GB" dirty="0" smtClean="0">
                <a:solidFill>
                  <a:schemeClr val="tx2"/>
                </a:solidFill>
              </a:rPr>
              <a:t>inconsistency list found </a:t>
            </a:r>
            <a:r>
              <a:rPr lang="en-GB" dirty="0">
                <a:solidFill>
                  <a:schemeClr val="tx2"/>
                </a:solidFill>
              </a:rPr>
              <a:t>with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Parameter </a:t>
            </a:r>
            <a:r>
              <a:rPr lang="en-GB" dirty="0">
                <a:solidFill>
                  <a:schemeClr val="tx2"/>
                </a:solidFill>
              </a:rPr>
              <a:t>Configuration </a:t>
            </a:r>
            <a:r>
              <a:rPr lang="en-GB" dirty="0" smtClean="0">
                <a:solidFill>
                  <a:schemeClr val="tx2"/>
                </a:solidFill>
              </a:rPr>
              <a:t>Application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5531073" y="5028884"/>
            <a:ext cx="589263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Both interlock on replacement pipe and on limits tested</a:t>
            </a:r>
          </a:p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Both SIS and BIS testes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531073" y="2381936"/>
            <a:ext cx="57643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dirty="0">
                <a:solidFill>
                  <a:schemeClr val="tx2"/>
                </a:solidFill>
              </a:rPr>
              <a:t>PRS reboot carried out for one ring collimator per </a:t>
            </a:r>
            <a:r>
              <a:rPr lang="en-GB" dirty="0" smtClean="0">
                <a:solidFill>
                  <a:schemeClr val="tx2"/>
                </a:solidFill>
              </a:rPr>
              <a:t>BIC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smtClean="0">
                <a:solidFill>
                  <a:schemeClr val="tx2"/>
                </a:solidFill>
              </a:rPr>
              <a:t>plus each PXIs replaced during YETS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479357" y="5948174"/>
            <a:ext cx="92332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Links to the </a:t>
            </a:r>
            <a:r>
              <a:rPr lang="en-GB" b="1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elog</a:t>
            </a:r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and collimation web page with detailed information in the checklist</a:t>
            </a:r>
          </a:p>
        </p:txBody>
      </p:sp>
      <p:cxnSp>
        <p:nvCxnSpPr>
          <p:cNvPr id="17" name="Connettore 2 16"/>
          <p:cNvCxnSpPr>
            <a:endCxn id="7" idx="1"/>
          </p:cNvCxnSpPr>
          <p:nvPr/>
        </p:nvCxnSpPr>
        <p:spPr>
          <a:xfrm flipV="1">
            <a:off x="4259262" y="707778"/>
            <a:ext cx="1275261" cy="1237429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>
            <a:endCxn id="8" idx="1"/>
          </p:cNvCxnSpPr>
          <p:nvPr/>
        </p:nvCxnSpPr>
        <p:spPr>
          <a:xfrm flipV="1">
            <a:off x="4259262" y="1668208"/>
            <a:ext cx="1275262" cy="724028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endCxn id="14" idx="1"/>
          </p:cNvCxnSpPr>
          <p:nvPr/>
        </p:nvCxnSpPr>
        <p:spPr>
          <a:xfrm flipV="1">
            <a:off x="4255812" y="2658935"/>
            <a:ext cx="1275261" cy="122365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endCxn id="11" idx="1"/>
          </p:cNvCxnSpPr>
          <p:nvPr/>
        </p:nvCxnSpPr>
        <p:spPr>
          <a:xfrm>
            <a:off x="4255812" y="4576440"/>
            <a:ext cx="1275261" cy="729443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5531073" y="3147574"/>
            <a:ext cx="5555047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Temperature completed for all ring </a:t>
            </a:r>
            <a:r>
              <a:rPr lang="en-GB" dirty="0" smtClean="0">
                <a:solidFill>
                  <a:schemeClr val="tx2"/>
                </a:solidFill>
              </a:rPr>
              <a:t>collimators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Both </a:t>
            </a:r>
            <a:r>
              <a:rPr lang="en-GB" dirty="0">
                <a:solidFill>
                  <a:srgbClr val="FF0000"/>
                </a:solidFill>
              </a:rPr>
              <a:t>probes not </a:t>
            </a:r>
            <a:r>
              <a:rPr lang="en-GB" dirty="0" smtClean="0">
                <a:solidFill>
                  <a:srgbClr val="FF0000"/>
                </a:solidFill>
              </a:rPr>
              <a:t>working </a:t>
            </a:r>
            <a:r>
              <a:rPr lang="en-GB" dirty="0" smtClean="0">
                <a:solidFill>
                  <a:schemeClr val="tx2"/>
                </a:solidFill>
              </a:rPr>
              <a:t>on </a:t>
            </a:r>
            <a:r>
              <a:rPr lang="en-GB" dirty="0" smtClean="0">
                <a:solidFill>
                  <a:srgbClr val="FF0000"/>
                </a:solidFill>
              </a:rPr>
              <a:t>TCSG.A6L7.B1 – left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TCLIA.4L8 – right </a:t>
            </a:r>
            <a:r>
              <a:rPr lang="en-GB" dirty="0" smtClean="0">
                <a:solidFill>
                  <a:srgbClr val="00B050"/>
                </a:solidFill>
              </a:rPr>
              <a:t>(redundancy from other jaw)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29" name="Connettore 2 28"/>
          <p:cNvCxnSpPr>
            <a:endCxn id="28" idx="1"/>
          </p:cNvCxnSpPr>
          <p:nvPr/>
        </p:nvCxnSpPr>
        <p:spPr>
          <a:xfrm>
            <a:off x="4255812" y="3289576"/>
            <a:ext cx="1275261" cy="273497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entesi graffa chiusa 30"/>
          <p:cNvSpPr/>
          <p:nvPr/>
        </p:nvSpPr>
        <p:spPr>
          <a:xfrm>
            <a:off x="4330258" y="3514706"/>
            <a:ext cx="175481" cy="904026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Connettore 2 31"/>
          <p:cNvCxnSpPr>
            <a:endCxn id="10" idx="1"/>
          </p:cNvCxnSpPr>
          <p:nvPr/>
        </p:nvCxnSpPr>
        <p:spPr>
          <a:xfrm>
            <a:off x="4505739" y="3937000"/>
            <a:ext cx="1025334" cy="447055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5" y="920984"/>
            <a:ext cx="4482315" cy="495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- TWOCRYST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9357" y="5948174"/>
            <a:ext cx="92332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Links to the </a:t>
            </a:r>
            <a:r>
              <a:rPr lang="en-GB" b="1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elog</a:t>
            </a:r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and collimation web page with detailed information in the checklist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3" r="69125"/>
          <a:stretch/>
        </p:blipFill>
        <p:spPr>
          <a:xfrm>
            <a:off x="173638" y="1483745"/>
            <a:ext cx="3090262" cy="206062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t="15899" r="65396"/>
          <a:stretch/>
        </p:blipFill>
        <p:spPr>
          <a:xfrm>
            <a:off x="3975099" y="1483745"/>
            <a:ext cx="3136901" cy="206062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t="29130" r="63134"/>
          <a:stretch/>
        </p:blipFill>
        <p:spPr>
          <a:xfrm>
            <a:off x="8456875" y="914291"/>
            <a:ext cx="2667001" cy="69900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22452" r="55406"/>
          <a:stretch/>
        </p:blipFill>
        <p:spPr>
          <a:xfrm>
            <a:off x="8178799" y="2466849"/>
            <a:ext cx="3172917" cy="1409825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173638" y="5121036"/>
            <a:ext cx="71452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All MP validation tests successfully completed for both SIS and BIS</a:t>
            </a: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32" y="4256659"/>
            <a:ext cx="1748972" cy="1647105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628727" y="398355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173638" y="1151645"/>
            <a:ext cx="3090262" cy="2394874"/>
          </a:xfrm>
          <a:prstGeom prst="roundRect">
            <a:avLst>
              <a:gd name="adj" fmla="val 7312"/>
            </a:avLst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ttangolo arrotondato 33"/>
          <p:cNvSpPr/>
          <p:nvPr/>
        </p:nvSpPr>
        <p:spPr>
          <a:xfrm>
            <a:off x="413138" y="988186"/>
            <a:ext cx="2611262" cy="3448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i="1"/>
              <a:t>Position interlock SIS</a:t>
            </a:r>
            <a:endParaRPr lang="en-GB" b="1" i="1" dirty="0"/>
          </a:p>
        </p:txBody>
      </p:sp>
      <p:sp>
        <p:nvSpPr>
          <p:cNvPr id="35" name="Rettangolo arrotondato 34"/>
          <p:cNvSpPr/>
          <p:nvPr/>
        </p:nvSpPr>
        <p:spPr>
          <a:xfrm>
            <a:off x="4021738" y="1149495"/>
            <a:ext cx="3090262" cy="2394874"/>
          </a:xfrm>
          <a:prstGeom prst="roundRect">
            <a:avLst>
              <a:gd name="adj" fmla="val 7312"/>
            </a:avLst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ttangolo arrotondato 35"/>
          <p:cNvSpPr/>
          <p:nvPr/>
        </p:nvSpPr>
        <p:spPr>
          <a:xfrm>
            <a:off x="4261238" y="986036"/>
            <a:ext cx="2611262" cy="3448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i="1" dirty="0"/>
              <a:t>Position interlock </a:t>
            </a:r>
            <a:r>
              <a:rPr lang="en-GB" b="1" i="1" dirty="0" smtClean="0"/>
              <a:t>BIS</a:t>
            </a:r>
            <a:endParaRPr lang="en-GB" b="1" i="1" dirty="0"/>
          </a:p>
        </p:txBody>
      </p:sp>
      <p:sp>
        <p:nvSpPr>
          <p:cNvPr id="37" name="Rettangolo arrotondato 36"/>
          <p:cNvSpPr/>
          <p:nvPr/>
        </p:nvSpPr>
        <p:spPr>
          <a:xfrm>
            <a:off x="8220126" y="681961"/>
            <a:ext cx="3090262" cy="959103"/>
          </a:xfrm>
          <a:prstGeom prst="roundRect">
            <a:avLst>
              <a:gd name="adj" fmla="val 7312"/>
            </a:avLst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ttangolo arrotondato 37"/>
          <p:cNvSpPr/>
          <p:nvPr/>
        </p:nvSpPr>
        <p:spPr>
          <a:xfrm>
            <a:off x="8459626" y="518502"/>
            <a:ext cx="2611262" cy="3448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/>
              <a:t>PRS reboot</a:t>
            </a:r>
          </a:p>
        </p:txBody>
      </p:sp>
      <p:sp>
        <p:nvSpPr>
          <p:cNvPr id="39" name="Rettangolo arrotondato 38"/>
          <p:cNvSpPr/>
          <p:nvPr/>
        </p:nvSpPr>
        <p:spPr>
          <a:xfrm>
            <a:off x="8220126" y="2163917"/>
            <a:ext cx="3090262" cy="1756232"/>
          </a:xfrm>
          <a:prstGeom prst="roundRect">
            <a:avLst>
              <a:gd name="adj" fmla="val 7312"/>
            </a:avLst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ttangolo arrotondato 39"/>
          <p:cNvSpPr/>
          <p:nvPr/>
        </p:nvSpPr>
        <p:spPr>
          <a:xfrm>
            <a:off x="8389634" y="2000458"/>
            <a:ext cx="2751246" cy="3448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/>
              <a:t>Access map and RBAC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173638" y="4293900"/>
            <a:ext cx="89322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>
                <a:solidFill>
                  <a:schemeClr val="tx2"/>
                </a:solidFill>
              </a:rPr>
              <a:t>High level architecture (LSA, sequencer, controls) and middle layer controls (FESA) for all devices were prepared, tested and deployed</a:t>
            </a:r>
            <a:r>
              <a:rPr lang="en-GB" smtClean="0">
                <a:solidFill>
                  <a:schemeClr val="tx2"/>
                </a:solidFill>
              </a:rPr>
              <a:t>.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- BSRTMB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9357" y="5948174"/>
            <a:ext cx="92332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Links to the </a:t>
            </a:r>
            <a:r>
              <a:rPr lang="en-GB" b="1" i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elog</a:t>
            </a:r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and collimation web page with detailed information in the checklist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600"/>
            <a:ext cx="12192000" cy="1380435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07988" y="3667018"/>
            <a:ext cx="7982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Position interlocks as a function of energy successfully tested and validated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07988" y="4485475"/>
            <a:ext cx="72776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</a:rPr>
              <a:t>Sequences updated and settings generated, accordingly to 2022 run</a:t>
            </a:r>
          </a:p>
        </p:txBody>
      </p:sp>
    </p:spTree>
    <p:extLst>
      <p:ext uri="{BB962C8B-B14F-4D97-AF65-F5344CB8AC3E}">
        <p14:creationId xmlns:p14="http://schemas.microsoft.com/office/powerpoint/2010/main" val="169220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Status waiting for first beams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Threading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810" y="2432183"/>
            <a:ext cx="3584897" cy="243113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46" y="2434103"/>
            <a:ext cx="3583585" cy="243024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24708" y="1028461"/>
            <a:ext cx="1019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303030"/>
                </a:solidFill>
              </a:rPr>
              <a:t>Beam left “circulating” step-by-step: collimators used to stop the beam in each IR (except IR4</a:t>
            </a:r>
            <a:r>
              <a:rPr lang="mr-IN" dirty="0" smtClean="0">
                <a:solidFill>
                  <a:srgbClr val="303030"/>
                </a:solidFill>
              </a:rPr>
              <a:t>…</a:t>
            </a:r>
            <a:r>
              <a:rPr lang="en-US" dirty="0" smtClean="0">
                <a:solidFill>
                  <a:srgbClr val="303030"/>
                </a:solidFill>
              </a:rPr>
              <a:t>)</a:t>
            </a: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135302" y="2773226"/>
            <a:ext cx="884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Beam 1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581723" y="2773226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12" name="Freccia curva 11"/>
          <p:cNvSpPr/>
          <p:nvPr/>
        </p:nvSpPr>
        <p:spPr>
          <a:xfrm flipV="1">
            <a:off x="289814" y="1319134"/>
            <a:ext cx="1098083" cy="578140"/>
          </a:xfrm>
          <a:prstGeom prst="ben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5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506069" y="1617202"/>
            <a:ext cx="17568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 smtClean="0">
                <a:solidFill>
                  <a:srgbClr val="303030"/>
                </a:solidFill>
              </a:rPr>
              <a:t>a.k.a. Threading</a:t>
            </a: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/>
          </p:nvPr>
        </p:nvGraphicFramePr>
        <p:xfrm>
          <a:off x="476724" y="2217536"/>
          <a:ext cx="4432936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97418"/>
                <a:gridCol w="22355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 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TDIS[A|B].A4L2.B1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TDIS[A|B].A4R8.B2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TCP.6L3.B1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TCP.B6R7.B2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TCTPV.4L5.B1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TCSP.A4L6.B2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TCSP.A4R6.B1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TCTPV.4R5.B2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TCP.B6L7.B1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TCP.6R3.B2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TCTPH.4L8.B1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TCTPH.4R2.B2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TCTPH.4L1.B1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TCTPH.4R1.B2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5259309" y="4937338"/>
            <a:ext cx="674543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 smtClean="0">
                <a:solidFill>
                  <a:srgbClr val="303030"/>
                </a:solidFill>
              </a:rPr>
              <a:t>Ring coll. at: LD = 0.5mm, LU = -1mm, RD = -1mm, RU = -2.5mm</a:t>
            </a:r>
          </a:p>
          <a:p>
            <a:pPr algn="ctr"/>
            <a:r>
              <a:rPr lang="en-GB" dirty="0" smtClean="0">
                <a:solidFill>
                  <a:srgbClr val="303030"/>
                </a:solidFill>
              </a:rPr>
              <a:t>TDIS[A|B</a:t>
            </a:r>
            <a:r>
              <a:rPr lang="en-GB" dirty="0">
                <a:solidFill>
                  <a:srgbClr val="303030"/>
                </a:solidFill>
              </a:rPr>
              <a:t>] at: L = [4.0|-2.5], D = [2.5|-4.0</a:t>
            </a:r>
            <a:r>
              <a:rPr lang="en-GB" dirty="0" smtClean="0">
                <a:solidFill>
                  <a:srgbClr val="303030"/>
                </a:solidFill>
              </a:rPr>
              <a:t>]</a:t>
            </a: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355934" y="5775362"/>
            <a:ext cx="54801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00B050"/>
                </a:solidFill>
              </a:rPr>
              <a:t>BP </a:t>
            </a:r>
            <a:r>
              <a:rPr lang="en-GB" b="1" i="1" smtClean="0">
                <a:solidFill>
                  <a:srgbClr val="00B050"/>
                </a:solidFill>
              </a:rPr>
              <a:t>and sequences tested </a:t>
            </a:r>
            <a:r>
              <a:rPr lang="en-GB" b="1" i="1" dirty="0" smtClean="0">
                <a:solidFill>
                  <a:srgbClr val="00B050"/>
                </a:solidFill>
              </a:rPr>
              <a:t>and ready </a:t>
            </a:r>
            <a:r>
              <a:rPr lang="en-GB" b="1" i="1" smtClean="0">
                <a:solidFill>
                  <a:srgbClr val="00B050"/>
                </a:solidFill>
              </a:rPr>
              <a:t>for first beam</a:t>
            </a:r>
            <a:endParaRPr lang="en-GB" b="1" i="1" dirty="0" smtClean="0">
              <a:solidFill>
                <a:srgbClr val="00B050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7101436" y="3050225"/>
            <a:ext cx="884858" cy="0"/>
          </a:xfrm>
          <a:prstGeom prst="straightConnector1">
            <a:avLst/>
          </a:prstGeom>
          <a:ln w="12700">
            <a:solidFill>
              <a:srgbClr val="2D6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10513991" y="3050225"/>
            <a:ext cx="884858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7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7506"/>
              </p:ext>
            </p:extLst>
          </p:nvPr>
        </p:nvGraphicFramePr>
        <p:xfrm>
          <a:off x="623789" y="1778269"/>
          <a:ext cx="11278909" cy="286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10319"/>
                <a:gridCol w="1315452"/>
                <a:gridCol w="2005264"/>
                <a:gridCol w="1748589"/>
                <a:gridCol w="429928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Collimator</a:t>
                      </a:r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IR</a:t>
                      </a:r>
                      <a:endParaRPr lang="en-GB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Setting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Inj.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FT </a:t>
                      </a:r>
                    </a:p>
                    <a:p>
                      <a:pPr algn="ctr"/>
                      <a:r>
                        <a:rPr lang="en-GB" dirty="0" smtClean="0"/>
                        <a:t>(first ramp)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FT </a:t>
                      </a:r>
                    </a:p>
                    <a:p>
                      <a:pPr algn="ctr"/>
                      <a:r>
                        <a:rPr lang="en-GB" dirty="0" smtClean="0"/>
                        <a:t>(if</a:t>
                      </a:r>
                      <a:r>
                        <a:rPr lang="en-GB" baseline="0" dirty="0" smtClean="0"/>
                        <a:t> squeezing OR with INDIVs)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TCP (H&amp;V)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20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8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TCSP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25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9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TCP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  <a:ea typeface="Symbol" charset="2"/>
                          <a:cs typeface="Symbol" charset="2"/>
                        </a:rPr>
                        <a:t>30</a:t>
                      </a:r>
                      <a:r>
                        <a:rPr lang="en-GB" dirty="0" smtClean="0">
                          <a:latin typeface="+mn-lt"/>
                        </a:rPr>
                        <a:t>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  <a:ea typeface="Symbol" charset="2"/>
                        <a:cs typeface="Symbol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  <a:ea typeface="Symbol" charset="2"/>
                          <a:cs typeface="Symbol" charset="2"/>
                        </a:rPr>
                        <a:t>30</a:t>
                      </a:r>
                      <a:r>
                        <a:rPr lang="en-GB" dirty="0" smtClean="0">
                          <a:latin typeface="+mn-lt"/>
                        </a:rPr>
                        <a:t>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endParaRPr lang="en-GB" dirty="0">
                        <a:latin typeface="+mn-lt"/>
                        <a:ea typeface="Symbol" charset="2"/>
                        <a:cs typeface="Symbol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TCTP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1/2/5/8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±15 mm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n-lt"/>
                        </a:rPr>
                        <a:t>±15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smtClean="0">
                          <a:latin typeface="+mn-lt"/>
                        </a:rPr>
                        <a:t>10</a:t>
                      </a:r>
                      <a:r>
                        <a:rPr lang="en-GB" smtClean="0">
                          <a:latin typeface="+mn-lt"/>
                        </a:rPr>
                        <a:t>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GB" dirty="0" smtClean="0">
                          <a:latin typeface="+mn-lt"/>
                        </a:rPr>
                        <a:t>/±15 mm/10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GB" dirty="0" smtClean="0">
                          <a:latin typeface="+mn-lt"/>
                        </a:rPr>
                        <a:t>/15 </a:t>
                      </a:r>
                      <a:r>
                        <a:rPr lang="en-GB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GB" baseline="0" dirty="0" smtClean="0">
                          <a:latin typeface="+mn-lt"/>
                          <a:ea typeface="Symbol" charset="2"/>
                          <a:cs typeface="Symbol" charset="2"/>
                        </a:rPr>
                        <a:t> </a:t>
                      </a:r>
                      <a:r>
                        <a:rPr lang="en-GB" dirty="0" smtClean="0">
                          <a:latin typeface="+mn-lt"/>
                          <a:ea typeface="Symbol" charset="2"/>
                          <a:cs typeface="Symbol" charset="2"/>
                        </a:rPr>
                        <a:t>(</a:t>
                      </a:r>
                      <a:r>
                        <a:rPr lang="en-GB" baseline="0" dirty="0" smtClean="0">
                          <a:latin typeface="+mn-lt"/>
                          <a:ea typeface="Symbol" charset="2"/>
                          <a:cs typeface="Symbol" charset="2"/>
                        </a:rPr>
                        <a:t>@30cm)</a:t>
                      </a:r>
                      <a:endParaRPr lang="en-GB" b="1" i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TCDQ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 mm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n-lt"/>
                        </a:rPr>
                        <a:t>20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+mn-lt"/>
                        </a:rPr>
                        <a:t>20 mm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Commissioning/setup </a:t>
            </a:r>
            <a:r>
              <a:rPr lang="mr-IN" dirty="0" smtClean="0"/>
              <a:t>–</a:t>
            </a:r>
            <a:r>
              <a:rPr lang="en-US" dirty="0" smtClean="0"/>
              <a:t> settings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407988" y="1236076"/>
            <a:ext cx="53412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Reduced set </a:t>
            </a:r>
            <a:r>
              <a:rPr lang="en-GB" dirty="0" smtClean="0">
                <a:solidFill>
                  <a:schemeClr val="tx2"/>
                </a:solidFill>
              </a:rPr>
              <a:t>of collimators at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COARSE settings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407988" y="5177823"/>
            <a:ext cx="11710513" cy="3226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130000"/>
              </a:lnSpc>
              <a:buClr>
                <a:schemeClr val="tx2"/>
              </a:buClr>
              <a:buFont typeface="Wingdings" charset="2"/>
              <a:buChar char="ü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Two set of FT settings </a:t>
            </a:r>
            <a:r>
              <a:rPr lang="en-GB" dirty="0" smtClean="0">
                <a:solidFill>
                  <a:schemeClr val="tx2"/>
                </a:solidFill>
              </a:rPr>
              <a:t>defined whether or not beams get squeezed: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collimators kept fixed after reaching FT</a:t>
            </a:r>
          </a:p>
        </p:txBody>
      </p:sp>
    </p:spTree>
    <p:extLst>
      <p:ext uri="{BB962C8B-B14F-4D97-AF65-F5344CB8AC3E}">
        <p14:creationId xmlns:p14="http://schemas.microsoft.com/office/powerpoint/2010/main" val="163378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07/04/24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Mirarchi | Collimation readiness for first beam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118131" y="2832100"/>
            <a:ext cx="995573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Ring collimators + new TWOCRYST devices + BSRTMB fully commissioned and validated</a:t>
            </a:r>
            <a:r>
              <a:rPr lang="en-GB" b="1" i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</a:p>
          <a:p>
            <a:pPr algn="ctr"/>
            <a:r>
              <a:rPr lang="en-GB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ready for first beam in 2025! </a:t>
            </a:r>
          </a:p>
        </p:txBody>
      </p:sp>
    </p:spTree>
    <p:extLst>
      <p:ext uri="{BB962C8B-B14F-4D97-AF65-F5344CB8AC3E}">
        <p14:creationId xmlns:p14="http://schemas.microsoft.com/office/powerpoint/2010/main" val="131328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</Template>
  <TotalTime>69981</TotalTime>
  <Words>512</Words>
  <Application>Microsoft Macintosh PowerPoint</Application>
  <PresentationFormat>Widescreen</PresentationFormat>
  <Paragraphs>112</Paragraphs>
  <Slides>8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Calibri</vt:lpstr>
      <vt:lpstr>Symbol</vt:lpstr>
      <vt:lpstr>Wingdings</vt:lpstr>
      <vt:lpstr>Arial</vt:lpstr>
      <vt:lpstr>Tema di Office</vt:lpstr>
      <vt:lpstr>Status of MP checks for the  LHC collimation system + TWOCRYST + BSRTMB</vt:lpstr>
      <vt:lpstr>Overview - Collimation</vt:lpstr>
      <vt:lpstr>Overview - TWOCRYST</vt:lpstr>
      <vt:lpstr>Overview - BSRTMB</vt:lpstr>
      <vt:lpstr>Status waiting for first beams – Threading</vt:lpstr>
      <vt:lpstr>Commissioning/setup – settings</vt:lpstr>
      <vt:lpstr>Conclusions</vt:lpstr>
      <vt:lpstr>Presentazione di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MP checks for the LHC collimation system</dc:title>
  <dc:creator>Utente di Microsoft Office</dc:creator>
  <cp:lastModifiedBy>Daniele Mirarchi</cp:lastModifiedBy>
  <cp:revision>70</cp:revision>
  <dcterms:created xsi:type="dcterms:W3CDTF">2022-04-19T13:17:02Z</dcterms:created>
  <dcterms:modified xsi:type="dcterms:W3CDTF">2025-04-07T13:02:39Z</dcterms:modified>
</cp:coreProperties>
</file>