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122" d="100"/>
          <a:sy n="122" d="100"/>
        </p:scale>
        <p:origin x="126" y="348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DD062E-52F7-A14D-A443-1F3854784447}" type="datetimeFigureOut">
              <a:rPr lang="en-US"/>
              <a:t>3/8/2024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B0EE9E-52B8-AA4F-8DD5-ED0FB4E5CBC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B1554CE-E9FC-59B6-70A7-994D6CF5469C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obj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609600" y="289208"/>
            <a:ext cx="10969139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026B083-9374-48C5-AA1C-545564BA9CB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412776" y="1078523"/>
            <a:ext cx="11376024" cy="5122252"/>
          </a:xfrm>
        </p:spPr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54862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2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5420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062892"/>
            <a:ext cx="11376024" cy="5137883"/>
          </a:xfrm>
          <a:prstGeom prst="rect">
            <a:avLst/>
          </a:prstGeom>
        </p:spPr>
        <p:txBody>
          <a:bodyPr vert="horz" lIns="108000" tIns="36000" rIns="36000" bIns="3600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08/03/2024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en-GB"/>
              <a:t>ACS:</a:t>
            </a:r>
            <a:endParaRPr/>
          </a:p>
          <a:p>
            <a:pPr lvl="0">
              <a:defRPr/>
            </a:pPr>
            <a:r>
              <a:rPr lang="en-GB"/>
              <a:t>HLRF and LLRF commissioning complete, ready for beam</a:t>
            </a:r>
            <a:endParaRPr lang="en-GB"/>
          </a:p>
          <a:p>
            <a:pPr lvl="0">
              <a:defRPr/>
            </a:pPr>
            <a:r>
              <a:rPr lang="en-GB"/>
              <a:t>Investigations and measurements on power limitations:</a:t>
            </a:r>
            <a:endParaRPr lang="en-GB"/>
          </a:p>
          <a:p>
            <a:pPr lvl="1">
              <a:defRPr/>
            </a:pPr>
            <a:r>
              <a:rPr lang="en-GB"/>
              <a:t>Q</a:t>
            </a:r>
            <a:r>
              <a:rPr lang="en-US" baseline="-25000"/>
              <a:t>L</a:t>
            </a:r>
            <a:r>
              <a:rPr lang="en-GB"/>
              <a:t> dependent on power, </a:t>
            </a:r>
            <a:r>
              <a:rPr lang="en-US"/>
              <a:t>will use </a:t>
            </a:r>
            <a:r>
              <a:rPr lang="en-GB"/>
              <a:t>slightly different </a:t>
            </a:r>
            <a:r>
              <a:rPr lang="en-US"/>
              <a:t>Q</a:t>
            </a:r>
            <a:r>
              <a:rPr lang="en-US" baseline="-25000"/>
              <a:t>L</a:t>
            </a:r>
            <a:r>
              <a:rPr lang="en-GB"/>
              <a:t> at injection</a:t>
            </a:r>
            <a:r>
              <a:rPr lang="en-US"/>
              <a:t> for different cavities</a:t>
            </a:r>
            <a:endParaRPr lang="en-GB"/>
          </a:p>
          <a:p>
            <a:pPr lvl="1">
              <a:defRPr/>
            </a:pPr>
            <a:r>
              <a:rPr lang="en-GB"/>
              <a:t>I</a:t>
            </a:r>
            <a:r>
              <a:rPr lang="en-GB" baseline="-25000"/>
              <a:t>g</a:t>
            </a:r>
            <a:r>
              <a:rPr lang="en-GB"/>
              <a:t> </a:t>
            </a:r>
            <a:r>
              <a:rPr lang="en-US"/>
              <a:t>(klystron forward power) </a:t>
            </a:r>
            <a:r>
              <a:rPr lang="en-GB"/>
              <a:t>recalibrated, </a:t>
            </a:r>
            <a:r>
              <a:rPr lang="en-US"/>
              <a:t>w</a:t>
            </a:r>
            <a:r>
              <a:rPr lang="en-US"/>
              <a:t>e </a:t>
            </a:r>
            <a:r>
              <a:rPr lang="en-US"/>
              <a:t>now </a:t>
            </a:r>
            <a:r>
              <a:rPr lang="en-GB"/>
              <a:t>have a better handle on power close to </a:t>
            </a:r>
            <a:r>
              <a:rPr lang="en-US"/>
              <a:t>klystron </a:t>
            </a:r>
            <a:r>
              <a:rPr lang="en-GB"/>
              <a:t>saturation</a:t>
            </a:r>
            <a:endParaRPr lang="en-US"/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Found some variation around nominal 300kW value</a:t>
            </a:r>
            <a:endParaRPr lang="en-US"/>
          </a:p>
          <a:p>
            <a:pPr lvl="2">
              <a:defRPr/>
            </a:pPr>
            <a:r>
              <a:rPr lang="en-US"/>
              <a:t>Klystron </a:t>
            </a:r>
            <a:r>
              <a:rPr lang="en-GB"/>
              <a:t>7B1 was giving slightly higher power than nominal, can explain why we had a </a:t>
            </a:r>
            <a:r>
              <a:rPr lang="en-US"/>
              <a:t>damaged </a:t>
            </a:r>
            <a:r>
              <a:rPr lang="en-GB"/>
              <a:t>RF load</a:t>
            </a:r>
            <a:r>
              <a:rPr lang="en-US"/>
              <a:t> in this line</a:t>
            </a:r>
            <a:endParaRPr lang="en-GB"/>
          </a:p>
          <a:p>
            <a:pPr marL="0" indent="0">
              <a:buFont typeface="Arial"/>
              <a:buNone/>
              <a:defRPr/>
            </a:pPr>
            <a:r>
              <a:rPr lang="en-GB"/>
              <a:t>ADT:</a:t>
            </a:r>
            <a:endParaRPr/>
          </a:p>
          <a:p>
            <a:pPr marL="342900" marR="0" lvl="0" indent="-342900" algn="l">
              <a:lnSpc>
                <a:spcPct val="100000"/>
              </a:lnSpc>
              <a:spcBef>
                <a:spcPts val="499"/>
              </a:spcBef>
              <a:spcAft>
                <a:spcPts val="299"/>
              </a:spcAft>
              <a:buFont typeface="Arial"/>
              <a:buChar char="•"/>
              <a:defRPr/>
            </a:pPr>
            <a:r>
              <a:rPr lang="en-GB"/>
              <a:t>Ready for commissioning, starts on Tuesday</a:t>
            </a:r>
            <a:r>
              <a:rPr lang="en-US"/>
              <a:t> with:</a:t>
            </a:r>
            <a:endParaRPr lang="en-GB"/>
          </a:p>
          <a:p>
            <a:pPr marL="742950" marR="0" lvl="2" indent="-342900" algn="l">
              <a:lnSpc>
                <a:spcPct val="0"/>
              </a:lnSpc>
              <a:buChar char="•"/>
              <a:defRPr/>
            </a:pPr>
            <a:r>
              <a:rPr lang="en-US"/>
              <a:t>C</a:t>
            </a:r>
            <a:r>
              <a:rPr lang="en-GB"/>
              <a:t>ommissioning </a:t>
            </a:r>
            <a:r>
              <a:rPr lang="en-US"/>
              <a:t>of </a:t>
            </a:r>
            <a:r>
              <a:rPr lang="en-GB"/>
              <a:t>blowup</a:t>
            </a:r>
            <a:endParaRPr/>
          </a:p>
          <a:p>
            <a:pPr marL="742950" marR="0" lvl="2" indent="-342900" algn="l">
              <a:lnSpc>
                <a:spcPct val="0"/>
              </a:lnSpc>
              <a:buChar char="•"/>
              <a:defRPr/>
            </a:pPr>
            <a:r>
              <a:rPr lang="en-GB"/>
              <a:t>AC dipole checks</a:t>
            </a: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RF systems readiness for beam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flipH="0" flipV="0">
            <a:off x="3377166" y="6350850"/>
            <a:ext cx="739221" cy="365124"/>
          </a:xfrm>
        </p:spPr>
        <p:txBody>
          <a:bodyPr/>
          <a:lstStyle/>
          <a:p>
            <a:pPr>
              <a:defRPr/>
            </a:pPr>
            <a:r>
              <a:rPr lang="en-US"/>
              <a:t>07/04/2025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</a:t>
            </a:fld>
            <a:endParaRPr lang="en-US"/>
          </a:p>
        </p:txBody>
      </p:sp>
      <p:sp>
        <p:nvSpPr>
          <p:cNvPr id="1767755454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Machine Protection Panel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ONLYOFFICE/8.3.2.19</Application>
  <PresentationFormat>On-screen Show (4:3)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along the complex</dc:title>
  <dc:creator>Andy Butterworth</dc:creator>
  <cp:lastModifiedBy/>
  <cp:revision>13</cp:revision>
  <dcterms:created xsi:type="dcterms:W3CDTF">2021-04-10T08:59:59Z</dcterms:created>
  <dcterms:modified xsi:type="dcterms:W3CDTF">2025-04-07T13:53:35Z</dcterms:modified>
</cp:coreProperties>
</file>