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65" r:id="rId2"/>
    <p:sldId id="3075" r:id="rId3"/>
    <p:sldId id="3139" r:id="rId4"/>
    <p:sldId id="3140" r:id="rId5"/>
    <p:sldId id="3136" r:id="rId6"/>
    <p:sldId id="3137" r:id="rId7"/>
    <p:sldId id="313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33"/>
    <a:srgbClr val="F21AD3"/>
    <a:srgbClr val="0000FF"/>
    <a:srgbClr val="BD0BA4"/>
    <a:srgbClr val="008E40"/>
    <a:srgbClr val="CCECFF"/>
    <a:srgbClr val="B55355"/>
    <a:srgbClr val="CCFFCC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4" autoAdjust="0"/>
    <p:restoredTop sz="95173" autoAdjust="0"/>
  </p:normalViewPr>
  <p:slideViewPr>
    <p:cSldViewPr snapToGrid="0" snapToObjects="1">
      <p:cViewPr varScale="1">
        <p:scale>
          <a:sx n="86" d="100"/>
          <a:sy n="86" d="100"/>
        </p:scale>
        <p:origin x="70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first beam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first beam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6C0F0-BEBD-4532-BE9E-E2CF60753F6E}" type="datetime1">
              <a:rPr lang="en-US" smtClean="0"/>
              <a:t>4/7/2025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first beam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D8E6D-3465-49A1-AEDC-7F5AA1177878}" type="datetime1">
              <a:rPr lang="en-US" smtClean="0"/>
              <a:t>4/7/2025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3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40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9D9B-F993-D17F-15E5-1B80D8E3A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37063"/>
            <a:ext cx="10969139" cy="2348195"/>
          </a:xfrm>
        </p:spPr>
        <p:txBody>
          <a:bodyPr>
            <a:normAutofit/>
          </a:bodyPr>
          <a:lstStyle/>
          <a:p>
            <a:r>
              <a:rPr lang="en-US" dirty="0"/>
              <a:t>SIS status for first beam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0C123-A7B9-97FC-75D6-6304E5E0313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J. Wenninger, A. Calia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5056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3DB6F-0732-CC74-74C8-3A882F6F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Configuration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0BB79-CC60-18ED-428D-FD427100E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9083"/>
            <a:ext cx="7396976" cy="1111552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000" dirty="0"/>
              <a:t>&gt; 99% of SIS configuration identical to 2024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/>
              <a:t>Changes mentioned in previous MPP are in place: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CEB76-DE66-46FE-06DA-8DC1B934B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0DE05-3C96-7729-FCAE-7FB79770C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SIS Status first beam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A4568B-C4F5-E8D8-959D-00333E1F56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4/7/2025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7B3B25-7C6E-B68D-A50D-F04980F24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157" y="4110560"/>
            <a:ext cx="7431490" cy="1718392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B6E509-DD0F-24B0-E764-8C18B5754AC2}"/>
              </a:ext>
            </a:extLst>
          </p:cNvPr>
          <p:cNvSpPr txBox="1">
            <a:spLocks/>
          </p:cNvSpPr>
          <p:nvPr/>
        </p:nvSpPr>
        <p:spPr>
          <a:xfrm>
            <a:off x="680224" y="1951248"/>
            <a:ext cx="9054791" cy="33009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sz="1600" dirty="0"/>
              <a:t>Removal of the orbit interlock that covers the entire cycle.</a:t>
            </a:r>
          </a:p>
          <a:p>
            <a:pPr defTabSz="914400"/>
            <a:r>
              <a:rPr lang="en-GB" sz="1600" dirty="0"/>
              <a:t>Removal of the tree to open the switches of the RB and RQ dump resistors.</a:t>
            </a:r>
          </a:p>
          <a:p>
            <a:pPr defTabSz="914400"/>
            <a:r>
              <a:rPr lang="en-GB" sz="1600" dirty="0"/>
              <a:t>TWOCRYST injection interlocks (crystals, RPs).</a:t>
            </a:r>
          </a:p>
          <a:p>
            <a:pPr defTabSz="914400"/>
            <a:r>
              <a:rPr lang="en-GB" sz="1600" dirty="0"/>
              <a:t>Delay for the 60A CODs (</a:t>
            </a:r>
            <a:r>
              <a:rPr lang="en-GB" sz="1600" dirty="0" err="1"/>
              <a:t>FGClite</a:t>
            </a:r>
            <a:r>
              <a:rPr lang="en-GB" sz="1600" dirty="0"/>
              <a:t> comm. Failure). To be deployed.</a:t>
            </a:r>
          </a:p>
          <a:p>
            <a:pPr defTabSz="914400"/>
            <a:r>
              <a:rPr lang="en-GB" sz="1600" dirty="0"/>
              <a:t>Logic migration to UCAP for some interlocks.</a:t>
            </a:r>
          </a:p>
          <a:p>
            <a:pPr defTabSz="914400"/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E11CC0B-29AF-2224-2B8C-5EC9102953EF}"/>
              </a:ext>
            </a:extLst>
          </p:cNvPr>
          <p:cNvCxnSpPr>
            <a:cxnSpLocks/>
          </p:cNvCxnSpPr>
          <p:nvPr/>
        </p:nvCxnSpPr>
        <p:spPr>
          <a:xfrm>
            <a:off x="4966742" y="3479753"/>
            <a:ext cx="481754" cy="504901"/>
          </a:xfrm>
          <a:prstGeom prst="straightConnector1">
            <a:avLst/>
          </a:prstGeom>
          <a:ln>
            <a:solidFill>
              <a:srgbClr val="0000FF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711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1777D-A03B-7570-D23E-20EF405AC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5D71F-FC74-C280-DCDD-2C97D255B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953" y="914400"/>
            <a:ext cx="7410681" cy="1483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Testing well advanced a lot of tests come for free just during machine switch on, remaining tests mainly related to beam related logic.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“Non-conformity”: on 4 LBDS FECs, the PS redundancy monitoring does not work. To be checked with CSS.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964F7-3EC9-DC24-5772-4DADE49D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D57F1-AFFF-6C89-22C5-B510532FF9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SIS Status first beam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554339C-C9AF-6950-2A49-92503D0809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4/7/2025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D740B3-C744-EEFF-2A9E-BBDC2F6D7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772480"/>
            <a:ext cx="9170847" cy="30930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C15FF9-019F-8DFD-0E78-27FD3F779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2942" y="527399"/>
            <a:ext cx="3639058" cy="160995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625939-3AB8-A066-659F-3683DDE05384}"/>
              </a:ext>
            </a:extLst>
          </p:cNvPr>
          <p:cNvSpPr txBox="1"/>
          <p:nvPr/>
        </p:nvSpPr>
        <p:spPr>
          <a:xfrm>
            <a:off x="9667861" y="2193105"/>
            <a:ext cx="1850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+ same issue on B2</a:t>
            </a:r>
            <a:endParaRPr lang="en-GB" sz="1400" b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95656A-32A2-2D4A-E060-08A22504EA17}"/>
              </a:ext>
            </a:extLst>
          </p:cNvPr>
          <p:cNvCxnSpPr/>
          <p:nvPr/>
        </p:nvCxnSpPr>
        <p:spPr>
          <a:xfrm flipV="1">
            <a:off x="7694341" y="1438507"/>
            <a:ext cx="735981" cy="31223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330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1F96C-837A-A27E-47FF-413A2D090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Beta* reconstruction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F6F6E-3DF7-0B3C-A5FF-E6C49D100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304235" cy="507862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SIS beta* </a:t>
            </a:r>
            <a:r>
              <a:rPr lang="en-US" dirty="0"/>
              <a:t>reconstruction working for the nominal pp cycle.</a:t>
            </a:r>
          </a:p>
          <a:p>
            <a:r>
              <a:rPr lang="en-US" sz="1600" dirty="0"/>
              <a:t>MTG/SMP beta* will always be the lower beta* for flat optics.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For </a:t>
            </a:r>
            <a:r>
              <a:rPr lang="en-US" b="1" dirty="0"/>
              <a:t>IR5</a:t>
            </a:r>
            <a:r>
              <a:rPr lang="en-US" dirty="0"/>
              <a:t> the </a:t>
            </a:r>
            <a:r>
              <a:rPr lang="en-US" b="1" dirty="0"/>
              <a:t>new UCAP beta* publication </a:t>
            </a:r>
            <a:r>
              <a:rPr lang="en-US" dirty="0"/>
              <a:t>(information only !) </a:t>
            </a:r>
            <a:r>
              <a:rPr lang="en-US" b="1" dirty="0">
                <a:solidFill>
                  <a:srgbClr val="FF6600"/>
                </a:solidFill>
              </a:rPr>
              <a:t>does not agree with the SIS beta* at the start of the ramp</a:t>
            </a:r>
            <a:r>
              <a:rPr lang="en-US" dirty="0"/>
              <a:t>. The final explanation is not yet confirmed, but the cause seems to be due to a combination of factors:</a:t>
            </a:r>
          </a:p>
          <a:p>
            <a:pPr>
              <a:spcBef>
                <a:spcPts val="400"/>
              </a:spcBef>
            </a:pPr>
            <a:r>
              <a:rPr lang="en-US" sz="1600" dirty="0"/>
              <a:t>The UCAP node relies on a another UCAP concentrator for the LHC quadrupole and for S12 (RB12 is used to normalize). </a:t>
            </a:r>
            <a:r>
              <a:rPr lang="en-US" sz="1600" b="1" dirty="0"/>
              <a:t>Converters introduced small delays</a:t>
            </a:r>
            <a:r>
              <a:rPr lang="en-US" sz="1600" dirty="0"/>
              <a:t>.</a:t>
            </a:r>
          </a:p>
          <a:p>
            <a:pPr>
              <a:spcBef>
                <a:spcPts val="400"/>
              </a:spcBef>
            </a:pPr>
            <a:r>
              <a:rPr lang="en-US" sz="1600" dirty="0"/>
              <a:t>At the start of the ramp, quad currents are low (200-300 A), ramp rates of ~few A/s combined with second level delays introduce </a:t>
            </a:r>
            <a:r>
              <a:rPr lang="en-US" sz="1600" b="1" dirty="0"/>
              <a:t>~% level systematic shifts </a:t>
            </a:r>
            <a:r>
              <a:rPr lang="en-US" sz="1600" dirty="0"/>
              <a:t>of results.</a:t>
            </a:r>
          </a:p>
          <a:p>
            <a:pPr>
              <a:spcBef>
                <a:spcPts val="400"/>
              </a:spcBef>
            </a:pPr>
            <a:r>
              <a:rPr lang="en-US" sz="1600" dirty="0"/>
              <a:t>The table relating the PC currents to beta* is particularly </a:t>
            </a:r>
            <a:r>
              <a:rPr lang="en-US" sz="1600" b="1" dirty="0"/>
              <a:t>‘compressed’ in IR5 with RP optics </a:t>
            </a:r>
            <a:r>
              <a:rPr lang="en-US" sz="1600" dirty="0"/>
              <a:t>(not much choice of quad pairs) </a:t>
            </a:r>
            <a:r>
              <a:rPr lang="en-US" sz="1600" dirty="0">
                <a:sym typeface="Wingdings" panose="05000000000000000000" pitchFamily="2" charset="2"/>
              </a:rPr>
              <a:t> enhanced sensitivity to small current systematics.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>
                <a:sym typeface="Wingdings" panose="05000000000000000000" pitchFamily="2" charset="2"/>
              </a:rPr>
              <a:t>The UCAP test node will be used to improve the reconstruction (</a:t>
            </a:r>
            <a:r>
              <a:rPr lang="en-US" dirty="0" err="1">
                <a:sym typeface="Wingdings" panose="05000000000000000000" pitchFamily="2" charset="2"/>
              </a:rPr>
              <a:t>eg</a:t>
            </a:r>
            <a:r>
              <a:rPr lang="en-US" dirty="0">
                <a:sym typeface="Wingdings" panose="05000000000000000000" pitchFamily="2" charset="2"/>
              </a:rPr>
              <a:t> remove RB normalization…)</a:t>
            </a:r>
            <a:r>
              <a:rPr lang="en-GB" dirty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97598-7673-3F51-D498-92EBD4C0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1537F-CE92-5A9D-6D9E-A45D0F43F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SIS Status first beam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E0F7DB-9862-237B-FEFD-D188D426BF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2173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BD73E-F74A-2401-B64C-3AF9D6491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- Beta* IP1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7AFF8-C7C5-B1BC-E346-89BE2C95A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14400"/>
            <a:ext cx="11131862" cy="7917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All beta* reconstructions (SIS, GUI, UCAP) are consistent within the uncertainty due to data collection and data evaluation periods. SIS values are ~1-2 seconds behind, UCAP ~1 second behind.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E16F8-A382-111D-2781-7D54AAEA0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02620-F195-974D-319C-980DABAA4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SIS Status first beam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A4735AD-6B7F-0FB9-7EB7-D85EBBC671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4/7/2025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30B5E9-928E-3037-0808-F15908A9F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37" y="1870542"/>
            <a:ext cx="6316843" cy="40478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D078C9-042F-B380-5272-D5AA0F2AB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059" y="2258535"/>
            <a:ext cx="5859591" cy="2390357"/>
          </a:xfrm>
          <a:prstGeom prst="rect">
            <a:avLst/>
          </a:prstGeom>
          <a:ln w="28575">
            <a:solidFill>
              <a:srgbClr val="F21AD3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725413-C618-3224-FE5C-C0E20480D320}"/>
              </a:ext>
            </a:extLst>
          </p:cNvPr>
          <p:cNvSpPr txBox="1"/>
          <p:nvPr/>
        </p:nvSpPr>
        <p:spPr>
          <a:xfrm>
            <a:off x="8714194" y="2531434"/>
            <a:ext cx="19367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00B050"/>
                </a:solidFill>
              </a:rPr>
              <a:t>Published by SIS/SMP/MTG</a:t>
            </a:r>
            <a:endParaRPr lang="en-GB" sz="105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E50DC9-DFD1-076B-0C27-4CD2B3690A25}"/>
              </a:ext>
            </a:extLst>
          </p:cNvPr>
          <p:cNvSpPr txBox="1"/>
          <p:nvPr/>
        </p:nvSpPr>
        <p:spPr>
          <a:xfrm>
            <a:off x="8714192" y="2813338"/>
            <a:ext cx="23334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00FF"/>
                </a:solidFill>
              </a:rPr>
              <a:t>Reconstruction inside GUI from </a:t>
            </a:r>
            <a:r>
              <a:rPr lang="en-US" sz="1050" b="1" dirty="0" err="1">
                <a:solidFill>
                  <a:srgbClr val="0000FF"/>
                </a:solidFill>
              </a:rPr>
              <a:t>nxcals</a:t>
            </a:r>
            <a:r>
              <a:rPr lang="en-US" sz="1050" b="1" dirty="0">
                <a:solidFill>
                  <a:srgbClr val="0000FF"/>
                </a:solidFill>
              </a:rPr>
              <a:t> logging of PC data</a:t>
            </a:r>
            <a:endParaRPr lang="en-GB" sz="1050" b="1" dirty="0">
              <a:solidFill>
                <a:srgbClr val="0000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456BFD-F3CF-A77D-2F64-C31FEAD3C9AB}"/>
              </a:ext>
            </a:extLst>
          </p:cNvPr>
          <p:cNvSpPr txBox="1"/>
          <p:nvPr/>
        </p:nvSpPr>
        <p:spPr>
          <a:xfrm>
            <a:off x="8714191" y="3256824"/>
            <a:ext cx="23334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BD0BA4"/>
                </a:solidFill>
              </a:rPr>
              <a:t>UCAP reconstruction</a:t>
            </a:r>
            <a:endParaRPr lang="en-GB" sz="1050" b="1" dirty="0">
              <a:solidFill>
                <a:srgbClr val="BD0BA4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0CC922E-08D6-1D4E-5DEC-3DA323B43087}"/>
              </a:ext>
            </a:extLst>
          </p:cNvPr>
          <p:cNvSpPr/>
          <p:nvPr/>
        </p:nvSpPr>
        <p:spPr>
          <a:xfrm>
            <a:off x="1795346" y="3443775"/>
            <a:ext cx="702527" cy="462840"/>
          </a:xfrm>
          <a:prstGeom prst="ellipse">
            <a:avLst/>
          </a:prstGeom>
          <a:noFill/>
          <a:ln w="12700">
            <a:solidFill>
              <a:srgbClr val="F21AD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9F6E12-7700-0D52-C2AA-232230773D87}"/>
              </a:ext>
            </a:extLst>
          </p:cNvPr>
          <p:cNvCxnSpPr>
            <a:cxnSpLocks/>
            <a:stCxn id="7" idx="6"/>
            <a:endCxn id="10" idx="1"/>
          </p:cNvCxnSpPr>
          <p:nvPr/>
        </p:nvCxnSpPr>
        <p:spPr>
          <a:xfrm flipV="1">
            <a:off x="2497873" y="3453714"/>
            <a:ext cx="2690186" cy="221481"/>
          </a:xfrm>
          <a:prstGeom prst="straightConnector1">
            <a:avLst/>
          </a:prstGeom>
          <a:ln>
            <a:solidFill>
              <a:srgbClr val="F21AD3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684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8160B-7575-75B8-6DDE-1B6EAFE99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7C084-918A-6A3D-BFF8-11200A008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Beta* IP5 – start of CRS issue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33EC4-B672-135E-C5E0-B6B89DDF3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878488"/>
            <a:ext cx="11095970" cy="1519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IP5 there is disagreement between SIS/GUI and UCAP at the </a:t>
            </a:r>
            <a:r>
              <a:rPr lang="en-US" b="1" dirty="0"/>
              <a:t>start of the squeeze in the ramp</a:t>
            </a:r>
            <a:r>
              <a:rPr lang="en-US" dirty="0"/>
              <a:t>.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Only the UCAP publication is not correct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Does not affect other parts of the nominal pp cycle.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3F8A07-B353-A94F-F6DD-5A9390720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128E-1EEA-1CB1-3680-51EE536318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SIS Status first beam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8A4F32B-860A-6DCA-9D93-76D53C4DC1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4/7/2025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27242A-49B6-1053-2EF9-84B2F6209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279850"/>
            <a:ext cx="5486400" cy="35279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1DF478-C520-FE67-91BB-A23B3ECD3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670" y="2329809"/>
            <a:ext cx="7008901" cy="2845139"/>
          </a:xfrm>
          <a:prstGeom prst="rect">
            <a:avLst/>
          </a:prstGeom>
          <a:ln w="38100">
            <a:solidFill>
              <a:srgbClr val="F21AD3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A820038-4512-8390-E41C-929165F0DC78}"/>
              </a:ext>
            </a:extLst>
          </p:cNvPr>
          <p:cNvSpPr txBox="1"/>
          <p:nvPr/>
        </p:nvSpPr>
        <p:spPr>
          <a:xfrm>
            <a:off x="9288950" y="2706108"/>
            <a:ext cx="19367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00B050"/>
                </a:solidFill>
              </a:rPr>
              <a:t>Published by SIS/SMP/MTG</a:t>
            </a:r>
            <a:endParaRPr lang="en-GB" sz="1050" b="1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D631BB-C809-78A9-20D3-E28DEBDA8F76}"/>
              </a:ext>
            </a:extLst>
          </p:cNvPr>
          <p:cNvSpPr txBox="1"/>
          <p:nvPr/>
        </p:nvSpPr>
        <p:spPr>
          <a:xfrm>
            <a:off x="9288948" y="2988012"/>
            <a:ext cx="23334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00FF"/>
                </a:solidFill>
              </a:rPr>
              <a:t>Reconstruction inside GUI from </a:t>
            </a:r>
            <a:r>
              <a:rPr lang="en-US" sz="1050" b="1" dirty="0" err="1">
                <a:solidFill>
                  <a:srgbClr val="0000FF"/>
                </a:solidFill>
              </a:rPr>
              <a:t>nxcals</a:t>
            </a:r>
            <a:r>
              <a:rPr lang="en-US" sz="1050" b="1" dirty="0">
                <a:solidFill>
                  <a:srgbClr val="0000FF"/>
                </a:solidFill>
              </a:rPr>
              <a:t> logging of PC data</a:t>
            </a:r>
            <a:endParaRPr lang="en-GB" sz="1050" b="1" dirty="0">
              <a:solidFill>
                <a:srgbClr val="0000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832511-16BB-7182-1B38-8019A3E2C1E1}"/>
              </a:ext>
            </a:extLst>
          </p:cNvPr>
          <p:cNvSpPr txBox="1"/>
          <p:nvPr/>
        </p:nvSpPr>
        <p:spPr>
          <a:xfrm>
            <a:off x="9288947" y="3431498"/>
            <a:ext cx="23334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BD0BA4"/>
                </a:solidFill>
              </a:rPr>
              <a:t>UCAP reconstruction</a:t>
            </a:r>
            <a:endParaRPr lang="en-GB" sz="1050" b="1" dirty="0">
              <a:solidFill>
                <a:srgbClr val="BD0BA4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DF04421-BDD7-9B6C-5B2B-9959BFDAAD27}"/>
              </a:ext>
            </a:extLst>
          </p:cNvPr>
          <p:cNvSpPr/>
          <p:nvPr/>
        </p:nvSpPr>
        <p:spPr>
          <a:xfrm>
            <a:off x="1795346" y="3685414"/>
            <a:ext cx="702527" cy="462840"/>
          </a:xfrm>
          <a:prstGeom prst="ellipse">
            <a:avLst/>
          </a:prstGeom>
          <a:noFill/>
          <a:ln w="12700">
            <a:solidFill>
              <a:srgbClr val="F21AD3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16835EF-17FB-078E-4BB7-83B6E35EAE23}"/>
              </a:ext>
            </a:extLst>
          </p:cNvPr>
          <p:cNvCxnSpPr>
            <a:stCxn id="7" idx="6"/>
            <a:endCxn id="12" idx="1"/>
          </p:cNvCxnSpPr>
          <p:nvPr/>
        </p:nvCxnSpPr>
        <p:spPr>
          <a:xfrm flipV="1">
            <a:off x="2497873" y="3752379"/>
            <a:ext cx="2198797" cy="164455"/>
          </a:xfrm>
          <a:prstGeom prst="straightConnector1">
            <a:avLst/>
          </a:prstGeom>
          <a:ln>
            <a:solidFill>
              <a:srgbClr val="F21AD3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44961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77657</TotalTime>
  <Words>512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CERNCorporate4-3</vt:lpstr>
      <vt:lpstr>PowerPoint Presentation</vt:lpstr>
      <vt:lpstr>SIS status for first beam</vt:lpstr>
      <vt:lpstr>Configuration</vt:lpstr>
      <vt:lpstr>Test status</vt:lpstr>
      <vt:lpstr>Beta* reconstruction</vt:lpstr>
      <vt:lpstr>Example - Beta* IP1</vt:lpstr>
      <vt:lpstr>Example Beta* IP5 – start of CRS issue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4482</cp:revision>
  <dcterms:created xsi:type="dcterms:W3CDTF">2013-08-27T13:15:14Z</dcterms:created>
  <dcterms:modified xsi:type="dcterms:W3CDTF">2025-04-07T13:19:28Z</dcterms:modified>
</cp:coreProperties>
</file>