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0afec5ed8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g30afec5ed8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9" name="Google Shape;79;g30afec5ed8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38aff69509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" name="Google Shape;89;g338aff69509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38aff69509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0" name="Google Shape;100;g338aff69509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478540fc0e_0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0" name="Google Shape;110;g3478540fc0e_0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478540fc0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0" name="Google Shape;120;g3478540fc0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4a2bf0070a_0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4" name="Google Shape;134;g34a2bf0070a_0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4b00693e2b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9" name="Google Shape;149;g34b00693e2b_0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4b00693e2b_0_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1" name="Google Shape;161;g34b00693e2b_0_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2" name="Google Shape;17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t Signature Title Slide">
  <p:cSld name="Alt Signature 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/>
          <p:nvPr>
            <p:ph type="title"/>
          </p:nvPr>
        </p:nvSpPr>
        <p:spPr>
          <a:xfrm>
            <a:off x="611585" y="146684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" type="body"/>
          </p:nvPr>
        </p:nvSpPr>
        <p:spPr>
          <a:xfrm>
            <a:off x="611585" y="2151475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cxnSp>
        <p:nvCxnSpPr>
          <p:cNvPr id="16" name="Google Shape;16;p2"/>
          <p:cNvCxnSpPr/>
          <p:nvPr/>
        </p:nvCxnSpPr>
        <p:spPr>
          <a:xfrm>
            <a:off x="690413" y="2633032"/>
            <a:ext cx="4887000" cy="0"/>
          </a:xfrm>
          <a:prstGeom prst="straightConnector1">
            <a:avLst/>
          </a:prstGeom>
          <a:noFill/>
          <a:ln cap="flat" cmpd="sng" w="25400">
            <a:solidFill>
              <a:srgbClr val="E36C0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2"/>
          <p:cNvSpPr txBox="1"/>
          <p:nvPr>
            <p:ph idx="2" type="body"/>
          </p:nvPr>
        </p:nvSpPr>
        <p:spPr>
          <a:xfrm>
            <a:off x="611585" y="2741663"/>
            <a:ext cx="4114800" cy="2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3" type="body"/>
          </p:nvPr>
        </p:nvSpPr>
        <p:spPr>
          <a:xfrm>
            <a:off x="611585" y="3033762"/>
            <a:ext cx="2333700" cy="2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5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60" name="Google Shape;60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3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5" name="Google Shape;65;p13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6" name="Google Shape;6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9" name="Google Shape;69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 Slide">
  <p:cSld name="Two Content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type="title"/>
          </p:nvPr>
        </p:nvSpPr>
        <p:spPr>
          <a:xfrm>
            <a:off x="457200" y="1246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" type="body"/>
          </p:nvPr>
        </p:nvSpPr>
        <p:spPr>
          <a:xfrm>
            <a:off x="457200" y="799465"/>
            <a:ext cx="82296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00599B"/>
              </a:buClr>
              <a:buSzPts val="2000"/>
              <a:buNone/>
              <a:defRPr sz="2000">
                <a:solidFill>
                  <a:srgbClr val="00599B"/>
                </a:solidFill>
              </a:defRPr>
            </a:lvl1pPr>
            <a:lvl2pPr indent="-22860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2pPr>
            <a:lvl3pPr indent="-22860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3pPr>
            <a:lvl4pPr indent="-22860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4pPr>
            <a:lvl5pPr indent="-22860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5pPr>
            <a:lvl6pPr indent="-342900" lvl="5" marL="27432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2" type="body"/>
          </p:nvPr>
        </p:nvSpPr>
        <p:spPr>
          <a:xfrm>
            <a:off x="457200" y="1310641"/>
            <a:ext cx="4038600" cy="30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15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■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/>
            </a:lvl4pPr>
            <a:lvl5pPr indent="-34290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/>
            </a:lvl5pPr>
            <a:lvl6pPr indent="-342900" lvl="5" marL="27432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/>
            </a:lvl6pPr>
            <a:lvl7pPr indent="-342900" lvl="6" marL="3200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/>
            </a:lvl7pPr>
            <a:lvl8pPr indent="-342900" lvl="7" marL="3657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/>
            </a:lvl8pPr>
            <a:lvl9pPr indent="-342900" lvl="8" marL="411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 sz="1800"/>
            </a:lvl9pPr>
          </a:lstStyle>
          <a:p/>
        </p:txBody>
      </p:sp>
      <p:sp>
        <p:nvSpPr>
          <p:cNvPr id="24" name="Google Shape;24;p3"/>
          <p:cNvSpPr txBox="1"/>
          <p:nvPr>
            <p:ph idx="3" type="body"/>
          </p:nvPr>
        </p:nvSpPr>
        <p:spPr>
          <a:xfrm>
            <a:off x="4648200" y="1310641"/>
            <a:ext cx="4038600" cy="30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15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/>
            </a:lvl4pPr>
            <a:lvl5pPr indent="-34290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/>
            </a:lvl5pPr>
            <a:lvl6pPr indent="-342900" lvl="5" marL="27432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/>
            </a:lvl6pPr>
            <a:lvl7pPr indent="-342900" lvl="6" marL="3200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/>
            </a:lvl7pPr>
            <a:lvl8pPr indent="-342900" lvl="7" marL="3657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/>
            </a:lvl8pPr>
            <a:lvl9pPr indent="-342900" lvl="8" marL="411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 sz="1800"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">
  <p:cSld name="Section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457200" y="178546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457200" y="2529642"/>
            <a:ext cx="8229600" cy="6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">
  <p:cSld name="Content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457200" y="2389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457200" y="837565"/>
            <a:ext cx="82296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00599B"/>
              </a:buClr>
              <a:buSzPts val="2000"/>
              <a:buNone/>
              <a:defRPr sz="2000">
                <a:solidFill>
                  <a:srgbClr val="00599B"/>
                </a:solidFill>
              </a:defRPr>
            </a:lvl1pPr>
            <a:lvl2pPr indent="-22860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2pPr>
            <a:lvl3pPr indent="-22860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3pPr>
            <a:lvl4pPr indent="-22860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4pPr>
            <a:lvl5pPr indent="-22860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5pPr>
            <a:lvl6pPr indent="-342900" lvl="5" marL="27432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57200" y="1310641"/>
            <a:ext cx="8229600" cy="30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15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1pPr>
            <a:lvl2pPr indent="-33020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2pPr>
            <a:lvl3pPr indent="-33020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3pPr>
            <a:lvl4pPr indent="-33020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4pPr>
            <a:lvl5pPr indent="-34290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/>
            </a:lvl5pPr>
            <a:lvl6pPr indent="-342900" lvl="5" marL="27432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/>
            </a:lvl6pPr>
            <a:lvl7pPr indent="-342900" lvl="6" marL="3200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/>
            </a:lvl7pPr>
            <a:lvl8pPr indent="-342900" lvl="7" marL="3657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/>
            </a:lvl8pPr>
            <a:lvl9pPr indent="-342900" lvl="8" marL="411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 sz="18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7" name="Google Shape;37;p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5" name="Google Shape;4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9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0" name="Google Shape;5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www.osti.gov/servlets/purl/1798642?utm_source=chatgpt.com" TargetMode="External"/><Relationship Id="rId4" Type="http://schemas.openxmlformats.org/officeDocument/2006/relationships/image" Target="../media/image5.png"/><Relationship Id="rId5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568060" y="16422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3333"/>
              <a:buFont typeface="Arial"/>
              <a:buNone/>
            </a:pPr>
            <a:r>
              <a:rPr lang="en-US" sz="3300">
                <a:latin typeface="Times New Roman"/>
                <a:ea typeface="Times New Roman"/>
                <a:cs typeface="Times New Roman"/>
                <a:sym typeface="Times New Roman"/>
              </a:rPr>
              <a:t>FTBF Data Analysis Update</a:t>
            </a:r>
            <a:endParaRPr sz="3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611585" y="2274800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1200"/>
              </a:spcAft>
              <a:buSzPts val="2000"/>
              <a:buNone/>
            </a:pPr>
            <a:r>
              <a:rPr lang="en-US" sz="1400">
                <a:latin typeface="Times New Roman"/>
                <a:ea typeface="Times New Roman"/>
                <a:cs typeface="Times New Roman"/>
                <a:sym typeface="Times New Roman"/>
              </a:rPr>
              <a:t>Biw</a:t>
            </a:r>
            <a:r>
              <a:rPr lang="en-US" sz="1400">
                <a:latin typeface="Times New Roman"/>
                <a:ea typeface="Times New Roman"/>
                <a:cs typeface="Times New Roman"/>
                <a:sym typeface="Times New Roman"/>
              </a:rPr>
              <a:t>eekly DAMSA Update - 4/15/2025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" name="Google Shape;83;p17"/>
          <p:cNvSpPr txBox="1"/>
          <p:nvPr>
            <p:ph idx="2" type="body"/>
          </p:nvPr>
        </p:nvSpPr>
        <p:spPr>
          <a:xfrm>
            <a:off x="611585" y="2741663"/>
            <a:ext cx="4114800" cy="2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360"/>
              </a:spcBef>
              <a:spcAft>
                <a:spcPts val="1200"/>
              </a:spcAft>
              <a:buSzPct val="142857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Brad Brown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" name="Google Shape;84;p17"/>
          <p:cNvSpPr txBox="1"/>
          <p:nvPr>
            <p:ph idx="3" type="body"/>
          </p:nvPr>
        </p:nvSpPr>
        <p:spPr>
          <a:xfrm>
            <a:off x="611564" y="3033750"/>
            <a:ext cx="4785900" cy="2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280"/>
              </a:spcBef>
              <a:spcAft>
                <a:spcPts val="1200"/>
              </a:spcAft>
              <a:buSzPts val="14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Head Lab Manager - </a:t>
            </a:r>
            <a:r>
              <a:rPr lang="en-US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Intensity Frontier Neutrino Group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5" name="Google Shape;8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82750" y="3938869"/>
            <a:ext cx="4114800" cy="1147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51600" y="3685925"/>
            <a:ext cx="2674724" cy="1653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457200" y="1246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/>
              <a:t>Results From Last Meeting</a:t>
            </a:r>
            <a:endParaRPr b="1"/>
          </a:p>
        </p:txBody>
      </p:sp>
      <p:sp>
        <p:nvSpPr>
          <p:cNvPr id="92" name="Google Shape;92;p18"/>
          <p:cNvSpPr txBox="1"/>
          <p:nvPr>
            <p:ph idx="2" type="body"/>
          </p:nvPr>
        </p:nvSpPr>
        <p:spPr>
          <a:xfrm>
            <a:off x="457200" y="1310641"/>
            <a:ext cx="4038600" cy="30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159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t/>
            </a:r>
            <a:endParaRPr sz="2000"/>
          </a:p>
          <a:p>
            <a:pPr indent="-215900" lvl="0" marL="3429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/>
          </a:p>
          <a:p>
            <a:pPr indent="-215900" lvl="0" marL="342900" rtl="0" algn="l">
              <a:lnSpc>
                <a:spcPct val="115000"/>
              </a:lnSpc>
              <a:spcBef>
                <a:spcPts val="400"/>
              </a:spcBef>
              <a:spcAft>
                <a:spcPts val="120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/>
          </a:p>
        </p:txBody>
      </p:sp>
      <p:sp>
        <p:nvSpPr>
          <p:cNvPr id="93" name="Google Shape;93;p18"/>
          <p:cNvSpPr txBox="1"/>
          <p:nvPr/>
        </p:nvSpPr>
        <p:spPr>
          <a:xfrm>
            <a:off x="5674415" y="3568119"/>
            <a:ext cx="838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8"/>
          <p:cNvSpPr txBox="1"/>
          <p:nvPr/>
        </p:nvSpPr>
        <p:spPr>
          <a:xfrm>
            <a:off x="276750" y="843725"/>
            <a:ext cx="792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95" name="Google Shape;95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6" name="Google Shape;9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050" y="1084039"/>
            <a:ext cx="4545801" cy="3442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2925" y="1084050"/>
            <a:ext cx="4480938" cy="332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457200" y="1246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/>
              <a:t>Results from Last Meeting Cont.</a:t>
            </a:r>
            <a:endParaRPr b="1"/>
          </a:p>
        </p:txBody>
      </p:sp>
      <p:sp>
        <p:nvSpPr>
          <p:cNvPr id="103" name="Google Shape;103;p19"/>
          <p:cNvSpPr txBox="1"/>
          <p:nvPr>
            <p:ph idx="2" type="body"/>
          </p:nvPr>
        </p:nvSpPr>
        <p:spPr>
          <a:xfrm>
            <a:off x="457200" y="843725"/>
            <a:ext cx="8229600" cy="35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Previous code used the </a:t>
            </a:r>
            <a:r>
              <a:rPr lang="en-US" sz="2000">
                <a:solidFill>
                  <a:schemeClr val="dk1"/>
                </a:solidFill>
              </a:rPr>
              <a:t>following: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Start bin determined by ADC threshold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Tail bin determined by a constant offset of 270 bin 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End bin set at 1024 (integrate the full 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The piecewise-like behavior was caused by truncation of the integral </a:t>
            </a:r>
            <a:endParaRPr sz="2000">
              <a:solidFill>
                <a:schemeClr val="dk1"/>
              </a:solidFill>
            </a:endParaRPr>
          </a:p>
          <a:p>
            <a:pPr indent="-215900" lvl="0" marL="3429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215900" lvl="0" marL="342900" rtl="0" algn="l">
              <a:lnSpc>
                <a:spcPct val="115000"/>
              </a:lnSpc>
              <a:spcBef>
                <a:spcPts val="400"/>
              </a:spcBef>
              <a:spcAft>
                <a:spcPts val="120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04" name="Google Shape;104;p19"/>
          <p:cNvSpPr txBox="1"/>
          <p:nvPr/>
        </p:nvSpPr>
        <p:spPr>
          <a:xfrm>
            <a:off x="5674415" y="3568119"/>
            <a:ext cx="838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9400" y="2689550"/>
            <a:ext cx="2779824" cy="210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372" y="1283853"/>
            <a:ext cx="5168774" cy="374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>
            <p:ph type="title"/>
          </p:nvPr>
        </p:nvSpPr>
        <p:spPr>
          <a:xfrm>
            <a:off x="457200" y="1246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/>
              <a:t>New Plan</a:t>
            </a:r>
            <a:endParaRPr b="1"/>
          </a:p>
        </p:txBody>
      </p:sp>
      <p:sp>
        <p:nvSpPr>
          <p:cNvPr id="113" name="Google Shape;113;p20"/>
          <p:cNvSpPr txBox="1"/>
          <p:nvPr>
            <p:ph idx="2" type="body"/>
          </p:nvPr>
        </p:nvSpPr>
        <p:spPr>
          <a:xfrm>
            <a:off x="457200" y="1310641"/>
            <a:ext cx="4038600" cy="30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159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t/>
            </a:r>
            <a:endParaRPr sz="2000"/>
          </a:p>
          <a:p>
            <a:pPr indent="-215900" lvl="0" marL="3429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/>
          </a:p>
          <a:p>
            <a:pPr indent="-215900" lvl="0" marL="342900" rtl="0" algn="l">
              <a:lnSpc>
                <a:spcPct val="115000"/>
              </a:lnSpc>
              <a:spcBef>
                <a:spcPts val="400"/>
              </a:spcBef>
              <a:spcAft>
                <a:spcPts val="120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/>
          </a:p>
        </p:txBody>
      </p:sp>
      <p:sp>
        <p:nvSpPr>
          <p:cNvPr id="114" name="Google Shape;114;p20"/>
          <p:cNvSpPr txBox="1"/>
          <p:nvPr/>
        </p:nvSpPr>
        <p:spPr>
          <a:xfrm>
            <a:off x="5674415" y="3568119"/>
            <a:ext cx="838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0"/>
          <p:cNvSpPr txBox="1"/>
          <p:nvPr/>
        </p:nvSpPr>
        <p:spPr>
          <a:xfrm>
            <a:off x="276750" y="843725"/>
            <a:ext cx="792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16" name="Google Shape;116;p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7" name="Google Shape;117;p20"/>
          <p:cNvSpPr txBox="1"/>
          <p:nvPr/>
        </p:nvSpPr>
        <p:spPr>
          <a:xfrm>
            <a:off x="217875" y="982100"/>
            <a:ext cx="7610100" cy="29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2000">
                <a:solidFill>
                  <a:schemeClr val="dk1"/>
                </a:solidFill>
              </a:rPr>
              <a:t>Check if our start, end, tail bins are being placed properly by looking at individual waveforms from plotter code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Adjust these values based on observations</a:t>
            </a:r>
            <a:r>
              <a:rPr lang="en-US" sz="2000">
                <a:solidFill>
                  <a:schemeClr val="dk1"/>
                </a:solidFill>
              </a:rPr>
              <a:t> from plotter code</a:t>
            </a:r>
            <a:r>
              <a:rPr lang="en-US" sz="2000">
                <a:solidFill>
                  <a:schemeClr val="dk1"/>
                </a:solidFill>
              </a:rPr>
              <a:t> 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Redo plots after modifying the integration bounds 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375" y="843725"/>
            <a:ext cx="5099550" cy="3194701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1"/>
          <p:cNvSpPr txBox="1"/>
          <p:nvPr>
            <p:ph type="title"/>
          </p:nvPr>
        </p:nvSpPr>
        <p:spPr>
          <a:xfrm>
            <a:off x="457200" y="1246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/>
              <a:t>Some Individual Waveforms </a:t>
            </a:r>
            <a:endParaRPr b="1"/>
          </a:p>
        </p:txBody>
      </p:sp>
      <p:sp>
        <p:nvSpPr>
          <p:cNvPr id="124" name="Google Shape;124;p21"/>
          <p:cNvSpPr txBox="1"/>
          <p:nvPr/>
        </p:nvSpPr>
        <p:spPr>
          <a:xfrm>
            <a:off x="5674415" y="3568119"/>
            <a:ext cx="838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1"/>
          <p:cNvSpPr txBox="1"/>
          <p:nvPr/>
        </p:nvSpPr>
        <p:spPr>
          <a:xfrm>
            <a:off x="520525" y="843725"/>
            <a:ext cx="792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26" name="Google Shape;126;p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7" name="Google Shape;127;p21"/>
          <p:cNvSpPr/>
          <p:nvPr/>
        </p:nvSpPr>
        <p:spPr>
          <a:xfrm rot="10014079">
            <a:off x="4862236" y="1153115"/>
            <a:ext cx="631429" cy="1386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1"/>
          <p:cNvSpPr txBox="1"/>
          <p:nvPr/>
        </p:nvSpPr>
        <p:spPr>
          <a:xfrm>
            <a:off x="4854700" y="804125"/>
            <a:ext cx="1332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Bad!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29" name="Google Shape;129;p21"/>
          <p:cNvSpPr/>
          <p:nvPr/>
        </p:nvSpPr>
        <p:spPr>
          <a:xfrm rot="9454448">
            <a:off x="1246815" y="1387257"/>
            <a:ext cx="429372" cy="13989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1"/>
          <p:cNvSpPr txBox="1"/>
          <p:nvPr/>
        </p:nvSpPr>
        <p:spPr>
          <a:xfrm>
            <a:off x="1143050" y="1027725"/>
            <a:ext cx="1332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Good</a:t>
            </a:r>
            <a:r>
              <a:rPr lang="en-US" sz="1800">
                <a:solidFill>
                  <a:schemeClr val="dk1"/>
                </a:solidFill>
              </a:rPr>
              <a:t>!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31" name="Google Shape;131;p21"/>
          <p:cNvSpPr txBox="1"/>
          <p:nvPr/>
        </p:nvSpPr>
        <p:spPr>
          <a:xfrm>
            <a:off x="5424475" y="843725"/>
            <a:ext cx="3681000" cy="26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Instead</a:t>
            </a:r>
            <a:r>
              <a:rPr lang="en-US" sz="1800">
                <a:solidFill>
                  <a:schemeClr val="dk1"/>
                </a:solidFill>
              </a:rPr>
              <a:t> of end bin hardcoded at 1024 implement a </a:t>
            </a:r>
            <a:r>
              <a:rPr lang="en-US" sz="1800">
                <a:solidFill>
                  <a:schemeClr val="dk1"/>
                </a:solidFill>
              </a:rPr>
              <a:t>similar</a:t>
            </a:r>
            <a:r>
              <a:rPr lang="en-US" sz="1800">
                <a:solidFill>
                  <a:schemeClr val="dk1"/>
                </a:solidFill>
              </a:rPr>
              <a:t> ADC </a:t>
            </a:r>
            <a:r>
              <a:rPr lang="en-US" sz="1800">
                <a:solidFill>
                  <a:schemeClr val="dk1"/>
                </a:solidFill>
              </a:rPr>
              <a:t>threshold</a:t>
            </a:r>
            <a:r>
              <a:rPr lang="en-US" sz="1800">
                <a:solidFill>
                  <a:schemeClr val="dk1"/>
                </a:solidFill>
              </a:rPr>
              <a:t> as done in start bin 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22"/>
          <p:cNvPicPr preferRelativeResize="0"/>
          <p:nvPr/>
        </p:nvPicPr>
        <p:blipFill rotWithShape="1">
          <a:blip r:embed="rId3">
            <a:alphaModFix/>
          </a:blip>
          <a:srcRect b="0" l="2800" r="-2799" t="0"/>
          <a:stretch/>
        </p:blipFill>
        <p:spPr>
          <a:xfrm>
            <a:off x="85602" y="824450"/>
            <a:ext cx="6105125" cy="431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2"/>
          <p:cNvSpPr txBox="1"/>
          <p:nvPr>
            <p:ph type="title"/>
          </p:nvPr>
        </p:nvSpPr>
        <p:spPr>
          <a:xfrm>
            <a:off x="457200" y="1246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/>
              <a:t>New Results </a:t>
            </a:r>
            <a:endParaRPr b="1"/>
          </a:p>
        </p:txBody>
      </p:sp>
      <p:sp>
        <p:nvSpPr>
          <p:cNvPr id="138" name="Google Shape;138;p22"/>
          <p:cNvSpPr txBox="1"/>
          <p:nvPr>
            <p:ph idx="2" type="body"/>
          </p:nvPr>
        </p:nvSpPr>
        <p:spPr>
          <a:xfrm>
            <a:off x="457200" y="1310641"/>
            <a:ext cx="4038600" cy="30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159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t/>
            </a:r>
            <a:endParaRPr sz="2000"/>
          </a:p>
          <a:p>
            <a:pPr indent="-215900" lvl="0" marL="3429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/>
          </a:p>
          <a:p>
            <a:pPr indent="-215900" lvl="0" marL="342900" rtl="0" algn="l">
              <a:lnSpc>
                <a:spcPct val="115000"/>
              </a:lnSpc>
              <a:spcBef>
                <a:spcPts val="400"/>
              </a:spcBef>
              <a:spcAft>
                <a:spcPts val="120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/>
          </a:p>
        </p:txBody>
      </p:sp>
      <p:sp>
        <p:nvSpPr>
          <p:cNvPr id="139" name="Google Shape;139;p22"/>
          <p:cNvSpPr txBox="1"/>
          <p:nvPr/>
        </p:nvSpPr>
        <p:spPr>
          <a:xfrm>
            <a:off x="5674415" y="3568119"/>
            <a:ext cx="838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2"/>
          <p:cNvSpPr txBox="1"/>
          <p:nvPr/>
        </p:nvSpPr>
        <p:spPr>
          <a:xfrm>
            <a:off x="276750" y="843725"/>
            <a:ext cx="792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41" name="Google Shape;141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2" name="Google Shape;142;p22"/>
          <p:cNvSpPr txBox="1"/>
          <p:nvPr/>
        </p:nvSpPr>
        <p:spPr>
          <a:xfrm>
            <a:off x="6190725" y="905975"/>
            <a:ext cx="29148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Start/end bin is better! 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New pink line marks the tail start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43" name="Google Shape;143;p22"/>
          <p:cNvSpPr/>
          <p:nvPr/>
        </p:nvSpPr>
        <p:spPr>
          <a:xfrm rot="9454448">
            <a:off x="1060065" y="1636232"/>
            <a:ext cx="429372" cy="13989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2"/>
          <p:cNvSpPr txBox="1"/>
          <p:nvPr/>
        </p:nvSpPr>
        <p:spPr>
          <a:xfrm>
            <a:off x="956300" y="1276700"/>
            <a:ext cx="1332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Good!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45" name="Google Shape;145;p22"/>
          <p:cNvSpPr/>
          <p:nvPr/>
        </p:nvSpPr>
        <p:spPr>
          <a:xfrm rot="-8688917">
            <a:off x="4411720" y="1955889"/>
            <a:ext cx="401934" cy="138664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2"/>
          <p:cNvSpPr txBox="1"/>
          <p:nvPr/>
        </p:nvSpPr>
        <p:spPr>
          <a:xfrm>
            <a:off x="4306850" y="2006475"/>
            <a:ext cx="1332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Good!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/>
          <p:nvPr>
            <p:ph type="title"/>
          </p:nvPr>
        </p:nvSpPr>
        <p:spPr>
          <a:xfrm>
            <a:off x="457200" y="1246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/>
              <a:t>New Results </a:t>
            </a:r>
            <a:endParaRPr b="1"/>
          </a:p>
        </p:txBody>
      </p:sp>
      <p:sp>
        <p:nvSpPr>
          <p:cNvPr id="152" name="Google Shape;152;p23"/>
          <p:cNvSpPr txBox="1"/>
          <p:nvPr>
            <p:ph idx="2" type="body"/>
          </p:nvPr>
        </p:nvSpPr>
        <p:spPr>
          <a:xfrm>
            <a:off x="457200" y="1310641"/>
            <a:ext cx="4038600" cy="30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159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t/>
            </a:r>
            <a:endParaRPr sz="2000"/>
          </a:p>
          <a:p>
            <a:pPr indent="-215900" lvl="0" marL="3429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/>
          </a:p>
          <a:p>
            <a:pPr indent="-215900" lvl="0" marL="342900" rtl="0" algn="l">
              <a:lnSpc>
                <a:spcPct val="115000"/>
              </a:lnSpc>
              <a:spcBef>
                <a:spcPts val="400"/>
              </a:spcBef>
              <a:spcAft>
                <a:spcPts val="120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/>
          </a:p>
        </p:txBody>
      </p:sp>
      <p:sp>
        <p:nvSpPr>
          <p:cNvPr id="153" name="Google Shape;153;p23"/>
          <p:cNvSpPr txBox="1"/>
          <p:nvPr/>
        </p:nvSpPr>
        <p:spPr>
          <a:xfrm>
            <a:off x="5674415" y="3568119"/>
            <a:ext cx="838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3"/>
          <p:cNvSpPr txBox="1"/>
          <p:nvPr/>
        </p:nvSpPr>
        <p:spPr>
          <a:xfrm>
            <a:off x="276750" y="843725"/>
            <a:ext cx="792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55" name="Google Shape;155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6" name="Google Shape;156;p23"/>
          <p:cNvSpPr txBox="1"/>
          <p:nvPr/>
        </p:nvSpPr>
        <p:spPr>
          <a:xfrm>
            <a:off x="5618575" y="1310650"/>
            <a:ext cx="3312000" cy="24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57" name="Google Shape;15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5850" y="1369525"/>
            <a:ext cx="4591099" cy="3472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243925"/>
            <a:ext cx="5346799" cy="418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4"/>
          <p:cNvSpPr txBox="1"/>
          <p:nvPr>
            <p:ph type="title"/>
          </p:nvPr>
        </p:nvSpPr>
        <p:spPr>
          <a:xfrm>
            <a:off x="457200" y="1246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/>
              <a:t>New Results </a:t>
            </a:r>
            <a:endParaRPr b="1"/>
          </a:p>
        </p:txBody>
      </p:sp>
      <p:sp>
        <p:nvSpPr>
          <p:cNvPr id="164" name="Google Shape;164;p24"/>
          <p:cNvSpPr txBox="1"/>
          <p:nvPr>
            <p:ph idx="2" type="body"/>
          </p:nvPr>
        </p:nvSpPr>
        <p:spPr>
          <a:xfrm>
            <a:off x="32975" y="3356928"/>
            <a:ext cx="34674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/>
          </a:bodyPr>
          <a:lstStyle/>
          <a:p>
            <a:pPr indent="-2159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Noto Sans Symbols"/>
              <a:buNone/>
            </a:pPr>
            <a:r>
              <a:rPr lang="en-US" sz="8000">
                <a:solidFill>
                  <a:schemeClr val="dk1"/>
                </a:solidFill>
              </a:rPr>
              <a:t>From a </a:t>
            </a:r>
            <a:r>
              <a:rPr lang="en-US" sz="8000" u="sng">
                <a:solidFill>
                  <a:schemeClr val="hlink"/>
                </a:solidFill>
                <a:hlinkClick r:id="rId3"/>
              </a:rPr>
              <a:t>paper</a:t>
            </a:r>
            <a:r>
              <a:rPr lang="en-US" sz="8000">
                <a:solidFill>
                  <a:schemeClr val="dk1"/>
                </a:solidFill>
              </a:rPr>
              <a:t> using Cf-252 </a:t>
            </a:r>
            <a:endParaRPr sz="8000">
              <a:solidFill>
                <a:schemeClr val="dk1"/>
              </a:solidFill>
            </a:endParaRPr>
          </a:p>
          <a:p>
            <a:pPr indent="-215900" lvl="0" marL="3429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sz="2000"/>
          </a:p>
          <a:p>
            <a:pPr indent="-215900" lvl="0" marL="342900" rtl="0" algn="l">
              <a:lnSpc>
                <a:spcPct val="115000"/>
              </a:lnSpc>
              <a:spcBef>
                <a:spcPts val="400"/>
              </a:spcBef>
              <a:spcAft>
                <a:spcPts val="120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sz="2000"/>
          </a:p>
        </p:txBody>
      </p:sp>
      <p:sp>
        <p:nvSpPr>
          <p:cNvPr id="165" name="Google Shape;165;p24"/>
          <p:cNvSpPr txBox="1"/>
          <p:nvPr/>
        </p:nvSpPr>
        <p:spPr>
          <a:xfrm>
            <a:off x="276750" y="843725"/>
            <a:ext cx="792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66" name="Google Shape;166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7" name="Google Shape;167;p24"/>
          <p:cNvSpPr txBox="1"/>
          <p:nvPr/>
        </p:nvSpPr>
        <p:spPr>
          <a:xfrm>
            <a:off x="5732350" y="1310650"/>
            <a:ext cx="3312000" cy="24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68" name="Google Shape;16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858" y="799374"/>
            <a:ext cx="3507545" cy="261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87292" y="799375"/>
            <a:ext cx="4699506" cy="389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/>
          <p:nvPr>
            <p:ph type="title"/>
          </p:nvPr>
        </p:nvSpPr>
        <p:spPr>
          <a:xfrm>
            <a:off x="457200" y="1785462"/>
            <a:ext cx="8229600" cy="85725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/>
              <a:t>Questions?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