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8"/>
  </p:notesMasterIdLst>
  <p:handoutMasterIdLst>
    <p:handoutMasterId r:id="rId19"/>
  </p:handoutMasterIdLst>
  <p:sldIdLst>
    <p:sldId id="256" r:id="rId2"/>
    <p:sldId id="289" r:id="rId3"/>
    <p:sldId id="307" r:id="rId4"/>
    <p:sldId id="303" r:id="rId5"/>
    <p:sldId id="257" r:id="rId6"/>
    <p:sldId id="290" r:id="rId7"/>
    <p:sldId id="291" r:id="rId8"/>
    <p:sldId id="294" r:id="rId9"/>
    <p:sldId id="309" r:id="rId10"/>
    <p:sldId id="296" r:id="rId11"/>
    <p:sldId id="297" r:id="rId12"/>
    <p:sldId id="298" r:id="rId13"/>
    <p:sldId id="300" r:id="rId14"/>
    <p:sldId id="308" r:id="rId15"/>
    <p:sldId id="310" r:id="rId16"/>
    <p:sldId id="311" r:id="rId1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horzBarState="maximized">
    <p:restoredLeft sz="15337" autoAdjust="0"/>
    <p:restoredTop sz="94660"/>
  </p:normalViewPr>
  <p:slideViewPr>
    <p:cSldViewPr snapToObjects="1">
      <p:cViewPr varScale="1">
        <p:scale>
          <a:sx n="107" d="100"/>
          <a:sy n="107" d="100"/>
        </p:scale>
        <p:origin x="-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C503A1-DBD5-9643-8185-12FC33D034B7}" type="datetimeFigureOut">
              <a:rPr lang="fr-FR" smtClean="0"/>
              <a:pPr/>
              <a:t>8/11/11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EEE3B-8095-D54A-8691-90AD13B3E03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1A449D-4576-2A46-B033-A65370C5F160}" type="datetimeFigureOut">
              <a:rPr lang="fr-FR" smtClean="0"/>
              <a:pPr/>
              <a:t>8/11/11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F552E-1E1B-5C4E-BFB4-626C26350C1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Cliquez et modifiez le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962EED8-5FB5-B548-889C-C8D13CD12E04}" type="datetime1">
              <a:rPr lang="en-US" smtClean="0"/>
              <a:pPr/>
              <a:t>8/11/11</a:t>
            </a:fld>
            <a:endParaRPr lang="en-GB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 err="1" smtClean="0"/>
              <a:t>L.Demaria</a:t>
            </a:r>
            <a:r>
              <a:rPr lang="en-GB" dirty="0" smtClean="0"/>
              <a:t> - 12 Oct 2011</a:t>
            </a:r>
            <a:endParaRPr lang="en-GB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9260584-0C61-094C-B62E-09B57AABF7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Cliquez pour modifier les styles du texte du masque</a:t>
            </a:r>
          </a:p>
          <a:p>
            <a:pPr lvl="1" eaLnBrk="1" latinLnBrk="0" hangingPunct="1"/>
            <a:r>
              <a:rPr lang="en-US" smtClean="0"/>
              <a:t>Deuxième niveau</a:t>
            </a:r>
          </a:p>
          <a:p>
            <a:pPr lvl="2" eaLnBrk="1" latinLnBrk="0" hangingPunct="1"/>
            <a:r>
              <a:rPr lang="en-US" smtClean="0"/>
              <a:t>Troisième niveau</a:t>
            </a:r>
          </a:p>
          <a:p>
            <a:pPr lvl="3" eaLnBrk="1" latinLnBrk="0" hangingPunct="1"/>
            <a:r>
              <a:rPr lang="en-US" smtClean="0"/>
              <a:t>Quatrième niveau</a:t>
            </a:r>
          </a:p>
          <a:p>
            <a:pPr lvl="4" eaLnBrk="1" latinLnBrk="0" hangingPunct="1"/>
            <a:r>
              <a:rPr lang="en-US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55FC2-DC3B-0A41-A6B7-794B43B3C892}" type="datetime1">
              <a:rPr lang="en-US" smtClean="0"/>
              <a:pPr/>
              <a:t>8/11/11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L.Demaria - 12 Oct 2011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0584-0C61-094C-B62E-09B57AABF7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Cliquez pour modifier les styles du texte du masque</a:t>
            </a:r>
          </a:p>
          <a:p>
            <a:pPr lvl="1" eaLnBrk="1" latinLnBrk="0" hangingPunct="1"/>
            <a:r>
              <a:rPr lang="en-US" smtClean="0"/>
              <a:t>Deuxième niveau</a:t>
            </a:r>
          </a:p>
          <a:p>
            <a:pPr lvl="2" eaLnBrk="1" latinLnBrk="0" hangingPunct="1"/>
            <a:r>
              <a:rPr lang="en-US" smtClean="0"/>
              <a:t>Troisième niveau</a:t>
            </a:r>
          </a:p>
          <a:p>
            <a:pPr lvl="3" eaLnBrk="1" latinLnBrk="0" hangingPunct="1"/>
            <a:r>
              <a:rPr lang="en-US" smtClean="0"/>
              <a:t>Quatrième niveau</a:t>
            </a:r>
          </a:p>
          <a:p>
            <a:pPr lvl="4" eaLnBrk="1" latinLnBrk="0" hangingPunct="1"/>
            <a:r>
              <a:rPr lang="en-US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058A221-1922-D141-A035-84304CB20F5F}" type="datetime1">
              <a:rPr lang="en-US" smtClean="0"/>
              <a:pPr/>
              <a:t>8/11/11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GB" smtClean="0"/>
              <a:t>L.Demaria - 12 Oct 2011</a:t>
            </a:r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9260584-0C61-094C-B62E-09B57AABF7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Cliquez et modifiez le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5BB4F-39A3-794A-9FB3-6879DEA6E810}" type="datetime1">
              <a:rPr lang="en-US" smtClean="0"/>
              <a:pPr/>
              <a:t>8/11/11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L.Demaria - 12 Oct 2011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9260584-0C61-094C-B62E-09B57AABF7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Cliquez pour modifier les styles du texte du masque</a:t>
            </a:r>
          </a:p>
          <a:p>
            <a:pPr lvl="1" eaLnBrk="1" latinLnBrk="0" hangingPunct="1"/>
            <a:r>
              <a:rPr lang="en-US" smtClean="0"/>
              <a:t>Deuxième niveau</a:t>
            </a:r>
          </a:p>
          <a:p>
            <a:pPr lvl="2" eaLnBrk="1" latinLnBrk="0" hangingPunct="1"/>
            <a:r>
              <a:rPr lang="en-US" smtClean="0"/>
              <a:t>Troisième niveau</a:t>
            </a:r>
          </a:p>
          <a:p>
            <a:pPr lvl="3" eaLnBrk="1" latinLnBrk="0" hangingPunct="1"/>
            <a:r>
              <a:rPr lang="en-US" smtClean="0"/>
              <a:t>Quatrième niveau</a:t>
            </a:r>
          </a:p>
          <a:p>
            <a:pPr lvl="4" eaLnBrk="1" latinLnBrk="0" hangingPunct="1"/>
            <a:r>
              <a:rPr lang="en-US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En-têt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Cliquez et modifiez le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84F1-2C92-B441-A496-83C974864238}" type="datetime1">
              <a:rPr lang="en-US" smtClean="0"/>
              <a:pPr/>
              <a:t>8/11/11</a:t>
            </a:fld>
            <a:endParaRPr lang="en-GB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9260584-0C61-094C-B62E-09B57AABF7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L.Demaria - 12 Oct 2011</a:t>
            </a:r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Cliquez et modifiez le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Cliquez pour modifier les styles du texte du masque</a:t>
            </a:r>
          </a:p>
          <a:p>
            <a:pPr lvl="1" eaLnBrk="1" latinLnBrk="0" hangingPunct="1"/>
            <a:r>
              <a:rPr lang="en-US" smtClean="0"/>
              <a:t>Deuxième niveau</a:t>
            </a:r>
          </a:p>
          <a:p>
            <a:pPr lvl="2" eaLnBrk="1" latinLnBrk="0" hangingPunct="1"/>
            <a:r>
              <a:rPr lang="en-US" smtClean="0"/>
              <a:t>Troisième niveau</a:t>
            </a:r>
          </a:p>
          <a:p>
            <a:pPr lvl="3" eaLnBrk="1" latinLnBrk="0" hangingPunct="1"/>
            <a:r>
              <a:rPr lang="en-US" smtClean="0"/>
              <a:t>Quatrième niveau</a:t>
            </a:r>
          </a:p>
          <a:p>
            <a:pPr lvl="4" eaLnBrk="1" latinLnBrk="0" hangingPunct="1"/>
            <a:r>
              <a:rPr lang="en-US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Cliquez pour modifier les styles du texte du masque</a:t>
            </a:r>
          </a:p>
          <a:p>
            <a:pPr lvl="1" eaLnBrk="1" latinLnBrk="0" hangingPunct="1"/>
            <a:r>
              <a:rPr lang="en-US" smtClean="0"/>
              <a:t>Deuxième niveau</a:t>
            </a:r>
          </a:p>
          <a:p>
            <a:pPr lvl="2" eaLnBrk="1" latinLnBrk="0" hangingPunct="1"/>
            <a:r>
              <a:rPr lang="en-US" smtClean="0"/>
              <a:t>Troisième niveau</a:t>
            </a:r>
          </a:p>
          <a:p>
            <a:pPr lvl="3" eaLnBrk="1" latinLnBrk="0" hangingPunct="1"/>
            <a:r>
              <a:rPr lang="en-US" smtClean="0"/>
              <a:t>Quatrième niveau</a:t>
            </a:r>
          </a:p>
          <a:p>
            <a:pPr lvl="4" eaLnBrk="1" latinLnBrk="0" hangingPunct="1"/>
            <a:r>
              <a:rPr lang="en-US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854C06D-23D9-8C4B-A568-FACE9605B29C}" type="datetime1">
              <a:rPr lang="en-US" smtClean="0"/>
              <a:pPr/>
              <a:t>8/11/11</a:t>
            </a:fld>
            <a:endParaRPr lang="en-GB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9260584-0C61-094C-B62E-09B57AABF7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GB" smtClean="0"/>
              <a:t>L.Demaria - 12 Oct 2011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Cliquez pour modifier les styles du texte du masque</a:t>
            </a:r>
          </a:p>
          <a:p>
            <a:pPr lvl="1" eaLnBrk="1" latinLnBrk="0" hangingPunct="1"/>
            <a:r>
              <a:rPr lang="en-US" smtClean="0"/>
              <a:t>Deuxième niveau</a:t>
            </a:r>
          </a:p>
          <a:p>
            <a:pPr lvl="2" eaLnBrk="1" latinLnBrk="0" hangingPunct="1"/>
            <a:r>
              <a:rPr lang="en-US" smtClean="0"/>
              <a:t>Troisième niveau</a:t>
            </a:r>
          </a:p>
          <a:p>
            <a:pPr lvl="3" eaLnBrk="1" latinLnBrk="0" hangingPunct="1"/>
            <a:r>
              <a:rPr lang="en-US" smtClean="0"/>
              <a:t>Quatrième niveau</a:t>
            </a:r>
          </a:p>
          <a:p>
            <a:pPr lvl="4" eaLnBrk="1" latinLnBrk="0" hangingPunct="1"/>
            <a:r>
              <a:rPr lang="en-US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Cliquez pour modifier les styles du texte du masque</a:t>
            </a:r>
          </a:p>
          <a:p>
            <a:pPr lvl="1" eaLnBrk="1" latinLnBrk="0" hangingPunct="1"/>
            <a:r>
              <a:rPr lang="en-US" smtClean="0"/>
              <a:t>Deuxième niveau</a:t>
            </a:r>
          </a:p>
          <a:p>
            <a:pPr lvl="2" eaLnBrk="1" latinLnBrk="0" hangingPunct="1"/>
            <a:r>
              <a:rPr lang="en-US" smtClean="0"/>
              <a:t>Troisième niveau</a:t>
            </a:r>
          </a:p>
          <a:p>
            <a:pPr lvl="3" eaLnBrk="1" latinLnBrk="0" hangingPunct="1"/>
            <a:r>
              <a:rPr lang="en-US" smtClean="0"/>
              <a:t>Quatrième niveau</a:t>
            </a:r>
          </a:p>
          <a:p>
            <a:pPr lvl="4" eaLnBrk="1" latinLnBrk="0" hangingPunct="1"/>
            <a:r>
              <a:rPr lang="en-US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E32BE28-EFE5-AA4F-8012-DBCA55E739A9}" type="datetime1">
              <a:rPr lang="en-US" smtClean="0"/>
              <a:pPr/>
              <a:t>8/11/11</a:t>
            </a:fld>
            <a:endParaRPr lang="en-GB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9260584-0C61-094C-B62E-09B57AABF7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GB" smtClean="0"/>
              <a:t>L.Demaria - 12 Oct 2011</a:t>
            </a:r>
            <a:endParaRPr lang="en-GB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Cliquez et modifiez le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567EC-40E2-A04B-9AF2-FC2BA2FE1541}" type="datetime1">
              <a:rPr lang="en-US" smtClean="0"/>
              <a:pPr/>
              <a:t>8/11/11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L.Demaria - 12 Oct 2011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9260584-0C61-094C-B62E-09B57AABF7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B16F-BB6D-E844-A238-E8C2AB607A12}" type="datetime1">
              <a:rPr lang="en-US" smtClean="0"/>
              <a:pPr/>
              <a:t>8/11/11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L.Demaria - 12 Oct 2011</a:t>
            </a:r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9260584-0C61-094C-B62E-09B57AABF7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Cliquez et modifiez le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AF30A-80A2-4E41-ABD7-319E572763FE}" type="datetime1">
              <a:rPr lang="en-US" smtClean="0"/>
              <a:pPr/>
              <a:t>8/11/11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L.Demaria - 12 Oct 2011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9260584-0C61-094C-B62E-09B57AABF7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Cliquez pour modifier les styles du texte du masque</a:t>
            </a:r>
          </a:p>
          <a:p>
            <a:pPr lvl="1" eaLnBrk="1" latinLnBrk="0" hangingPunct="1"/>
            <a:r>
              <a:rPr lang="en-US" smtClean="0"/>
              <a:t>Deuxième niveau</a:t>
            </a:r>
          </a:p>
          <a:p>
            <a:pPr lvl="2" eaLnBrk="1" latinLnBrk="0" hangingPunct="1"/>
            <a:r>
              <a:rPr lang="en-US" smtClean="0"/>
              <a:t>Troisième niveau</a:t>
            </a:r>
          </a:p>
          <a:p>
            <a:pPr lvl="3" eaLnBrk="1" latinLnBrk="0" hangingPunct="1"/>
            <a:r>
              <a:rPr lang="en-US" smtClean="0"/>
              <a:t>Quatrième niveau</a:t>
            </a:r>
          </a:p>
          <a:p>
            <a:pPr lvl="4" eaLnBrk="1" latinLnBrk="0" hangingPunct="1"/>
            <a:r>
              <a:rPr lang="en-US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Cliquez et modifiez le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34C54D8-3BF0-1A4B-A0C5-E9CC2738FE49}" type="datetime1">
              <a:rPr lang="en-US" smtClean="0"/>
              <a:pPr/>
              <a:t>8/11/11</a:t>
            </a:fld>
            <a:endParaRPr lang="en-GB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9260584-0C61-094C-B62E-09B57AABF7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GB" smtClean="0"/>
              <a:t>L.Demaria - 12 Oct 2011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Cliquez et modifiez le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Cliquez pour modifier les styles du texte du masque</a:t>
            </a:r>
          </a:p>
          <a:p>
            <a:pPr lvl="1" eaLnBrk="1" latinLnBrk="0" hangingPunct="1"/>
            <a:r>
              <a:rPr kumimoji="0" lang="en-US" smtClean="0"/>
              <a:t>Deuxième niveau</a:t>
            </a:r>
          </a:p>
          <a:p>
            <a:pPr lvl="2" eaLnBrk="1" latinLnBrk="0" hangingPunct="1"/>
            <a:r>
              <a:rPr kumimoji="0" lang="en-US" smtClean="0"/>
              <a:t>Troisième niveau</a:t>
            </a:r>
          </a:p>
          <a:p>
            <a:pPr lvl="3" eaLnBrk="1" latinLnBrk="0" hangingPunct="1"/>
            <a:r>
              <a:rPr kumimoji="0" lang="en-US" smtClean="0"/>
              <a:t>Quatrième niveau</a:t>
            </a:r>
          </a:p>
          <a:p>
            <a:pPr lvl="4" eaLnBrk="1" latinLnBrk="0" hangingPunct="1"/>
            <a:r>
              <a:rPr kumimoji="0" lang="en-US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D49AD1F-51A3-E240-ACEF-A90154204275}" type="datetime1">
              <a:rPr lang="en-US" smtClean="0"/>
              <a:pPr/>
              <a:t>8/11/11</a:t>
            </a:fld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GB" dirty="0" err="1" smtClean="0"/>
              <a:t>L.Demaria</a:t>
            </a:r>
            <a:r>
              <a:rPr lang="en-GB" dirty="0" smtClean="0"/>
              <a:t> - 12 Oct 2011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9260584-0C61-094C-B62E-09B57AABF7E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onferenceDisplay.py?confId=154789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2438400"/>
          </a:xfrm>
        </p:spPr>
        <p:txBody>
          <a:bodyPr>
            <a:normAutofit/>
          </a:bodyPr>
          <a:lstStyle/>
          <a:p>
            <a:r>
              <a:rPr lang="en-GB" sz="5400" dirty="0" smtClean="0"/>
              <a:t>PHASE-</a:t>
            </a:r>
            <a:r>
              <a:rPr lang="en-GB" sz="5400" dirty="0" smtClean="0"/>
              <a:t>1b </a:t>
            </a:r>
            <a:r>
              <a:rPr lang="en-GB" sz="5400" dirty="0" smtClean="0"/>
              <a:t>ACtivities</a:t>
            </a:r>
            <a:r>
              <a:rPr lang="en-GB" sz="5400" dirty="0" smtClean="0"/>
              <a:t>    </a:t>
            </a:r>
            <a:endParaRPr lang="en-GB" sz="5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438400" y="6096000"/>
            <a:ext cx="6019800" cy="609600"/>
          </a:xfrm>
        </p:spPr>
        <p:txBody>
          <a:bodyPr>
            <a:normAutofit/>
          </a:bodyPr>
          <a:lstStyle/>
          <a:p>
            <a:r>
              <a:rPr lang="en-GB" dirty="0" smtClean="0"/>
              <a:t>L. Demaria – INFN</a:t>
            </a:r>
            <a:r>
              <a:rPr lang="en-GB" dirty="0" smtClean="0"/>
              <a:t> </a:t>
            </a:r>
            <a:r>
              <a:rPr lang="en-GB" dirty="0" smtClean="0"/>
              <a:t>T</a:t>
            </a:r>
            <a:r>
              <a:rPr lang="en-GB" dirty="0" smtClean="0"/>
              <a:t>orino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Inefficiency due to FREEZE time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2"/>
          </p:nvPr>
        </p:nvSpPr>
        <p:spPr>
          <a:xfrm>
            <a:off x="4876800" y="1752599"/>
            <a:ext cx="3941251" cy="4572001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The pixel with a hit is in FREEZE until it is readout by the column. If a second hit arrives during freeze, it will be lost. </a:t>
            </a:r>
          </a:p>
          <a:p>
            <a:r>
              <a:rPr lang="en-GB" dirty="0" smtClean="0"/>
              <a:t>The </a:t>
            </a:r>
            <a:r>
              <a:rPr lang="en-GB" dirty="0" smtClean="0"/>
              <a:t>time </a:t>
            </a:r>
            <a:r>
              <a:rPr lang="en-GB" dirty="0" smtClean="0"/>
              <a:t>needed by the readout is linearly dependent with the #hit per column, therefore also to the length of the column</a:t>
            </a:r>
          </a:p>
          <a:p>
            <a:endParaRPr lang="en-GB" dirty="0" smtClean="0"/>
          </a:p>
          <a:p>
            <a:r>
              <a:rPr lang="en-GB" dirty="0" smtClean="0"/>
              <a:t>The plot shows the</a:t>
            </a:r>
            <a:r>
              <a:rPr lang="en-GB" dirty="0" smtClean="0"/>
              <a:t> inefficiency </a:t>
            </a:r>
            <a:r>
              <a:rPr lang="en-GB" dirty="0" smtClean="0"/>
              <a:t>vs</a:t>
            </a:r>
            <a:r>
              <a:rPr lang="en-GB" dirty="0" smtClean="0"/>
              <a:t> FREEZE time in case of 1 GHz/cm</a:t>
            </a:r>
            <a:r>
              <a:rPr lang="en-GB" baseline="30000" dirty="0" smtClean="0"/>
              <a:t>2</a:t>
            </a:r>
            <a:r>
              <a:rPr lang="en-GB" baseline="30000" dirty="0" smtClean="0"/>
              <a:t>.</a:t>
            </a:r>
            <a:r>
              <a:rPr lang="en-GB" dirty="0" smtClean="0"/>
              <a:t>   </a:t>
            </a:r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3124200" y="6018212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762000" y="5562600"/>
            <a:ext cx="3739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End of Column readout time (</a:t>
            </a:r>
            <a:r>
              <a:rPr lang="en-GB" dirty="0" smtClean="0"/>
              <a:t>microsec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endParaRPr lang="en-GB" dirty="0"/>
          </a:p>
        </p:txBody>
      </p:sp>
      <p:pic>
        <p:nvPicPr>
          <p:cNvPr id="14" name="Espace réservé du contenu 6" descr="Screen shot 2011-11-05 at 5.48.5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127" y="1589567"/>
            <a:ext cx="4274822" cy="3973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Example of 60x150</a:t>
            </a:r>
            <a:r>
              <a:rPr lang="en-GB" dirty="0" smtClean="0"/>
              <a:t> </a:t>
            </a:r>
            <a:r>
              <a:rPr lang="en-GB" dirty="0" smtClean="0">
                <a:latin typeface="Symbol" charset="2"/>
                <a:cs typeface="Symbol" charset="2"/>
              </a:rPr>
              <a:t>m</a:t>
            </a:r>
            <a:r>
              <a:rPr lang="en-GB" dirty="0" smtClean="0"/>
              <a:t>m</a:t>
            </a:r>
            <a:r>
              <a:rPr lang="en-GB" baseline="30000" dirty="0" smtClean="0"/>
              <a:t>2</a:t>
            </a:r>
            <a:r>
              <a:rPr lang="en-GB" dirty="0" smtClean="0"/>
              <a:t> pixel  @1.5GHz </a:t>
            </a:r>
            <a:endParaRPr lang="en-GB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25299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400" dirty="0" smtClean="0"/>
              <a:t>Considering </a:t>
            </a:r>
            <a:r>
              <a:rPr lang="en-GB" sz="2400" dirty="0" smtClean="0"/>
              <a:t>a 6.4 </a:t>
            </a:r>
            <a:r>
              <a:rPr lang="en-GB" sz="2400" dirty="0" smtClean="0"/>
              <a:t>microsec</a:t>
            </a:r>
            <a:r>
              <a:rPr lang="en-GB" sz="2400" dirty="0" smtClean="0"/>
              <a:t> of trigger latency, double column, and a chip ~2cm large, the number of pixel </a:t>
            </a:r>
            <a:r>
              <a:rPr lang="en-GB" sz="2400" b="1" dirty="0" smtClean="0"/>
              <a:t>data are up to 650 per trigger</a:t>
            </a:r>
            <a:endParaRPr lang="en-GB" sz="2400" b="1" dirty="0"/>
          </a:p>
        </p:txBody>
      </p:sp>
      <p:pic>
        <p:nvPicPr>
          <p:cNvPr id="15" name="Espace réservé du contenu 14" descr="Screen shot 2011-11-07 at 1.05.57 AM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09599" y="1589567"/>
            <a:ext cx="3886200" cy="2349795"/>
          </a:xfrm>
        </p:spPr>
      </p:pic>
      <p:pic>
        <p:nvPicPr>
          <p:cNvPr id="21" name="Image 20" descr="Screen shot 2011-11-07 at 1.12.21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82" y="3939362"/>
            <a:ext cx="4088617" cy="2437445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4997301" y="4119535"/>
            <a:ext cx="34608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Number of pixel to be readout per column </a:t>
            </a:r>
          </a:p>
          <a:p>
            <a:r>
              <a:rPr lang="en-GB" dirty="0" smtClean="0"/>
              <a:t>every BX is 2.2 and up to 9. </a:t>
            </a:r>
          </a:p>
          <a:p>
            <a:endParaRPr lang="en-GB" dirty="0" smtClean="0"/>
          </a:p>
          <a:p>
            <a:r>
              <a:rPr lang="en-GB" dirty="0" smtClean="0"/>
              <a:t>Freeze can take up to 3BX per pixel to be </a:t>
            </a:r>
          </a:p>
          <a:p>
            <a:r>
              <a:rPr lang="en-GB" dirty="0" smtClean="0"/>
              <a:t>readout. This means  up to 675ns and</a:t>
            </a:r>
            <a:r>
              <a:rPr lang="en-GB" dirty="0" smtClean="0"/>
              <a:t>  therefore </a:t>
            </a:r>
            <a:r>
              <a:rPr lang="en-GB" b="1" dirty="0" smtClean="0"/>
              <a:t>~3% </a:t>
            </a:r>
            <a:r>
              <a:rPr lang="en-GB" b="1" dirty="0" smtClean="0"/>
              <a:t> inefficiency</a:t>
            </a:r>
          </a:p>
          <a:p>
            <a:endParaRPr lang="en-GB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much digital circuitry in the </a:t>
            </a:r>
            <a:r>
              <a:rPr lang="en-GB" dirty="0" smtClean="0"/>
              <a:t>pixel ?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244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Local (in-pixel) buffering </a:t>
            </a:r>
            <a:r>
              <a:rPr lang="en-GB" dirty="0" smtClean="0"/>
              <a:t>is needed due to avoid overwriting or lost data while the pixel is busy to be readout (short time for readout, long time for trigger latency)</a:t>
            </a:r>
          </a:p>
          <a:p>
            <a:r>
              <a:rPr lang="en-GB" dirty="0" smtClean="0"/>
              <a:t>Time-Stamp is needed IF buffering is done</a:t>
            </a:r>
          </a:p>
          <a:p>
            <a:pPr lvl="1"/>
            <a:r>
              <a:rPr lang="en-GB" dirty="0" smtClean="0"/>
              <a:t>Could be stored in PUC or </a:t>
            </a:r>
            <a:r>
              <a:rPr lang="en-GB" dirty="0" smtClean="0"/>
              <a:t>EoC</a:t>
            </a:r>
            <a:endParaRPr lang="en-GB" dirty="0" smtClean="0"/>
          </a:p>
          <a:p>
            <a:r>
              <a:rPr lang="en-GB" dirty="0" smtClean="0"/>
              <a:t>Trigger matching can be done either inside the pixel or at end of column</a:t>
            </a:r>
          </a:p>
          <a:p>
            <a:pPr lvl="1"/>
            <a:r>
              <a:rPr lang="en-GB" dirty="0" smtClean="0"/>
              <a:t>End of column </a:t>
            </a:r>
            <a:endParaRPr lang="en-GB" dirty="0" smtClean="0">
              <a:sym typeface="Wingdings"/>
            </a:endParaRPr>
          </a:p>
          <a:p>
            <a:pPr lvl="2"/>
            <a:r>
              <a:rPr lang="en-GB" dirty="0" smtClean="0">
                <a:sym typeface="Wingdings"/>
              </a:rPr>
              <a:t>Long buffers in small space (but gain from higher VLSI)</a:t>
            </a:r>
          </a:p>
          <a:p>
            <a:pPr lvl="2"/>
            <a:r>
              <a:rPr lang="en-GB" dirty="0" smtClean="0">
                <a:sym typeface="Wingdings"/>
              </a:rPr>
              <a:t>Quiet pixel</a:t>
            </a:r>
          </a:p>
          <a:p>
            <a:pPr lvl="1"/>
            <a:r>
              <a:rPr lang="en-GB" dirty="0" smtClean="0">
                <a:sym typeface="Wingdings"/>
              </a:rPr>
              <a:t>PUC</a:t>
            </a:r>
          </a:p>
          <a:p>
            <a:pPr lvl="2"/>
            <a:r>
              <a:rPr lang="en-GB" dirty="0" smtClean="0">
                <a:sym typeface="Wingdings"/>
              </a:rPr>
              <a:t>More digital electronic, larger size</a:t>
            </a:r>
          </a:p>
          <a:p>
            <a:pPr lvl="2"/>
            <a:r>
              <a:rPr lang="en-GB" dirty="0" smtClean="0">
                <a:sym typeface="Wingdings"/>
              </a:rPr>
              <a:t>Less data going to</a:t>
            </a:r>
            <a:r>
              <a:rPr lang="en-GB" dirty="0" smtClean="0">
                <a:sym typeface="Wingdings"/>
              </a:rPr>
              <a:t> periphery</a:t>
            </a:r>
          </a:p>
          <a:p>
            <a:r>
              <a:rPr lang="en-GB" dirty="0" smtClean="0">
                <a:sym typeface="Wingdings"/>
              </a:rPr>
              <a:t>Digitalization can be done either at pixel or end of column</a:t>
            </a:r>
            <a:endParaRPr lang="en-GB" dirty="0" smtClean="0">
              <a:sym typeface="Wingdings"/>
            </a:endParaRPr>
          </a:p>
          <a:p>
            <a:pPr lvl="2">
              <a:buNone/>
            </a:pPr>
            <a:endParaRPr lang="en-GB" dirty="0" smtClean="0">
              <a:sym typeface="Wingding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Local storage until Latency</a:t>
            </a:r>
            <a:endParaRPr lang="en-GB" dirty="0"/>
          </a:p>
        </p:txBody>
      </p:sp>
      <p:pic>
        <p:nvPicPr>
          <p:cNvPr id="4" name="Espace réservé du contenu 3" descr="Screen shot 2011-11-05 at 6.13.49 PM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2400" y="1676400"/>
            <a:ext cx="5868830" cy="4267200"/>
          </a:xfrm>
        </p:spPr>
      </p:pic>
      <p:sp>
        <p:nvSpPr>
          <p:cNvPr id="5" name="ZoneTexte 4"/>
          <p:cNvSpPr txBox="1"/>
          <p:nvPr/>
        </p:nvSpPr>
        <p:spPr>
          <a:xfrm>
            <a:off x="6172200" y="1981200"/>
            <a:ext cx="2743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Inefficiency </a:t>
            </a:r>
            <a:r>
              <a:rPr lang="en-GB" dirty="0" smtClean="0"/>
              <a:t>of pixel overwrite in case of storage</a:t>
            </a:r>
          </a:p>
          <a:p>
            <a:r>
              <a:rPr lang="en-GB" dirty="0" smtClean="0"/>
              <a:t>In buffer until the trigger arrives after dome latency</a:t>
            </a:r>
          </a:p>
          <a:p>
            <a:endParaRPr lang="en-GB" dirty="0" smtClean="0"/>
          </a:p>
          <a:p>
            <a:r>
              <a:rPr lang="en-GB" dirty="0" smtClean="0"/>
              <a:t>@1.5 GHz/cm2 pixel rate 60x120 </a:t>
            </a:r>
            <a:r>
              <a:rPr lang="en-GB" dirty="0" smtClean="0">
                <a:latin typeface="Symbol" charset="2"/>
                <a:cs typeface="Symbol" charset="2"/>
              </a:rPr>
              <a:t>m</a:t>
            </a:r>
            <a:r>
              <a:rPr lang="en-GB" dirty="0" smtClean="0"/>
              <a:t>m</a:t>
            </a:r>
            <a:r>
              <a:rPr lang="en-GB" baseline="30000" dirty="0" smtClean="0"/>
              <a:t>2</a:t>
            </a:r>
            <a:r>
              <a:rPr lang="en-GB" dirty="0" smtClean="0"/>
              <a:t> </a:t>
            </a:r>
            <a:r>
              <a:rPr lang="en-GB" dirty="0" smtClean="0"/>
              <a:t>size </a:t>
            </a:r>
            <a:r>
              <a:rPr lang="en-GB" dirty="0" smtClean="0"/>
              <a:t> needs only </a:t>
            </a:r>
            <a:r>
              <a:rPr lang="en-GB" dirty="0" smtClean="0"/>
              <a:t>4 buffers</a:t>
            </a:r>
            <a:r>
              <a:rPr lang="en-GB" dirty="0" smtClean="0"/>
              <a:t> </a:t>
            </a:r>
            <a:r>
              <a:rPr lang="en-GB" dirty="0" smtClean="0"/>
              <a:t>to have </a:t>
            </a:r>
            <a:r>
              <a:rPr lang="en-GB" dirty="0" smtClean="0"/>
              <a:t> </a:t>
            </a:r>
            <a:r>
              <a:rPr lang="en-GB" dirty="0" smtClean="0"/>
              <a:t>&lt;</a:t>
            </a:r>
            <a:r>
              <a:rPr lang="en-GB" dirty="0" smtClean="0"/>
              <a:t>1</a:t>
            </a:r>
            <a:r>
              <a:rPr lang="en-GB" dirty="0" smtClean="0"/>
              <a:t>% inefficiency</a:t>
            </a:r>
            <a:r>
              <a:rPr lang="en-GB" dirty="0" smtClean="0"/>
              <a:t> </a:t>
            </a:r>
            <a:r>
              <a:rPr lang="en-GB" dirty="0" smtClean="0"/>
              <a:t> </a:t>
            </a:r>
            <a:r>
              <a:rPr lang="en-GB" dirty="0" smtClean="0"/>
              <a:t> </a:t>
            </a:r>
            <a:endParaRPr lang="en-GB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612648" y="5943600"/>
            <a:ext cx="7921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Decreasing the size, less local buffers are needed  (per PUC) 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 of progress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</a:t>
            </a:r>
            <a:r>
              <a:rPr lang="en-GB" dirty="0" smtClean="0"/>
              <a:t> roadmap for the new detector has to be defined</a:t>
            </a:r>
          </a:p>
          <a:p>
            <a:r>
              <a:rPr lang="en-GB" dirty="0" smtClean="0"/>
              <a:t>W</a:t>
            </a:r>
            <a:r>
              <a:rPr lang="en-GB" dirty="0" smtClean="0"/>
              <a:t>e had a first iteration today among few people involved </a:t>
            </a:r>
            <a:r>
              <a:rPr lang="en-GB" dirty="0" smtClean="0"/>
              <a:t>D.Cristian</a:t>
            </a:r>
            <a:r>
              <a:rPr lang="en-GB" dirty="0" smtClean="0"/>
              <a:t>, </a:t>
            </a:r>
            <a:r>
              <a:rPr lang="en-GB" dirty="0" smtClean="0"/>
              <a:t>G.Deptuch</a:t>
            </a:r>
            <a:r>
              <a:rPr lang="en-GB" dirty="0" smtClean="0"/>
              <a:t>, </a:t>
            </a:r>
            <a:r>
              <a:rPr lang="en-GB" dirty="0" smtClean="0"/>
              <a:t>A.Rivetti</a:t>
            </a:r>
            <a:r>
              <a:rPr lang="en-GB" dirty="0" smtClean="0"/>
              <a:t>, </a:t>
            </a:r>
            <a:r>
              <a:rPr lang="en-GB" dirty="0" smtClean="0"/>
              <a:t>M.Swartz</a:t>
            </a:r>
            <a:r>
              <a:rPr lang="en-GB" dirty="0" smtClean="0"/>
              <a:t>, myself</a:t>
            </a:r>
          </a:p>
          <a:p>
            <a:pPr lvl="2">
              <a:buNone/>
            </a:pPr>
            <a:endParaRPr lang="en-GB" dirty="0" smtClean="0"/>
          </a:p>
          <a:p>
            <a:pPr lvl="2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Initial R&amp;D </a:t>
            </a:r>
            <a:endParaRPr lang="en-GB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>
          <a:xfrm>
            <a:off x="609600" y="1589566"/>
            <a:ext cx="3886200" cy="4811233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sz="3200" dirty="0" smtClean="0"/>
              <a:t>Sensor</a:t>
            </a:r>
          </a:p>
          <a:p>
            <a:pPr lvl="1"/>
            <a:r>
              <a:rPr lang="en-US" sz="2800" dirty="0" smtClean="0"/>
              <a:t>3D, diamond (extension of existing R&amp;D program)</a:t>
            </a:r>
          </a:p>
          <a:p>
            <a:pPr lvl="1"/>
            <a:r>
              <a:rPr lang="en-US" sz="2800" dirty="0" smtClean="0"/>
              <a:t>Thin planar</a:t>
            </a:r>
          </a:p>
          <a:p>
            <a:pPr lvl="2"/>
            <a:r>
              <a:rPr lang="en-US" sz="2400" dirty="0" smtClean="0"/>
              <a:t>Simulation to determine performance as a function of electronics threshold, sensor thickness, and pixel dimensions.</a:t>
            </a:r>
          </a:p>
          <a:p>
            <a:pPr lvl="1"/>
            <a:r>
              <a:rPr lang="en-US" sz="2800" dirty="0" smtClean="0"/>
              <a:t>CMS MC studies of smaller pixels</a:t>
            </a:r>
          </a:p>
          <a:p>
            <a:pPr lvl="2"/>
            <a:r>
              <a:rPr lang="en-US" sz="2400" dirty="0" smtClean="0"/>
              <a:t>B tagging in high </a:t>
            </a:r>
            <a:r>
              <a:rPr lang="en-US" sz="2400" dirty="0" smtClean="0"/>
              <a:t>pT</a:t>
            </a:r>
            <a:r>
              <a:rPr lang="en-US" sz="2400" dirty="0" smtClean="0"/>
              <a:t> jets</a:t>
            </a:r>
          </a:p>
          <a:p>
            <a:pPr lvl="0"/>
            <a:r>
              <a:rPr lang="en-US" sz="3200" dirty="0" smtClean="0"/>
              <a:t>ROC</a:t>
            </a:r>
          </a:p>
          <a:p>
            <a:pPr lvl="1"/>
            <a:r>
              <a:rPr lang="en-US" sz="2800" dirty="0" smtClean="0"/>
              <a:t>Radiation tests of CERN test structures in additional IC processes</a:t>
            </a:r>
          </a:p>
          <a:p>
            <a:pPr lvl="2"/>
            <a:r>
              <a:rPr lang="en-US" sz="2400" dirty="0" smtClean="0"/>
              <a:t>Develop design rules for analog &amp; digital circuits</a:t>
            </a:r>
            <a:endParaRPr lang="en-US" sz="2400" dirty="0" smtClean="0"/>
          </a:p>
          <a:p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811232"/>
          </a:xfrm>
        </p:spPr>
        <p:txBody>
          <a:bodyPr>
            <a:normAutofit fontScale="62500" lnSpcReduction="20000"/>
          </a:bodyPr>
          <a:lstStyle/>
          <a:p>
            <a:pPr lvl="1"/>
            <a:r>
              <a:rPr lang="en-US" sz="2800" dirty="0" smtClean="0"/>
              <a:t>Develop circuit elements to explore limits of</a:t>
            </a:r>
          </a:p>
          <a:p>
            <a:pPr lvl="2"/>
            <a:r>
              <a:rPr lang="en-US" sz="2400" dirty="0" smtClean="0"/>
              <a:t>FE noise</a:t>
            </a:r>
          </a:p>
          <a:p>
            <a:pPr lvl="2"/>
            <a:r>
              <a:rPr lang="en-US" sz="2400" dirty="0" smtClean="0"/>
              <a:t>Signal speed</a:t>
            </a:r>
          </a:p>
          <a:p>
            <a:pPr lvl="2"/>
            <a:r>
              <a:rPr lang="en-US" sz="2400" dirty="0" smtClean="0"/>
              <a:t>Power requirements</a:t>
            </a:r>
          </a:p>
          <a:p>
            <a:pPr lvl="2"/>
            <a:r>
              <a:rPr lang="en-US" sz="2400" dirty="0" smtClean="0"/>
              <a:t>Size requirements (pixel size)</a:t>
            </a:r>
          </a:p>
          <a:p>
            <a:pPr lvl="2"/>
            <a:r>
              <a:rPr lang="en-US" sz="2400" dirty="0" smtClean="0"/>
              <a:t>Discrimination </a:t>
            </a:r>
            <a:r>
              <a:rPr lang="en-US" sz="2400" dirty="0" smtClean="0"/>
              <a:t>threshold</a:t>
            </a:r>
            <a:endParaRPr lang="en-US" sz="2800" dirty="0" smtClean="0"/>
          </a:p>
          <a:p>
            <a:pPr lvl="1"/>
            <a:r>
              <a:rPr lang="en-US" sz="2800" dirty="0" smtClean="0"/>
              <a:t>VHDL </a:t>
            </a:r>
            <a:r>
              <a:rPr lang="en-US" sz="2800" dirty="0" smtClean="0"/>
              <a:t>simulation of readout architectures</a:t>
            </a:r>
          </a:p>
          <a:p>
            <a:pPr lvl="1"/>
            <a:r>
              <a:rPr lang="en-US" sz="2800" dirty="0" smtClean="0"/>
              <a:t>Understand GBT requirements</a:t>
            </a:r>
          </a:p>
          <a:p>
            <a:pPr lvl="1"/>
            <a:r>
              <a:rPr lang="en-US" sz="2800" dirty="0" smtClean="0"/>
              <a:t>Explore use of FEI4 circuit elements</a:t>
            </a:r>
          </a:p>
          <a:p>
            <a:pPr lvl="0"/>
            <a:r>
              <a:rPr lang="en-US" sz="3200" dirty="0" smtClean="0"/>
              <a:t>Trigger</a:t>
            </a:r>
          </a:p>
          <a:p>
            <a:pPr lvl="1"/>
            <a:r>
              <a:rPr lang="en-US" sz="2800" dirty="0" smtClean="0"/>
              <a:t>CMS MC studies to determine requirements &amp; rates</a:t>
            </a:r>
          </a:p>
          <a:p>
            <a:pPr lvl="2"/>
            <a:r>
              <a:rPr lang="en-US" sz="2400" dirty="0" smtClean="0"/>
              <a:t>e/tau</a:t>
            </a:r>
            <a:r>
              <a:rPr lang="en-US" sz="2400" dirty="0" smtClean="0"/>
              <a:t> region of interest trigger?</a:t>
            </a:r>
          </a:p>
          <a:p>
            <a:pPr lvl="2"/>
            <a:r>
              <a:rPr lang="en-US" sz="2400" dirty="0" smtClean="0"/>
              <a:t>Other ideas?</a:t>
            </a:r>
            <a:r>
              <a:rPr lang="en-US" sz="2400" dirty="0" smtClean="0"/>
              <a:t>?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en-GB" dirty="0" smtClean="0"/>
              <a:t>Good time to start to</a:t>
            </a:r>
            <a:r>
              <a:rPr lang="en-GB" dirty="0" smtClean="0"/>
              <a:t> design </a:t>
            </a:r>
            <a:r>
              <a:rPr lang="en-GB" dirty="0" smtClean="0"/>
              <a:t>a </a:t>
            </a:r>
            <a:r>
              <a:rPr lang="en-GB" b="1" dirty="0" smtClean="0"/>
              <a:t>completely new pixel</a:t>
            </a:r>
            <a:r>
              <a:rPr lang="en-GB" b="1" dirty="0" smtClean="0"/>
              <a:t> chip</a:t>
            </a:r>
            <a:r>
              <a:rPr lang="en-GB" dirty="0" smtClean="0"/>
              <a:t>, </a:t>
            </a:r>
            <a:r>
              <a:rPr lang="en-GB" dirty="0" smtClean="0"/>
              <a:t>optimizing the segmentation, the thickness and the type of sensor to use</a:t>
            </a:r>
          </a:p>
          <a:p>
            <a:pPr>
              <a:spcAft>
                <a:spcPts val="600"/>
              </a:spcAft>
            </a:pPr>
            <a:r>
              <a:rPr lang="en-GB" dirty="0" smtClean="0"/>
              <a:t>Vital to set up a collaboration of several groups/laboratories with chip design capabilities and experience. </a:t>
            </a:r>
            <a:r>
              <a:rPr lang="en-GB" b="1" dirty="0" smtClean="0"/>
              <a:t>INFN</a:t>
            </a:r>
            <a:r>
              <a:rPr lang="en-GB" dirty="0" smtClean="0"/>
              <a:t> and </a:t>
            </a:r>
            <a:r>
              <a:rPr lang="en-GB" b="1" dirty="0" smtClean="0"/>
              <a:t>FNAL </a:t>
            </a:r>
            <a:r>
              <a:rPr lang="en-GB" dirty="0" smtClean="0"/>
              <a:t>are the first showing a clear interest on a concrete project  </a:t>
            </a:r>
          </a:p>
          <a:p>
            <a:pPr>
              <a:spcAft>
                <a:spcPts val="600"/>
              </a:spcAft>
            </a:pPr>
            <a:r>
              <a:rPr lang="en-GB" dirty="0" smtClean="0"/>
              <a:t>The</a:t>
            </a:r>
            <a:r>
              <a:rPr lang="en-GB" dirty="0" smtClean="0"/>
              <a:t> earliest opportunity is </a:t>
            </a:r>
            <a:r>
              <a:rPr lang="en-GB" dirty="0" smtClean="0"/>
              <a:t>the first replacement of </a:t>
            </a:r>
            <a:r>
              <a:rPr lang="en-GB" b="1" dirty="0" smtClean="0"/>
              <a:t>Phase 1 inner </a:t>
            </a:r>
            <a:r>
              <a:rPr lang="en-GB" b="1" dirty="0" smtClean="0"/>
              <a:t>layer</a:t>
            </a:r>
            <a:r>
              <a:rPr lang="en-GB" dirty="0" smtClean="0"/>
              <a:t>(s</a:t>
            </a:r>
            <a:r>
              <a:rPr lang="en-GB" dirty="0" smtClean="0"/>
              <a:t>)</a:t>
            </a:r>
          </a:p>
          <a:p>
            <a:pPr>
              <a:spcAft>
                <a:spcPts val="600"/>
              </a:spcAft>
            </a:pPr>
            <a:r>
              <a:rPr lang="en-GB" dirty="0" smtClean="0"/>
              <a:t>We are defining a road map for the initial R&amp;D phase and we should continue in defining also the further steps of the project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612648" y="1676400"/>
            <a:ext cx="8153400" cy="449580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n-GB" dirty="0" smtClean="0"/>
              <a:t>The </a:t>
            </a:r>
            <a:r>
              <a:rPr lang="en-GB" dirty="0" smtClean="0"/>
              <a:t>inner layer of the Phase 1 Pixel detector is exposed to very high level of irradiation. A lifetime of maybe less than 2 years at</a:t>
            </a:r>
            <a:r>
              <a:rPr lang="en-GB" dirty="0" smtClean="0"/>
              <a:t> luminosity </a:t>
            </a:r>
            <a:r>
              <a:rPr lang="en-GB" dirty="0" smtClean="0"/>
              <a:t>(L</a:t>
            </a:r>
            <a:r>
              <a:rPr lang="en-GB" baseline="-25000" dirty="0" smtClean="0"/>
              <a:t>int</a:t>
            </a:r>
            <a:r>
              <a:rPr lang="en-GB" dirty="0" smtClean="0"/>
              <a:t>=200 fb</a:t>
            </a:r>
            <a:r>
              <a:rPr lang="en-GB" baseline="30000" dirty="0" smtClean="0"/>
              <a:t>-</a:t>
            </a:r>
            <a:r>
              <a:rPr lang="en-GB" baseline="30000" dirty="0" smtClean="0"/>
              <a:t>1;</a:t>
            </a:r>
            <a:r>
              <a:rPr lang="en-GB" dirty="0" smtClean="0"/>
              <a:t> ~2 10</a:t>
            </a:r>
            <a:r>
              <a:rPr lang="en-GB" baseline="30000" dirty="0" smtClean="0"/>
              <a:t>15</a:t>
            </a:r>
            <a:r>
              <a:rPr lang="en-GB" dirty="0" smtClean="0"/>
              <a:t>/cm</a:t>
            </a:r>
            <a:r>
              <a:rPr lang="en-GB" baseline="30000" dirty="0" smtClean="0"/>
              <a:t>2</a:t>
            </a:r>
            <a:r>
              <a:rPr lang="en-GB" dirty="0" smtClean="0"/>
              <a:t>) </a:t>
            </a:r>
            <a:r>
              <a:rPr lang="en-GB" dirty="0" smtClean="0"/>
              <a:t>is expected</a:t>
            </a:r>
            <a:r>
              <a:rPr lang="en-GB" dirty="0" smtClean="0"/>
              <a:t>.</a:t>
            </a:r>
          </a:p>
          <a:p>
            <a:pPr>
              <a:spcAft>
                <a:spcPts val="600"/>
              </a:spcAft>
              <a:buNone/>
            </a:pPr>
            <a:r>
              <a:rPr lang="en-GB" dirty="0" smtClean="0"/>
              <a:t>  </a:t>
            </a:r>
            <a:endParaRPr lang="en-GB" dirty="0" smtClean="0"/>
          </a:p>
          <a:p>
            <a:r>
              <a:rPr lang="en-GB" dirty="0" smtClean="0"/>
              <a:t>The Idea is to profit from the first replacement of the inner layer to introduce a new</a:t>
            </a:r>
            <a:r>
              <a:rPr lang="en-GB" dirty="0" smtClean="0"/>
              <a:t> detector (</a:t>
            </a:r>
            <a:r>
              <a:rPr lang="en-GB" dirty="0" smtClean="0"/>
              <a:t>sensor+ROC</a:t>
            </a:r>
            <a:r>
              <a:rPr lang="en-GB" dirty="0" smtClean="0"/>
              <a:t>) </a:t>
            </a:r>
            <a:r>
              <a:rPr lang="en-GB" dirty="0" smtClean="0"/>
              <a:t>that</a:t>
            </a:r>
            <a:endParaRPr lang="en-GB" dirty="0" smtClean="0"/>
          </a:p>
          <a:p>
            <a:pPr lvl="1"/>
            <a:r>
              <a:rPr lang="en-GB" dirty="0" smtClean="0"/>
              <a:t>has much longer lifetime </a:t>
            </a:r>
          </a:p>
          <a:p>
            <a:pPr lvl="1">
              <a:spcAft>
                <a:spcPts val="600"/>
              </a:spcAft>
            </a:pPr>
            <a:r>
              <a:rPr lang="en-GB" dirty="0" smtClean="0"/>
              <a:t>will improve pixel detector </a:t>
            </a:r>
            <a:r>
              <a:rPr lang="en-GB" dirty="0" smtClean="0"/>
              <a:t>performance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Link to Phase II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The development should have a longer term goal, pointing to the phase 2 detector. Therefore the new layer should target to requirements for the phase 2</a:t>
            </a:r>
          </a:p>
          <a:p>
            <a:pPr lvl="1"/>
            <a:r>
              <a:rPr lang="en-GB" dirty="0" smtClean="0"/>
              <a:t>Phase1b</a:t>
            </a:r>
            <a:r>
              <a:rPr lang="en-GB" dirty="0" smtClean="0"/>
              <a:t> is a </a:t>
            </a:r>
            <a:r>
              <a:rPr lang="en-GB" dirty="0" smtClean="0"/>
              <a:t>step forward to Phase 2 pixel</a:t>
            </a:r>
          </a:p>
          <a:p>
            <a:pPr lvl="1"/>
            <a:r>
              <a:rPr lang="en-GB" dirty="0" smtClean="0"/>
              <a:t>In the Tracker we need to define how much forward it is</a:t>
            </a:r>
            <a:r>
              <a:rPr lang="en-GB" dirty="0" smtClean="0"/>
              <a:t> useful</a:t>
            </a:r>
          </a:p>
          <a:p>
            <a:pPr lvl="1">
              <a:buNone/>
            </a:pPr>
            <a:r>
              <a:rPr lang="en-GB" dirty="0" smtClean="0"/>
              <a:t> </a:t>
            </a:r>
            <a:endParaRPr lang="en-GB" dirty="0" smtClean="0"/>
          </a:p>
          <a:p>
            <a:r>
              <a:rPr lang="en-GB" dirty="0" smtClean="0"/>
              <a:t>The Phase 2 </a:t>
            </a:r>
            <a:r>
              <a:rPr lang="en-GB" dirty="0" smtClean="0"/>
              <a:t>requires </a:t>
            </a:r>
            <a:r>
              <a:rPr lang="en-GB" dirty="0" smtClean="0"/>
              <a:t>the full redesign of the pixel detector. This requires several </a:t>
            </a:r>
            <a:r>
              <a:rPr lang="en-GB" dirty="0" smtClean="0"/>
              <a:t>years </a:t>
            </a:r>
            <a:r>
              <a:rPr lang="en-GB" dirty="0" smtClean="0"/>
              <a:t>of development and we intend to start the effort of designing a new pixel chip now 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1-11-08 at 7.37.33 AM.png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>
          <a:xfrm>
            <a:off x="-1" y="762000"/>
            <a:ext cx="8241567" cy="6107114"/>
          </a:xfrm>
        </p:spPr>
      </p:pic>
      <p:sp>
        <p:nvSpPr>
          <p:cNvPr id="5" name="Rectangle 4"/>
          <p:cNvSpPr/>
          <p:nvPr/>
        </p:nvSpPr>
        <p:spPr>
          <a:xfrm>
            <a:off x="228600" y="150721"/>
            <a:ext cx="8012966" cy="64633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We need to keep in mind that LHC luminosity predictions have uncertainties in both direction, either to lower or to higher intensities, and on times</a:t>
            </a:r>
          </a:p>
        </p:txBody>
      </p:sp>
      <p:sp>
        <p:nvSpPr>
          <p:cNvPr id="6" name="Ellipse 5"/>
          <p:cNvSpPr/>
          <p:nvPr/>
        </p:nvSpPr>
        <p:spPr>
          <a:xfrm rot="19547461">
            <a:off x="5765660" y="2586905"/>
            <a:ext cx="1780979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Ellipse 6"/>
          <p:cNvSpPr/>
          <p:nvPr/>
        </p:nvSpPr>
        <p:spPr>
          <a:xfrm rot="21068588">
            <a:off x="5759313" y="3804859"/>
            <a:ext cx="1600201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Connecteur droit avec flèche 8"/>
          <p:cNvCxnSpPr/>
          <p:nvPr/>
        </p:nvCxnSpPr>
        <p:spPr>
          <a:xfrm rot="16200000" flipH="1">
            <a:off x="6041224" y="1080431"/>
            <a:ext cx="1328754" cy="7619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rot="16200000" flipH="1">
            <a:off x="5185727" y="1935925"/>
            <a:ext cx="2887346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This talk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</a:pPr>
            <a:r>
              <a:rPr lang="en-GB" dirty="0" smtClean="0"/>
              <a:t>We had the first Phase1b meeting last TK week with an ample participation and several contributions.  You can find it at  </a:t>
            </a:r>
          </a:p>
          <a:p>
            <a:pPr lvl="1">
              <a:spcAft>
                <a:spcPts val="1200"/>
              </a:spcAft>
            </a:pPr>
            <a:r>
              <a:rPr lang="en-GB" dirty="0" smtClean="0">
                <a:hlinkClick r:id="rId2"/>
              </a:rPr>
              <a:t>https://indico.cern.ch/conferenceDisplay.py?confId=154789</a:t>
            </a:r>
            <a:endParaRPr lang="en-GB" dirty="0" smtClean="0"/>
          </a:p>
          <a:p>
            <a:pPr>
              <a:spcAft>
                <a:spcPts val="1200"/>
              </a:spcAft>
            </a:pPr>
            <a:r>
              <a:rPr lang="en-GB" dirty="0" smtClean="0"/>
              <a:t>I will report here on the work to understand the new pixel chip. </a:t>
            </a:r>
          </a:p>
          <a:p>
            <a:pPr lvl="1">
              <a:spcAft>
                <a:spcPts val="1200"/>
              </a:spcAft>
            </a:pPr>
            <a:r>
              <a:rPr lang="en-GB" dirty="0" smtClean="0"/>
              <a:t>Groups interested are INFN and FNAL but new collaborators are welcome</a:t>
            </a:r>
          </a:p>
          <a:p>
            <a:pPr lvl="1">
              <a:spcAft>
                <a:spcPts val="1200"/>
              </a:spcAft>
            </a:pPr>
            <a:endParaRPr lang="en-GB" dirty="0" smtClean="0"/>
          </a:p>
          <a:p>
            <a:pPr lvl="1">
              <a:spcAft>
                <a:spcPts val="1200"/>
              </a:spcAft>
              <a:buNone/>
            </a:pPr>
            <a:r>
              <a:rPr lang="en-GB" dirty="0" smtClean="0"/>
              <a:t>.</a:t>
            </a:r>
          </a:p>
          <a:p>
            <a:pPr lvl="1">
              <a:spcAft>
                <a:spcPts val="1200"/>
              </a:spcAft>
              <a:buNone/>
            </a:pPr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Pixel Chip goals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Efficient </a:t>
            </a:r>
            <a:r>
              <a:rPr lang="en-GB" dirty="0" smtClean="0"/>
              <a:t>at very high rates </a:t>
            </a:r>
          </a:p>
          <a:p>
            <a:pPr lvl="1">
              <a:spcAft>
                <a:spcPts val="600"/>
              </a:spcAft>
            </a:pPr>
            <a:r>
              <a:rPr lang="en-GB" dirty="0" smtClean="0"/>
              <a:t>Study of the best suited</a:t>
            </a:r>
            <a:r>
              <a:rPr lang="en-GB" dirty="0" smtClean="0"/>
              <a:t> </a:t>
            </a:r>
            <a:r>
              <a:rPr lang="en-GB" dirty="0" smtClean="0"/>
              <a:t>unconstrained chip</a:t>
            </a:r>
            <a:r>
              <a:rPr lang="en-GB" dirty="0" smtClean="0"/>
              <a:t> </a:t>
            </a:r>
            <a:r>
              <a:rPr lang="en-GB" dirty="0" smtClean="0"/>
              <a:t>architecture</a:t>
            </a:r>
            <a:endParaRPr lang="en-GB" dirty="0" smtClean="0"/>
          </a:p>
          <a:p>
            <a:r>
              <a:rPr lang="en-GB" dirty="0" smtClean="0"/>
              <a:t>Significantly smaller pixel size</a:t>
            </a:r>
          </a:p>
          <a:p>
            <a:pPr lvl="1"/>
            <a:r>
              <a:rPr lang="en-GB" dirty="0" smtClean="0"/>
              <a:t>Strongly dependent on sensor thickness and type</a:t>
            </a:r>
          </a:p>
          <a:p>
            <a:pPr lvl="1">
              <a:spcAft>
                <a:spcPts val="600"/>
              </a:spcAft>
            </a:pPr>
            <a:r>
              <a:rPr lang="en-GB" dirty="0" smtClean="0"/>
              <a:t>Final answer should come from physics simulation </a:t>
            </a:r>
            <a:r>
              <a:rPr lang="en-GB" dirty="0" smtClean="0"/>
              <a:t>studies</a:t>
            </a:r>
          </a:p>
          <a:p>
            <a:r>
              <a:rPr lang="en-GB" dirty="0" smtClean="0"/>
              <a:t>Intrinsically </a:t>
            </a:r>
            <a:r>
              <a:rPr lang="en-GB" dirty="0" smtClean="0"/>
              <a:t>compatible with different sensors</a:t>
            </a:r>
          </a:p>
          <a:p>
            <a:pPr lvl="1"/>
            <a:r>
              <a:rPr lang="en-GB" dirty="0" smtClean="0"/>
              <a:t>Baseline: planar/3D pixel/</a:t>
            </a:r>
            <a:r>
              <a:rPr lang="en-GB" dirty="0" smtClean="0"/>
              <a:t>diamond</a:t>
            </a:r>
          </a:p>
          <a:p>
            <a:endParaRPr lang="en-GB" dirty="0" smtClean="0"/>
          </a:p>
          <a:p>
            <a:r>
              <a:rPr lang="en-GB" dirty="0" smtClean="0"/>
              <a:t>Considering the support for intermediate level trigger</a:t>
            </a:r>
          </a:p>
          <a:p>
            <a:r>
              <a:rPr lang="en-GB" dirty="0" smtClean="0"/>
              <a:t>Easy module assembly and costs 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Consideration on Pixel size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589567"/>
            <a:ext cx="4038600" cy="488743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Obvious limitations on pixel size</a:t>
            </a:r>
          </a:p>
          <a:p>
            <a:pPr lvl="1"/>
            <a:r>
              <a:rPr lang="en-GB" dirty="0" smtClean="0"/>
              <a:t>VLSI technology used</a:t>
            </a:r>
            <a:endParaRPr lang="en-GB" dirty="0" smtClean="0"/>
          </a:p>
          <a:p>
            <a:pPr lvl="2"/>
            <a:r>
              <a:rPr lang="en-GB" dirty="0" smtClean="0"/>
              <a:t>130nm is a solid technology</a:t>
            </a:r>
          </a:p>
          <a:p>
            <a:pPr lvl="2"/>
            <a:r>
              <a:rPr lang="en-GB" dirty="0" smtClean="0"/>
              <a:t>65nm seems feasible in few years</a:t>
            </a:r>
          </a:p>
          <a:p>
            <a:pPr lvl="1"/>
            <a:r>
              <a:rPr lang="en-GB" dirty="0" smtClean="0"/>
              <a:t>analog</a:t>
            </a:r>
            <a:r>
              <a:rPr lang="en-GB" dirty="0" smtClean="0"/>
              <a:t> electronics is the bare minimum</a:t>
            </a:r>
          </a:p>
          <a:p>
            <a:pPr lvl="2"/>
            <a:r>
              <a:rPr lang="en-GB" dirty="0" smtClean="0"/>
              <a:t>FEI4 in 130nm </a:t>
            </a:r>
            <a:r>
              <a:rPr lang="en-GB" dirty="0" smtClean="0"/>
              <a:t>analog</a:t>
            </a:r>
            <a:r>
              <a:rPr lang="en-GB" dirty="0" smtClean="0"/>
              <a:t> part is (50x150) </a:t>
            </a:r>
            <a:r>
              <a:rPr lang="en-GB" dirty="0" smtClean="0">
                <a:latin typeface="Symbol" charset="2"/>
                <a:cs typeface="Symbol" charset="2"/>
              </a:rPr>
              <a:t>m</a:t>
            </a:r>
            <a:r>
              <a:rPr lang="en-GB" dirty="0" smtClean="0"/>
              <a:t>m</a:t>
            </a:r>
            <a:r>
              <a:rPr lang="en-GB" baseline="30000" dirty="0" smtClean="0"/>
              <a:t>2 </a:t>
            </a:r>
          </a:p>
          <a:p>
            <a:pPr lvl="1"/>
            <a:r>
              <a:rPr lang="en-GB" dirty="0" smtClean="0"/>
              <a:t>digital electronics, more space for more intelligence</a:t>
            </a:r>
          </a:p>
          <a:p>
            <a:pPr lvl="1"/>
            <a:r>
              <a:rPr lang="en-GB" dirty="0" smtClean="0"/>
              <a:t>Last but not least: engineers time to optimize the design</a:t>
            </a:r>
          </a:p>
          <a:p>
            <a:pPr lvl="2"/>
            <a:r>
              <a:rPr lang="en-GB" dirty="0" smtClean="0"/>
              <a:t>See experience of </a:t>
            </a:r>
            <a:r>
              <a:rPr lang="en-GB" dirty="0" smtClean="0"/>
              <a:t>MediPix</a:t>
            </a:r>
            <a:r>
              <a:rPr lang="en-GB" dirty="0" smtClean="0"/>
              <a:t> for digital cells</a:t>
            </a:r>
            <a:r>
              <a:rPr lang="en-GB" dirty="0" smtClean="0">
                <a:latin typeface="Tw Cen MT"/>
                <a:cs typeface="Tw Cen MT"/>
              </a:rPr>
              <a:t> </a:t>
            </a:r>
            <a:endParaRPr lang="en-GB" dirty="0">
              <a:latin typeface="Tw Cen MT"/>
              <a:cs typeface="Tw Cen MT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8263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Thinner sensors are desirable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</a:t>
            </a:r>
            <a:r>
              <a:rPr lang="en-GB" dirty="0" smtClean="0"/>
              <a:t>harge </a:t>
            </a:r>
            <a:r>
              <a:rPr lang="en-GB" dirty="0" smtClean="0"/>
              <a:t>sharing</a:t>
            </a:r>
            <a:r>
              <a:rPr lang="en-GB" dirty="0" smtClean="0"/>
              <a:t> should be preserved, this implies </a:t>
            </a:r>
            <a:r>
              <a:rPr lang="en-GB" dirty="0" smtClean="0"/>
              <a:t>to decrease the pitch in </a:t>
            </a:r>
            <a:r>
              <a:rPr lang="en-GB" dirty="0" smtClean="0"/>
              <a:t>R</a:t>
            </a:r>
            <a:r>
              <a:rPr lang="en-GB" dirty="0" smtClean="0">
                <a:latin typeface="Symbol" charset="2"/>
                <a:cs typeface="Symbol" charset="2"/>
              </a:rPr>
              <a:t>f</a:t>
            </a:r>
            <a:r>
              <a:rPr lang="en-GB" dirty="0" smtClean="0">
                <a:latin typeface="Symbol" charset="2"/>
                <a:cs typeface="Symbol" charset="2"/>
              </a:rPr>
              <a:t> </a:t>
            </a:r>
            <a:r>
              <a:rPr lang="en-GB" dirty="0" smtClean="0">
                <a:cs typeface="Tw Cen MT"/>
              </a:rPr>
              <a:t>proportionally</a:t>
            </a:r>
          </a:p>
          <a:p>
            <a:pPr lvl="1">
              <a:buNone/>
            </a:pPr>
            <a:r>
              <a:rPr lang="en-GB" dirty="0" smtClean="0">
                <a:cs typeface="Tw Cen MT"/>
              </a:rPr>
              <a:t>	</a:t>
            </a:r>
            <a:r>
              <a:rPr lang="en-GB" b="1" dirty="0" smtClean="0">
                <a:cs typeface="Tw Cen MT"/>
                <a:sym typeface="Wingdings"/>
              </a:rPr>
              <a:t>i.e.</a:t>
            </a:r>
            <a:r>
              <a:rPr lang="en-GB" b="1" dirty="0" smtClean="0">
                <a:cs typeface="Tw Cen MT"/>
              </a:rPr>
              <a:t> </a:t>
            </a:r>
            <a:r>
              <a:rPr lang="en-GB" b="1" dirty="0" smtClean="0">
                <a:cs typeface="Tw Cen MT"/>
              </a:rPr>
              <a:t>60 </a:t>
            </a:r>
            <a:r>
              <a:rPr lang="en-GB" b="1" dirty="0" smtClean="0">
                <a:latin typeface="Symbol" charset="2"/>
                <a:cs typeface="Symbol" charset="2"/>
              </a:rPr>
              <a:t>m</a:t>
            </a:r>
            <a:r>
              <a:rPr lang="en-GB" b="1" dirty="0" smtClean="0">
                <a:cs typeface="Tw Cen MT"/>
              </a:rPr>
              <a:t>m for 180-200 </a:t>
            </a:r>
            <a:r>
              <a:rPr lang="en-GB" b="1" dirty="0" smtClean="0">
                <a:latin typeface="Symbol" charset="2"/>
                <a:cs typeface="Tw Cen MT"/>
              </a:rPr>
              <a:t>m</a:t>
            </a:r>
            <a:r>
              <a:rPr lang="en-GB" b="1" dirty="0" smtClean="0">
                <a:cs typeface="Tw Cen MT"/>
              </a:rPr>
              <a:t>m thick</a:t>
            </a:r>
            <a:r>
              <a:rPr lang="en-GB" b="1" dirty="0" smtClean="0">
                <a:cs typeface="Tw Cen MT"/>
                <a:sym typeface="Wingdings"/>
              </a:rPr>
              <a:t> </a:t>
            </a:r>
            <a:endParaRPr lang="en-GB" b="1" dirty="0" smtClean="0">
              <a:cs typeface="Tw Cen MT"/>
            </a:endParaRPr>
          </a:p>
          <a:p>
            <a:r>
              <a:rPr lang="en-GB" dirty="0" smtClean="0">
                <a:latin typeface="Symbol" charset="2"/>
                <a:cs typeface="Tw Cen MT"/>
              </a:rPr>
              <a:t> </a:t>
            </a:r>
            <a:r>
              <a:rPr lang="en-GB" dirty="0" smtClean="0">
                <a:cs typeface="Tw Cen MT"/>
              </a:rPr>
              <a:t>Segmentation in </a:t>
            </a:r>
            <a:r>
              <a:rPr lang="en-GB" dirty="0" smtClean="0">
                <a:cs typeface="Tw Cen MT"/>
              </a:rPr>
              <a:t>z</a:t>
            </a:r>
            <a:r>
              <a:rPr lang="en-GB" dirty="0" smtClean="0">
                <a:cs typeface="Tw Cen MT"/>
              </a:rPr>
              <a:t> should not</a:t>
            </a:r>
            <a:r>
              <a:rPr lang="en-GB" dirty="0" smtClean="0">
                <a:cs typeface="Tw Cen MT"/>
              </a:rPr>
              <a:t> deteriorate resolution at </a:t>
            </a:r>
            <a:r>
              <a:rPr lang="en-GB" dirty="0" smtClean="0">
                <a:cs typeface="Tw Cen MT"/>
              </a:rPr>
              <a:t>low </a:t>
            </a:r>
            <a:r>
              <a:rPr lang="en-GB" dirty="0" smtClean="0">
                <a:cs typeface="Tw Cen MT"/>
              </a:rPr>
              <a:t>angles (long cluster) </a:t>
            </a:r>
            <a:endParaRPr lang="en-GB" dirty="0" smtClean="0">
              <a:cs typeface="Tw Cen MT"/>
            </a:endParaRP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Pixel Rates @ 2 10</a:t>
            </a:r>
            <a:r>
              <a:rPr lang="en-GB" baseline="30000" dirty="0" smtClean="0"/>
              <a:t>34</a:t>
            </a:r>
            <a:r>
              <a:rPr lang="en-GB" dirty="0" smtClean="0"/>
              <a:t>cm</a:t>
            </a:r>
            <a:r>
              <a:rPr lang="en-GB" baseline="30000" dirty="0" smtClean="0"/>
              <a:t>-2</a:t>
            </a:r>
            <a:r>
              <a:rPr lang="en-GB" dirty="0" smtClean="0"/>
              <a:t>s</a:t>
            </a:r>
            <a:r>
              <a:rPr lang="en-GB" baseline="30000" dirty="0" smtClean="0"/>
              <a:t>-1</a:t>
            </a:r>
            <a:endParaRPr lang="en-GB" dirty="0"/>
          </a:p>
        </p:txBody>
      </p:sp>
      <p:pic>
        <p:nvPicPr>
          <p:cNvPr id="5" name="Espace réservé du contenu 4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524000"/>
            <a:ext cx="3505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Espace réservé du contenu 5"/>
          <p:cNvPicPr>
            <a:picLocks noGr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507988"/>
            <a:ext cx="3276600" cy="19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3505200"/>
            <a:ext cx="3505200" cy="191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5867400" y="6029980"/>
            <a:ext cx="3048000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Pixel rate (RED) </a:t>
            </a:r>
            <a:r>
              <a:rPr lang="en-GB" sz="1400" b="1" dirty="0" smtClean="0"/>
              <a:t>vs</a:t>
            </a:r>
            <a:r>
              <a:rPr lang="en-GB" sz="1400" b="1" dirty="0" smtClean="0"/>
              <a:t> Theta </a:t>
            </a:r>
            <a:r>
              <a:rPr lang="en-GB" sz="1400" dirty="0" smtClean="0"/>
              <a:t>[in blue is the particle flux, in red the pixel flux]</a:t>
            </a:r>
            <a:endParaRPr lang="en-GB" sz="1400" dirty="0"/>
          </a:p>
        </p:txBody>
      </p:sp>
      <p:pic>
        <p:nvPicPr>
          <p:cNvPr id="10" name="Image 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3505200"/>
            <a:ext cx="3276600" cy="191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Connecteur droit 12"/>
          <p:cNvCxnSpPr/>
          <p:nvPr/>
        </p:nvCxnSpPr>
        <p:spPr>
          <a:xfrm rot="5400000" flipH="1" flipV="1">
            <a:off x="6020991" y="2513409"/>
            <a:ext cx="121840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304800" y="5410200"/>
            <a:ext cx="38764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200 micron detector 60 micron ~ok</a:t>
            </a:r>
          </a:p>
          <a:p>
            <a:r>
              <a:rPr lang="en-GB" dirty="0" smtClean="0"/>
              <a:t>Smaller </a:t>
            </a:r>
            <a:r>
              <a:rPr lang="en-GB" dirty="0" smtClean="0"/>
              <a:t>z</a:t>
            </a:r>
            <a:r>
              <a:rPr lang="en-GB" dirty="0" smtClean="0"/>
              <a:t> pitch determine larger clusters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04800" y="6172200"/>
            <a:ext cx="4987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MULTIPLY by 2.5 for HL</a:t>
            </a:r>
            <a:r>
              <a:rPr lang="en-GB" sz="2000" b="1" dirty="0" smtClean="0"/>
              <a:t>-LHC </a:t>
            </a:r>
            <a:r>
              <a:rPr lang="en-GB" sz="2000" b="1" dirty="0" smtClean="0">
                <a:sym typeface="Wingdings"/>
              </a:rPr>
              <a:t></a:t>
            </a:r>
            <a:r>
              <a:rPr lang="en-GB" sz="2000" b="1" dirty="0" smtClean="0">
                <a:sym typeface="Wingdings"/>
              </a:rPr>
              <a:t> 1.5 </a:t>
            </a:r>
            <a:r>
              <a:rPr lang="en-GB" sz="2000" b="1" dirty="0" smtClean="0">
                <a:sym typeface="Wingdings"/>
              </a:rPr>
              <a:t>GHz/cm2</a:t>
            </a:r>
            <a:r>
              <a:rPr lang="en-GB" sz="2000" b="1" dirty="0" smtClean="0"/>
              <a:t> </a:t>
            </a:r>
            <a:endParaRPr lang="en-GB" sz="2000" b="1" dirty="0"/>
          </a:p>
        </p:txBody>
      </p:sp>
      <p:cxnSp>
        <p:nvCxnSpPr>
          <p:cNvPr id="19" name="Connecteur droit avec flèche 18"/>
          <p:cNvCxnSpPr/>
          <p:nvPr/>
        </p:nvCxnSpPr>
        <p:spPr>
          <a:xfrm rot="5400000" flipH="1" flipV="1">
            <a:off x="-839788" y="3352800"/>
            <a:ext cx="2590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 rot="16200000">
            <a:off x="-691564" y="3294032"/>
            <a:ext cx="192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Pixel (particle) flux</a:t>
            </a:r>
            <a:endParaRPr lang="en-GB" dirty="0"/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5410200" y="5715000"/>
            <a:ext cx="2590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5899543" y="5334000"/>
            <a:ext cx="65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theta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Understanding the architecture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Médian.thmx</Template>
  <TotalTime>4321</TotalTime>
  <Words>1082</Words>
  <Application>Microsoft Macintosh PowerPoint</Application>
  <PresentationFormat>Présentation à l'écran (4:3)</PresentationFormat>
  <Paragraphs>120</Paragraphs>
  <Slides>16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Médian</vt:lpstr>
      <vt:lpstr>PHASE-1b ACtivities    </vt:lpstr>
      <vt:lpstr>Introduction</vt:lpstr>
      <vt:lpstr>Link to Phase II</vt:lpstr>
      <vt:lpstr>Diapositive 4</vt:lpstr>
      <vt:lpstr>This talk</vt:lpstr>
      <vt:lpstr>New Pixel Chip goals </vt:lpstr>
      <vt:lpstr>Consideration on Pixel size</vt:lpstr>
      <vt:lpstr>Pixel Rates @ 2 1034cm-2s-1</vt:lpstr>
      <vt:lpstr>Understanding the architecture</vt:lpstr>
      <vt:lpstr>Inefficiency due to FREEZE time</vt:lpstr>
      <vt:lpstr>Example of 60x150 mm2 pixel  @1.5GHz </vt:lpstr>
      <vt:lpstr>How much digital circuitry in the pixel ? </vt:lpstr>
      <vt:lpstr>Local storage until Latency</vt:lpstr>
      <vt:lpstr>Plan of progress</vt:lpstr>
      <vt:lpstr>Initial R&amp;D </vt:lpstr>
      <vt:lpstr>Conclusion</vt:lpstr>
    </vt:vector>
  </TitlesOfParts>
  <Company>CERN &amp; INFN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Pixel Chip project</dc:title>
  <dc:creator>Lino Demaria</dc:creator>
  <cp:lastModifiedBy>Lino Demaria</cp:lastModifiedBy>
  <cp:revision>298</cp:revision>
  <dcterms:created xsi:type="dcterms:W3CDTF">2011-11-08T13:11:16Z</dcterms:created>
  <dcterms:modified xsi:type="dcterms:W3CDTF">2011-11-08T22:32:58Z</dcterms:modified>
</cp:coreProperties>
</file>