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91" r:id="rId2"/>
    <p:sldId id="370" r:id="rId3"/>
    <p:sldId id="371" r:id="rId4"/>
    <p:sldId id="372" r:id="rId5"/>
    <p:sldId id="318" r:id="rId6"/>
    <p:sldId id="405" r:id="rId7"/>
    <p:sldId id="406" r:id="rId8"/>
    <p:sldId id="407" r:id="rId9"/>
    <p:sldId id="408" r:id="rId10"/>
    <p:sldId id="409" r:id="rId11"/>
    <p:sldId id="410" r:id="rId12"/>
    <p:sldId id="413" r:id="rId13"/>
    <p:sldId id="412" r:id="rId14"/>
    <p:sldId id="388" r:id="rId15"/>
    <p:sldId id="414" r:id="rId16"/>
    <p:sldId id="415" r:id="rId17"/>
    <p:sldId id="394" r:id="rId18"/>
    <p:sldId id="421" r:id="rId19"/>
    <p:sldId id="395" r:id="rId20"/>
    <p:sldId id="416" r:id="rId21"/>
    <p:sldId id="417" r:id="rId22"/>
    <p:sldId id="418" r:id="rId23"/>
    <p:sldId id="390" r:id="rId24"/>
    <p:sldId id="419" r:id="rId25"/>
    <p:sldId id="403" r:id="rId26"/>
    <p:sldId id="387" r:id="rId27"/>
    <p:sldId id="420" r:id="rId28"/>
    <p:sldId id="385" r:id="rId29"/>
    <p:sldId id="411" r:id="rId30"/>
    <p:sldId id="404" r:id="rId31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0000FF"/>
    <a:srgbClr val="FEADA0"/>
    <a:srgbClr val="B0EE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1" autoAdjust="0"/>
    <p:restoredTop sz="94660"/>
  </p:normalViewPr>
  <p:slideViewPr>
    <p:cSldViewPr>
      <p:cViewPr>
        <p:scale>
          <a:sx n="100" d="100"/>
          <a:sy n="100" d="100"/>
        </p:scale>
        <p:origin x="-392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63988" y="0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703C40-6194-47F6-93D9-309ABECA229A}" type="datetimeFigureOut">
              <a:rPr lang="en-US" smtClean="0"/>
              <a:t>11/8/11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63988" y="8818563"/>
            <a:ext cx="3032125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C2A95-2773-426B-8520-70DD6A7329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478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2658" cy="46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03" tIns="46502" rIns="93003" bIns="46502" numCol="1" anchor="t" anchorCtr="0" compatLnSpc="1">
            <a:prstTxWarp prst="textNoShape">
              <a:avLst/>
            </a:prstTxWarp>
          </a:bodyPr>
          <a:lstStyle>
            <a:lvl1pPr defTabSz="930392">
              <a:defRPr sz="1200" b="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441" y="1"/>
            <a:ext cx="3032658" cy="46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03" tIns="46502" rIns="93003" bIns="46502" numCol="1" anchor="t" anchorCtr="0" compatLnSpc="1">
            <a:prstTxWarp prst="textNoShape">
              <a:avLst/>
            </a:prstTxWarp>
          </a:bodyPr>
          <a:lstStyle>
            <a:lvl1pPr algn="r" defTabSz="930392">
              <a:defRPr sz="1200" b="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92" y="4410396"/>
            <a:ext cx="5597519" cy="417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03" tIns="46502" rIns="93003" bIns="4650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9197"/>
            <a:ext cx="3032658" cy="46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03" tIns="46502" rIns="93003" bIns="46502" numCol="1" anchor="b" anchorCtr="0" compatLnSpc="1">
            <a:prstTxWarp prst="textNoShape">
              <a:avLst/>
            </a:prstTxWarp>
          </a:bodyPr>
          <a:lstStyle>
            <a:lvl1pPr defTabSz="930392">
              <a:defRPr sz="1200" b="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441" y="8819197"/>
            <a:ext cx="3032658" cy="46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003" tIns="46502" rIns="93003" bIns="46502" numCol="1" anchor="b" anchorCtr="0" compatLnSpc="1">
            <a:prstTxWarp prst="textNoShape">
              <a:avLst/>
            </a:prstTxWarp>
          </a:bodyPr>
          <a:lstStyle>
            <a:lvl1pPr algn="r" defTabSz="930392">
              <a:defRPr sz="1200" b="0"/>
            </a:lvl1pPr>
          </a:lstStyle>
          <a:p>
            <a:fld id="{73C67B18-FC1D-4D2B-A811-3EA40978010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679010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7D5B66-E2D9-4F18-823D-3C49FBBFDEF0}" type="slidenum">
              <a:rPr lang="en-US"/>
              <a:pPr/>
              <a:t>2</a:t>
            </a:fld>
            <a:endParaRPr lang="en-US"/>
          </a:p>
        </p:txBody>
      </p:sp>
      <p:sp>
        <p:nvSpPr>
          <p:cNvPr id="246786" name="Rectangle 7"/>
          <p:cNvSpPr txBox="1">
            <a:spLocks noGrp="1" noChangeArrowheads="1"/>
          </p:cNvSpPr>
          <p:nvPr/>
        </p:nvSpPr>
        <p:spPr bwMode="auto">
          <a:xfrm>
            <a:off x="3963441" y="8819197"/>
            <a:ext cx="3032658" cy="46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17" tIns="46509" rIns="93017" bIns="46509" anchor="b"/>
          <a:lstStyle/>
          <a:p>
            <a:pPr algn="r" defTabSz="930392"/>
            <a:fld id="{39482755-47A8-4E6C-AED5-81F6859CF37A}" type="slidenum">
              <a:rPr lang="en-US" sz="1200" b="0"/>
              <a:pPr algn="r" defTabSz="930392"/>
              <a:t>2</a:t>
            </a:fld>
            <a:endParaRPr lang="en-US" sz="1200" b="0" dirty="0"/>
          </a:p>
        </p:txBody>
      </p:sp>
      <p:sp>
        <p:nvSpPr>
          <p:cNvPr id="2467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678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3017" tIns="46509" rIns="93017" bIns="46509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0846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0853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FE3A13-89E4-4667-AF8A-445EF51BF69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9405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18275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95477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25372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23132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DB9011-B7B5-406C-89A3-9DB84E0CD1E7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242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160D04-EA76-49AF-BD8A-77E567101889}" type="slidenum">
              <a:rPr lang="en-US"/>
              <a:pPr/>
              <a:t>3</a:t>
            </a:fld>
            <a:endParaRPr lang="en-US"/>
          </a:p>
        </p:txBody>
      </p:sp>
      <p:sp>
        <p:nvSpPr>
          <p:cNvPr id="248834" name="Rectangle 7"/>
          <p:cNvSpPr txBox="1">
            <a:spLocks noGrp="1" noChangeArrowheads="1"/>
          </p:cNvSpPr>
          <p:nvPr/>
        </p:nvSpPr>
        <p:spPr bwMode="auto">
          <a:xfrm>
            <a:off x="3963441" y="8819197"/>
            <a:ext cx="3032658" cy="46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17" tIns="46509" rIns="93017" bIns="46509" anchor="b"/>
          <a:lstStyle/>
          <a:p>
            <a:pPr algn="r" defTabSz="930392"/>
            <a:fld id="{A2D8081C-FDEE-48F3-9FC0-84B410BE4B5D}" type="slidenum">
              <a:rPr lang="en-US" sz="1200" b="0"/>
              <a:pPr algn="r" defTabSz="930392"/>
              <a:t>3</a:t>
            </a:fld>
            <a:endParaRPr lang="en-US" sz="1200" b="0" dirty="0"/>
          </a:p>
        </p:txBody>
      </p:sp>
      <p:sp>
        <p:nvSpPr>
          <p:cNvPr id="248835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1187450" y="703263"/>
            <a:ext cx="4624388" cy="3468687"/>
          </a:xfrm>
          <a:ln/>
        </p:spPr>
      </p:sp>
      <p:sp>
        <p:nvSpPr>
          <p:cNvPr id="248836" name="Notes Placeholder 2"/>
          <p:cNvSpPr>
            <a:spLocks noGrp="1"/>
          </p:cNvSpPr>
          <p:nvPr>
            <p:ph type="body" idx="1"/>
          </p:nvPr>
        </p:nvSpPr>
        <p:spPr>
          <a:xfrm>
            <a:off x="933989" y="4410396"/>
            <a:ext cx="5129724" cy="4175750"/>
          </a:xfrm>
        </p:spPr>
        <p:txBody>
          <a:bodyPr lIns="92040" tIns="45212" rIns="92040" bIns="45212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95EC05-F708-4BE4-9E41-4545ADECC24E}" type="slidenum">
              <a:rPr lang="en-US"/>
              <a:pPr/>
              <a:t>4</a:t>
            </a:fld>
            <a:endParaRPr lang="en-US"/>
          </a:p>
        </p:txBody>
      </p:sp>
      <p:sp>
        <p:nvSpPr>
          <p:cNvPr id="250882" name="Rectangle 7"/>
          <p:cNvSpPr txBox="1">
            <a:spLocks noGrp="1" noChangeArrowheads="1"/>
          </p:cNvSpPr>
          <p:nvPr/>
        </p:nvSpPr>
        <p:spPr bwMode="auto">
          <a:xfrm>
            <a:off x="3963441" y="8819197"/>
            <a:ext cx="3032658" cy="462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3017" tIns="46509" rIns="93017" bIns="46509" anchor="b"/>
          <a:lstStyle/>
          <a:p>
            <a:pPr algn="r" defTabSz="930392"/>
            <a:fld id="{FF2BFC53-A4EB-4AC6-82B1-9E4689F94370}" type="slidenum">
              <a:rPr lang="en-US" sz="1200" b="0"/>
              <a:pPr algn="r" defTabSz="930392"/>
              <a:t>4</a:t>
            </a:fld>
            <a:endParaRPr lang="en-US" sz="1200" b="0" dirty="0"/>
          </a:p>
        </p:txBody>
      </p:sp>
      <p:sp>
        <p:nvSpPr>
          <p:cNvPr id="2508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088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93017" tIns="46509" rIns="93017" bIns="46509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413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9459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36254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6989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59187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C67B18-FC1D-4D2B-A811-3EA409780108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872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80313E-C518-4D36-8BFB-A48D2F7BD6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CC68C-FA0E-42E9-8901-18ABB2C1A6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0A62B5-9A73-4474-B945-E684F329E0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4E01952-AE42-4171-8528-0CDD0F1A51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B00173-92ED-46CC-81B0-AB0B2F02F7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FC869-284A-4B2A-AFF0-B43F5697B2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E7AF2-11EC-44E8-AB54-00B3DABB93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B807E3-0DE9-42EF-A8D3-63A5CFD834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495855-018E-406C-BB28-40708C111A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E4593E-3D14-455B-86C2-B6370A83B2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F6CCB-FD64-48B6-B06E-AE61ABFC73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FCF102-A9CC-4419-B642-383D0BD2A9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57755DB7-600C-42BB-B048-061D496014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cms.cern.ch/" TargetMode="Externa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6" Type="http://schemas.openxmlformats.org/officeDocument/2006/relationships/hyperlink" Target="http://cms.cern.ch/" TargetMode="Externa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hyperlink" Target="http://cms.cern.ch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microsoft.com/office/2007/relationships/hdphoto" Target="../media/hdphoto4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cms.cern.ch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cms.cern.ch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6.jpeg"/><Relationship Id="rId6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4" Type="http://schemas.openxmlformats.org/officeDocument/2006/relationships/image" Target="../media/image29.jpeg"/><Relationship Id="rId5" Type="http://schemas.openxmlformats.org/officeDocument/2006/relationships/hyperlink" Target="http://cms.cern.ch/" TargetMode="External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hyperlink" Target="http://cms.cern.ch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1.emf"/><Relationship Id="rId7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openxmlformats.org/officeDocument/2006/relationships/hyperlink" Target="http://cms.cern.ch/" TargetMode="Externa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s.cern.ch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ms.cern.ch/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cms.cern.ch/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hyperlink" Target="http://cms.cern.ch/" TargetMode="Externa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4" Type="http://schemas.openxmlformats.org/officeDocument/2006/relationships/image" Target="../media/image39.jpeg"/><Relationship Id="rId5" Type="http://schemas.microsoft.com/office/2007/relationships/hdphoto" Target="../media/hdphoto5.wdp"/><Relationship Id="rId6" Type="http://schemas.openxmlformats.org/officeDocument/2006/relationships/image" Target="../media/image40.jpeg"/><Relationship Id="rId7" Type="http://schemas.openxmlformats.org/officeDocument/2006/relationships/image" Target="../media/image41.jpeg"/><Relationship Id="rId8" Type="http://schemas.openxmlformats.org/officeDocument/2006/relationships/hyperlink" Target="http://cms.cern.ch/" TargetMode="Externa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ms.cern.ch/" TargetMode="External"/><Relationship Id="rId3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cms.cern.ch/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4" Type="http://schemas.openxmlformats.org/officeDocument/2006/relationships/hyperlink" Target="http://cms.cern.ch/" TargetMode="External"/><Relationship Id="rId5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4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://cms.cern.ch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4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cms.cern.ch/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47.jpeg"/><Relationship Id="rId6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cms.cern.ch/" TargetMode="Externa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cms.cern.ch/" TargetMode="External"/><Relationship Id="rId5" Type="http://schemas.openxmlformats.org/officeDocument/2006/relationships/image" Target="../media/image1.png"/><Relationship Id="rId6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://cms.cern.ch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microsoft.com/office/2007/relationships/hdphoto" Target="../media/hdphoto1.wdp"/><Relationship Id="rId5" Type="http://schemas.openxmlformats.org/officeDocument/2006/relationships/image" Target="../media/image7.jpeg"/><Relationship Id="rId6" Type="http://schemas.openxmlformats.org/officeDocument/2006/relationships/hyperlink" Target="http://cms.cern.ch/" TargetMode="External"/><Relationship Id="rId7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microsoft.com/office/2007/relationships/hdphoto" Target="../media/hdphoto2.wdp"/><Relationship Id="rId6" Type="http://schemas.openxmlformats.org/officeDocument/2006/relationships/image" Target="../media/image10.jpeg"/><Relationship Id="rId7" Type="http://schemas.openxmlformats.org/officeDocument/2006/relationships/hyperlink" Target="http://cms.cern.ch/" TargetMode="External"/><Relationship Id="rId8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5" Type="http://schemas.microsoft.com/office/2007/relationships/hdphoto" Target="../media/hdphoto3.wdp"/><Relationship Id="rId6" Type="http://schemas.openxmlformats.org/officeDocument/2006/relationships/image" Target="../media/image13.jpeg"/><Relationship Id="rId7" Type="http://schemas.openxmlformats.org/officeDocument/2006/relationships/image" Target="../media/image14.jpeg"/><Relationship Id="rId8" Type="http://schemas.openxmlformats.org/officeDocument/2006/relationships/hyperlink" Target="http://cms.cern.ch/" TargetMode="Externa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microsoft.com/office/2007/relationships/hdphoto" Target="../media/hdphoto1.wdp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3200"/>
              <a:t>CMS Pixel Mechanical</a:t>
            </a:r>
            <a:br>
              <a:rPr lang="en-US" sz="3200"/>
            </a:br>
            <a:r>
              <a:rPr lang="en-US" sz="3200"/>
              <a:t>FPIX Half Disk Design Updates </a:t>
            </a:r>
          </a:p>
        </p:txBody>
      </p:sp>
      <p:sp>
        <p:nvSpPr>
          <p:cNvPr id="12595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 smtClean="0"/>
              <a:t>C. M. Lei</a:t>
            </a:r>
          </a:p>
          <a:p>
            <a:r>
              <a:rPr lang="en-US" sz="2000" dirty="0" smtClean="0"/>
              <a:t>Joe Howell</a:t>
            </a:r>
          </a:p>
          <a:p>
            <a:r>
              <a:rPr lang="en-US" sz="2000" dirty="0" smtClean="0"/>
              <a:t>Kirk Arndt</a:t>
            </a:r>
          </a:p>
          <a:p>
            <a:r>
              <a:rPr lang="en-US" sz="2000" dirty="0" smtClean="0"/>
              <a:t>Simon Kwan</a:t>
            </a:r>
          </a:p>
          <a:p>
            <a:r>
              <a:rPr lang="en-US" sz="2000" dirty="0" smtClean="0"/>
              <a:t>November 8, 2011</a:t>
            </a:r>
            <a:endParaRPr lang="en-US" sz="2000" dirty="0"/>
          </a:p>
        </p:txBody>
      </p:sp>
      <p:pic>
        <p:nvPicPr>
          <p:cNvPr id="125958" name="Picture 6" descr="CMS Log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93725" y="623887"/>
            <a:ext cx="3262432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>
                <a:solidFill>
                  <a:srgbClr val="000000"/>
                </a:solidFill>
              </a:rPr>
              <a:t>Half Disks within Half Cylinder</a:t>
            </a:r>
            <a:endParaRPr lang="en-US" b="0" dirty="0">
              <a:solidFill>
                <a:srgbClr val="000000"/>
              </a:solidFill>
            </a:endParaRPr>
          </a:p>
        </p:txBody>
      </p:sp>
      <p:pic>
        <p:nvPicPr>
          <p:cNvPr id="10" name="Picture 9" descr="a4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2721858"/>
            <a:ext cx="4114701" cy="3374142"/>
          </a:xfrm>
          <a:prstGeom prst="rect">
            <a:avLst/>
          </a:prstGeom>
        </p:spPr>
      </p:pic>
      <p:pic>
        <p:nvPicPr>
          <p:cNvPr id="11" name="Picture 10" descr="a5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985202" y="489402"/>
            <a:ext cx="1752600" cy="2450196"/>
          </a:xfrm>
          <a:prstGeom prst="rect">
            <a:avLst/>
          </a:prstGeom>
        </p:spPr>
      </p:pic>
      <p:pic>
        <p:nvPicPr>
          <p:cNvPr id="12" name="Picture 11" descr="a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667000"/>
            <a:ext cx="1918412" cy="3526492"/>
          </a:xfrm>
          <a:prstGeom prst="rect">
            <a:avLst/>
          </a:prstGeom>
        </p:spPr>
      </p:pic>
      <p:sp>
        <p:nvSpPr>
          <p:cNvPr id="13" name="AutoShape 16"/>
          <p:cNvSpPr>
            <a:spLocks/>
          </p:cNvSpPr>
          <p:nvPr/>
        </p:nvSpPr>
        <p:spPr bwMode="auto">
          <a:xfrm>
            <a:off x="1981200" y="1752600"/>
            <a:ext cx="2057400" cy="304800"/>
          </a:xfrm>
          <a:prstGeom prst="borderCallout2">
            <a:avLst>
              <a:gd name="adj1" fmla="val 26472"/>
              <a:gd name="adj2" fmla="val 105042"/>
              <a:gd name="adj3" fmla="val 30001"/>
              <a:gd name="adj4" fmla="val 115653"/>
              <a:gd name="adj5" fmla="val 173618"/>
              <a:gd name="adj6" fmla="val 136123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200" b="0" dirty="0" smtClean="0">
                <a:solidFill>
                  <a:srgbClr val="000000"/>
                </a:solidFill>
              </a:rPr>
              <a:t>Outer Assembly Mount</a:t>
            </a:r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>
            <a:off x="1752600" y="1143000"/>
            <a:ext cx="1981200" cy="3048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18220"/>
              <a:gd name="adj5" fmla="val 366302"/>
              <a:gd name="adj6" fmla="val 165374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200" b="0" dirty="0" smtClean="0">
                <a:solidFill>
                  <a:srgbClr val="000000"/>
                </a:solidFill>
              </a:rPr>
              <a:t>Inner Assembly Mount</a:t>
            </a:r>
          </a:p>
        </p:txBody>
      </p:sp>
      <p:pic>
        <p:nvPicPr>
          <p:cNvPr id="15" name="Picture 3" descr="CMS Logo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188604" y="6328351"/>
            <a:ext cx="2895600" cy="476250"/>
          </a:xfrm>
        </p:spPr>
        <p:txBody>
          <a:bodyPr/>
          <a:lstStyle/>
          <a:p>
            <a:r>
              <a:rPr lang="de-DE" dirty="0" smtClean="0">
                <a:solidFill>
                  <a:srgbClr val="000000"/>
                </a:solidFill>
              </a:rPr>
              <a:t>CMS FPix Upgrade Mech Nov '11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4867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15" descr="t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5" y="3200400"/>
            <a:ext cx="3336925" cy="217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de-DE" smtClean="0"/>
              <a:t>CMS FPix Upgrade Mech Nov '11</a:t>
            </a:r>
            <a:endParaRPr lang="en-US" dirty="0" smtClean="0"/>
          </a:p>
        </p:txBody>
      </p:sp>
      <p:sp>
        <p:nvSpPr>
          <p:cNvPr id="7175" name="AutoShape 19"/>
          <p:cNvSpPr>
            <a:spLocks/>
          </p:cNvSpPr>
          <p:nvPr/>
        </p:nvSpPr>
        <p:spPr bwMode="auto">
          <a:xfrm>
            <a:off x="457200" y="2514600"/>
            <a:ext cx="1447800" cy="533400"/>
          </a:xfrm>
          <a:prstGeom prst="borderCallout2">
            <a:avLst>
              <a:gd name="adj1" fmla="val 21431"/>
              <a:gd name="adj2" fmla="val 105264"/>
              <a:gd name="adj3" fmla="val 21431"/>
              <a:gd name="adj4" fmla="val 121380"/>
              <a:gd name="adj5" fmla="val 389287"/>
              <a:gd name="adj6" fmla="val 18694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0" dirty="0"/>
              <a:t>2 mm X 20 mm cable slot</a:t>
            </a:r>
          </a:p>
        </p:txBody>
      </p:sp>
      <p:sp>
        <p:nvSpPr>
          <p:cNvPr id="7176" name="Text Box 24"/>
          <p:cNvSpPr txBox="1">
            <a:spLocks noChangeArrowheads="1"/>
          </p:cNvSpPr>
          <p:nvPr/>
        </p:nvSpPr>
        <p:spPr bwMode="auto">
          <a:xfrm>
            <a:off x="298450" y="228600"/>
            <a:ext cx="2792413" cy="3381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b="0" dirty="0"/>
              <a:t>Simple Cooling Arrangement</a:t>
            </a:r>
          </a:p>
        </p:txBody>
      </p:sp>
      <p:sp>
        <p:nvSpPr>
          <p:cNvPr id="7177" name="AutoShape 25"/>
          <p:cNvSpPr>
            <a:spLocks/>
          </p:cNvSpPr>
          <p:nvPr/>
        </p:nvSpPr>
        <p:spPr bwMode="auto">
          <a:xfrm>
            <a:off x="304800" y="5562600"/>
            <a:ext cx="1828800" cy="533400"/>
          </a:xfrm>
          <a:prstGeom prst="borderCallout2">
            <a:avLst>
              <a:gd name="adj1" fmla="val 21431"/>
              <a:gd name="adj2" fmla="val 104167"/>
              <a:gd name="adj3" fmla="val 21431"/>
              <a:gd name="adj4" fmla="val 114148"/>
              <a:gd name="adj5" fmla="val -76486"/>
              <a:gd name="adj6" fmla="val 12934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0" dirty="0"/>
              <a:t>1.634 mm OD </a:t>
            </a:r>
          </a:p>
          <a:p>
            <a:pPr algn="ctr"/>
            <a:r>
              <a:rPr lang="en-US" sz="1400" b="0" dirty="0"/>
              <a:t>ss tubing</a:t>
            </a:r>
          </a:p>
        </p:txBody>
      </p:sp>
      <p:pic>
        <p:nvPicPr>
          <p:cNvPr id="7178" name="Picture 28" descr="CMS Log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9" name="TextBox 24"/>
          <p:cNvSpPr txBox="1">
            <a:spLocks noChangeArrowheads="1"/>
          </p:cNvSpPr>
          <p:nvPr/>
        </p:nvSpPr>
        <p:spPr bwMode="auto">
          <a:xfrm>
            <a:off x="586854" y="685800"/>
            <a:ext cx="711098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b="0" dirty="0"/>
              <a:t>A simple </a:t>
            </a:r>
            <a:r>
              <a:rPr lang="en-US" sz="1400" b="0" dirty="0" smtClean="0"/>
              <a:t>C-C </a:t>
            </a:r>
            <a:r>
              <a:rPr lang="en-US" sz="1400" b="0" dirty="0"/>
              <a:t>heat sink in a half ring shape is </a:t>
            </a:r>
            <a:r>
              <a:rPr lang="en-US" sz="1400" b="0" dirty="0" smtClean="0"/>
              <a:t>feasible (thermal </a:t>
            </a:r>
            <a:r>
              <a:rPr lang="en-US" sz="1400" b="0" dirty="0"/>
              <a:t>k</a:t>
            </a:r>
            <a:r>
              <a:rPr lang="en-US" sz="1400" b="0" dirty="0" smtClean="0"/>
              <a:t> of C-C = ~ 200W/m-K)</a:t>
            </a:r>
            <a:endParaRPr lang="en-US" sz="1400" b="0" dirty="0"/>
          </a:p>
          <a:p>
            <a:r>
              <a:rPr lang="en-US" sz="1400" b="0" dirty="0"/>
              <a:t>A simple and easy-to-fabricate ss tubing is embedded</a:t>
            </a:r>
          </a:p>
          <a:p>
            <a:r>
              <a:rPr lang="en-US" sz="1400" b="0" dirty="0"/>
              <a:t>Structural CF facing is glued to </a:t>
            </a:r>
            <a:r>
              <a:rPr lang="en-US" sz="1400" b="0" dirty="0" smtClean="0"/>
              <a:t>cover the tubing/cooling channel</a:t>
            </a:r>
            <a:endParaRPr lang="en-US" sz="1400" b="0" dirty="0"/>
          </a:p>
          <a:p>
            <a:r>
              <a:rPr lang="en-US" sz="1400" b="0" dirty="0"/>
              <a:t>All the curved-end surfaces of TPG blades are </a:t>
            </a:r>
            <a:r>
              <a:rPr lang="en-US" sz="1400" b="0" dirty="0" smtClean="0"/>
              <a:t>bonded to </a:t>
            </a:r>
            <a:r>
              <a:rPr lang="en-US" sz="1400" b="0" dirty="0"/>
              <a:t>the surface of CC rings</a:t>
            </a:r>
          </a:p>
        </p:txBody>
      </p:sp>
      <p:pic>
        <p:nvPicPr>
          <p:cNvPr id="14" name="Picture 13" descr="a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2133600"/>
            <a:ext cx="3606625" cy="3745539"/>
          </a:xfrm>
          <a:prstGeom prst="rect">
            <a:avLst/>
          </a:prstGeom>
        </p:spPr>
      </p:pic>
      <p:sp>
        <p:nvSpPr>
          <p:cNvPr id="15" name="AutoShape 13"/>
          <p:cNvSpPr>
            <a:spLocks/>
          </p:cNvSpPr>
          <p:nvPr/>
        </p:nvSpPr>
        <p:spPr bwMode="auto">
          <a:xfrm>
            <a:off x="4876800" y="3352800"/>
            <a:ext cx="990600" cy="304800"/>
          </a:xfrm>
          <a:prstGeom prst="borderCallout2">
            <a:avLst>
              <a:gd name="adj1" fmla="val 21431"/>
              <a:gd name="adj2" fmla="val -2940"/>
              <a:gd name="adj3" fmla="val 21431"/>
              <a:gd name="adj4" fmla="val -8273"/>
              <a:gd name="adj5" fmla="val -289671"/>
              <a:gd name="adj6" fmla="val 70606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0" dirty="0" smtClean="0"/>
              <a:t>C-C </a:t>
            </a:r>
            <a:r>
              <a:rPr lang="en-US" sz="1400" b="0" dirty="0"/>
              <a:t>ring </a:t>
            </a:r>
          </a:p>
        </p:txBody>
      </p:sp>
      <p:sp>
        <p:nvSpPr>
          <p:cNvPr id="16" name="AutoShape 19"/>
          <p:cNvSpPr>
            <a:spLocks/>
          </p:cNvSpPr>
          <p:nvPr/>
        </p:nvSpPr>
        <p:spPr bwMode="auto">
          <a:xfrm>
            <a:off x="7899575" y="2514600"/>
            <a:ext cx="863425" cy="304800"/>
          </a:xfrm>
          <a:prstGeom prst="borderCallout2">
            <a:avLst>
              <a:gd name="adj1" fmla="val 47856"/>
              <a:gd name="adj2" fmla="val -356"/>
              <a:gd name="adj3" fmla="val 47856"/>
              <a:gd name="adj4" fmla="val -7977"/>
              <a:gd name="adj5" fmla="val 211607"/>
              <a:gd name="adj6" fmla="val -26820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1400" b="0" dirty="0" err="1"/>
              <a:t>cf</a:t>
            </a:r>
            <a:r>
              <a:rPr lang="en-US" sz="1400" b="0" dirty="0"/>
              <a:t> </a:t>
            </a:r>
            <a:r>
              <a:rPr lang="en-US" sz="1400" b="0" dirty="0" smtClean="0"/>
              <a:t>facing  </a:t>
            </a:r>
            <a:endParaRPr lang="en-US" sz="1400" b="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93E-3D14-455B-86C2-B6370A83B258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026" name="Picture 2" descr="C:\Users\arndt\Dropbox\upgrade_pixels\CO2 cooling\COOLING_LOOP_DIAGRAM_2011Oct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200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297" y="152400"/>
            <a:ext cx="7845103" cy="3941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593725" y="468868"/>
            <a:ext cx="4660315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Cooling Tubing Layout … (Lately Proposed)</a:t>
            </a:r>
            <a:endParaRPr lang="en-US" b="0" dirty="0"/>
          </a:p>
        </p:txBody>
      </p:sp>
      <p:sp>
        <p:nvSpPr>
          <p:cNvPr id="6" name="TextBox 5"/>
          <p:cNvSpPr txBox="1"/>
          <p:nvPr/>
        </p:nvSpPr>
        <p:spPr>
          <a:xfrm>
            <a:off x="967691" y="3739277"/>
            <a:ext cx="7239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diagram of </a:t>
            </a:r>
            <a:r>
              <a:rPr lang="en-US" b="0" dirty="0">
                <a:solidFill>
                  <a:srgbClr val="1F497D"/>
                </a:solidFill>
                <a:latin typeface="Calibri"/>
                <a:ea typeface="Calibri"/>
              </a:rPr>
              <a:t>3 (nearly identical) cooling loops in a 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half-cylinder </a:t>
            </a:r>
          </a:p>
          <a:p>
            <a:r>
              <a:rPr lang="en-US" b="0" dirty="0">
                <a:solidFill>
                  <a:srgbClr val="1F497D"/>
                </a:solidFill>
                <a:latin typeface="Calibri"/>
                <a:ea typeface="Calibri"/>
                <a:sym typeface="Wingdings" pitchFamily="2" charset="2"/>
              </a:rPr>
              <a:t>	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  <a:sym typeface="Wingdings" pitchFamily="2" charset="2"/>
              </a:rPr>
              <a:t> 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segmentation of cooling follows segmentation of electronics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0" dirty="0">
                <a:solidFill>
                  <a:srgbClr val="1F497D"/>
                </a:solidFill>
                <a:latin typeface="Calibri"/>
                <a:ea typeface="Calibri"/>
              </a:rPr>
              <a:t>1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 </a:t>
            </a:r>
            <a:r>
              <a:rPr lang="en-US" b="0" dirty="0">
                <a:solidFill>
                  <a:srgbClr val="1F497D"/>
                </a:solidFill>
                <a:latin typeface="Calibri"/>
                <a:ea typeface="Calibri"/>
              </a:rPr>
              <a:t>loop per half-disk = 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6 </a:t>
            </a:r>
            <a:r>
              <a:rPr lang="en-US" b="0" dirty="0">
                <a:solidFill>
                  <a:srgbClr val="1F497D"/>
                </a:solidFill>
                <a:latin typeface="Calibri"/>
                <a:ea typeface="Calibri"/>
              </a:rPr>
              <a:t>loops per 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full cylinder</a:t>
            </a:r>
          </a:p>
          <a:p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Next steps: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Revise routing within the CC rings and half disk as needed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Calculate </a:t>
            </a:r>
            <a:r>
              <a:rPr lang="en-US" b="0" dirty="0">
                <a:solidFill>
                  <a:srgbClr val="1F497D"/>
                </a:solidFill>
                <a:latin typeface="Calibri"/>
                <a:ea typeface="Calibri"/>
              </a:rPr>
              <a:t>the fluid temperature and pressure drop for each of 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the cooling </a:t>
            </a:r>
            <a:r>
              <a:rPr lang="en-US" b="0" dirty="0">
                <a:solidFill>
                  <a:srgbClr val="1F497D"/>
                </a:solidFill>
                <a:latin typeface="Calibri"/>
                <a:ea typeface="Calibri"/>
              </a:rPr>
              <a:t>loops within a 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half cylinder</a:t>
            </a:r>
          </a:p>
          <a:p>
            <a:pPr marL="800100" lvl="1" indent="-342900">
              <a:buFont typeface="+mj-lt"/>
              <a:buAutoNum type="alphaLcParenR"/>
            </a:pP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Decide how to merge 6 (inlet and outlet) HC loops into </a:t>
            </a:r>
            <a:r>
              <a:rPr lang="en-US" b="0" dirty="0">
                <a:solidFill>
                  <a:srgbClr val="1F497D"/>
                </a:solidFill>
                <a:latin typeface="Calibri"/>
                <a:ea typeface="Calibri"/>
              </a:rPr>
              <a:t>4 inlet 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and 4 outlet </a:t>
            </a:r>
            <a:r>
              <a:rPr lang="en-US" b="0" dirty="0">
                <a:solidFill>
                  <a:srgbClr val="1F497D"/>
                </a:solidFill>
                <a:latin typeface="Calibri"/>
                <a:ea typeface="Calibri"/>
              </a:rPr>
              <a:t>copper tubes to/from the </a:t>
            </a:r>
            <a:r>
              <a:rPr lang="en-US" b="0" dirty="0" smtClean="0">
                <a:solidFill>
                  <a:srgbClr val="1F497D"/>
                </a:solidFill>
                <a:latin typeface="Calibri"/>
                <a:ea typeface="Calibri"/>
              </a:rPr>
              <a:t>plant 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372464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93725" y="468868"/>
            <a:ext cx="5865773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Cooling Tubing Layout … (Lately Proposed - continued)</a:t>
            </a:r>
            <a:endParaRPr lang="en-US" b="0" dirty="0"/>
          </a:p>
        </p:txBody>
      </p:sp>
      <p:pic>
        <p:nvPicPr>
          <p:cNvPr id="6" name="Picture 3" descr="CMS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pic>
        <p:nvPicPr>
          <p:cNvPr id="11" name="Picture 10" descr="a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4800" y="2775129"/>
            <a:ext cx="8534400" cy="1408335"/>
          </a:xfrm>
          <a:prstGeom prst="rect">
            <a:avLst/>
          </a:prstGeom>
        </p:spPr>
      </p:pic>
      <p:sp>
        <p:nvSpPr>
          <p:cNvPr id="14" name="Right Brace 13"/>
          <p:cNvSpPr/>
          <p:nvPr/>
        </p:nvSpPr>
        <p:spPr>
          <a:xfrm rot="16200000">
            <a:off x="4664044" y="1905000"/>
            <a:ext cx="457200" cy="1219200"/>
          </a:xfrm>
          <a:prstGeom prst="rightBrac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743200" y="1547335"/>
            <a:ext cx="4343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/>
              <a:t>The 3 cooling tube supply lines need to be routed in this section to make thermal connections to POH on the port cards</a:t>
            </a:r>
            <a:endParaRPr lang="en-US" sz="1400" b="0" dirty="0"/>
          </a:p>
        </p:txBody>
      </p:sp>
      <p:sp>
        <p:nvSpPr>
          <p:cNvPr id="16" name="Right Brace 15"/>
          <p:cNvSpPr/>
          <p:nvPr/>
        </p:nvSpPr>
        <p:spPr>
          <a:xfrm rot="5400000">
            <a:off x="3581400" y="3886201"/>
            <a:ext cx="457200" cy="1066799"/>
          </a:xfrm>
          <a:prstGeom prst="rightBrac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52600" y="4648200"/>
            <a:ext cx="40386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0" dirty="0" smtClean="0"/>
              <a:t>The 3 cooling tube supply lines need to be routed in a serpentine path in this section to cool the DC-DC converters</a:t>
            </a:r>
            <a:endParaRPr lang="en-US" sz="1400" b="0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4435444" y="2895600"/>
            <a:ext cx="914400" cy="1143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Port Cards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3352800" y="2895600"/>
            <a:ext cx="914400" cy="1143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DC-DC Converters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524000"/>
            <a:ext cx="4080723" cy="3810001"/>
          </a:xfrm>
          <a:prstGeom prst="rect">
            <a:avLst/>
          </a:prstGeom>
        </p:spPr>
      </p:pic>
      <p:pic>
        <p:nvPicPr>
          <p:cNvPr id="4" name="Picture 3" descr="CMS 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Pixel Mech Upgrade Nov '11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97CDC7A6-AEBC-4651-A8DF-76D70D9400DA}" type="slidenum">
              <a:rPr lang="en-US"/>
              <a:pPr/>
              <a:t>14</a:t>
            </a:fld>
            <a:endParaRPr lang="en-US"/>
          </a:p>
        </p:txBody>
      </p:sp>
      <p:pic>
        <p:nvPicPr>
          <p:cNvPr id="8" name="Picture 7" descr="a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2800" y="2634345"/>
            <a:ext cx="1532237" cy="2699656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09589" y="5410200"/>
          <a:ext cx="8077196" cy="819270"/>
        </p:xfrm>
        <a:graphic>
          <a:graphicData uri="http://schemas.openxmlformats.org/drawingml/2006/table">
            <a:tbl>
              <a:tblPr/>
              <a:tblGrid>
                <a:gridCol w="914411"/>
                <a:gridCol w="186555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216078"/>
                <a:gridCol w="493890"/>
              </a:tblGrid>
              <a:tr h="1164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Trough # 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1 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15 </a:t>
                      </a:r>
                    </a:p>
                  </a:txBody>
                  <a:tcPr marL="5824" marR="5824" marT="5824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21 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055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Outer Inner Tubing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Outer Outer Tubing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6*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Inner Tubing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Outer Cable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48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Inner Cable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12700" cap="flat" cmpd="sng" algn="ctr">
                      <a:solidFill>
                        <a:srgbClr val="7F7F7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5824" marR="5824" marT="5824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611285" y="6248400"/>
            <a:ext cx="22990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 smtClean="0"/>
              <a:t>*  Tubing located inside HC beyond the trough</a:t>
            </a:r>
            <a:endParaRPr lang="en-US" sz="8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00" y="456962"/>
            <a:ext cx="8153399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/>
              <a:t>Cooling tube and flex cable routing are allowed installation/removal of the </a:t>
            </a:r>
          </a:p>
          <a:p>
            <a:r>
              <a:rPr lang="en-US" sz="1400" b="0" dirty="0" smtClean="0"/>
              <a:t>    inner assemblies possible between previously installed outer assemblies</a:t>
            </a:r>
          </a:p>
          <a:p>
            <a:endParaRPr lang="en-US" sz="1400" b="0" dirty="0" smtClean="0"/>
          </a:p>
          <a:p>
            <a:r>
              <a:rPr lang="en-US" sz="1400" b="0" dirty="0" smtClean="0"/>
              <a:t>Half Disks with its cooling tubes and cables are installed in the order of </a:t>
            </a:r>
          </a:p>
          <a:p>
            <a:r>
              <a:rPr lang="en-US" sz="1400" b="0" dirty="0" smtClean="0"/>
              <a:t>    1</a:t>
            </a:r>
            <a:r>
              <a:rPr lang="en-US" sz="1400" b="0" baseline="30000" dirty="0" smtClean="0"/>
              <a:t>st</a:t>
            </a:r>
            <a:r>
              <a:rPr lang="en-US" sz="1400" b="0" dirty="0" smtClean="0"/>
              <a:t>, 2</a:t>
            </a:r>
            <a:r>
              <a:rPr lang="en-US" sz="1400" b="0" baseline="30000" dirty="0" smtClean="0"/>
              <a:t>nd</a:t>
            </a:r>
            <a:r>
              <a:rPr lang="en-US" sz="1400" b="0" dirty="0" smtClean="0"/>
              <a:t> and 3</a:t>
            </a:r>
            <a:r>
              <a:rPr lang="en-US" sz="1400" b="0" baseline="30000" dirty="0" smtClean="0"/>
              <a:t>rd</a:t>
            </a:r>
            <a:r>
              <a:rPr lang="en-US" sz="1400" b="0" dirty="0" smtClean="0"/>
              <a:t> for outer assemblies first </a:t>
            </a:r>
          </a:p>
          <a:p>
            <a:r>
              <a:rPr lang="en-US" sz="1400" b="0" dirty="0" smtClean="0"/>
              <a:t>    then 3</a:t>
            </a:r>
            <a:r>
              <a:rPr lang="en-US" sz="1400" b="0" baseline="30000" dirty="0" smtClean="0"/>
              <a:t>rd</a:t>
            </a:r>
            <a:r>
              <a:rPr lang="en-US" sz="1400" b="0" dirty="0" smtClean="0"/>
              <a:t>, 2</a:t>
            </a:r>
            <a:r>
              <a:rPr lang="en-US" sz="1400" b="0" baseline="30000" dirty="0" smtClean="0"/>
              <a:t>nd</a:t>
            </a:r>
            <a:r>
              <a:rPr lang="en-US" sz="1400" b="0" dirty="0" smtClean="0"/>
              <a:t>, 1</a:t>
            </a:r>
            <a:r>
              <a:rPr lang="en-US" sz="1400" b="0" baseline="30000" dirty="0" smtClean="0"/>
              <a:t>st</a:t>
            </a:r>
            <a:r>
              <a:rPr lang="en-US" sz="1400" b="0" dirty="0" smtClean="0"/>
              <a:t> for the inner assemblies</a:t>
            </a:r>
          </a:p>
          <a:p>
            <a:endParaRPr lang="en-US" sz="1400" b="0" dirty="0"/>
          </a:p>
        </p:txBody>
      </p:sp>
      <p:pic>
        <p:nvPicPr>
          <p:cNvPr id="13" name="Picture 12" descr="a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3400" y="1905000"/>
            <a:ext cx="3090863" cy="207645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970" y="2133600"/>
            <a:ext cx="1766230" cy="3410451"/>
          </a:xfrm>
          <a:prstGeom prst="rect">
            <a:avLst/>
          </a:prstGeom>
        </p:spPr>
      </p:pic>
      <p:pic>
        <p:nvPicPr>
          <p:cNvPr id="15" name="Picture 14" descr="a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066" y="2068338"/>
            <a:ext cx="3832934" cy="3875261"/>
          </a:xfrm>
          <a:prstGeom prst="rect">
            <a:avLst/>
          </a:prstGeom>
        </p:spPr>
      </p:pic>
      <p:sp>
        <p:nvSpPr>
          <p:cNvPr id="16" name="AutoShape 16"/>
          <p:cNvSpPr>
            <a:spLocks/>
          </p:cNvSpPr>
          <p:nvPr/>
        </p:nvSpPr>
        <p:spPr bwMode="auto">
          <a:xfrm>
            <a:off x="5105400" y="4096251"/>
            <a:ext cx="2743200" cy="762000"/>
          </a:xfrm>
          <a:prstGeom prst="borderCallout2">
            <a:avLst>
              <a:gd name="adj1" fmla="val 48694"/>
              <a:gd name="adj2" fmla="val 103911"/>
              <a:gd name="adj3" fmla="val 49595"/>
              <a:gd name="adj4" fmla="val 114697"/>
              <a:gd name="adj5" fmla="val 76560"/>
              <a:gd name="adj6" fmla="val 120507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Filled with </a:t>
            </a:r>
            <a:r>
              <a:rPr lang="en-US" sz="1200" b="0" dirty="0" err="1" smtClean="0"/>
              <a:t>cf</a:t>
            </a:r>
            <a:r>
              <a:rPr lang="en-US" sz="1200" b="0" dirty="0" smtClean="0"/>
              <a:t> in transition section</a:t>
            </a:r>
          </a:p>
          <a:p>
            <a:r>
              <a:rPr lang="en-US" sz="1200" b="0" dirty="0" smtClean="0"/>
              <a:t>  -  enhance stiffness</a:t>
            </a:r>
          </a:p>
          <a:p>
            <a:r>
              <a:rPr lang="en-US" sz="1200" b="0" dirty="0" smtClean="0"/>
              <a:t>  -  increase surface area for gluing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56294" y="749226"/>
            <a:ext cx="7220246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/>
              <a:t>Thin, front section with 27 troughs </a:t>
            </a:r>
            <a:r>
              <a:rPr lang="en-US" sz="1200" b="0" dirty="0" smtClean="0">
                <a:sym typeface="Wingdings" pitchFamily="2" charset="2"/>
              </a:rPr>
              <a:t> </a:t>
            </a:r>
            <a:r>
              <a:rPr lang="en-US" sz="1200" b="0" dirty="0" smtClean="0"/>
              <a:t>cooling tubes and cables of the inner assemblies can be removed </a:t>
            </a:r>
          </a:p>
          <a:p>
            <a:r>
              <a:rPr lang="en-US" sz="1200" b="0" dirty="0" smtClean="0"/>
              <a:t>from the outside of the HC, while outer assembly tubes and cables are kept inside the HC</a:t>
            </a:r>
          </a:p>
          <a:p>
            <a:endParaRPr lang="en-US" sz="1200" b="0" dirty="0" smtClean="0"/>
          </a:p>
          <a:p>
            <a:r>
              <a:rPr lang="en-US" sz="1200" b="0" dirty="0" smtClean="0"/>
              <a:t>All carbon-fiber reinforced plastic design consisting of 3 sections:</a:t>
            </a:r>
          </a:p>
          <a:p>
            <a:r>
              <a:rPr lang="en-US" sz="1200" b="0" dirty="0" smtClean="0"/>
              <a:t>     - front corrugated single-wall section (1 mm thick)</a:t>
            </a:r>
          </a:p>
          <a:p>
            <a:r>
              <a:rPr lang="en-US" sz="1200" b="0" dirty="0" smtClean="0"/>
              <a:t>     - transition section where front and rear sections are glued together</a:t>
            </a:r>
          </a:p>
          <a:p>
            <a:r>
              <a:rPr lang="en-US" sz="1200" b="0" dirty="0" smtClean="0"/>
              <a:t>     - rear section (which is basically the same as the existing design)</a:t>
            </a:r>
            <a:endParaRPr lang="en-US" sz="1200" b="0" dirty="0"/>
          </a:p>
        </p:txBody>
      </p:sp>
      <p:sp>
        <p:nvSpPr>
          <p:cNvPr id="7" name="AutoShape 16"/>
          <p:cNvSpPr>
            <a:spLocks/>
          </p:cNvSpPr>
          <p:nvPr/>
        </p:nvSpPr>
        <p:spPr bwMode="auto">
          <a:xfrm>
            <a:off x="152400" y="4724400"/>
            <a:ext cx="1676400" cy="304800"/>
          </a:xfrm>
          <a:prstGeom prst="borderCallout2">
            <a:avLst>
              <a:gd name="adj1" fmla="val 48694"/>
              <a:gd name="adj2" fmla="val 108001"/>
              <a:gd name="adj3" fmla="val 51627"/>
              <a:gd name="adj4" fmla="val 117799"/>
              <a:gd name="adj5" fmla="val -55947"/>
              <a:gd name="adj6" fmla="val 128751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0" dirty="0" smtClean="0"/>
              <a:t>rear section (shorten)</a:t>
            </a:r>
          </a:p>
        </p:txBody>
      </p:sp>
      <p:sp>
        <p:nvSpPr>
          <p:cNvPr id="8" name="AutoShape 16"/>
          <p:cNvSpPr>
            <a:spLocks/>
          </p:cNvSpPr>
          <p:nvPr/>
        </p:nvSpPr>
        <p:spPr bwMode="auto">
          <a:xfrm>
            <a:off x="762000" y="5181600"/>
            <a:ext cx="1371600" cy="304800"/>
          </a:xfrm>
          <a:prstGeom prst="borderCallout2">
            <a:avLst>
              <a:gd name="adj1" fmla="val 48694"/>
              <a:gd name="adj2" fmla="val 110161"/>
              <a:gd name="adj3" fmla="val 48657"/>
              <a:gd name="adj4" fmla="val 124280"/>
              <a:gd name="adj5" fmla="val -85619"/>
              <a:gd name="adj6" fmla="val 144380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0" dirty="0" smtClean="0"/>
              <a:t>transition section</a:t>
            </a:r>
          </a:p>
        </p:txBody>
      </p:sp>
      <p:sp>
        <p:nvSpPr>
          <p:cNvPr id="9" name="AutoShape 16"/>
          <p:cNvSpPr>
            <a:spLocks/>
          </p:cNvSpPr>
          <p:nvPr/>
        </p:nvSpPr>
        <p:spPr bwMode="auto">
          <a:xfrm>
            <a:off x="2209800" y="5562600"/>
            <a:ext cx="1066800" cy="304800"/>
          </a:xfrm>
          <a:prstGeom prst="borderCallout2">
            <a:avLst>
              <a:gd name="adj1" fmla="val 48694"/>
              <a:gd name="adj2" fmla="val 110161"/>
              <a:gd name="adj3" fmla="val 48657"/>
              <a:gd name="adj4" fmla="val 124280"/>
              <a:gd name="adj5" fmla="val 489"/>
              <a:gd name="adj6" fmla="val 135772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0" dirty="0" smtClean="0"/>
              <a:t>front section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143000" y="6019800"/>
            <a:ext cx="32287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0" dirty="0" smtClean="0"/>
              <a:t>Note: only a short length of rear section is shown</a:t>
            </a:r>
            <a:endParaRPr lang="en-US" sz="1100" b="0" dirty="0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593725" y="381000"/>
            <a:ext cx="3775393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Conceptual Design of Half Cylinder</a:t>
            </a:r>
          </a:p>
        </p:txBody>
      </p:sp>
      <p:pic>
        <p:nvPicPr>
          <p:cNvPr id="17" name="Picture 3" descr="CMS Logo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00200"/>
            <a:ext cx="7543800" cy="15446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40145" y="694253"/>
            <a:ext cx="809228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itchFamily="34" charset="0"/>
              <a:buChar char="•"/>
            </a:pPr>
            <a:r>
              <a:rPr lang="en-US" sz="1200" b="0" dirty="0" smtClean="0"/>
              <a:t>FEA as an aid for designing the front and transition regions (results for the rear section suppressed)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dirty="0" smtClean="0"/>
              <a:t>Used shell elements to model the trough profile through all length, except the transition region with solid elements.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dirty="0" smtClean="0"/>
              <a:t>Applied constraints on 4 support leg positions, with 2 top supports allowing downward displacement.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dirty="0" smtClean="0"/>
              <a:t>Half disk loads of 3.9 N each applied at 3 spots, no distributed load along the rear section.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en-US" sz="1200" b="0" dirty="0" smtClean="0"/>
              <a:t>3 beam “spokes” simulate half disks </a:t>
            </a:r>
            <a:r>
              <a:rPr lang="en-US" sz="1200" b="0" dirty="0"/>
              <a:t>that </a:t>
            </a:r>
            <a:r>
              <a:rPr lang="en-US" sz="1200" b="0" dirty="0" smtClean="0"/>
              <a:t>help to retain </a:t>
            </a:r>
            <a:r>
              <a:rPr lang="en-US" sz="1200" b="0" dirty="0"/>
              <a:t>a circular profile </a:t>
            </a:r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93725" y="324921"/>
            <a:ext cx="3480505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Preliminary FEA of Half Cylinder</a:t>
            </a:r>
            <a:endParaRPr lang="en-US" b="0" dirty="0"/>
          </a:p>
        </p:txBody>
      </p:sp>
      <p:sp>
        <p:nvSpPr>
          <p:cNvPr id="24" name="AutoShape 16"/>
          <p:cNvSpPr>
            <a:spLocks/>
          </p:cNvSpPr>
          <p:nvPr/>
        </p:nvSpPr>
        <p:spPr bwMode="auto">
          <a:xfrm>
            <a:off x="5690237" y="2992460"/>
            <a:ext cx="1371600" cy="304800"/>
          </a:xfrm>
          <a:prstGeom prst="borderCallout2">
            <a:avLst>
              <a:gd name="adj1" fmla="val 53205"/>
              <a:gd name="adj2" fmla="val 100422"/>
              <a:gd name="adj3" fmla="val -5952"/>
              <a:gd name="adj4" fmla="val 116416"/>
              <a:gd name="adj5" fmla="val -30975"/>
              <a:gd name="adj6" fmla="val 121056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100" b="0" dirty="0" smtClean="0"/>
              <a:t>Front End Support</a:t>
            </a:r>
          </a:p>
        </p:txBody>
      </p:sp>
      <p:sp>
        <p:nvSpPr>
          <p:cNvPr id="25" name="AutoShape 16"/>
          <p:cNvSpPr>
            <a:spLocks/>
          </p:cNvSpPr>
          <p:nvPr/>
        </p:nvSpPr>
        <p:spPr bwMode="auto">
          <a:xfrm>
            <a:off x="304800" y="3116190"/>
            <a:ext cx="1371600" cy="304800"/>
          </a:xfrm>
          <a:prstGeom prst="borderCallout2">
            <a:avLst>
              <a:gd name="adj1" fmla="val -3231"/>
              <a:gd name="adj2" fmla="val 48276"/>
              <a:gd name="adj3" fmla="val -44256"/>
              <a:gd name="adj4" fmla="val 43046"/>
              <a:gd name="adj5" fmla="val -73024"/>
              <a:gd name="adj6" fmla="val 38878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100" b="0" dirty="0" smtClean="0"/>
              <a:t>Rear End Support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048000" y="6002179"/>
            <a:ext cx="56140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0" dirty="0" smtClean="0"/>
              <a:t>Note: Rigid elements were used for proper model connectivity between solid and shell elements.</a:t>
            </a:r>
            <a:endParaRPr lang="en-US" sz="1000" b="0" dirty="0"/>
          </a:p>
        </p:txBody>
      </p:sp>
      <p:pic>
        <p:nvPicPr>
          <p:cNvPr id="11" name="Picture 3" descr="CMS Log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152400"/>
            <a:ext cx="714375" cy="714375"/>
          </a:xfrm>
          <a:prstGeom prst="rect">
            <a:avLst/>
          </a:prstGeom>
          <a:noFill/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324600"/>
            <a:ext cx="2895600" cy="476250"/>
          </a:xfrm>
        </p:spPr>
        <p:txBody>
          <a:bodyPr/>
          <a:lstStyle/>
          <a:p>
            <a:r>
              <a:rPr lang="de-DE" dirty="0" smtClean="0"/>
              <a:t>CMS FPix Upgrade Mech Nov '11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1653" y="3429000"/>
            <a:ext cx="4289912" cy="2669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 descr="a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676401" y="3010090"/>
            <a:ext cx="2590800" cy="2786878"/>
          </a:xfrm>
          <a:prstGeom prst="rect">
            <a:avLst/>
          </a:prstGeom>
        </p:spPr>
      </p:pic>
      <p:sp>
        <p:nvSpPr>
          <p:cNvPr id="16" name="AutoShape 16"/>
          <p:cNvSpPr>
            <a:spLocks/>
          </p:cNvSpPr>
          <p:nvPr/>
        </p:nvSpPr>
        <p:spPr bwMode="auto">
          <a:xfrm>
            <a:off x="381000" y="5791200"/>
            <a:ext cx="2057400" cy="457200"/>
          </a:xfrm>
          <a:prstGeom prst="borderCallout2">
            <a:avLst>
              <a:gd name="adj1" fmla="val 45222"/>
              <a:gd name="adj2" fmla="val 105042"/>
              <a:gd name="adj3" fmla="val 42501"/>
              <a:gd name="adj4" fmla="val 123986"/>
              <a:gd name="adj5" fmla="val -29680"/>
              <a:gd name="adj6" fmla="val 100444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100" b="0" dirty="0" smtClean="0"/>
              <a:t>Max displacements in x, y, z  </a:t>
            </a:r>
          </a:p>
          <a:p>
            <a:r>
              <a:rPr lang="en-US" sz="1100" b="0" dirty="0" smtClean="0"/>
              <a:t>-0.028, -0.059, -0.020 mm 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593725" y="623887"/>
            <a:ext cx="3728713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4-Blade Thermal Testing Assembly</a:t>
            </a:r>
            <a:endParaRPr lang="en-US" b="0" dirty="0"/>
          </a:p>
        </p:txBody>
      </p:sp>
      <p:sp>
        <p:nvSpPr>
          <p:cNvPr id="5" name="TextBox 4"/>
          <p:cNvSpPr txBox="1"/>
          <p:nvPr/>
        </p:nvSpPr>
        <p:spPr>
          <a:xfrm>
            <a:off x="618277" y="1456015"/>
            <a:ext cx="357272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0" dirty="0" smtClean="0"/>
              <a:t>  Use this test to verify the overall temperature drop experimentally from the CO2 coolant to module (Goal:  to be within 10</a:t>
            </a:r>
            <a:r>
              <a:rPr lang="en-US" b="0" baseline="30000" dirty="0" smtClean="0"/>
              <a:t>o</a:t>
            </a:r>
            <a:r>
              <a:rPr lang="en-US" b="0" dirty="0" smtClean="0"/>
              <a:t>C with a heat load of 3W per module, agreed upon at the last CMS Tracker Upgrade Mechanics/Cooling Meeting as the cooling performance specification for the design)</a:t>
            </a:r>
          </a:p>
          <a:p>
            <a:pPr>
              <a:buFont typeface="Arial" pitchFamily="34" charset="0"/>
              <a:buChar char="•"/>
            </a:pPr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  4 TPG blades will be bonded to 2 CC ring segments</a:t>
            </a:r>
          </a:p>
          <a:p>
            <a:endParaRPr lang="en-US" b="0" dirty="0" smtClean="0"/>
          </a:p>
          <a:p>
            <a:pPr>
              <a:buFont typeface="Arial" pitchFamily="34" charset="0"/>
              <a:buChar char="•"/>
            </a:pPr>
            <a:r>
              <a:rPr lang="en-US" b="0" dirty="0" smtClean="0"/>
              <a:t>  Dummy 2x8 modules will be glued to blades</a:t>
            </a:r>
          </a:p>
        </p:txBody>
      </p:sp>
      <p:pic>
        <p:nvPicPr>
          <p:cNvPr id="6" name="Picture 5" descr="a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1000" y="1917470"/>
            <a:ext cx="4768937" cy="3690450"/>
          </a:xfrm>
          <a:prstGeom prst="rect">
            <a:avLst/>
          </a:prstGeom>
        </p:spPr>
      </p:pic>
      <p:pic>
        <p:nvPicPr>
          <p:cNvPr id="7" name="Picture 6" descr="a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990600"/>
            <a:ext cx="1395919" cy="1066800"/>
          </a:xfrm>
          <a:prstGeom prst="rect">
            <a:avLst/>
          </a:prstGeom>
        </p:spPr>
      </p:pic>
      <p:pic>
        <p:nvPicPr>
          <p:cNvPr id="8" name="Picture 3" descr="CMS Logo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Pixel Mech Upgrade Nov '11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97CDC7A6-AEBC-4651-A8DF-76D70D9400DA}" type="slidenum">
              <a:rPr lang="en-US"/>
              <a:pPr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Thermally Interface Materials (TIMs) Needed in this Test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6237"/>
            <a:ext cx="8229600" cy="4525963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Module on blade &gt;&gt; thermally conductive grease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Blade on CC half ring &gt;&gt; structural and thermally conductive adhesive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SS tubing within CC groove &gt;&gt; thermally conductive fillers/adhesive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CF facing on CC half ring &gt;&gt; structural adhesive</a:t>
            </a:r>
          </a:p>
          <a:p>
            <a:pPr marL="514350" indent="-514350">
              <a:buFont typeface="+mj-lt"/>
              <a:buAutoNum type="arabicPeriod"/>
            </a:pPr>
            <a:endParaRPr lang="en-US" sz="2400" dirty="0" smtClean="0"/>
          </a:p>
          <a:p>
            <a:pPr marL="514350" indent="-514350">
              <a:buNone/>
            </a:pPr>
            <a:r>
              <a:rPr lang="en-US" sz="2400" dirty="0" smtClean="0"/>
              <a:t>	</a:t>
            </a:r>
            <a:r>
              <a:rPr lang="en-US" sz="1800" dirty="0" smtClean="0"/>
              <a:t>Note:     Need to carefully select the TIMs 1, 2 and 3 for the testing.  Thermal conductivities of these TIMs are preferred to be &gt; 1 W/</a:t>
            </a:r>
            <a:r>
              <a:rPr lang="en-US" sz="1800" dirty="0" err="1" smtClean="0"/>
              <a:t>mK.</a:t>
            </a:r>
            <a:endParaRPr lang="en-US" sz="1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4376" y="2286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76600" y="6397625"/>
            <a:ext cx="2895600" cy="476250"/>
          </a:xfrm>
        </p:spPr>
        <p:txBody>
          <a:bodyPr/>
          <a:lstStyle/>
          <a:p>
            <a:r>
              <a:rPr lang="de-DE" smtClean="0"/>
              <a:t>CMS Pixel Mech Upgrade Nov '11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/>
        </p:nvSpPr>
        <p:spPr bwMode="auto">
          <a:xfrm>
            <a:off x="6705600" y="63976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7CDC7A6-AEBC-4651-A8DF-76D70D9400DA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TIMs Study and Lab-Testing Results</a:t>
            </a:r>
            <a:endParaRPr lang="en-US" sz="2400" dirty="0"/>
          </a:p>
        </p:txBody>
      </p:sp>
      <p:pic>
        <p:nvPicPr>
          <p:cNvPr id="5" name="Picture 3" descr="CMS Log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Pixel Mech Upgrade Nov '11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97CDC7A6-AEBC-4651-A8DF-76D70D9400DA}" type="slidenum">
              <a:rPr lang="en-US"/>
              <a:pPr/>
              <a:t>19</a:t>
            </a:fld>
            <a:endParaRPr lang="en-US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4397" y="1676391"/>
          <a:ext cx="7696203" cy="3687792"/>
        </p:xfrm>
        <a:graphic>
          <a:graphicData uri="http://schemas.openxmlformats.org/drawingml/2006/table">
            <a:tbl>
              <a:tblPr/>
              <a:tblGrid>
                <a:gridCol w="859079"/>
                <a:gridCol w="187924"/>
                <a:gridCol w="554823"/>
                <a:gridCol w="187924"/>
                <a:gridCol w="554823"/>
                <a:gridCol w="187924"/>
                <a:gridCol w="554823"/>
                <a:gridCol w="187924"/>
                <a:gridCol w="554823"/>
                <a:gridCol w="187924"/>
                <a:gridCol w="554823"/>
                <a:gridCol w="187924"/>
                <a:gridCol w="649465"/>
                <a:gridCol w="93282"/>
                <a:gridCol w="668718"/>
                <a:gridCol w="74029"/>
                <a:gridCol w="687971"/>
                <a:gridCol w="54776"/>
                <a:gridCol w="707224"/>
              </a:tblGrid>
              <a:tr h="19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Tested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Claimed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Claimed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thickness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bulk density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temperature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specific heat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diffusivity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conductivity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resistance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conductivity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resistance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08336"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 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@ 25°C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r 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@ 25°C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Symbo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</a:t>
                      </a:r>
                      <a:r>
                        <a:rPr lang="en-US" sz="1000" b="0" i="0" u="none" strike="noStrike" baseline="-25000">
                          <a:solidFill>
                            <a:srgbClr val="000000"/>
                          </a:solidFill>
                          <a:latin typeface="Arial"/>
                        </a:rPr>
                        <a:t>p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Symbol"/>
                        </a:rPr>
                        <a:t>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Sample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(mm)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(g/cm</a:t>
                      </a:r>
                      <a:r>
                        <a:rPr lang="en-US" sz="1000" b="1" i="0" u="none" strike="noStrike" baseline="30000">
                          <a:solidFill>
                            <a:srgbClr val="000000"/>
                          </a:solidFill>
                          <a:latin typeface="Symbol"/>
                        </a:rPr>
                        <a:t>3</a:t>
                      </a:r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)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(°C)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(J/g-K)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(mm</a:t>
                      </a:r>
                      <a:r>
                        <a:rPr lang="en-US" sz="1000" b="1" i="0" u="none" strike="noStrike" baseline="30000">
                          <a:solidFill>
                            <a:srgbClr val="000000"/>
                          </a:solidFill>
                          <a:latin typeface="Symbol"/>
                        </a:rPr>
                        <a:t>2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/s)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(W/m-K)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(mm</a:t>
                      </a:r>
                      <a:r>
                        <a:rPr lang="en-US" sz="1000" b="1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-K/W)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(W/m-K)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(mm</a:t>
                      </a:r>
                      <a:r>
                        <a:rPr lang="en-US" sz="1000" b="1" i="0" u="none" strike="noStrike" baseline="30000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-K/W)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EG7659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0.714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2.21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0.731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0.838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1.35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11.40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C-C substrate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0.733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319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5.53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CGL7019-LB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0.167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0.334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89.8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 smtClean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20.0</a:t>
                      </a:r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3.0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TPCM583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2.04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4.08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17.1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4.00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Duralco 135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0.067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0.525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1.13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59.0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5.80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Dow TC-5600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0.093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2.91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6.28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14.8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7.10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endParaRPr lang="en-US" sz="1000" b="0" i="0" u="none" strike="noStrike" kern="1200" dirty="0">
                        <a:solidFill>
                          <a:srgbClr val="00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000" b="0" i="0" u="none" strike="noStrike" kern="1200" dirty="0">
                          <a:solidFill>
                            <a:srgbClr val="000000"/>
                          </a:solidFill>
                          <a:latin typeface="Arial"/>
                          <a:ea typeface="+mn-ea"/>
                          <a:cs typeface="+mn-cs"/>
                        </a:rPr>
                        <a:t>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841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9218" name="Picture 2" descr="http://ts2.mm.bing.net/images/thumbnail.aspx?q=1291798189905&amp;id=1d6be7692fc5878ed6ec335c7e550565&amp;url=http%3a%2f%2fstudentweb.fortlewis.edu%2fMLCLOSE%2fcheck%2520mar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9279" y="3124200"/>
            <a:ext cx="328921" cy="304800"/>
          </a:xfrm>
          <a:prstGeom prst="rect">
            <a:avLst/>
          </a:prstGeom>
          <a:noFill/>
        </p:spPr>
      </p:pic>
      <p:pic>
        <p:nvPicPr>
          <p:cNvPr id="11" name="Picture 2" descr="http://ts2.mm.bing.net/images/thumbnail.aspx?q=1291798189905&amp;id=1d6be7692fc5878ed6ec335c7e550565&amp;url=http%3a%2f%2fstudentweb.fortlewis.edu%2fMLCLOSE%2fcheck%2520mar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86200"/>
            <a:ext cx="328921" cy="304800"/>
          </a:xfrm>
          <a:prstGeom prst="rect">
            <a:avLst/>
          </a:prstGeom>
          <a:noFill/>
        </p:spPr>
      </p:pic>
      <p:pic>
        <p:nvPicPr>
          <p:cNvPr id="12" name="Picture 2" descr="http://ts2.mm.bing.net/images/thumbnail.aspx?q=1291798189905&amp;id=1d6be7692fc5878ed6ec335c7e550565&amp;url=http%3a%2f%2fstudentweb.fortlewis.edu%2fMLCLOSE%2fcheck%2520mark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4724400"/>
            <a:ext cx="328921" cy="304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675715-D86E-49F2-B714-DFA73C93BB41}" type="slidenum">
              <a:rPr lang="en-US"/>
              <a:pPr/>
              <a:t>2</a:t>
            </a:fld>
            <a:endParaRPr lang="en-US"/>
          </a:p>
        </p:txBody>
      </p:sp>
      <p:sp>
        <p:nvSpPr>
          <p:cNvPr id="24576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2D411FC4-EE0B-4EE6-B75C-5DA55BCE7A05}" type="slidenum">
              <a:rPr lang="en-US" sz="1400" b="0"/>
              <a:pPr algn="r"/>
              <a:t>2</a:t>
            </a:fld>
            <a:endParaRPr lang="en-US" sz="1400" b="0"/>
          </a:p>
        </p:txBody>
      </p:sp>
      <p:sp>
        <p:nvSpPr>
          <p:cNvPr id="2457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600075"/>
            <a:ext cx="8229600" cy="390525"/>
          </a:xfrm>
        </p:spPr>
        <p:txBody>
          <a:bodyPr/>
          <a:lstStyle/>
          <a:p>
            <a:r>
              <a:rPr lang="en-US" sz="3200"/>
              <a:t>FPIX Half Disk Layout Requirements</a:t>
            </a:r>
          </a:p>
        </p:txBody>
      </p:sp>
      <p:sp>
        <p:nvSpPr>
          <p:cNvPr id="245766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762000" y="1447800"/>
            <a:ext cx="7467600" cy="4800600"/>
          </a:xfrm>
          <a:noFill/>
        </p:spPr>
        <p:txBody>
          <a:bodyPr/>
          <a:lstStyle/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/>
              <a:t>Fits within Phase 1 FPIX envelope definition</a:t>
            </a:r>
          </a:p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 smtClean="0"/>
              <a:t>Only 2x8 modules are used all </a:t>
            </a:r>
            <a:r>
              <a:rPr lang="en-US" sz="1600" dirty="0"/>
              <a:t>oriented </a:t>
            </a:r>
            <a:r>
              <a:rPr lang="en-US" sz="1600" dirty="0" err="1"/>
              <a:t>radially</a:t>
            </a:r>
            <a:r>
              <a:rPr lang="en-US" sz="1600" dirty="0"/>
              <a:t> </a:t>
            </a:r>
            <a:r>
              <a:rPr lang="en-US" sz="1600" dirty="0" smtClean="0"/>
              <a:t>(resolution slightly improves compared </a:t>
            </a:r>
            <a:r>
              <a:rPr lang="en-US" sz="1600" dirty="0"/>
              <a:t>to the layout of the current detector)</a:t>
            </a:r>
          </a:p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/>
              <a:t>Locates all outer radius sensors as far forward and out in radius as possible (to minimize the gap in 4-hit coverage between the end of the 4th-barrel layer and the forward-most disk)</a:t>
            </a:r>
          </a:p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/>
              <a:t>Maximize 4-hit coverage between end of 4th layer barrel up to eta = 2.5, for particles originating at the IP +/-5cm, using a minimum number of modules</a:t>
            </a:r>
          </a:p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/>
              <a:t>Keep the same 20 degree tilt as the current detector</a:t>
            </a:r>
          </a:p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/>
              <a:t>Individual </a:t>
            </a:r>
            <a:r>
              <a:rPr lang="en-US" sz="1600" dirty="0" smtClean="0"/>
              <a:t>modules </a:t>
            </a:r>
            <a:r>
              <a:rPr lang="en-US" sz="1600" dirty="0"/>
              <a:t>to be removable and replaceable without disassembling other modules on the disks</a:t>
            </a:r>
          </a:p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/>
              <a:t>Identical substrates </a:t>
            </a:r>
          </a:p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/>
              <a:t>Minimizes the amount of material required for </a:t>
            </a:r>
            <a:r>
              <a:rPr lang="en-US" sz="1600" dirty="0" smtClean="0"/>
              <a:t>CO2 cooling </a:t>
            </a:r>
            <a:r>
              <a:rPr lang="en-US" sz="1600" dirty="0"/>
              <a:t>and module support </a:t>
            </a:r>
            <a:r>
              <a:rPr lang="en-US" sz="1600" dirty="0" smtClean="0"/>
              <a:t> </a:t>
            </a:r>
            <a:endParaRPr lang="en-US" sz="1600" dirty="0"/>
          </a:p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/>
              <a:t>Delta T &lt; </a:t>
            </a:r>
            <a:r>
              <a:rPr lang="en-US" sz="1600" dirty="0" smtClean="0"/>
              <a:t>5</a:t>
            </a:r>
            <a:r>
              <a:rPr lang="en-US" sz="1600" baseline="30000" dirty="0" smtClean="0"/>
              <a:t>o</a:t>
            </a:r>
            <a:r>
              <a:rPr lang="en-US" sz="1600" dirty="0" smtClean="0"/>
              <a:t>C </a:t>
            </a:r>
            <a:r>
              <a:rPr lang="en-US" sz="1600" dirty="0"/>
              <a:t>across a single module </a:t>
            </a:r>
            <a:r>
              <a:rPr lang="en-US" sz="1600" dirty="0" smtClean="0"/>
              <a:t>and &lt; 14</a:t>
            </a:r>
            <a:r>
              <a:rPr lang="en-US" sz="1600" baseline="30000" dirty="0" smtClean="0"/>
              <a:t>o</a:t>
            </a:r>
            <a:r>
              <a:rPr lang="en-US" sz="1600" dirty="0" smtClean="0"/>
              <a:t>C from coolant to sensor</a:t>
            </a:r>
            <a:endParaRPr lang="en-US" sz="1600" dirty="0"/>
          </a:p>
          <a:p>
            <a:pPr marL="463550" indent="-379413">
              <a:lnSpc>
                <a:spcPct val="80000"/>
              </a:lnSpc>
              <a:spcBef>
                <a:spcPct val="30000"/>
              </a:spcBef>
              <a:buFontTx/>
              <a:buAutoNum type="arabicPeriod"/>
            </a:pPr>
            <a:r>
              <a:rPr lang="en-US" sz="1600" dirty="0"/>
              <a:t>Separate inner </a:t>
            </a:r>
            <a:r>
              <a:rPr lang="en-US" sz="1600" dirty="0" smtClean="0"/>
              <a:t>and </a:t>
            </a:r>
            <a:r>
              <a:rPr lang="en-US" sz="1600" dirty="0"/>
              <a:t>outer ring </a:t>
            </a:r>
            <a:r>
              <a:rPr lang="en-US" sz="1600" dirty="0" smtClean="0"/>
              <a:t>assemblies </a:t>
            </a:r>
            <a:r>
              <a:rPr lang="en-US" sz="1600" dirty="0"/>
              <a:t>for easier replacement of </a:t>
            </a:r>
            <a:r>
              <a:rPr lang="en-US" sz="1600" dirty="0" smtClean="0"/>
              <a:t>modules </a:t>
            </a:r>
            <a:r>
              <a:rPr lang="en-US" sz="1600" dirty="0"/>
              <a:t>on the inner </a:t>
            </a:r>
            <a:r>
              <a:rPr lang="en-US" sz="1600" dirty="0" smtClean="0"/>
              <a:t>ring</a:t>
            </a:r>
            <a:endParaRPr lang="en-US" sz="1600" dirty="0"/>
          </a:p>
        </p:txBody>
      </p:sp>
      <p:pic>
        <p:nvPicPr>
          <p:cNvPr id="245767" name="Picture 7" descr="CMS 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TIMs Selection Status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>
            <a:off x="990600" y="1371600"/>
            <a:ext cx="76200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sz="2400" b="0" dirty="0" smtClean="0"/>
              <a:t>Module on blade </a:t>
            </a:r>
          </a:p>
          <a:p>
            <a:pPr marL="457200" indent="-457200"/>
            <a:r>
              <a:rPr lang="en-US" sz="2400" b="0" dirty="0" smtClean="0"/>
              <a:t>	  	Laird’s TPCM 583 or Dow Corning’s TC-5600 	are OK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0" dirty="0" smtClean="0"/>
              <a:t>Blade on C-C half ring</a:t>
            </a:r>
          </a:p>
          <a:p>
            <a:pPr marL="457200" indent="-457200"/>
            <a:r>
              <a:rPr lang="en-US" sz="2400" b="0" dirty="0" smtClean="0"/>
              <a:t>		AiT’s EG7659 is barely OK</a:t>
            </a:r>
            <a:endParaRPr lang="en-US" sz="2400" b="0" dirty="0"/>
          </a:p>
          <a:p>
            <a:pPr marL="457200" indent="-457200"/>
            <a:r>
              <a:rPr lang="en-US" sz="2400" b="0" dirty="0" smtClean="0"/>
              <a:t>		Try other adhesives</a:t>
            </a:r>
          </a:p>
          <a:p>
            <a:pPr marL="457200" indent="-457200"/>
            <a:r>
              <a:rPr lang="en-US" sz="2400" b="0" dirty="0" smtClean="0"/>
              <a:t>		Try indium bonding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sz="2400" b="0" dirty="0" smtClean="0"/>
              <a:t>SS tubing within CC groove</a:t>
            </a:r>
          </a:p>
          <a:p>
            <a:pPr marL="457200" indent="-457200"/>
            <a:r>
              <a:rPr lang="en-US" sz="2400" b="0" dirty="0" smtClean="0"/>
              <a:t>	 	Dow Corning’s TC-5600 appears OK</a:t>
            </a:r>
          </a:p>
          <a:p>
            <a:pPr marL="514350" indent="-514350">
              <a:buFont typeface="+mj-lt"/>
              <a:buAutoNum type="arabicPeriod"/>
            </a:pPr>
            <a:endParaRPr lang="en-US" sz="2400" b="0" dirty="0" smtClean="0"/>
          </a:p>
        </p:txBody>
      </p:sp>
      <p:pic>
        <p:nvPicPr>
          <p:cNvPr id="4" name="Picture 3" descr="CMS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Indium Bonding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048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An interface metallic material with high thermal conductivity and low melting point</a:t>
            </a:r>
          </a:p>
          <a:p>
            <a:r>
              <a:rPr lang="en-US" dirty="0" smtClean="0"/>
              <a:t>Only works for metal-to-metal surface; noble metal coating(s) like gold, silver, nickel needed for bonding graphite</a:t>
            </a:r>
          </a:p>
          <a:p>
            <a:r>
              <a:rPr lang="en-US" dirty="0"/>
              <a:t>O</a:t>
            </a:r>
            <a:r>
              <a:rPr lang="en-US" dirty="0" smtClean="0"/>
              <a:t>ther layer(s) to act as a diffusion barrier to achieve strong inter-metallic bonds may be needed.</a:t>
            </a:r>
          </a:p>
          <a:p>
            <a:r>
              <a:rPr lang="en-US" dirty="0" smtClean="0"/>
              <a:t>Oxidization of metal surface interferes with the wetting capability </a:t>
            </a:r>
            <a:r>
              <a:rPr lang="en-US" dirty="0" smtClean="0">
                <a:sym typeface="Wingdings" pitchFamily="2" charset="2"/>
              </a:rPr>
              <a:t> f</a:t>
            </a:r>
            <a:r>
              <a:rPr lang="en-US" dirty="0" smtClean="0"/>
              <a:t>lux can be used to improve wetting</a:t>
            </a:r>
          </a:p>
          <a:p>
            <a:r>
              <a:rPr lang="en-US" dirty="0" smtClean="0"/>
              <a:t>Several alloys available</a:t>
            </a:r>
          </a:p>
        </p:txBody>
      </p:sp>
      <p:pic>
        <p:nvPicPr>
          <p:cNvPr id="5" name="Picture 4" descr="a4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6029" y="4191000"/>
            <a:ext cx="4775153" cy="1828801"/>
          </a:xfrm>
          <a:prstGeom prst="rect">
            <a:avLst/>
          </a:prstGeom>
        </p:spPr>
      </p:pic>
      <p:pic>
        <p:nvPicPr>
          <p:cNvPr id="6" name="Picture 3" descr="CMS Logo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76250"/>
          </a:xfrm>
        </p:spPr>
        <p:txBody>
          <a:bodyPr/>
          <a:lstStyle/>
          <a:p>
            <a:r>
              <a:rPr lang="de-DE" dirty="0" smtClean="0"/>
              <a:t>CMS FPix Upgrade Mech Nov '11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Indium Bonding R&amp;D</a:t>
            </a:r>
            <a:endParaRPr lang="en-US" sz="3200" dirty="0"/>
          </a:p>
        </p:txBody>
      </p:sp>
      <p:pic>
        <p:nvPicPr>
          <p:cNvPr id="6" name="Picture 5" descr="a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752600"/>
            <a:ext cx="2162608" cy="1143000"/>
          </a:xfrm>
          <a:prstGeom prst="rect">
            <a:avLst/>
          </a:prstGeom>
        </p:spPr>
      </p:pic>
      <p:pic>
        <p:nvPicPr>
          <p:cNvPr id="7" name="Picture 6" descr="a2.jpg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6806" y="1207596"/>
            <a:ext cx="1369006" cy="1313216"/>
          </a:xfrm>
          <a:prstGeom prst="rect">
            <a:avLst/>
          </a:prstGeom>
        </p:spPr>
      </p:pic>
      <p:pic>
        <p:nvPicPr>
          <p:cNvPr id="8" name="Picture 7" descr="indium_bond_setup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3160305"/>
            <a:ext cx="2743200" cy="2783295"/>
          </a:xfrm>
          <a:prstGeom prst="rect">
            <a:avLst/>
          </a:prstGeom>
        </p:spPr>
      </p:pic>
      <p:pic>
        <p:nvPicPr>
          <p:cNvPr id="9" name="Picture 8" descr="indium_bond_finsihed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0" y="2678279"/>
            <a:ext cx="1752600" cy="2427121"/>
          </a:xfrm>
          <a:prstGeom prst="rect">
            <a:avLst/>
          </a:prstGeom>
        </p:spPr>
      </p:pic>
      <p:sp>
        <p:nvSpPr>
          <p:cNvPr id="16" name="AutoShape 19"/>
          <p:cNvSpPr>
            <a:spLocks/>
          </p:cNvSpPr>
          <p:nvPr/>
        </p:nvSpPr>
        <p:spPr bwMode="auto">
          <a:xfrm>
            <a:off x="6705600" y="5181600"/>
            <a:ext cx="1524000" cy="381000"/>
          </a:xfrm>
          <a:prstGeom prst="borderCallout2">
            <a:avLst>
              <a:gd name="adj1" fmla="val 46144"/>
              <a:gd name="adj2" fmla="val -6316"/>
              <a:gd name="adj3" fmla="val 46144"/>
              <a:gd name="adj4" fmla="val -18029"/>
              <a:gd name="adj5" fmla="val -147614"/>
              <a:gd name="adj6" fmla="val -6722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0" dirty="0" smtClean="0"/>
              <a:t>Indium #1E</a:t>
            </a:r>
            <a:endParaRPr lang="en-US" sz="1200" b="0" dirty="0"/>
          </a:p>
        </p:txBody>
      </p:sp>
      <p:sp>
        <p:nvSpPr>
          <p:cNvPr id="17" name="AutoShape 19"/>
          <p:cNvSpPr>
            <a:spLocks/>
          </p:cNvSpPr>
          <p:nvPr/>
        </p:nvSpPr>
        <p:spPr bwMode="auto">
          <a:xfrm>
            <a:off x="7086600" y="5715000"/>
            <a:ext cx="1524000" cy="381000"/>
          </a:xfrm>
          <a:prstGeom prst="borderCallout2">
            <a:avLst>
              <a:gd name="adj1" fmla="val 46144"/>
              <a:gd name="adj2" fmla="val -6316"/>
              <a:gd name="adj3" fmla="val 46144"/>
              <a:gd name="adj4" fmla="val -18029"/>
              <a:gd name="adj5" fmla="val -145114"/>
              <a:gd name="adj6" fmla="val -8472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0" dirty="0" smtClean="0"/>
              <a:t>Heated Platform</a:t>
            </a:r>
            <a:endParaRPr lang="en-US" sz="1200" b="0" dirty="0"/>
          </a:p>
        </p:txBody>
      </p:sp>
      <p:pic>
        <p:nvPicPr>
          <p:cNvPr id="18" name="Picture 3" descr="CMS Logo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00400" y="6248400"/>
            <a:ext cx="2895600" cy="476250"/>
          </a:xfrm>
        </p:spPr>
        <p:txBody>
          <a:bodyPr/>
          <a:lstStyle/>
          <a:p>
            <a:r>
              <a:rPr lang="de-DE" dirty="0" smtClean="0"/>
              <a:t>CMS FPix Upgrade Mech Nov '11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58366" y="1019175"/>
            <a:ext cx="3962400" cy="5193204"/>
          </a:xfrm>
          <a:prstGeom prst="rect">
            <a:avLst/>
          </a:prstGeom>
          <a:noFill/>
        </p:spPr>
        <p:txBody>
          <a:bodyPr wrap="square" rtlCol="0">
            <a:normAutofit fontScale="85000" lnSpcReduction="20000"/>
          </a:bodyPr>
          <a:lstStyle/>
          <a:p>
            <a:pPr>
              <a:spcBef>
                <a:spcPts val="200"/>
              </a:spcBef>
            </a:pPr>
            <a:r>
              <a:rPr lang="en-US" b="0" dirty="0"/>
              <a:t>Goal: To demonstrate the cut-end of the encapsulated TPG can be bonded to carbon-carbon surface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/>
              <a:t>Indium alloy used:  #1E 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/>
              <a:t>Thermal </a:t>
            </a:r>
            <a:r>
              <a:rPr lang="en-US" b="0" dirty="0" smtClean="0"/>
              <a:t>k </a:t>
            </a:r>
            <a:r>
              <a:rPr lang="en-US" b="0" dirty="0"/>
              <a:t>= 34 W/m-K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/>
              <a:t>Tensile strength = 1,720 psi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/>
              <a:t>X0 = 1.22 cm</a:t>
            </a:r>
          </a:p>
          <a:p>
            <a:pPr>
              <a:spcBef>
                <a:spcPts val="200"/>
              </a:spcBef>
            </a:pPr>
            <a:r>
              <a:rPr lang="en-US" b="0" dirty="0" smtClean="0"/>
              <a:t>Status:</a:t>
            </a:r>
            <a:endParaRPr lang="en-US" b="0" dirty="0"/>
          </a:p>
          <a:p>
            <a:pPr marL="285750" indent="-285750">
              <a:spcBef>
                <a:spcPts val="200"/>
              </a:spcBef>
              <a:buFont typeface="Courier New" pitchFamily="49" charset="0"/>
              <a:buChar char="o"/>
            </a:pPr>
            <a:r>
              <a:rPr lang="en-US" b="0" dirty="0" smtClean="0"/>
              <a:t>carbon-carbon </a:t>
            </a:r>
            <a:r>
              <a:rPr lang="en-US" b="0" dirty="0"/>
              <a:t>surface 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/>
              <a:t>5 micron thick silver were successfully coated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 smtClean="0"/>
              <a:t>Indium </a:t>
            </a:r>
            <a:r>
              <a:rPr lang="en-US" b="0" dirty="0"/>
              <a:t>#1E wetted this surface </a:t>
            </a:r>
            <a:r>
              <a:rPr lang="en-US" b="0" dirty="0" smtClean="0"/>
              <a:t>well</a:t>
            </a:r>
            <a:endParaRPr lang="en-US" b="0" dirty="0"/>
          </a:p>
          <a:p>
            <a:pPr marL="285750" indent="-285750">
              <a:spcBef>
                <a:spcPts val="200"/>
              </a:spcBef>
              <a:buFont typeface="Courier New" pitchFamily="49" charset="0"/>
              <a:buChar char="o"/>
            </a:pPr>
            <a:r>
              <a:rPr lang="en-US" b="0" dirty="0" smtClean="0"/>
              <a:t>TPG </a:t>
            </a:r>
            <a:r>
              <a:rPr lang="en-US" b="0" dirty="0"/>
              <a:t>cut-end surface which consists of carbon-fiber facing and TPG core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/>
              <a:t>5 micron thick silver </a:t>
            </a:r>
            <a:r>
              <a:rPr lang="en-US" b="0" dirty="0" smtClean="0"/>
              <a:t>was successfully </a:t>
            </a:r>
            <a:r>
              <a:rPr lang="en-US" b="0" dirty="0"/>
              <a:t>coated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 smtClean="0"/>
              <a:t>these </a:t>
            </a:r>
            <a:r>
              <a:rPr lang="en-US" b="0" dirty="0"/>
              <a:t>silvered coated parts could be bonded together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 smtClean="0"/>
              <a:t>joint </a:t>
            </a:r>
            <a:r>
              <a:rPr lang="en-US" b="0" dirty="0"/>
              <a:t>was not strong enough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 smtClean="0"/>
              <a:t>silver </a:t>
            </a:r>
            <a:r>
              <a:rPr lang="en-US" b="0" dirty="0"/>
              <a:t>layer </a:t>
            </a:r>
            <a:r>
              <a:rPr lang="en-US" b="0" dirty="0" smtClean="0"/>
              <a:t>easily </a:t>
            </a:r>
            <a:r>
              <a:rPr lang="en-US" b="0" dirty="0"/>
              <a:t>detached from </a:t>
            </a:r>
            <a:r>
              <a:rPr lang="en-US" b="0" dirty="0" smtClean="0"/>
              <a:t>TPG surface</a:t>
            </a:r>
          </a:p>
          <a:p>
            <a:pPr>
              <a:spcBef>
                <a:spcPts val="200"/>
              </a:spcBef>
            </a:pPr>
            <a:r>
              <a:rPr lang="en-US" b="0" dirty="0" smtClean="0"/>
              <a:t>Future </a:t>
            </a:r>
            <a:r>
              <a:rPr lang="en-US" b="0" dirty="0"/>
              <a:t>R&amp;D</a:t>
            </a:r>
          </a:p>
          <a:p>
            <a:pPr marL="285750" indent="-285750">
              <a:spcBef>
                <a:spcPts val="200"/>
              </a:spcBef>
              <a:buFont typeface="Courier New" pitchFamily="49" charset="0"/>
              <a:buChar char="o"/>
            </a:pPr>
            <a:r>
              <a:rPr lang="en-US" b="0" dirty="0"/>
              <a:t>Add diffusion barrier(s)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/>
              <a:t>C + Ni + Ag + In  </a:t>
            </a:r>
          </a:p>
          <a:p>
            <a:pPr marL="640080" lvl="1" indent="-182880">
              <a:spcBef>
                <a:spcPts val="200"/>
              </a:spcBef>
              <a:buFont typeface="Arial" pitchFamily="34" charset="0"/>
              <a:buChar char="•"/>
            </a:pPr>
            <a:r>
              <a:rPr lang="en-US" b="0" dirty="0"/>
              <a:t>C+ Ti + W + Ag + In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MS Log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8625" y="228600"/>
            <a:ext cx="714375" cy="714375"/>
          </a:xfrm>
          <a:prstGeom prst="rect">
            <a:avLst/>
          </a:prstGeom>
          <a:noFill/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Half Disk Material Budget</a:t>
            </a:r>
            <a:endParaRPr lang="en-US" sz="2000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6553200" y="6457950"/>
            <a:ext cx="2133600" cy="476250"/>
          </a:xfrm>
        </p:spPr>
        <p:txBody>
          <a:bodyPr/>
          <a:lstStyle/>
          <a:p>
            <a:fld id="{C4B00173-92ED-46CC-81B0-AB0B2F02F7ED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>
          <a:xfrm>
            <a:off x="3124200" y="6457950"/>
            <a:ext cx="2895600" cy="476250"/>
          </a:xfrm>
        </p:spPr>
        <p:txBody>
          <a:bodyPr/>
          <a:lstStyle/>
          <a:p>
            <a:r>
              <a:rPr lang="de-DE" dirty="0" smtClean="0"/>
              <a:t>CMS Pixel Mech Upgrade Nov '11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04801" y="533400"/>
          <a:ext cx="8448871" cy="5738344"/>
        </p:xfrm>
        <a:graphic>
          <a:graphicData uri="http://schemas.openxmlformats.org/drawingml/2006/table">
            <a:tbl>
              <a:tblPr/>
              <a:tblGrid>
                <a:gridCol w="1182550"/>
                <a:gridCol w="399302"/>
                <a:gridCol w="578477"/>
                <a:gridCol w="578477"/>
                <a:gridCol w="580183"/>
                <a:gridCol w="914642"/>
                <a:gridCol w="578477"/>
                <a:gridCol w="752532"/>
                <a:gridCol w="580183"/>
                <a:gridCol w="539229"/>
                <a:gridCol w="989725"/>
                <a:gridCol w="268288"/>
                <a:gridCol w="506806"/>
              </a:tblGrid>
              <a:tr h="107070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Half Disk Material Budget according to conceptual design November 2011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1832.39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vol of .8mm t blade with step at ends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268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masses are distribued evenly over an effective overlapped substrate area =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mm^2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(15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o </a:t>
                      </a: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coverage)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(15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o </a:t>
                      </a: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coverage)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(15</a:t>
                      </a:r>
                      <a:r>
                        <a:rPr lang="en-US" sz="600" b="0" i="0" u="none" strike="noStrike" baseline="30000">
                          <a:solidFill>
                            <a:srgbClr val="000000"/>
                          </a:solidFill>
                          <a:latin typeface="Calibri"/>
                        </a:rPr>
                        <a:t>o</a:t>
                      </a:r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 coverage)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1" i="0" u="none" strike="noStrike">
                          <a:solidFill>
                            <a:srgbClr val="3366F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3366FF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3366FF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1" i="0" u="none" strike="noStrike">
                        <a:solidFill>
                          <a:srgbClr val="3366FF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1" i="0" u="none" strike="noStrike">
                        <a:solidFill>
                          <a:srgbClr val="3366FF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585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material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 or L, mm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area, mm^2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vol, mm^3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half disk q'ty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half disk vol, mm^3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half disk mass, 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15-deg vol, mm^3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density, g/cc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Mass, 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X0, g/cm^2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Eff. % Rad 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ROC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silicon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10701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24.9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2.078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Sensor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silicon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311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17432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40.6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1453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3.385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21.9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Sub-Total % RL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0.47%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TPG 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TPG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1557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43602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98.5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2.26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8.212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CF facing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275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13.5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1.129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module end holder set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PEEK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169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9482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17.1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1.422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screws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titanium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2.8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0.236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TIM btw ROC &amp; substrate, 80%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silicone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3.4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0.286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TIM btw ROC &amp; substrate, 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boron nitrile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43.4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585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TIM for gluing the blades to rings, 80%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silicone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1585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TIM for gluing the blades to rings, 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boron nitrile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43.4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 total % RL for substrate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HDI, kapton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kapton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6392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8.9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38.4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HDI, adhesive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silicone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HDI, copper, 28%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copper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9.5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0.791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12.9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Flex cable connector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polyester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28.7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 total % RL for HDI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outer tubing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ss 316L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1114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545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4.3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0.355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inner tubing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ss 316L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1.9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outer tubing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ss 316L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3.2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inner tubing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ss 316L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1.9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0.159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Coolant for 4 tubing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CO2 liq.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2939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1.62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2939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3.0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1.03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0.252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36.2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TIM for filling up the groove, 80%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silicone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931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TIM for filling up the groove, 20%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boron nitrile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1858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233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0.8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3.5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43.4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Coupling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ss 304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61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366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2.9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Coupling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titanium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260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1.2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4.54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16.2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 total % RL for tubing and coolant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0.19%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outer 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30476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30476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54.9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2540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4.571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outer skin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14.7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698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1.229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0.05%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inner 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8700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15.7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1.305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0.06%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inner skin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2308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2308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4.1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0.339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outer 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17220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17220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31.0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1435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2.583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outer skin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4523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4523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8.0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377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0.663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inner ring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4985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4985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9.0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415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1.80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inner skin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CF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2.3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0.194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mount tubing &amp; inserts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973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2918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5.1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0.02%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Inner mount screw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aluminum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106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318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0.9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0.072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0.01%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mount insert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Arial"/>
                        </a:rPr>
                        <a:t>224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673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1.2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1.76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0.099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42.8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Outer mount screw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aluminum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46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70C0"/>
                          </a:solidFill>
                          <a:latin typeface="Arial"/>
                        </a:rPr>
                        <a:t>0.4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2.7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24.0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0.00%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Sub total % RL for rings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0.54%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70C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1972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07070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397.6</a:t>
                      </a:r>
                      <a:endParaRPr lang="en-US" sz="6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 smtClean="0">
                          <a:solidFill>
                            <a:srgbClr val="0070C0"/>
                          </a:solidFill>
                          <a:latin typeface="Calibri"/>
                        </a:rPr>
                        <a:t>33.1</a:t>
                      </a:r>
                      <a:endParaRPr lang="en-US" sz="600" b="1" i="0" u="none" strike="noStrike" dirty="0">
                        <a:solidFill>
                          <a:srgbClr val="0070C0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6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1.94%</a:t>
                      </a:r>
                      <a:endParaRPr lang="en-US" sz="6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sp>
        <p:nvSpPr>
          <p:cNvPr id="258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80010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000" dirty="0" smtClean="0"/>
              <a:t>Continue indium bonding R&amp;D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Select proper TIMs for 4-blade thermal test</a:t>
            </a:r>
          </a:p>
          <a:p>
            <a:pPr lvl="1">
              <a:lnSpc>
                <a:spcPct val="90000"/>
              </a:lnSpc>
            </a:pPr>
            <a:r>
              <a:rPr lang="en-US" sz="1600" dirty="0" smtClean="0"/>
              <a:t>Indium bonding R&amp;D is in critical path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Practice production steps with developed tooling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Glue module holders on module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Glue threaded inserts on TPG blade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Glue TPG blades on C-C rings to form bare half disk</a:t>
            </a:r>
          </a:p>
          <a:p>
            <a:pPr lvl="1">
              <a:lnSpc>
                <a:spcPct val="90000"/>
              </a:lnSpc>
            </a:pPr>
            <a:r>
              <a:rPr lang="en-US" sz="2000" dirty="0" smtClean="0"/>
              <a:t>Place and mount modules on TPG blades of bare half disk</a:t>
            </a:r>
          </a:p>
          <a:p>
            <a:pPr marL="342900" lvl="1" indent="-342900">
              <a:lnSpc>
                <a:spcPct val="90000"/>
              </a:lnSpc>
              <a:buFontTx/>
              <a:buChar char="•"/>
            </a:pPr>
            <a:r>
              <a:rPr lang="en-US" sz="2000" dirty="0" smtClean="0"/>
              <a:t>Conduct 4-blade thermal test</a:t>
            </a:r>
          </a:p>
          <a:p>
            <a:pPr>
              <a:lnSpc>
                <a:spcPct val="90000"/>
              </a:lnSpc>
            </a:pPr>
            <a:r>
              <a:rPr lang="en-US" sz="2000" dirty="0" smtClean="0"/>
              <a:t>Design half cylinder</a:t>
            </a:r>
          </a:p>
          <a:p>
            <a:pPr>
              <a:lnSpc>
                <a:spcPct val="90000"/>
              </a:lnSpc>
            </a:pPr>
            <a:r>
              <a:rPr lang="en-US" sz="2000" dirty="0"/>
              <a:t>P</a:t>
            </a:r>
            <a:r>
              <a:rPr lang="en-US" sz="2000" dirty="0" smtClean="0"/>
              <a:t>ressure test of cooling coupling weldment assembly</a:t>
            </a:r>
            <a:endParaRPr lang="en-US" sz="2000" dirty="0"/>
          </a:p>
          <a:p>
            <a:pPr>
              <a:lnSpc>
                <a:spcPct val="90000"/>
              </a:lnSpc>
            </a:pPr>
            <a:r>
              <a:rPr lang="en-US" sz="2000" dirty="0"/>
              <a:t>Run </a:t>
            </a:r>
            <a:r>
              <a:rPr lang="en-US" sz="2000" dirty="0" smtClean="0"/>
              <a:t>cooling loop flow test with CO2 pilot plant</a:t>
            </a:r>
            <a:endParaRPr lang="en-US" sz="2000" dirty="0"/>
          </a:p>
        </p:txBody>
      </p:sp>
      <p:pic>
        <p:nvPicPr>
          <p:cNvPr id="7" name="Picture 3" descr="CMS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93E-3D14-455B-86C2-B6370A83B25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657600" y="3048000"/>
            <a:ext cx="1762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2400" y="1879906"/>
            <a:ext cx="4648200" cy="4368494"/>
          </a:xfrm>
          <a:prstGeom prst="rect">
            <a:avLst/>
          </a:prstGeom>
        </p:spPr>
      </p:pic>
      <p:pic>
        <p:nvPicPr>
          <p:cNvPr id="8" name="Picture 7" descr="a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1" y="1981200"/>
            <a:ext cx="3505199" cy="4199441"/>
          </a:xfrm>
          <a:prstGeom prst="rect">
            <a:avLst/>
          </a:prstGeom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93725" y="468868"/>
            <a:ext cx="3736985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Cooling Tubing Layout……Original</a:t>
            </a:r>
            <a:endParaRPr lang="en-US" b="0" dirty="0"/>
          </a:p>
        </p:txBody>
      </p:sp>
      <p:sp>
        <p:nvSpPr>
          <p:cNvPr id="10" name="TextBox 9"/>
          <p:cNvSpPr txBox="1"/>
          <p:nvPr/>
        </p:nvSpPr>
        <p:spPr>
          <a:xfrm>
            <a:off x="1066800" y="914400"/>
            <a:ext cx="814113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400" b="0" dirty="0" smtClean="0"/>
              <a:t>Outer </a:t>
            </a:r>
            <a:r>
              <a:rPr lang="en-US" sz="1400" b="0" dirty="0" err="1" smtClean="0"/>
              <a:t>Outer</a:t>
            </a:r>
            <a:r>
              <a:rPr lang="en-US" sz="1400" b="0" dirty="0" smtClean="0"/>
              <a:t> Tubing – 2 outlets from each half disk, located at 3 o’ clock position, inside HC</a:t>
            </a:r>
          </a:p>
          <a:p>
            <a:pPr>
              <a:buFont typeface="Arial" pitchFamily="34" charset="0"/>
              <a:buChar char="•"/>
            </a:pPr>
            <a:r>
              <a:rPr lang="en-US" sz="1400" b="0" dirty="0" smtClean="0"/>
              <a:t>Outer Inner Tubing – 2 outlets from each half disk, 1at top + 1 at bottom, inside HC</a:t>
            </a:r>
          </a:p>
          <a:p>
            <a:pPr>
              <a:buFont typeface="Arial" pitchFamily="34" charset="0"/>
              <a:buChar char="•"/>
            </a:pPr>
            <a:r>
              <a:rPr lang="en-US" sz="1400" b="0" dirty="0" smtClean="0"/>
              <a:t>Inner  Assembly Tubing –  2 outlets from each half disk, at 3 o’ clock position, outside then inside HC</a:t>
            </a:r>
          </a:p>
          <a:p>
            <a:pPr>
              <a:buFont typeface="Arial" pitchFamily="34" charset="0"/>
              <a:buChar char="•"/>
            </a:pPr>
            <a:endParaRPr lang="en-US" sz="1400" b="0" dirty="0"/>
          </a:p>
        </p:txBody>
      </p:sp>
      <p:pic>
        <p:nvPicPr>
          <p:cNvPr id="6" name="Picture 3" descr="CMS Logo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Pixel Mech Upgrade Nov '11</a:t>
            </a:r>
            <a:endParaRPr lang="en-US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97CDC7A6-AEBC-4651-A8DF-76D70D9400DA}" type="slidenum">
              <a:rPr lang="en-US"/>
              <a:pPr/>
              <a:t>26</a:t>
            </a:fld>
            <a:endParaRPr lang="en-US"/>
          </a:p>
        </p:txBody>
      </p:sp>
      <p:sp>
        <p:nvSpPr>
          <p:cNvPr id="11" name="AutoShape 16"/>
          <p:cNvSpPr>
            <a:spLocks/>
          </p:cNvSpPr>
          <p:nvPr/>
        </p:nvSpPr>
        <p:spPr bwMode="auto">
          <a:xfrm>
            <a:off x="152400" y="5715000"/>
            <a:ext cx="2133600" cy="457200"/>
          </a:xfrm>
          <a:prstGeom prst="borderCallout2">
            <a:avLst>
              <a:gd name="adj1" fmla="val 48694"/>
              <a:gd name="adj2" fmla="val 110161"/>
              <a:gd name="adj3" fmla="val 48657"/>
              <a:gd name="adj4" fmla="val 124280"/>
              <a:gd name="adj5" fmla="val -251594"/>
              <a:gd name="adj6" fmla="val 137683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Inner  Outer &amp; Inner </a:t>
            </a:r>
            <a:r>
              <a:rPr lang="en-US" sz="1200" b="0" dirty="0" err="1" smtClean="0"/>
              <a:t>Inner</a:t>
            </a:r>
            <a:r>
              <a:rPr lang="en-US" sz="1200" b="0" dirty="0" smtClean="0"/>
              <a:t> tubing connected in series</a:t>
            </a:r>
          </a:p>
        </p:txBody>
      </p:sp>
      <p:sp>
        <p:nvSpPr>
          <p:cNvPr id="14" name="AutoShape 16"/>
          <p:cNvSpPr>
            <a:spLocks/>
          </p:cNvSpPr>
          <p:nvPr/>
        </p:nvSpPr>
        <p:spPr bwMode="auto">
          <a:xfrm>
            <a:off x="6553200" y="5410200"/>
            <a:ext cx="1905000" cy="304800"/>
          </a:xfrm>
          <a:prstGeom prst="borderCallout2">
            <a:avLst>
              <a:gd name="adj1" fmla="val 48694"/>
              <a:gd name="adj2" fmla="val 110161"/>
              <a:gd name="adj3" fmla="val 48657"/>
              <a:gd name="adj4" fmla="val 124280"/>
              <a:gd name="adj5" fmla="val -399511"/>
              <a:gd name="adj6" fmla="val 70272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Outer Inner Tubing</a:t>
            </a:r>
          </a:p>
        </p:txBody>
      </p:sp>
      <p:sp>
        <p:nvSpPr>
          <p:cNvPr id="15" name="AutoShape 16"/>
          <p:cNvSpPr>
            <a:spLocks/>
          </p:cNvSpPr>
          <p:nvPr/>
        </p:nvSpPr>
        <p:spPr bwMode="auto">
          <a:xfrm>
            <a:off x="3886200" y="2133600"/>
            <a:ext cx="1905000" cy="304800"/>
          </a:xfrm>
          <a:prstGeom prst="borderCallout2">
            <a:avLst>
              <a:gd name="adj1" fmla="val 48694"/>
              <a:gd name="adj2" fmla="val 110161"/>
              <a:gd name="adj3" fmla="val 48657"/>
              <a:gd name="adj4" fmla="val 124280"/>
              <a:gd name="adj5" fmla="val 409864"/>
              <a:gd name="adj6" fmla="val 100772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Outer </a:t>
            </a:r>
            <a:r>
              <a:rPr lang="en-US" sz="1200" b="0" dirty="0" err="1" smtClean="0"/>
              <a:t>Outer</a:t>
            </a:r>
            <a:r>
              <a:rPr lang="en-US" sz="1200" b="0" dirty="0" smtClean="0"/>
              <a:t> Tubing</a:t>
            </a:r>
          </a:p>
        </p:txBody>
      </p:sp>
      <p:sp>
        <p:nvSpPr>
          <p:cNvPr id="16" name="AutoShape 16"/>
          <p:cNvSpPr>
            <a:spLocks/>
          </p:cNvSpPr>
          <p:nvPr/>
        </p:nvSpPr>
        <p:spPr bwMode="auto">
          <a:xfrm>
            <a:off x="609600" y="2133600"/>
            <a:ext cx="2362200" cy="304800"/>
          </a:xfrm>
          <a:prstGeom prst="borderCallout2">
            <a:avLst>
              <a:gd name="adj1" fmla="val 48694"/>
              <a:gd name="adj2" fmla="val 110161"/>
              <a:gd name="adj3" fmla="val 48657"/>
              <a:gd name="adj4" fmla="val 124280"/>
              <a:gd name="adj5" fmla="val 837989"/>
              <a:gd name="adj6" fmla="val 72724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Inner  Assembly Tubing Outlets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91" y="420462"/>
            <a:ext cx="8780284" cy="4613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965960" y="3794760"/>
            <a:ext cx="63806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200" b="0" dirty="0" smtClean="0">
                <a:solidFill>
                  <a:prstClr val="black"/>
                </a:solidFill>
                <a:latin typeface="Calibri"/>
              </a:rPr>
              <a:t>Heat Load and Tube Lengths for 9 Cooling Loops of an </a:t>
            </a:r>
            <a:r>
              <a:rPr lang="en-US" sz="1200" b="0" dirty="0" err="1" smtClean="0">
                <a:solidFill>
                  <a:prstClr val="black"/>
                </a:solidFill>
                <a:latin typeface="Calibri"/>
              </a:rPr>
              <a:t>FPix</a:t>
            </a:r>
            <a:r>
              <a:rPr lang="en-US" sz="1200" b="0" dirty="0" smtClean="0">
                <a:solidFill>
                  <a:prstClr val="black"/>
                </a:solidFill>
                <a:latin typeface="Calibri"/>
              </a:rPr>
              <a:t> Half-cylinder  </a:t>
            </a:r>
            <a:r>
              <a:rPr lang="en-US" sz="900" b="0" dirty="0" smtClean="0">
                <a:solidFill>
                  <a:prstClr val="black"/>
                </a:solidFill>
                <a:latin typeface="Calibri"/>
              </a:rPr>
              <a:t>(typical for each of 4 half-cylinders)</a:t>
            </a:r>
            <a:endParaRPr lang="en-US" sz="9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80360" y="137160"/>
            <a:ext cx="39146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Cooling Loops for </a:t>
            </a:r>
            <a:r>
              <a:rPr lang="en-US" b="0" dirty="0" err="1" smtClean="0">
                <a:solidFill>
                  <a:prstClr val="black"/>
                </a:solidFill>
                <a:latin typeface="Calibri"/>
              </a:rPr>
              <a:t>FPix</a:t>
            </a:r>
            <a:r>
              <a:rPr lang="en-US" b="0" dirty="0" smtClean="0">
                <a:solidFill>
                  <a:prstClr val="black"/>
                </a:solidFill>
                <a:latin typeface="Calibri"/>
              </a:rPr>
              <a:t> Half-cylinder    v3</a:t>
            </a:r>
            <a:endParaRPr lang="en-US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89520" y="6492240"/>
            <a:ext cx="13811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900" b="0" dirty="0" smtClean="0">
                <a:solidFill>
                  <a:prstClr val="black"/>
                </a:solidFill>
                <a:latin typeface="Calibri"/>
              </a:rPr>
              <a:t>19May2011</a:t>
            </a:r>
            <a:endParaRPr lang="en-US" sz="900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43000" y="6355080"/>
            <a:ext cx="6628641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100" b="0" dirty="0" smtClean="0">
                <a:solidFill>
                  <a:prstClr val="black"/>
                </a:solidFill>
                <a:latin typeface="Calibri"/>
              </a:rPr>
              <a:t>* Nominal heat load per module 2.4 W, Power apportioned between O-O and O-I rings at an estimated 6:4 ratio</a:t>
            </a:r>
            <a:endParaRPr lang="en-US" sz="1100" b="0" dirty="0">
              <a:solidFill>
                <a:prstClr val="black"/>
              </a:solidFill>
              <a:latin typeface="Calibri"/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1005840" y="4023360"/>
          <a:ext cx="7909557" cy="2286000"/>
        </p:xfrm>
        <a:graphic>
          <a:graphicData uri="http://schemas.openxmlformats.org/drawingml/2006/table">
            <a:tbl>
              <a:tblPr/>
              <a:tblGrid>
                <a:gridCol w="822960"/>
                <a:gridCol w="457200"/>
                <a:gridCol w="548640"/>
                <a:gridCol w="502920"/>
                <a:gridCol w="502359"/>
                <a:gridCol w="470422"/>
                <a:gridCol w="581699"/>
                <a:gridCol w="763140"/>
                <a:gridCol w="745620"/>
                <a:gridCol w="777240"/>
                <a:gridCol w="777240"/>
                <a:gridCol w="594360"/>
                <a:gridCol w="365757"/>
              </a:tblGrid>
              <a:tr h="75563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latin typeface="Verdana"/>
                          <a:ea typeface="Times New Roman"/>
                        </a:rPr>
                        <a:t>FPIX Cooling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latin typeface="Verdana"/>
                          <a:ea typeface="Times New Roman"/>
                        </a:rPr>
                        <a:t>Loop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Heat load from modules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latin typeface="Verdana"/>
                          <a:ea typeface="Times New Roman"/>
                        </a:rPr>
                        <a:t>(t=0)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latin typeface="Verdana"/>
                          <a:ea typeface="Times New Roman"/>
                        </a:rPr>
                        <a:t>[W]*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Heat  load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from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 DC-DC converters [W]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Heat load from port cards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[W]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Heat</a:t>
                      </a:r>
                      <a:r>
                        <a:rPr lang="en-US" sz="600" baseline="0" dirty="0" smtClean="0">
                          <a:latin typeface="Verdana" pitchFamily="34" charset="0"/>
                          <a:ea typeface="Times New Roman"/>
                        </a:rPr>
                        <a:t> load from cable losses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aseline="0" dirty="0" smtClean="0">
                          <a:latin typeface="Verdana" pitchFamily="34" charset="0"/>
                          <a:ea typeface="Times New Roman"/>
                        </a:rPr>
                        <a:t>[W]</a:t>
                      </a:r>
                      <a:endParaRPr lang="en-US" sz="600" dirty="0" smtClean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Total heat load on cooling loop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[W]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latin typeface="Verdana"/>
                          <a:ea typeface="Times New Roman"/>
                        </a:rPr>
                        <a:t>Length of cooling loop on half-ring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OD 1.6 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mm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ID 1.4 mm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[mm]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Lengths 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of radial </a:t>
                      </a: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legs 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of cooling loop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OD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= </a:t>
                      </a: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1.6 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mm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ID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= </a:t>
                      </a: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1.4 mm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[mm]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Lengths </a:t>
                      </a:r>
                      <a:r>
                        <a:rPr lang="en-US" sz="600" b="0" dirty="0" smtClean="0">
                          <a:latin typeface="Verdana"/>
                          <a:ea typeface="Times New Roman"/>
                        </a:rPr>
                        <a:t>of longitudinal legs of loop near disk</a:t>
                      </a:r>
                      <a:endParaRPr lang="en-US" sz="600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OD = 1.6 mm</a:t>
                      </a:r>
                      <a:endParaRPr lang="en-US" sz="600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ID = 1.4 mm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[mm] 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Length  of loop heated by port cards or DC-DC</a:t>
                      </a:r>
                      <a:r>
                        <a:rPr lang="en-US" sz="600" baseline="0" dirty="0" smtClean="0">
                          <a:latin typeface="Verdana"/>
                          <a:ea typeface="Times New Roman"/>
                        </a:rPr>
                        <a:t> converters</a:t>
                      </a:r>
                      <a:endParaRPr lang="en-US" sz="600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OD = 2.0 mm</a:t>
                      </a:r>
                      <a:endParaRPr lang="en-US" sz="600" dirty="0" smtClean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ID = 1.8 mm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[mm]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Lengths 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of </a:t>
                      </a: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longitudinal legs 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of </a:t>
                      </a: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loop near manifold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OD 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= </a:t>
                      </a: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2.0 mm</a:t>
                      </a:r>
                      <a:endParaRPr lang="en-US" sz="600" dirty="0">
                        <a:latin typeface="Times New Roman"/>
                        <a:ea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ID </a:t>
                      </a:r>
                      <a:r>
                        <a:rPr lang="en-US" sz="600" dirty="0">
                          <a:latin typeface="Verdana"/>
                          <a:ea typeface="Times New Roman"/>
                        </a:rPr>
                        <a:t>= </a:t>
                      </a:r>
                      <a:r>
                        <a:rPr lang="en-US" sz="600" dirty="0" smtClean="0">
                          <a:latin typeface="Verdana"/>
                          <a:ea typeface="Times New Roman"/>
                        </a:rPr>
                        <a:t>1.8</a:t>
                      </a:r>
                      <a:r>
                        <a:rPr lang="en-US" sz="600" baseline="0" dirty="0" smtClean="0">
                          <a:latin typeface="Verdana"/>
                          <a:ea typeface="Times New Roman"/>
                        </a:rPr>
                        <a:t> mm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aseline="0" dirty="0" smtClean="0">
                          <a:latin typeface="Verdana"/>
                          <a:ea typeface="Times New Roman"/>
                        </a:rPr>
                        <a:t>[mm]</a:t>
                      </a:r>
                      <a:endParaRPr lang="en-US" sz="600" dirty="0" smtClean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aseline="0" dirty="0" smtClean="0">
                          <a:latin typeface="Verdana" pitchFamily="34" charset="0"/>
                          <a:ea typeface="Times New Roman"/>
                        </a:rPr>
                        <a:t>Fluid mass flow for </a:t>
                      </a:r>
                      <a:br>
                        <a:rPr lang="en-US" sz="600" baseline="0" dirty="0" smtClean="0">
                          <a:latin typeface="Verdana" pitchFamily="34" charset="0"/>
                          <a:ea typeface="Times New Roman"/>
                        </a:rPr>
                      </a:br>
                      <a:r>
                        <a:rPr lang="en-US" sz="600" baseline="0" dirty="0" err="1" smtClean="0">
                          <a:latin typeface="Verdana" pitchFamily="34" charset="0"/>
                          <a:ea typeface="Times New Roman"/>
                        </a:rPr>
                        <a:t>dP</a:t>
                      </a:r>
                      <a:r>
                        <a:rPr lang="en-US" sz="600" baseline="0" dirty="0" smtClean="0">
                          <a:latin typeface="Verdana" pitchFamily="34" charset="0"/>
                          <a:ea typeface="Times New Roman"/>
                        </a:rPr>
                        <a:t>= 1.5 bar at -20 C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baseline="0" dirty="0" smtClean="0">
                          <a:latin typeface="Verdana" pitchFamily="34" charset="0"/>
                          <a:ea typeface="Times New Roman"/>
                        </a:rPr>
                        <a:t>[g/s]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Times New Roman"/>
                        </a:rPr>
                        <a:t>130% 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Times New Roman"/>
                        </a:rPr>
                        <a:t>heat load</a:t>
                      </a:r>
                      <a:endParaRPr lang="en-US" sz="600" dirty="0">
                        <a:solidFill>
                          <a:srgbClr val="FF0000"/>
                        </a:solidFill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Fluid exit quality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latin typeface="Verdana" pitchFamily="34" charset="0"/>
                          <a:ea typeface="Times New Roman"/>
                        </a:rPr>
                        <a:t>[%]</a:t>
                      </a: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smtClean="0">
                          <a:solidFill>
                            <a:srgbClr val="FF1515"/>
                          </a:solidFill>
                          <a:latin typeface="Verdana" pitchFamily="34" charset="0"/>
                          <a:ea typeface="Times New Roman"/>
                        </a:rPr>
                        <a:t>130% heat load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HD1 O-O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49.0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7.5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61.5</a:t>
                      </a:r>
                      <a:endParaRPr lang="en-US" sz="800" dirty="0" smtClean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1052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340+350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300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1784+1774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HD1 O-I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32.6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30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67.6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420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87+87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373+383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500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1784+1774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1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HD1 </a:t>
                      </a: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I-O &amp; I-I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52.8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7.5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65.3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962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137+78+59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342+352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300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1784+1774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3.56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8.5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HD2 O-O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49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7.5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61.5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1052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296+306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300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1784+1774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32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HD2 O-I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32.6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30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67.6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420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87+87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265+275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500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1784+1774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HD2 </a:t>
                      </a: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I-O &amp; I-I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52.8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7.5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65.3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962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137+78+59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265+275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300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1784+1774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HD3 O-O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49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7.5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61.5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1052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168+178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300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1784+1774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627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HD3 O-I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32.8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30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67.6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420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87+87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201+211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500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1784+1774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5.0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6.2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32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>
                          <a:latin typeface="Verdana"/>
                          <a:ea typeface="Times New Roman"/>
                        </a:rPr>
                        <a:t>HD3 </a:t>
                      </a: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I-O &amp; I-I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52.8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7.5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65.3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1052</a:t>
                      </a: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137+78+59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170+180</a:t>
                      </a: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300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1784+1774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32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Totals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/>
                          <a:ea typeface="Times New Roman"/>
                        </a:rPr>
                        <a:t>403.2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90</a:t>
                      </a:r>
                      <a:endParaRPr lang="en-US" sz="800" dirty="0">
                        <a:latin typeface="Verdana" pitchFamily="34" charset="0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45.0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45.0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583.2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>
                        <a:latin typeface="Verdana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latin typeface="Verdana" pitchFamily="34" charset="0"/>
                          <a:ea typeface="Times New Roman"/>
                        </a:rPr>
                        <a:t>38.5</a:t>
                      </a: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Times New Roman"/>
                        <a:ea typeface="Times New Roman"/>
                      </a:endParaRPr>
                    </a:p>
                  </a:txBody>
                  <a:tcPr marL="49967" marR="4996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Right Bracket 9"/>
          <p:cNvSpPr/>
          <p:nvPr/>
        </p:nvSpPr>
        <p:spPr>
          <a:xfrm rot="5400000">
            <a:off x="5783580" y="525780"/>
            <a:ext cx="91440" cy="6263640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/>
              </a:solidFill>
            </a:endParaRPr>
          </a:p>
        </p:txBody>
      </p:sp>
      <p:sp>
        <p:nvSpPr>
          <p:cNvPr id="11" name="Right Bracket 10"/>
          <p:cNvSpPr/>
          <p:nvPr/>
        </p:nvSpPr>
        <p:spPr>
          <a:xfrm rot="5400000">
            <a:off x="1714500" y="2766060"/>
            <a:ext cx="91440" cy="1783080"/>
          </a:xfrm>
          <a:prstGeom prst="rightBracket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000" y="3520440"/>
            <a:ext cx="49834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b="0" dirty="0" smtClean="0">
                <a:solidFill>
                  <a:prstClr val="black"/>
                </a:solidFill>
                <a:latin typeface="Verdana" pitchFamily="34" charset="0"/>
              </a:rPr>
              <a:t>1.4 mm ID tube in this region</a:t>
            </a:r>
            <a:endParaRPr lang="en-US" sz="800" b="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68680" y="3520440"/>
            <a:ext cx="150876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800" b="0" dirty="0" smtClean="0">
                <a:solidFill>
                  <a:prstClr val="black"/>
                </a:solidFill>
                <a:latin typeface="Verdana" pitchFamily="34" charset="0"/>
              </a:rPr>
              <a:t>1.8 mm ID tube</a:t>
            </a:r>
            <a:endParaRPr lang="en-US" sz="800" b="0" dirty="0">
              <a:solidFill>
                <a:prstClr val="black"/>
              </a:solidFill>
              <a:latin typeface="Verdana" pitchFamily="34" charset="0"/>
            </a:endParaRPr>
          </a:p>
        </p:txBody>
      </p:sp>
      <p:sp>
        <p:nvSpPr>
          <p:cNvPr id="14" name="Left Brace 13"/>
          <p:cNvSpPr/>
          <p:nvPr/>
        </p:nvSpPr>
        <p:spPr>
          <a:xfrm>
            <a:off x="137160" y="3611880"/>
            <a:ext cx="137160" cy="411480"/>
          </a:xfrm>
          <a:prstGeom prst="lef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>
              <a:solidFill>
                <a:prstClr val="black"/>
              </a:solidFill>
            </a:endParaRPr>
          </a:p>
        </p:txBody>
      </p:sp>
      <p:cxnSp>
        <p:nvCxnSpPr>
          <p:cNvPr id="16" name="Straight Connector 15"/>
          <p:cNvCxnSpPr>
            <a:stCxn id="14" idx="1"/>
          </p:cNvCxnSpPr>
          <p:nvPr/>
        </p:nvCxnSpPr>
        <p:spPr>
          <a:xfrm rot="10800000" flipV="1">
            <a:off x="137160" y="3817620"/>
            <a:ext cx="0" cy="15773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74320" y="5120640"/>
            <a:ext cx="685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800" b="0" dirty="0" smtClean="0">
                <a:solidFill>
                  <a:prstClr val="black"/>
                </a:solidFill>
                <a:latin typeface="Verdana" pitchFamily="34" charset="0"/>
              </a:rPr>
              <a:t>4.2 m of copper tubing 10 mm ID</a:t>
            </a:r>
            <a:endParaRPr lang="en-US" sz="800" b="0" dirty="0">
              <a:solidFill>
                <a:prstClr val="black"/>
              </a:solidFill>
              <a:latin typeface="Verdana" pitchFamily="34" charset="0"/>
            </a:endParaRPr>
          </a:p>
        </p:txBody>
      </p:sp>
      <p:cxnSp>
        <p:nvCxnSpPr>
          <p:cNvPr id="19" name="Straight Connector 18"/>
          <p:cNvCxnSpPr>
            <a:endCxn id="17" idx="1"/>
          </p:cNvCxnSpPr>
          <p:nvPr/>
        </p:nvCxnSpPr>
        <p:spPr>
          <a:xfrm>
            <a:off x="137161" y="5394959"/>
            <a:ext cx="137159" cy="1806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0660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381000"/>
            <a:ext cx="6638925" cy="4891033"/>
          </a:xfrm>
          <a:prstGeom prst="rect">
            <a:avLst/>
          </a:prstGeom>
        </p:spPr>
      </p:pic>
      <p:sp>
        <p:nvSpPr>
          <p:cNvPr id="3" name="AutoShape 19"/>
          <p:cNvSpPr>
            <a:spLocks/>
          </p:cNvSpPr>
          <p:nvPr/>
        </p:nvSpPr>
        <p:spPr bwMode="auto">
          <a:xfrm>
            <a:off x="4200525" y="3657600"/>
            <a:ext cx="1524000" cy="381000"/>
          </a:xfrm>
          <a:prstGeom prst="borderCallout2">
            <a:avLst>
              <a:gd name="adj1" fmla="val 46144"/>
              <a:gd name="adj2" fmla="val -6316"/>
              <a:gd name="adj3" fmla="val 46144"/>
              <a:gd name="adj4" fmla="val -18029"/>
              <a:gd name="adj5" fmla="val -52614"/>
              <a:gd name="adj6" fmla="val -5222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Welded with tubing</a:t>
            </a:r>
            <a:endParaRPr lang="en-US" sz="1200" b="0" dirty="0"/>
          </a:p>
        </p:txBody>
      </p:sp>
      <p:sp>
        <p:nvSpPr>
          <p:cNvPr id="4" name="AutoShape 19"/>
          <p:cNvSpPr>
            <a:spLocks/>
          </p:cNvSpPr>
          <p:nvPr/>
        </p:nvSpPr>
        <p:spPr bwMode="auto">
          <a:xfrm>
            <a:off x="6105525" y="2438400"/>
            <a:ext cx="1524000" cy="381000"/>
          </a:xfrm>
          <a:prstGeom prst="borderCallout2">
            <a:avLst>
              <a:gd name="adj1" fmla="val 46144"/>
              <a:gd name="adj2" fmla="val -6316"/>
              <a:gd name="adj3" fmla="val 46144"/>
              <a:gd name="adj4" fmla="val -18029"/>
              <a:gd name="adj5" fmla="val -52614"/>
              <a:gd name="adj6" fmla="val -5222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Welded with tubing</a:t>
            </a:r>
            <a:endParaRPr lang="en-US" sz="1200" b="0" dirty="0"/>
          </a:p>
        </p:txBody>
      </p:sp>
      <p:sp>
        <p:nvSpPr>
          <p:cNvPr id="5" name="AutoShape 19"/>
          <p:cNvSpPr>
            <a:spLocks/>
          </p:cNvSpPr>
          <p:nvPr/>
        </p:nvSpPr>
        <p:spPr bwMode="auto">
          <a:xfrm>
            <a:off x="5648325" y="3048000"/>
            <a:ext cx="2352675" cy="381000"/>
          </a:xfrm>
          <a:prstGeom prst="borderCallout2">
            <a:avLst>
              <a:gd name="adj1" fmla="val 46144"/>
              <a:gd name="adj2" fmla="val -6316"/>
              <a:gd name="adj3" fmla="val 46144"/>
              <a:gd name="adj4" fmla="val -18029"/>
              <a:gd name="adj5" fmla="val -52614"/>
              <a:gd name="adj6" fmla="val -52220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Replaceable aluminum gasket</a:t>
            </a:r>
            <a:endParaRPr lang="en-US" sz="1200" b="0" dirty="0"/>
          </a:p>
        </p:txBody>
      </p:sp>
      <p:sp>
        <p:nvSpPr>
          <p:cNvPr id="6" name="AutoShape 19"/>
          <p:cNvSpPr>
            <a:spLocks/>
          </p:cNvSpPr>
          <p:nvPr/>
        </p:nvSpPr>
        <p:spPr bwMode="auto">
          <a:xfrm>
            <a:off x="2667000" y="1219200"/>
            <a:ext cx="1914525" cy="304800"/>
          </a:xfrm>
          <a:prstGeom prst="borderCallout2">
            <a:avLst>
              <a:gd name="adj1" fmla="val 51062"/>
              <a:gd name="adj2" fmla="val 105042"/>
              <a:gd name="adj3" fmla="val 48603"/>
              <a:gd name="adj4" fmla="val 128330"/>
              <a:gd name="adj5" fmla="val 142940"/>
              <a:gd name="adj6" fmla="val 149024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M3.5 female thread nut</a:t>
            </a:r>
            <a:endParaRPr lang="en-US" sz="1200" b="0" dirty="0"/>
          </a:p>
        </p:txBody>
      </p:sp>
      <p:sp>
        <p:nvSpPr>
          <p:cNvPr id="7" name="AutoShape 19"/>
          <p:cNvSpPr>
            <a:spLocks/>
          </p:cNvSpPr>
          <p:nvPr/>
        </p:nvSpPr>
        <p:spPr bwMode="auto">
          <a:xfrm>
            <a:off x="609600" y="2286000"/>
            <a:ext cx="2143125" cy="304800"/>
          </a:xfrm>
          <a:prstGeom prst="borderCallout2">
            <a:avLst>
              <a:gd name="adj1" fmla="val 51062"/>
              <a:gd name="adj2" fmla="val 105042"/>
              <a:gd name="adj3" fmla="val 48603"/>
              <a:gd name="adj4" fmla="val 128330"/>
              <a:gd name="adj5" fmla="val 158565"/>
              <a:gd name="adj6" fmla="val 145469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M3.5 male thread nut</a:t>
            </a:r>
            <a:endParaRPr lang="en-US" sz="1200" b="0" dirty="0"/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93725" y="468868"/>
            <a:ext cx="3262432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CO</a:t>
            </a:r>
            <a:r>
              <a:rPr lang="en-US" b="0" baseline="-25000" dirty="0" smtClean="0"/>
              <a:t>2</a:t>
            </a:r>
            <a:r>
              <a:rPr lang="en-US" b="0" dirty="0" smtClean="0"/>
              <a:t> Cooling Coupling Design</a:t>
            </a:r>
            <a:endParaRPr lang="en-US" b="0" dirty="0"/>
          </a:p>
        </p:txBody>
      </p:sp>
      <p:pic>
        <p:nvPicPr>
          <p:cNvPr id="11" name="Picture 3" descr="CMS 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Pixel Mech Upgrade Nov '11</a:t>
            </a:r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/>
          <a:p>
            <a:fld id="{97CDC7A6-AEBC-4651-A8DF-76D70D9400DA}" type="slidenum">
              <a:rPr lang="en-US"/>
              <a:pPr/>
              <a:t>28</a:t>
            </a:fld>
            <a:endParaRPr lang="en-US"/>
          </a:p>
        </p:txBody>
      </p:sp>
      <p:pic>
        <p:nvPicPr>
          <p:cNvPr id="15" name="Picture 14" descr="a1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9875" y="4267200"/>
            <a:ext cx="5495925" cy="1733550"/>
          </a:xfrm>
          <a:prstGeom prst="rect">
            <a:avLst/>
          </a:prstGeom>
        </p:spPr>
      </p:pic>
      <p:sp>
        <p:nvSpPr>
          <p:cNvPr id="16" name="AutoShape 19"/>
          <p:cNvSpPr>
            <a:spLocks/>
          </p:cNvSpPr>
          <p:nvPr/>
        </p:nvSpPr>
        <p:spPr bwMode="auto">
          <a:xfrm>
            <a:off x="2667000" y="1752600"/>
            <a:ext cx="838200" cy="304800"/>
          </a:xfrm>
          <a:prstGeom prst="borderCallout2">
            <a:avLst>
              <a:gd name="adj1" fmla="val 51062"/>
              <a:gd name="adj2" fmla="val 105042"/>
              <a:gd name="adj3" fmla="val 51728"/>
              <a:gd name="adj4" fmla="val 169239"/>
              <a:gd name="adj5" fmla="val 149190"/>
              <a:gd name="adj6" fmla="val 234105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r>
              <a:rPr lang="en-US" sz="1200" b="0" dirty="0" smtClean="0"/>
              <a:t>gland</a:t>
            </a:r>
            <a:endParaRPr lang="en-US" sz="1200" b="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593725" y="468868"/>
            <a:ext cx="3155031" cy="36933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 smtClean="0"/>
              <a:t>CO</a:t>
            </a:r>
            <a:r>
              <a:rPr lang="en-US" b="0" baseline="-25000" dirty="0" smtClean="0"/>
              <a:t>2</a:t>
            </a:r>
            <a:r>
              <a:rPr lang="en-US" b="0" dirty="0" smtClean="0"/>
              <a:t> Cooling Coupling Status</a:t>
            </a:r>
            <a:endParaRPr lang="en-US" b="0" dirty="0"/>
          </a:p>
        </p:txBody>
      </p:sp>
      <p:pic>
        <p:nvPicPr>
          <p:cNvPr id="11" name="Picture 3" descr="CMS Log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04800" y="1371600"/>
            <a:ext cx="502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/>
              <a:t>Two sets of assemblies were laser-welded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0" dirty="0" smtClean="0"/>
              <a:t>Direct welding was done on gland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0" dirty="0" smtClean="0"/>
              <a:t>Welding rod 312 was used for male thread nut because of larger part tolerance (0.005” vs. 0.002”)</a:t>
            </a:r>
          </a:p>
          <a:p>
            <a:endParaRPr lang="en-US" b="0" dirty="0" smtClean="0"/>
          </a:p>
          <a:p>
            <a:r>
              <a:rPr lang="en-US" b="0" dirty="0" smtClean="0"/>
              <a:t>Vacuum leak check was made on both assemblies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0" dirty="0" smtClean="0"/>
              <a:t>No leak on aluminum washer sealing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0" dirty="0" smtClean="0"/>
              <a:t>No leak on gland weld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b="0" dirty="0" smtClean="0"/>
              <a:t>Leak on the male thread nut weld</a:t>
            </a:r>
          </a:p>
          <a:p>
            <a:endParaRPr lang="en-US" b="0" dirty="0" smtClean="0"/>
          </a:p>
          <a:p>
            <a:r>
              <a:rPr lang="en-US" b="0" dirty="0" smtClean="0"/>
              <a:t>Quick conclusion:  Design and fabrication method OK, but needs tighter fitting tolerance</a:t>
            </a:r>
          </a:p>
          <a:p>
            <a:endParaRPr lang="en-US" b="0" dirty="0" smtClean="0"/>
          </a:p>
          <a:p>
            <a:pPr>
              <a:buFont typeface="Arial" pitchFamily="34" charset="0"/>
              <a:buChar char="•"/>
            </a:pPr>
            <a:endParaRPr lang="en-US" b="0" dirty="0"/>
          </a:p>
        </p:txBody>
      </p:sp>
      <p:pic>
        <p:nvPicPr>
          <p:cNvPr id="18" name="Picture 17" descr="a1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143000"/>
            <a:ext cx="3462685" cy="2519362"/>
          </a:xfrm>
          <a:prstGeom prst="rect">
            <a:avLst/>
          </a:prstGeom>
        </p:spPr>
      </p:pic>
      <p:sp>
        <p:nvSpPr>
          <p:cNvPr id="19" name="AutoShape 19"/>
          <p:cNvSpPr>
            <a:spLocks/>
          </p:cNvSpPr>
          <p:nvPr/>
        </p:nvSpPr>
        <p:spPr bwMode="auto">
          <a:xfrm>
            <a:off x="6705600" y="3733800"/>
            <a:ext cx="2233612" cy="228600"/>
          </a:xfrm>
          <a:prstGeom prst="borderCallout2">
            <a:avLst>
              <a:gd name="adj1" fmla="val 46144"/>
              <a:gd name="adj2" fmla="val -6316"/>
              <a:gd name="adj3" fmla="val 46144"/>
              <a:gd name="adj4" fmla="val -18029"/>
              <a:gd name="adj5" fmla="val -596963"/>
              <a:gd name="adj6" fmla="val 36276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0" dirty="0" smtClean="0"/>
              <a:t>Weld for male threaded fitting</a:t>
            </a:r>
            <a:endParaRPr lang="en-US" sz="1200" b="0" dirty="0"/>
          </a:p>
        </p:txBody>
      </p:sp>
      <p:sp>
        <p:nvSpPr>
          <p:cNvPr id="20" name="AutoShape 19"/>
          <p:cNvSpPr>
            <a:spLocks/>
          </p:cNvSpPr>
          <p:nvPr/>
        </p:nvSpPr>
        <p:spPr bwMode="auto">
          <a:xfrm>
            <a:off x="4648200" y="1066800"/>
            <a:ext cx="1524000" cy="304800"/>
          </a:xfrm>
          <a:prstGeom prst="borderCallout2">
            <a:avLst>
              <a:gd name="adj1" fmla="val 51062"/>
              <a:gd name="adj2" fmla="val 105042"/>
              <a:gd name="adj3" fmla="val 48603"/>
              <a:gd name="adj4" fmla="val 128330"/>
              <a:gd name="adj5" fmla="val 397148"/>
              <a:gd name="adj6" fmla="val 109888"/>
            </a:avLst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sz="1200" b="0" dirty="0" smtClean="0"/>
              <a:t>Weld for ferrule</a:t>
            </a:r>
            <a:endParaRPr lang="en-US" sz="1200" b="0" dirty="0"/>
          </a:p>
        </p:txBody>
      </p:sp>
      <p:pic>
        <p:nvPicPr>
          <p:cNvPr id="10" name="Picture 9" descr="a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4053382"/>
            <a:ext cx="3757612" cy="2085621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FC8AF-0155-4917-9544-F8617AC29165}" type="slidenum">
              <a:rPr lang="en-US"/>
              <a:pPr/>
              <a:t>3</a:t>
            </a:fld>
            <a:endParaRPr lang="en-US"/>
          </a:p>
        </p:txBody>
      </p:sp>
      <p:sp>
        <p:nvSpPr>
          <p:cNvPr id="247812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54F9A47-8355-412B-A865-5B8BEB11CF59}" type="slidenum">
              <a:rPr lang="en-US" sz="1400" b="0"/>
              <a:pPr algn="r"/>
              <a:t>3</a:t>
            </a:fld>
            <a:endParaRPr lang="en-US" sz="1400" b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200" dirty="0" err="1">
                <a:effectLst>
                  <a:outerShdw blurRad="38100" dist="38100" dir="2700000" algn="tl">
                    <a:srgbClr val="C0C0C0"/>
                  </a:outerShdw>
                </a:effectLst>
              </a:rPr>
              <a:t>FPix</a:t>
            </a:r>
            <a:r>
              <a:rPr lang="en-US" sz="3200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Phase 1 Upgrade Plans</a:t>
            </a:r>
          </a:p>
        </p:txBody>
      </p:sp>
      <p:pic>
        <p:nvPicPr>
          <p:cNvPr id="247816" name="Picture 8" descr="CMS Logo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247817" name="Text Box 9"/>
          <p:cNvSpPr txBox="1">
            <a:spLocks noChangeArrowheads="1"/>
          </p:cNvSpPr>
          <p:nvPr/>
        </p:nvSpPr>
        <p:spPr bwMode="auto">
          <a:xfrm>
            <a:off x="381000" y="1370886"/>
            <a:ext cx="78486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lvl="2"/>
            <a:r>
              <a:rPr lang="en-US" b="0" dirty="0" smtClean="0"/>
              <a:t>Baseline</a:t>
            </a:r>
            <a:r>
              <a:rPr lang="en-US" b="0" dirty="0"/>
              <a:t>: </a:t>
            </a:r>
            <a:r>
              <a:rPr lang="de-DE" b="0" dirty="0"/>
              <a:t>3 </a:t>
            </a:r>
            <a:r>
              <a:rPr lang="de-DE" b="0" dirty="0" smtClean="0"/>
              <a:t>half-disks </a:t>
            </a:r>
            <a:r>
              <a:rPr lang="de-DE" b="0" dirty="0"/>
              <a:t>in each </a:t>
            </a:r>
            <a:r>
              <a:rPr lang="de-DE" b="0" dirty="0" smtClean="0"/>
              <a:t>half-cylinder</a:t>
            </a:r>
            <a:endParaRPr lang="de-DE" b="0" dirty="0"/>
          </a:p>
          <a:p>
            <a:pPr lvl="2"/>
            <a:endParaRPr lang="de-DE" b="0" dirty="0"/>
          </a:p>
          <a:p>
            <a:pPr lvl="2"/>
            <a:r>
              <a:rPr lang="de-DE" b="0" dirty="0"/>
              <a:t>Use only ONE kind of module 2x8, and ONE identical blade.</a:t>
            </a:r>
            <a:r>
              <a:rPr lang="en-US" b="0" dirty="0"/>
              <a:t> </a:t>
            </a:r>
          </a:p>
          <a:p>
            <a:pPr lvl="2">
              <a:buFontTx/>
              <a:buChar char="•"/>
            </a:pPr>
            <a:r>
              <a:rPr lang="en-US" b="0" dirty="0"/>
              <a:t>All modules are arranged </a:t>
            </a:r>
            <a:r>
              <a:rPr lang="en-US" b="0" dirty="0" err="1"/>
              <a:t>radially</a:t>
            </a:r>
            <a:r>
              <a:rPr lang="en-US" b="0" dirty="0"/>
              <a:t> and placed between r=45mm to 161mm (total 56 modules per half disk or 896 ROCs)</a:t>
            </a:r>
          </a:p>
          <a:p>
            <a:pPr lvl="2">
              <a:buFontTx/>
              <a:buChar char="•"/>
            </a:pPr>
            <a:r>
              <a:rPr lang="en-US" b="0" dirty="0"/>
              <a:t>Modules divided into an outer ring of 34 modules and inner ring of 22 modules</a:t>
            </a:r>
          </a:p>
          <a:p>
            <a:pPr lvl="2">
              <a:buFontTx/>
              <a:buChar char="•"/>
            </a:pPr>
            <a:r>
              <a:rPr lang="en-US" b="0" dirty="0"/>
              <a:t>Keep the same </a:t>
            </a:r>
            <a:r>
              <a:rPr lang="en-US" b="0" dirty="0" smtClean="0"/>
              <a:t>20</a:t>
            </a:r>
            <a:r>
              <a:rPr lang="en-US" b="0" baseline="30000" dirty="0" smtClean="0"/>
              <a:t>o </a:t>
            </a:r>
            <a:r>
              <a:rPr lang="en-US" b="0" dirty="0"/>
              <a:t>rotation but for the inner assembly, add a </a:t>
            </a:r>
            <a:r>
              <a:rPr lang="en-US" b="0" dirty="0" smtClean="0"/>
              <a:t>12</a:t>
            </a:r>
            <a:r>
              <a:rPr lang="en-US" b="0" baseline="30000" dirty="0" smtClean="0"/>
              <a:t>o </a:t>
            </a:r>
            <a:r>
              <a:rPr lang="en-US" b="0" dirty="0" smtClean="0"/>
              <a:t>tilt </a:t>
            </a:r>
            <a:r>
              <a:rPr lang="en-US" b="0" dirty="0"/>
              <a:t>to the IP (inverted cone geometry</a:t>
            </a:r>
            <a:r>
              <a:rPr lang="en-US" b="0" dirty="0" smtClean="0"/>
              <a:t>)</a:t>
            </a:r>
          </a:p>
          <a:p>
            <a:pPr lvl="3"/>
            <a:endParaRPr lang="de-DE" b="0" dirty="0"/>
          </a:p>
          <a:p>
            <a:pPr lvl="1"/>
            <a:r>
              <a:rPr lang="de-DE" b="0" dirty="0" smtClean="0"/>
              <a:t>	C0</a:t>
            </a:r>
            <a:r>
              <a:rPr lang="de-DE" b="0" baseline="-25000" dirty="0" smtClean="0"/>
              <a:t>2</a:t>
            </a:r>
            <a:r>
              <a:rPr lang="de-DE" b="0" dirty="0" smtClean="0"/>
              <a:t> cooling: </a:t>
            </a:r>
          </a:p>
          <a:p>
            <a:pPr lvl="1"/>
            <a:r>
              <a:rPr lang="de-DE" b="0" dirty="0" smtClean="0"/>
              <a:t>	Use thin-walled SS </a:t>
            </a:r>
            <a:r>
              <a:rPr lang="en-US" b="0" dirty="0" smtClean="0"/>
              <a:t>tubing 316 L and the size is tentatively chosen 	(1.638 mm OD, 1.435 mm ID).</a:t>
            </a:r>
          </a:p>
          <a:p>
            <a:pPr lvl="1"/>
            <a:endParaRPr lang="en-US" b="0" dirty="0" smtClean="0"/>
          </a:p>
          <a:p>
            <a:pPr lvl="1"/>
            <a:r>
              <a:rPr lang="de-DE" b="0" dirty="0" smtClean="0"/>
              <a:t>	Use ultra light weight materials for mechanical support and cooling 	(aim at material reduction of about a factor of 2)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93E-3D14-455B-86C2-B6370A83B258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304800"/>
            <a:ext cx="5942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/>
              <a:t>Couple of options for the revised cooling route within HC</a:t>
            </a:r>
            <a:endParaRPr lang="en-US" b="0" dirty="0"/>
          </a:p>
        </p:txBody>
      </p:sp>
      <p:pic>
        <p:nvPicPr>
          <p:cNvPr id="7" name="Picture 6" descr="a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7334"/>
            <a:ext cx="9144000" cy="534333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5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54C0C1-04F7-4794-96B5-5C75B1961BA9}" type="slidenum">
              <a:rPr lang="en-US"/>
              <a:pPr/>
              <a:t>4</a:t>
            </a:fld>
            <a:endParaRPr lang="en-US"/>
          </a:p>
        </p:txBody>
      </p:sp>
      <p:sp>
        <p:nvSpPr>
          <p:cNvPr id="249858" name="Slide Number Placeholder 3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3F91E2EA-4EAE-46BF-8030-F5B7170CE021}" type="slidenum">
              <a:rPr lang="en-US" sz="1400" b="0"/>
              <a:pPr algn="r"/>
              <a:t>4</a:t>
            </a:fld>
            <a:endParaRPr lang="en-US" sz="1400" b="0"/>
          </a:p>
        </p:txBody>
      </p:sp>
      <p:grpSp>
        <p:nvGrpSpPr>
          <p:cNvPr id="249859" name="Group 202"/>
          <p:cNvGrpSpPr>
            <a:grpSpLocks/>
          </p:cNvGrpSpPr>
          <p:nvPr/>
        </p:nvGrpSpPr>
        <p:grpSpPr bwMode="auto">
          <a:xfrm>
            <a:off x="990600" y="457200"/>
            <a:ext cx="7315200" cy="4165600"/>
            <a:chOff x="624" y="336"/>
            <a:chExt cx="4608" cy="2624"/>
          </a:xfrm>
        </p:grpSpPr>
        <p:sp>
          <p:nvSpPr>
            <p:cNvPr id="249860" name="AutoShape 6"/>
            <p:cNvSpPr>
              <a:spLocks noChangeAspect="1" noChangeArrowheads="1"/>
            </p:cNvSpPr>
            <p:nvPr/>
          </p:nvSpPr>
          <p:spPr bwMode="auto">
            <a:xfrm>
              <a:off x="624" y="336"/>
              <a:ext cx="4608" cy="26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b="0"/>
            </a:p>
          </p:txBody>
        </p:sp>
        <p:pic>
          <p:nvPicPr>
            <p:cNvPr id="249861" name="Picture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25" y="445"/>
              <a:ext cx="3996" cy="2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9862" name="Line 3"/>
            <p:cNvSpPr>
              <a:spLocks noChangeShapeType="1"/>
            </p:cNvSpPr>
            <p:nvPr/>
          </p:nvSpPr>
          <p:spPr bwMode="auto">
            <a:xfrm flipV="1">
              <a:off x="1949" y="1182"/>
              <a:ext cx="2907" cy="736"/>
            </a:xfrm>
            <a:prstGeom prst="line">
              <a:avLst/>
            </a:prstGeom>
            <a:noFill/>
            <a:ln w="22225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63" name="Line 4"/>
            <p:cNvSpPr>
              <a:spLocks noChangeShapeType="1"/>
            </p:cNvSpPr>
            <p:nvPr/>
          </p:nvSpPr>
          <p:spPr bwMode="auto">
            <a:xfrm flipV="1">
              <a:off x="1949" y="1462"/>
              <a:ext cx="2907" cy="456"/>
            </a:xfrm>
            <a:prstGeom prst="line">
              <a:avLst/>
            </a:prstGeom>
            <a:noFill/>
            <a:ln w="22225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64" name="Line 7"/>
            <p:cNvSpPr>
              <a:spLocks noChangeShapeType="1"/>
            </p:cNvSpPr>
            <p:nvPr/>
          </p:nvSpPr>
          <p:spPr bwMode="auto">
            <a:xfrm rot="60000" flipV="1">
              <a:off x="1957" y="900"/>
              <a:ext cx="2443" cy="1037"/>
            </a:xfrm>
            <a:prstGeom prst="line">
              <a:avLst/>
            </a:prstGeom>
            <a:noFill/>
            <a:ln w="22225">
              <a:solidFill>
                <a:srgbClr val="990033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65" name="Line 14"/>
            <p:cNvSpPr>
              <a:spLocks noChangeShapeType="1"/>
            </p:cNvSpPr>
            <p:nvPr/>
          </p:nvSpPr>
          <p:spPr bwMode="auto">
            <a:xfrm flipV="1">
              <a:off x="3385" y="655"/>
              <a:ext cx="0" cy="42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66" name="Line 15"/>
            <p:cNvSpPr>
              <a:spLocks noChangeShapeType="1"/>
            </p:cNvSpPr>
            <p:nvPr/>
          </p:nvSpPr>
          <p:spPr bwMode="auto">
            <a:xfrm>
              <a:off x="2719" y="690"/>
              <a:ext cx="66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67" name="Line 16"/>
            <p:cNvSpPr>
              <a:spLocks noChangeShapeType="1"/>
            </p:cNvSpPr>
            <p:nvPr/>
          </p:nvSpPr>
          <p:spPr bwMode="auto">
            <a:xfrm flipH="1">
              <a:off x="1946" y="690"/>
              <a:ext cx="63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68" name="Text Box 17"/>
            <p:cNvSpPr txBox="1">
              <a:spLocks noChangeArrowheads="1"/>
            </p:cNvSpPr>
            <p:nvPr/>
          </p:nvSpPr>
          <p:spPr bwMode="auto">
            <a:xfrm>
              <a:off x="2544" y="623"/>
              <a:ext cx="179" cy="1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2453" tIns="16226" rIns="32453" bIns="16226"/>
            <a:lstStyle/>
            <a:p>
              <a:pPr algn="ctr"/>
              <a:r>
                <a:rPr lang="en-US" sz="700" b="0">
                  <a:solidFill>
                    <a:srgbClr val="000000"/>
                  </a:solidFill>
                </a:rPr>
                <a:t>291</a:t>
              </a:r>
              <a:endParaRPr lang="en-US" b="0"/>
            </a:p>
          </p:txBody>
        </p:sp>
        <p:sp>
          <p:nvSpPr>
            <p:cNvPr id="249869" name="Line 18"/>
            <p:cNvSpPr>
              <a:spLocks noChangeShapeType="1"/>
            </p:cNvSpPr>
            <p:nvPr/>
          </p:nvSpPr>
          <p:spPr bwMode="auto">
            <a:xfrm flipV="1">
              <a:off x="3889" y="515"/>
              <a:ext cx="0" cy="56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70" name="Line 19"/>
            <p:cNvSpPr>
              <a:spLocks noChangeShapeType="1"/>
            </p:cNvSpPr>
            <p:nvPr/>
          </p:nvSpPr>
          <p:spPr bwMode="auto">
            <a:xfrm>
              <a:off x="3035" y="586"/>
              <a:ext cx="85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71" name="Line 20"/>
            <p:cNvSpPr>
              <a:spLocks noChangeShapeType="1"/>
            </p:cNvSpPr>
            <p:nvPr/>
          </p:nvSpPr>
          <p:spPr bwMode="auto">
            <a:xfrm flipH="1">
              <a:off x="1949" y="586"/>
              <a:ext cx="911" cy="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72" name="Text Box 21"/>
            <p:cNvSpPr txBox="1">
              <a:spLocks noChangeArrowheads="1"/>
            </p:cNvSpPr>
            <p:nvPr/>
          </p:nvSpPr>
          <p:spPr bwMode="auto">
            <a:xfrm>
              <a:off x="2860" y="542"/>
              <a:ext cx="179" cy="11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2453" tIns="26367" rIns="32453" bIns="26367"/>
            <a:lstStyle/>
            <a:p>
              <a:pPr algn="ctr"/>
              <a:r>
                <a:rPr lang="en-US" sz="700" b="0">
                  <a:solidFill>
                    <a:srgbClr val="000000"/>
                  </a:solidFill>
                </a:rPr>
                <a:t>396</a:t>
              </a:r>
              <a:endParaRPr lang="en-US" b="0"/>
            </a:p>
          </p:txBody>
        </p:sp>
        <p:sp>
          <p:nvSpPr>
            <p:cNvPr id="249873" name="Line 22"/>
            <p:cNvSpPr>
              <a:spLocks noChangeShapeType="1"/>
            </p:cNvSpPr>
            <p:nvPr/>
          </p:nvSpPr>
          <p:spPr bwMode="auto">
            <a:xfrm flipV="1">
              <a:off x="1949" y="551"/>
              <a:ext cx="0" cy="56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74" name="Text Box 36"/>
            <p:cNvSpPr txBox="1">
              <a:spLocks noChangeArrowheads="1"/>
            </p:cNvSpPr>
            <p:nvPr/>
          </p:nvSpPr>
          <p:spPr bwMode="auto">
            <a:xfrm>
              <a:off x="3595" y="775"/>
              <a:ext cx="35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2735" tIns="26367" rIns="52735" bIns="26367"/>
            <a:lstStyle/>
            <a:p>
              <a:r>
                <a:rPr lang="en-US" sz="700">
                  <a:solidFill>
                    <a:srgbClr val="000000"/>
                  </a:solidFill>
                </a:rPr>
                <a:t>η = 1.3</a:t>
              </a:r>
              <a:endParaRPr lang="en-US" b="0"/>
            </a:p>
          </p:txBody>
        </p:sp>
        <p:sp>
          <p:nvSpPr>
            <p:cNvPr id="249875" name="Text Box 37"/>
            <p:cNvSpPr txBox="1">
              <a:spLocks noChangeArrowheads="1"/>
            </p:cNvSpPr>
            <p:nvPr/>
          </p:nvSpPr>
          <p:spPr bwMode="auto">
            <a:xfrm>
              <a:off x="4295" y="796"/>
              <a:ext cx="351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2735" tIns="26367" rIns="52735" bIns="26367"/>
            <a:lstStyle/>
            <a:p>
              <a:r>
                <a:rPr lang="en-US" sz="700">
                  <a:solidFill>
                    <a:srgbClr val="000000"/>
                  </a:solidFill>
                </a:rPr>
                <a:t>η = 1.6</a:t>
              </a:r>
              <a:endParaRPr lang="en-US" b="0"/>
            </a:p>
          </p:txBody>
        </p:sp>
        <p:sp>
          <p:nvSpPr>
            <p:cNvPr id="249876" name="Text Box 38"/>
            <p:cNvSpPr txBox="1">
              <a:spLocks noChangeArrowheads="1"/>
            </p:cNvSpPr>
            <p:nvPr/>
          </p:nvSpPr>
          <p:spPr bwMode="auto">
            <a:xfrm>
              <a:off x="4646" y="1076"/>
              <a:ext cx="350" cy="1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2735" tIns="26367" rIns="52735" bIns="26367"/>
            <a:lstStyle/>
            <a:p>
              <a:r>
                <a:rPr lang="en-US" sz="700">
                  <a:solidFill>
                    <a:srgbClr val="000000"/>
                  </a:solidFill>
                </a:rPr>
                <a:t>η = 2.1</a:t>
              </a:r>
              <a:endParaRPr lang="en-US" b="0"/>
            </a:p>
          </p:txBody>
        </p:sp>
        <p:sp>
          <p:nvSpPr>
            <p:cNvPr id="249877" name="Text Box 39"/>
            <p:cNvSpPr txBox="1">
              <a:spLocks noChangeArrowheads="1"/>
            </p:cNvSpPr>
            <p:nvPr/>
          </p:nvSpPr>
          <p:spPr bwMode="auto">
            <a:xfrm>
              <a:off x="4681" y="1462"/>
              <a:ext cx="350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52735" tIns="26367" rIns="52735" bIns="26367"/>
            <a:lstStyle/>
            <a:p>
              <a:r>
                <a:rPr lang="en-US" sz="700">
                  <a:solidFill>
                    <a:srgbClr val="000000"/>
                  </a:solidFill>
                </a:rPr>
                <a:t>    η = 2.5</a:t>
              </a:r>
              <a:endParaRPr lang="en-US" b="0"/>
            </a:p>
          </p:txBody>
        </p:sp>
        <p:sp>
          <p:nvSpPr>
            <p:cNvPr id="249878" name="Rectangle 44"/>
            <p:cNvSpPr>
              <a:spLocks noChangeArrowheads="1"/>
            </p:cNvSpPr>
            <p:nvPr/>
          </p:nvSpPr>
          <p:spPr bwMode="auto">
            <a:xfrm>
              <a:off x="3735" y="1111"/>
              <a:ext cx="143" cy="320"/>
            </a:xfrm>
            <a:prstGeom prst="rect">
              <a:avLst/>
            </a:prstGeom>
            <a:solidFill>
              <a:srgbClr val="BBE0E3">
                <a:alpha val="50195"/>
              </a:srgbClr>
            </a:solidFill>
            <a:ln w="19050">
              <a:solidFill>
                <a:srgbClr val="990033"/>
              </a:solidFill>
              <a:miter lim="800000"/>
              <a:headEnd/>
              <a:tailEnd/>
            </a:ln>
          </p:spPr>
          <p:txBody>
            <a:bodyPr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79" name="Rectangle 44"/>
            <p:cNvSpPr>
              <a:spLocks noChangeArrowheads="1"/>
            </p:cNvSpPr>
            <p:nvPr/>
          </p:nvSpPr>
          <p:spPr bwMode="auto">
            <a:xfrm>
              <a:off x="3385" y="1111"/>
              <a:ext cx="143" cy="320"/>
            </a:xfrm>
            <a:prstGeom prst="rect">
              <a:avLst/>
            </a:prstGeom>
            <a:solidFill>
              <a:srgbClr val="BBE0E3">
                <a:alpha val="50195"/>
              </a:srgbClr>
            </a:solidFill>
            <a:ln w="19050">
              <a:solidFill>
                <a:srgbClr val="990033"/>
              </a:solidFill>
              <a:miter lim="800000"/>
              <a:headEnd/>
              <a:tailEnd/>
            </a:ln>
          </p:spPr>
          <p:txBody>
            <a:bodyPr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80" name="Rectangle 45"/>
            <p:cNvSpPr>
              <a:spLocks noChangeArrowheads="1"/>
            </p:cNvSpPr>
            <p:nvPr/>
          </p:nvSpPr>
          <p:spPr bwMode="auto">
            <a:xfrm>
              <a:off x="3379" y="2404"/>
              <a:ext cx="143" cy="320"/>
            </a:xfrm>
            <a:prstGeom prst="rect">
              <a:avLst/>
            </a:prstGeom>
            <a:solidFill>
              <a:srgbClr val="BBE0E3">
                <a:alpha val="50195"/>
              </a:srgbClr>
            </a:solidFill>
            <a:ln w="19050">
              <a:solidFill>
                <a:srgbClr val="990033"/>
              </a:solidFill>
              <a:miter lim="800000"/>
              <a:headEnd/>
              <a:tailEnd/>
            </a:ln>
          </p:spPr>
          <p:txBody>
            <a:bodyPr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81" name="Text Box 24"/>
            <p:cNvSpPr txBox="1">
              <a:spLocks noChangeArrowheads="1"/>
            </p:cNvSpPr>
            <p:nvPr/>
          </p:nvSpPr>
          <p:spPr bwMode="auto">
            <a:xfrm>
              <a:off x="3350" y="2514"/>
              <a:ext cx="175" cy="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700">
                  <a:solidFill>
                    <a:srgbClr val="000000"/>
                  </a:solidFill>
                </a:rPr>
                <a:t>2x8s</a:t>
              </a:r>
              <a:endParaRPr lang="en-US" b="0"/>
            </a:p>
          </p:txBody>
        </p:sp>
        <p:sp>
          <p:nvSpPr>
            <p:cNvPr id="249882" name="Rectangle 45"/>
            <p:cNvSpPr>
              <a:spLocks noChangeArrowheads="1"/>
            </p:cNvSpPr>
            <p:nvPr/>
          </p:nvSpPr>
          <p:spPr bwMode="auto">
            <a:xfrm>
              <a:off x="3732" y="2404"/>
              <a:ext cx="143" cy="320"/>
            </a:xfrm>
            <a:prstGeom prst="rect">
              <a:avLst/>
            </a:prstGeom>
            <a:solidFill>
              <a:srgbClr val="BBE0E3">
                <a:alpha val="50195"/>
              </a:srgbClr>
            </a:solidFill>
            <a:ln w="19050">
              <a:solidFill>
                <a:srgbClr val="990033"/>
              </a:solidFill>
              <a:miter lim="800000"/>
              <a:headEnd/>
              <a:tailEnd/>
            </a:ln>
          </p:spPr>
          <p:txBody>
            <a:bodyPr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83" name="Text Box 26"/>
            <p:cNvSpPr txBox="1">
              <a:spLocks noChangeArrowheads="1"/>
            </p:cNvSpPr>
            <p:nvPr/>
          </p:nvSpPr>
          <p:spPr bwMode="auto">
            <a:xfrm>
              <a:off x="3700" y="2514"/>
              <a:ext cx="175" cy="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700">
                  <a:solidFill>
                    <a:srgbClr val="000000"/>
                  </a:solidFill>
                </a:rPr>
                <a:t>2x8s</a:t>
              </a:r>
              <a:endParaRPr lang="en-US" b="0"/>
            </a:p>
          </p:txBody>
        </p:sp>
        <p:sp>
          <p:nvSpPr>
            <p:cNvPr id="249884" name="Rectangle 45"/>
            <p:cNvSpPr>
              <a:spLocks noChangeArrowheads="1"/>
            </p:cNvSpPr>
            <p:nvPr/>
          </p:nvSpPr>
          <p:spPr bwMode="auto">
            <a:xfrm>
              <a:off x="4436" y="2404"/>
              <a:ext cx="143" cy="320"/>
            </a:xfrm>
            <a:prstGeom prst="rect">
              <a:avLst/>
            </a:prstGeom>
            <a:solidFill>
              <a:srgbClr val="BBE0E3">
                <a:alpha val="50195"/>
              </a:srgbClr>
            </a:solidFill>
            <a:ln w="19050">
              <a:solidFill>
                <a:srgbClr val="990033"/>
              </a:solidFill>
              <a:miter lim="800000"/>
              <a:headEnd/>
              <a:tailEnd/>
            </a:ln>
          </p:spPr>
          <p:txBody>
            <a:bodyPr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85" name="Text Box 32"/>
            <p:cNvSpPr txBox="1">
              <a:spLocks noChangeArrowheads="1"/>
            </p:cNvSpPr>
            <p:nvPr/>
          </p:nvSpPr>
          <p:spPr bwMode="auto">
            <a:xfrm>
              <a:off x="4401" y="2514"/>
              <a:ext cx="175" cy="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700">
                  <a:solidFill>
                    <a:srgbClr val="000000"/>
                  </a:solidFill>
                </a:rPr>
                <a:t>2x8s</a:t>
              </a:r>
              <a:endParaRPr lang="en-US" b="0"/>
            </a:p>
          </p:txBody>
        </p:sp>
        <p:sp>
          <p:nvSpPr>
            <p:cNvPr id="249886" name="Line 56"/>
            <p:cNvSpPr>
              <a:spLocks noChangeShapeType="1"/>
            </p:cNvSpPr>
            <p:nvPr/>
          </p:nvSpPr>
          <p:spPr bwMode="auto">
            <a:xfrm flipV="1">
              <a:off x="4576" y="720"/>
              <a:ext cx="0" cy="36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87" name="Text Box 58"/>
            <p:cNvSpPr txBox="1">
              <a:spLocks noChangeArrowheads="1"/>
            </p:cNvSpPr>
            <p:nvPr/>
          </p:nvSpPr>
          <p:spPr bwMode="auto">
            <a:xfrm>
              <a:off x="4285" y="528"/>
              <a:ext cx="593" cy="19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2453" tIns="26367" rIns="32453" bIns="26367"/>
            <a:lstStyle/>
            <a:p>
              <a:pPr algn="ctr"/>
              <a:r>
                <a:rPr lang="en-US" sz="700" b="0">
                  <a:solidFill>
                    <a:srgbClr val="000000"/>
                  </a:solidFill>
                </a:rPr>
                <a:t>Z loc. TBD shown 491mm from IP</a:t>
              </a:r>
              <a:endParaRPr lang="en-US" b="0"/>
            </a:p>
          </p:txBody>
        </p:sp>
        <p:sp>
          <p:nvSpPr>
            <p:cNvPr id="249888" name="Line 40"/>
            <p:cNvSpPr>
              <a:spLocks noChangeShapeType="1"/>
            </p:cNvSpPr>
            <p:nvPr/>
          </p:nvSpPr>
          <p:spPr bwMode="auto">
            <a:xfrm>
              <a:off x="3913" y="1111"/>
              <a:ext cx="488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89" name="Line 41"/>
            <p:cNvSpPr>
              <a:spLocks noChangeShapeType="1"/>
            </p:cNvSpPr>
            <p:nvPr/>
          </p:nvSpPr>
          <p:spPr bwMode="auto">
            <a:xfrm>
              <a:off x="4295" y="1111"/>
              <a:ext cx="0" cy="80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90" name="Text Box 42"/>
            <p:cNvSpPr txBox="1">
              <a:spLocks noChangeArrowheads="1"/>
            </p:cNvSpPr>
            <p:nvPr/>
          </p:nvSpPr>
          <p:spPr bwMode="auto">
            <a:xfrm>
              <a:off x="4205" y="1392"/>
              <a:ext cx="179" cy="1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2453" tIns="16226" rIns="32453" bIns="16226"/>
            <a:lstStyle/>
            <a:p>
              <a:pPr algn="ctr"/>
              <a:r>
                <a:rPr lang="en-US" sz="700" b="0">
                  <a:solidFill>
                    <a:srgbClr val="000000"/>
                  </a:solidFill>
                </a:rPr>
                <a:t>161</a:t>
              </a:r>
              <a:endParaRPr lang="en-US" b="0"/>
            </a:p>
          </p:txBody>
        </p:sp>
        <p:sp>
          <p:nvSpPr>
            <p:cNvPr id="249891" name="Line 40"/>
            <p:cNvSpPr>
              <a:spLocks noChangeShapeType="1"/>
            </p:cNvSpPr>
            <p:nvPr/>
          </p:nvSpPr>
          <p:spPr bwMode="auto">
            <a:xfrm flipV="1">
              <a:off x="3700" y="1672"/>
              <a:ext cx="55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92" name="Line 41"/>
            <p:cNvSpPr>
              <a:spLocks noChangeShapeType="1"/>
            </p:cNvSpPr>
            <p:nvPr/>
          </p:nvSpPr>
          <p:spPr bwMode="auto">
            <a:xfrm>
              <a:off x="4120" y="1672"/>
              <a:ext cx="0" cy="244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9893" name="Text Box 17"/>
            <p:cNvSpPr txBox="1">
              <a:spLocks noChangeArrowheads="1"/>
            </p:cNvSpPr>
            <p:nvPr/>
          </p:nvSpPr>
          <p:spPr bwMode="auto">
            <a:xfrm>
              <a:off x="4047" y="1742"/>
              <a:ext cx="139" cy="10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lIns="32453" tIns="16226" rIns="32453" bIns="16226"/>
            <a:lstStyle/>
            <a:p>
              <a:pPr algn="ctr"/>
              <a:r>
                <a:rPr lang="en-US" sz="700" b="0">
                  <a:solidFill>
                    <a:srgbClr val="000000"/>
                  </a:solidFill>
                </a:rPr>
                <a:t>45</a:t>
              </a:r>
              <a:endParaRPr lang="en-US" b="0"/>
            </a:p>
          </p:txBody>
        </p:sp>
        <p:sp>
          <p:nvSpPr>
            <p:cNvPr id="249894" name="Rectangle 44"/>
            <p:cNvSpPr>
              <a:spLocks noChangeArrowheads="1"/>
            </p:cNvSpPr>
            <p:nvPr/>
          </p:nvSpPr>
          <p:spPr bwMode="auto">
            <a:xfrm>
              <a:off x="4436" y="1111"/>
              <a:ext cx="143" cy="320"/>
            </a:xfrm>
            <a:prstGeom prst="rect">
              <a:avLst/>
            </a:prstGeom>
            <a:solidFill>
              <a:srgbClr val="BBE0E3">
                <a:alpha val="50195"/>
              </a:srgbClr>
            </a:solidFill>
            <a:ln w="19050">
              <a:solidFill>
                <a:srgbClr val="990033"/>
              </a:solidFill>
              <a:miter lim="800000"/>
              <a:headEnd/>
              <a:tailEnd/>
            </a:ln>
          </p:spPr>
          <p:txBody>
            <a:bodyPr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95" name="AutoShape 56"/>
            <p:cNvSpPr>
              <a:spLocks noChangeArrowheads="1"/>
            </p:cNvSpPr>
            <p:nvPr/>
          </p:nvSpPr>
          <p:spPr bwMode="auto">
            <a:xfrm>
              <a:off x="3490" y="1357"/>
              <a:ext cx="210" cy="315"/>
            </a:xfrm>
            <a:prstGeom prst="parallelogram">
              <a:avLst>
                <a:gd name="adj" fmla="val 31597"/>
              </a:avLst>
            </a:prstGeom>
            <a:solidFill>
              <a:srgbClr val="BBE0E3">
                <a:alpha val="50195"/>
              </a:srgbClr>
            </a:solidFill>
            <a:ln w="19050">
              <a:solidFill>
                <a:srgbClr val="A50021"/>
              </a:solidFill>
              <a:miter lim="800000"/>
              <a:headEnd/>
              <a:tailEnd/>
            </a:ln>
          </p:spPr>
          <p:txBody>
            <a:bodyPr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96" name="AutoShape 61"/>
            <p:cNvSpPr>
              <a:spLocks noChangeArrowheads="1"/>
            </p:cNvSpPr>
            <p:nvPr/>
          </p:nvSpPr>
          <p:spPr bwMode="auto">
            <a:xfrm rot="4697984">
              <a:off x="4470" y="2269"/>
              <a:ext cx="351" cy="140"/>
            </a:xfrm>
            <a:prstGeom prst="parallelogram">
              <a:avLst>
                <a:gd name="adj" fmla="val 19628"/>
              </a:avLst>
            </a:prstGeom>
            <a:solidFill>
              <a:srgbClr val="BBE0E3">
                <a:alpha val="50195"/>
              </a:srgbClr>
            </a:solidFill>
            <a:ln w="19050">
              <a:solidFill>
                <a:srgbClr val="A50021"/>
              </a:solidFill>
              <a:miter lim="800000"/>
              <a:headEnd/>
              <a:tailEnd/>
            </a:ln>
          </p:spPr>
          <p:txBody>
            <a:bodyPr rot="10800000" vert="eaVert"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97" name="AutoShape 63"/>
            <p:cNvSpPr>
              <a:spLocks noChangeArrowheads="1"/>
            </p:cNvSpPr>
            <p:nvPr/>
          </p:nvSpPr>
          <p:spPr bwMode="auto">
            <a:xfrm rot="4697984">
              <a:off x="3770" y="2268"/>
              <a:ext cx="351" cy="141"/>
            </a:xfrm>
            <a:prstGeom prst="parallelogram">
              <a:avLst>
                <a:gd name="adj" fmla="val 19488"/>
              </a:avLst>
            </a:prstGeom>
            <a:solidFill>
              <a:srgbClr val="BBE0E3">
                <a:alpha val="50195"/>
              </a:srgbClr>
            </a:solidFill>
            <a:ln w="19050">
              <a:solidFill>
                <a:srgbClr val="A50021"/>
              </a:solidFill>
              <a:miter lim="800000"/>
              <a:headEnd/>
              <a:tailEnd/>
            </a:ln>
          </p:spPr>
          <p:txBody>
            <a:bodyPr rot="10800000" vert="eaVert"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98" name="AutoShape 64"/>
            <p:cNvSpPr>
              <a:spLocks noChangeArrowheads="1"/>
            </p:cNvSpPr>
            <p:nvPr/>
          </p:nvSpPr>
          <p:spPr bwMode="auto">
            <a:xfrm rot="4697984">
              <a:off x="3419" y="2269"/>
              <a:ext cx="351" cy="140"/>
            </a:xfrm>
            <a:prstGeom prst="parallelogram">
              <a:avLst>
                <a:gd name="adj" fmla="val 19628"/>
              </a:avLst>
            </a:prstGeom>
            <a:solidFill>
              <a:srgbClr val="BBE0E3">
                <a:alpha val="50195"/>
              </a:srgbClr>
            </a:solidFill>
            <a:ln w="19050">
              <a:solidFill>
                <a:srgbClr val="A50021"/>
              </a:solidFill>
              <a:miter lim="800000"/>
              <a:headEnd/>
              <a:tailEnd/>
            </a:ln>
          </p:spPr>
          <p:txBody>
            <a:bodyPr rot="10800000" vert="eaVert"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899" name="AutoShape 58"/>
            <p:cNvSpPr>
              <a:spLocks noChangeArrowheads="1"/>
            </p:cNvSpPr>
            <p:nvPr/>
          </p:nvSpPr>
          <p:spPr bwMode="auto">
            <a:xfrm>
              <a:off x="3840" y="1357"/>
              <a:ext cx="211" cy="315"/>
            </a:xfrm>
            <a:prstGeom prst="parallelogram">
              <a:avLst>
                <a:gd name="adj" fmla="val 31597"/>
              </a:avLst>
            </a:prstGeom>
            <a:solidFill>
              <a:srgbClr val="BBE0E3">
                <a:alpha val="50195"/>
              </a:srgbClr>
            </a:solidFill>
            <a:ln w="19050">
              <a:solidFill>
                <a:srgbClr val="A50021"/>
              </a:solidFill>
              <a:miter lim="800000"/>
              <a:headEnd/>
              <a:tailEnd/>
            </a:ln>
          </p:spPr>
          <p:txBody>
            <a:bodyPr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900" name="AutoShape 60"/>
            <p:cNvSpPr>
              <a:spLocks noChangeArrowheads="1"/>
            </p:cNvSpPr>
            <p:nvPr/>
          </p:nvSpPr>
          <p:spPr bwMode="auto">
            <a:xfrm>
              <a:off x="4540" y="1357"/>
              <a:ext cx="211" cy="315"/>
            </a:xfrm>
            <a:prstGeom prst="parallelogram">
              <a:avLst>
                <a:gd name="adj" fmla="val 31597"/>
              </a:avLst>
            </a:prstGeom>
            <a:solidFill>
              <a:srgbClr val="BBE0E3">
                <a:alpha val="50195"/>
              </a:srgbClr>
            </a:solidFill>
            <a:ln w="19050">
              <a:solidFill>
                <a:srgbClr val="A50021"/>
              </a:solidFill>
              <a:miter lim="800000"/>
              <a:headEnd/>
              <a:tailEnd/>
            </a:ln>
          </p:spPr>
          <p:txBody>
            <a:bodyPr lIns="52735" tIns="26367" rIns="52735" bIns="26367" anchor="ctr"/>
            <a:lstStyle/>
            <a:p>
              <a:pPr algn="ctr"/>
              <a:endParaRPr lang="en-US" b="0"/>
            </a:p>
          </p:txBody>
        </p:sp>
        <p:sp>
          <p:nvSpPr>
            <p:cNvPr id="249901" name="Text Box 25"/>
            <p:cNvSpPr txBox="1">
              <a:spLocks noChangeArrowheads="1"/>
            </p:cNvSpPr>
            <p:nvPr/>
          </p:nvSpPr>
          <p:spPr bwMode="auto">
            <a:xfrm rot="-720000">
              <a:off x="3495" y="2251"/>
              <a:ext cx="175" cy="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700">
                  <a:solidFill>
                    <a:srgbClr val="000000"/>
                  </a:solidFill>
                </a:rPr>
                <a:t>2x8s</a:t>
              </a:r>
              <a:endParaRPr lang="en-US" b="0"/>
            </a:p>
          </p:txBody>
        </p:sp>
        <p:sp>
          <p:nvSpPr>
            <p:cNvPr id="249902" name="Text Box 27"/>
            <p:cNvSpPr txBox="1">
              <a:spLocks noChangeArrowheads="1"/>
            </p:cNvSpPr>
            <p:nvPr/>
          </p:nvSpPr>
          <p:spPr bwMode="auto">
            <a:xfrm rot="-720000">
              <a:off x="3846" y="2251"/>
              <a:ext cx="175" cy="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700">
                  <a:solidFill>
                    <a:srgbClr val="000000"/>
                  </a:solidFill>
                </a:rPr>
                <a:t>2x8s</a:t>
              </a:r>
              <a:endParaRPr lang="en-US" b="0"/>
            </a:p>
          </p:txBody>
        </p:sp>
        <p:sp>
          <p:nvSpPr>
            <p:cNvPr id="249903" name="Text Box 33"/>
            <p:cNvSpPr txBox="1">
              <a:spLocks noChangeArrowheads="1"/>
            </p:cNvSpPr>
            <p:nvPr/>
          </p:nvSpPr>
          <p:spPr bwMode="auto">
            <a:xfrm rot="-720000">
              <a:off x="4546" y="2251"/>
              <a:ext cx="175" cy="7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0" tIns="0" rIns="0" bIns="0"/>
            <a:lstStyle/>
            <a:p>
              <a:pPr algn="ctr"/>
              <a:r>
                <a:rPr lang="en-US" sz="700">
                  <a:solidFill>
                    <a:srgbClr val="000000"/>
                  </a:solidFill>
                </a:rPr>
                <a:t>2x8s</a:t>
              </a:r>
              <a:endParaRPr lang="en-US" b="0"/>
            </a:p>
          </p:txBody>
        </p:sp>
      </p:grpSp>
      <p:sp>
        <p:nvSpPr>
          <p:cNvPr id="249904" name="Rectangle 172"/>
          <p:cNvSpPr>
            <a:spLocks noChangeArrowheads="1"/>
          </p:cNvSpPr>
          <p:nvPr/>
        </p:nvSpPr>
        <p:spPr bwMode="auto">
          <a:xfrm>
            <a:off x="1143000" y="4625975"/>
            <a:ext cx="6781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1400" b="0" dirty="0"/>
              <a:t>Based on Morris Swartz’s study</a:t>
            </a:r>
            <a:r>
              <a:rPr lang="en-US" sz="1400" b="0" dirty="0">
                <a:ea typeface="Calibri" pitchFamily="34" charset="0"/>
                <a:cs typeface="Times New Roman" pitchFamily="18" charset="0"/>
              </a:rPr>
              <a:t>, it’s possible to optimize the layout to obtain excellent resolution </a:t>
            </a:r>
            <a:r>
              <a:rPr lang="en-US" sz="1400" b="0" dirty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in both the </a:t>
            </a:r>
            <a:r>
              <a:rPr lang="en-US" sz="1400" b="0" dirty="0" err="1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azimuthal</a:t>
            </a:r>
            <a:r>
              <a:rPr lang="en-US" sz="1400" b="0" dirty="0">
                <a:solidFill>
                  <a:srgbClr val="0000FF"/>
                </a:solidFill>
                <a:ea typeface="Calibri" pitchFamily="34" charset="0"/>
                <a:cs typeface="Times New Roman" pitchFamily="18" charset="0"/>
              </a:rPr>
              <a:t> and radial directions</a:t>
            </a:r>
            <a:r>
              <a:rPr lang="en-US" sz="1400" b="0" dirty="0">
                <a:ea typeface="Calibri" pitchFamily="34" charset="0"/>
                <a:cs typeface="Times New Roman" pitchFamily="18" charset="0"/>
              </a:rPr>
              <a:t> throughout the </a:t>
            </a:r>
            <a:r>
              <a:rPr lang="en-US" sz="1400" b="0" dirty="0" err="1">
                <a:ea typeface="Calibri" pitchFamily="34" charset="0"/>
                <a:cs typeface="Times New Roman" pitchFamily="18" charset="0"/>
              </a:rPr>
              <a:t>FPix</a:t>
            </a:r>
            <a:r>
              <a:rPr lang="en-US" sz="1400" b="0" dirty="0">
                <a:ea typeface="Calibri" pitchFamily="34" charset="0"/>
                <a:cs typeface="Times New Roman" pitchFamily="18" charset="0"/>
              </a:rPr>
              <a:t> acceptance angle since we have</a:t>
            </a:r>
            <a:r>
              <a:rPr lang="en-US" sz="1400" b="0" dirty="0"/>
              <a:t> separate inner and outer blade assemblies. </a:t>
            </a:r>
          </a:p>
          <a:p>
            <a:endParaRPr lang="en-US" sz="1400" b="0" dirty="0"/>
          </a:p>
          <a:p>
            <a:r>
              <a:rPr lang="en-US" sz="1400" b="0" dirty="0"/>
              <a:t>Inverted cone array combined with the </a:t>
            </a:r>
            <a:r>
              <a:rPr lang="en-US" sz="1400" b="0" dirty="0" smtClean="0"/>
              <a:t>20</a:t>
            </a:r>
            <a:r>
              <a:rPr lang="en-US" sz="1400" b="0" baseline="30000" dirty="0" smtClean="0"/>
              <a:t>o </a:t>
            </a:r>
            <a:r>
              <a:rPr lang="en-US" sz="1400" b="0" dirty="0"/>
              <a:t>Rotated Vanes for the inner </a:t>
            </a:r>
            <a:r>
              <a:rPr lang="en-US" sz="1400" b="0" dirty="0" smtClean="0"/>
              <a:t>blade.</a:t>
            </a:r>
            <a:endParaRPr lang="en-US" sz="1400" b="0" dirty="0"/>
          </a:p>
        </p:txBody>
      </p:sp>
      <p:pic>
        <p:nvPicPr>
          <p:cNvPr id="249905" name="Picture 49" descr="CMS Logo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pic>
        <p:nvPicPr>
          <p:cNvPr id="249906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143000" y="3041650"/>
            <a:ext cx="3048000" cy="157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CMS Pixel Mech Upgrade Nov '11</a:t>
            </a: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77CDB-B4A9-4091-8EDB-8F59A010046A}" type="slidenum">
              <a:rPr lang="en-US"/>
              <a:pPr/>
              <a:t>5</a:t>
            </a:fld>
            <a:endParaRPr lang="en-US"/>
          </a:p>
        </p:txBody>
      </p:sp>
      <p:sp>
        <p:nvSpPr>
          <p:cNvPr id="167938" name="Text Box 2"/>
          <p:cNvSpPr txBox="1">
            <a:spLocks noChangeArrowheads="1"/>
          </p:cNvSpPr>
          <p:nvPr/>
        </p:nvSpPr>
        <p:spPr bwMode="auto">
          <a:xfrm>
            <a:off x="898525" y="496888"/>
            <a:ext cx="4422775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0"/>
              <a:t>Basic Design of the Pixel Blade</a:t>
            </a:r>
          </a:p>
        </p:txBody>
      </p:sp>
      <p:pic>
        <p:nvPicPr>
          <p:cNvPr id="167939" name="Picture 3" descr="CMS Log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167940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609600" y="1371600"/>
            <a:ext cx="38862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600" dirty="0"/>
              <a:t>Solid TPG (</a:t>
            </a:r>
            <a:r>
              <a:rPr lang="en-US" sz="1600" dirty="0" smtClean="0"/>
              <a:t>0.68 </a:t>
            </a:r>
            <a:r>
              <a:rPr lang="en-US" sz="1600" dirty="0"/>
              <a:t>mm thick, highly thermally conductive with </a:t>
            </a:r>
            <a:r>
              <a:rPr lang="en-US" sz="1600" dirty="0" smtClean="0"/>
              <a:t>in-plane </a:t>
            </a:r>
            <a:r>
              <a:rPr lang="en-US" sz="1600" dirty="0"/>
              <a:t>k = 1500 W/</a:t>
            </a:r>
            <a:r>
              <a:rPr lang="en-US" sz="1600" dirty="0" err="1"/>
              <a:t>mK</a:t>
            </a:r>
            <a:r>
              <a:rPr lang="en-US" sz="1600" dirty="0"/>
              <a:t>) encapsulated with carbon-fiber facing (0.06 mm thick</a:t>
            </a:r>
            <a:r>
              <a:rPr lang="en-US" sz="1600" dirty="0" smtClean="0"/>
              <a:t>).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Extra layer of carbon-fiber at blade ends with 45</a:t>
            </a:r>
            <a:r>
              <a:rPr lang="en-US" sz="1600" baseline="30000" dirty="0" smtClean="0"/>
              <a:t>o</a:t>
            </a:r>
            <a:r>
              <a:rPr lang="en-US" sz="1600" dirty="0" smtClean="0"/>
              <a:t> cut.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Cooling is arranged at the ends of the blade which is structurally and thermally bonded to cooling rings.</a:t>
            </a: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1600" dirty="0"/>
              <a:t>All blades are identical with one module on each side. (Only 2x8 module is used.)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Modules, which are glued with holders at ends, are removable.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Aluminum threaded inserts are glued on blade for module mounting.</a:t>
            </a:r>
          </a:p>
          <a:p>
            <a:pPr>
              <a:lnSpc>
                <a:spcPct val="80000"/>
              </a:lnSpc>
            </a:pPr>
            <a:r>
              <a:rPr lang="en-US" sz="1600" dirty="0" smtClean="0"/>
              <a:t>One module holder provides cable strain-relief for the flex cable.</a:t>
            </a:r>
            <a:r>
              <a:rPr lang="en-US" sz="1600" dirty="0"/>
              <a:t/>
            </a:r>
            <a:br>
              <a:rPr lang="en-US" sz="1600" dirty="0"/>
            </a:br>
            <a:endParaRPr lang="en-US" sz="1600" dirty="0"/>
          </a:p>
        </p:txBody>
      </p:sp>
      <p:pic>
        <p:nvPicPr>
          <p:cNvPr id="13" name="Picture 12" descr="a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86477" y="2971800"/>
            <a:ext cx="724123" cy="1905000"/>
          </a:xfrm>
          <a:prstGeom prst="rect">
            <a:avLst/>
          </a:prstGeom>
        </p:spPr>
      </p:pic>
      <p:pic>
        <p:nvPicPr>
          <p:cNvPr id="14" name="Picture 13" descr="a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476329" y="1981200"/>
            <a:ext cx="2991271" cy="2811657"/>
          </a:xfrm>
          <a:prstGeom prst="rect">
            <a:avLst/>
          </a:prstGeom>
        </p:spPr>
      </p:pic>
      <p:sp>
        <p:nvSpPr>
          <p:cNvPr id="15" name="AutoShape 14"/>
          <p:cNvSpPr>
            <a:spLocks/>
          </p:cNvSpPr>
          <p:nvPr/>
        </p:nvSpPr>
        <p:spPr bwMode="auto">
          <a:xfrm>
            <a:off x="5410200" y="1219200"/>
            <a:ext cx="2209800" cy="381000"/>
          </a:xfrm>
          <a:prstGeom prst="borderCallout2">
            <a:avLst>
              <a:gd name="adj1" fmla="val 30000"/>
              <a:gd name="adj2" fmla="val -3449"/>
              <a:gd name="adj3" fmla="val 30000"/>
              <a:gd name="adj4" fmla="val -7398"/>
              <a:gd name="adj5" fmla="val 327917"/>
              <a:gd name="adj6" fmla="val -20759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b="0" dirty="0" smtClean="0"/>
              <a:t>Threaded </a:t>
            </a:r>
            <a:r>
              <a:rPr lang="en-US" sz="1400" b="0" dirty="0"/>
              <a:t>insert</a:t>
            </a:r>
          </a:p>
        </p:txBody>
      </p:sp>
      <p:sp>
        <p:nvSpPr>
          <p:cNvPr id="16" name="AutoShape 15"/>
          <p:cNvSpPr>
            <a:spLocks/>
          </p:cNvSpPr>
          <p:nvPr/>
        </p:nvSpPr>
        <p:spPr bwMode="auto">
          <a:xfrm>
            <a:off x="5943600" y="5181600"/>
            <a:ext cx="2667000" cy="533400"/>
          </a:xfrm>
          <a:prstGeom prst="borderCallout2">
            <a:avLst>
              <a:gd name="adj1" fmla="val 11537"/>
              <a:gd name="adj2" fmla="val -2856"/>
              <a:gd name="adj3" fmla="val 11537"/>
              <a:gd name="adj4" fmla="val -12023"/>
              <a:gd name="adj5" fmla="val -105853"/>
              <a:gd name="adj6" fmla="val 29226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b="0" dirty="0" smtClean="0"/>
              <a:t>Through holes to access screws of neighboring blades</a:t>
            </a:r>
            <a:endParaRPr lang="en-US" sz="1400" b="0" dirty="0"/>
          </a:p>
        </p:txBody>
      </p:sp>
      <p:sp>
        <p:nvSpPr>
          <p:cNvPr id="17" name="AutoShape 14"/>
          <p:cNvSpPr>
            <a:spLocks/>
          </p:cNvSpPr>
          <p:nvPr/>
        </p:nvSpPr>
        <p:spPr bwMode="auto">
          <a:xfrm>
            <a:off x="6781800" y="2362200"/>
            <a:ext cx="2133600" cy="533400"/>
          </a:xfrm>
          <a:prstGeom prst="borderCallout2">
            <a:avLst>
              <a:gd name="adj1" fmla="val 30000"/>
              <a:gd name="adj2" fmla="val -3449"/>
              <a:gd name="adj3" fmla="val 30000"/>
              <a:gd name="adj4" fmla="val -7398"/>
              <a:gd name="adj5" fmla="val 158274"/>
              <a:gd name="adj6" fmla="val -2356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b="0" dirty="0" smtClean="0"/>
              <a:t>Removable module assembly</a:t>
            </a:r>
            <a:endParaRPr lang="en-US" sz="1400" b="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1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066" y="954088"/>
            <a:ext cx="2898934" cy="4917942"/>
          </a:xfrm>
          <a:prstGeom prst="rect">
            <a:avLst/>
          </a:prstGeom>
        </p:spPr>
      </p:pic>
      <p:pic>
        <p:nvPicPr>
          <p:cNvPr id="12" name="Picture 11" descr="a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238" y="954088"/>
            <a:ext cx="2887743" cy="4832996"/>
          </a:xfrm>
          <a:prstGeom prst="rect">
            <a:avLst/>
          </a:prstGeom>
        </p:spPr>
      </p:pic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sp>
        <p:nvSpPr>
          <p:cNvPr id="111629" name="Text Box 13"/>
          <p:cNvSpPr txBox="1">
            <a:spLocks noChangeArrowheads="1"/>
          </p:cNvSpPr>
          <p:nvPr/>
        </p:nvSpPr>
        <p:spPr bwMode="auto">
          <a:xfrm>
            <a:off x="898525" y="496888"/>
            <a:ext cx="4116388" cy="4572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b="0" dirty="0"/>
              <a:t>Basic Design of the Half Disk</a:t>
            </a:r>
          </a:p>
        </p:txBody>
      </p:sp>
      <p:sp>
        <p:nvSpPr>
          <p:cNvPr id="111635" name="Rectangle 19"/>
          <p:cNvSpPr>
            <a:spLocks noGrp="1" noChangeArrowheads="1"/>
          </p:cNvSpPr>
          <p:nvPr>
            <p:ph type="body" sz="half" idx="1"/>
          </p:nvPr>
        </p:nvSpPr>
        <p:spPr>
          <a:xfrm>
            <a:off x="228600" y="1447800"/>
            <a:ext cx="3352800" cy="4525963"/>
          </a:xfrm>
        </p:spPr>
        <p:txBody>
          <a:bodyPr>
            <a:normAutofit/>
          </a:bodyPr>
          <a:lstStyle/>
          <a:p>
            <a:pPr marL="182880" indent="-182880">
              <a:spcBef>
                <a:spcPts val="600"/>
              </a:spcBef>
            </a:pPr>
            <a:r>
              <a:rPr lang="en-US" sz="1600" dirty="0"/>
              <a:t>Half disk consists of one </a:t>
            </a:r>
            <a:r>
              <a:rPr lang="en-US" sz="1600" dirty="0" smtClean="0"/>
              <a:t>inner and </a:t>
            </a:r>
            <a:r>
              <a:rPr lang="en-US" sz="1600" dirty="0"/>
              <a:t>one outer blade </a:t>
            </a:r>
            <a:r>
              <a:rPr lang="en-US" sz="1600" dirty="0" smtClean="0"/>
              <a:t>assembly.</a:t>
            </a:r>
            <a:endParaRPr lang="en-US" sz="1600" dirty="0"/>
          </a:p>
          <a:p>
            <a:pPr marL="182880" indent="-182880">
              <a:spcBef>
                <a:spcPts val="600"/>
              </a:spcBef>
            </a:pPr>
            <a:r>
              <a:rPr lang="en-US" sz="1600" dirty="0" smtClean="0"/>
              <a:t>Both assemblies are fastened to the half cylinder individually with 3 mounts. </a:t>
            </a:r>
          </a:p>
          <a:p>
            <a:pPr marL="182880" indent="-182880">
              <a:spcBef>
                <a:spcPts val="600"/>
              </a:spcBef>
            </a:pPr>
            <a:r>
              <a:rPr lang="en-US" sz="1600" dirty="0" smtClean="0"/>
              <a:t>Outer </a:t>
            </a:r>
            <a:r>
              <a:rPr lang="en-US" sz="1600" dirty="0"/>
              <a:t>blade assembly consists of 17 blades.</a:t>
            </a:r>
          </a:p>
          <a:p>
            <a:pPr marL="182880" indent="-182880">
              <a:spcBef>
                <a:spcPts val="600"/>
              </a:spcBef>
            </a:pPr>
            <a:r>
              <a:rPr lang="en-US" sz="1600" dirty="0"/>
              <a:t>Inner blade assembly, with an inverted cone layout, consists of 11 </a:t>
            </a:r>
            <a:r>
              <a:rPr lang="en-US" sz="1600" dirty="0" smtClean="0"/>
              <a:t>blades.</a:t>
            </a:r>
            <a:endParaRPr lang="en-US" sz="1600" dirty="0"/>
          </a:p>
          <a:p>
            <a:pPr marL="182880" indent="-182880">
              <a:spcBef>
                <a:spcPts val="600"/>
              </a:spcBef>
            </a:pPr>
            <a:r>
              <a:rPr lang="en-US" sz="1600" dirty="0" smtClean="0"/>
              <a:t>All </a:t>
            </a:r>
            <a:r>
              <a:rPr lang="en-US" sz="1600" dirty="0"/>
              <a:t>blades are </a:t>
            </a:r>
            <a:r>
              <a:rPr lang="en-US" sz="1600" dirty="0" smtClean="0"/>
              <a:t>bonded to 2 half rings</a:t>
            </a:r>
            <a:r>
              <a:rPr lang="en-US" sz="1600" dirty="0"/>
              <a:t> </a:t>
            </a:r>
            <a:r>
              <a:rPr lang="en-US" sz="1600" dirty="0" smtClean="0"/>
              <a:t>that act as heat sinks.</a:t>
            </a:r>
          </a:p>
          <a:p>
            <a:pPr marL="182880" indent="-182880">
              <a:spcBef>
                <a:spcPts val="600"/>
              </a:spcBef>
            </a:pPr>
            <a:r>
              <a:rPr lang="en-US" sz="1600" dirty="0" smtClean="0"/>
              <a:t>Each bonded assembly can be mechanically/thermally tested as a unit prior to mounting modules.</a:t>
            </a:r>
          </a:p>
          <a:p>
            <a:pPr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endParaRPr lang="en-US" sz="1600" dirty="0"/>
          </a:p>
        </p:txBody>
      </p:sp>
      <p:pic>
        <p:nvPicPr>
          <p:cNvPr id="13" name="Picture 15" descr="CMS Logo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3735345" y="5775012"/>
            <a:ext cx="20425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0" u="sng" dirty="0" smtClean="0"/>
              <a:t>Bonded Outer Ring Assembly</a:t>
            </a:r>
          </a:p>
          <a:p>
            <a:pPr algn="ctr"/>
            <a:r>
              <a:rPr lang="en-US" sz="1100" b="0" u="sng" dirty="0" smtClean="0"/>
              <a:t>ready to take modules</a:t>
            </a:r>
            <a:endParaRPr lang="en-US" sz="1100" b="0" u="sn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FE7AF2-11EC-44E8-AB54-00B3DABB937F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0" y="1362547"/>
            <a:ext cx="3281362" cy="4933410"/>
          </a:xfrm>
          <a:prstGeom prst="rect">
            <a:avLst/>
          </a:prstGeom>
        </p:spPr>
      </p:pic>
      <p:pic>
        <p:nvPicPr>
          <p:cNvPr id="16" name="Picture 15" descr="a1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01" y="1295400"/>
            <a:ext cx="1168215" cy="4724400"/>
          </a:xfrm>
          <a:prstGeom prst="rect">
            <a:avLst/>
          </a:prstGeom>
        </p:spPr>
      </p:pic>
      <p:pic>
        <p:nvPicPr>
          <p:cNvPr id="17" name="Picture 16" descr="a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610" y="1447800"/>
            <a:ext cx="2285455" cy="4343400"/>
          </a:xfrm>
          <a:prstGeom prst="rect">
            <a:avLst/>
          </a:prstGeom>
        </p:spPr>
      </p:pic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sp>
        <p:nvSpPr>
          <p:cNvPr id="22" name="Text Box 14"/>
          <p:cNvSpPr txBox="1">
            <a:spLocks noChangeArrowheads="1"/>
          </p:cNvSpPr>
          <p:nvPr/>
        </p:nvSpPr>
        <p:spPr bwMode="auto">
          <a:xfrm>
            <a:off x="593725" y="152400"/>
            <a:ext cx="24574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Outer Blade Assembly</a:t>
            </a: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990600" y="565150"/>
            <a:ext cx="582185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 dirty="0"/>
              <a:t>17 blades with </a:t>
            </a:r>
            <a:r>
              <a:rPr lang="en-US" sz="1400" b="0" dirty="0" smtClean="0"/>
              <a:t>Y-rotation </a:t>
            </a:r>
            <a:r>
              <a:rPr lang="en-US" sz="1400" b="0" dirty="0"/>
              <a:t>20</a:t>
            </a:r>
            <a:r>
              <a:rPr lang="en-US" sz="1400" b="0" baseline="30000" dirty="0"/>
              <a:t>o</a:t>
            </a:r>
            <a:r>
              <a:rPr lang="en-US" sz="1400" b="0" dirty="0"/>
              <a:t> and</a:t>
            </a:r>
            <a:r>
              <a:rPr lang="en-US" sz="1400" dirty="0"/>
              <a:t> </a:t>
            </a:r>
            <a:r>
              <a:rPr lang="en-US" sz="1400" b="0" dirty="0"/>
              <a:t>Z offset = </a:t>
            </a:r>
            <a:r>
              <a:rPr lang="en-US" sz="1400" b="0" dirty="0" smtClean="0"/>
              <a:t>2.5 </a:t>
            </a:r>
            <a:r>
              <a:rPr lang="en-US" sz="1400" b="0" dirty="0"/>
              <a:t>mm, arranged in 2 rows</a:t>
            </a:r>
          </a:p>
          <a:p>
            <a:r>
              <a:rPr lang="en-US" sz="1400" b="0" dirty="0"/>
              <a:t>Closest distance </a:t>
            </a:r>
            <a:r>
              <a:rPr lang="en-US" sz="1400" b="0" dirty="0" smtClean="0"/>
              <a:t>between </a:t>
            </a:r>
            <a:r>
              <a:rPr lang="en-US" sz="1400" b="0" dirty="0"/>
              <a:t>neighboring blades ~</a:t>
            </a:r>
            <a:r>
              <a:rPr lang="en-US" sz="1400" b="0" dirty="0" smtClean="0"/>
              <a:t>5.5 mm</a:t>
            </a:r>
            <a:endParaRPr lang="en-US" sz="1400" b="0" dirty="0"/>
          </a:p>
        </p:txBody>
      </p:sp>
      <p:pic>
        <p:nvPicPr>
          <p:cNvPr id="26" name="Picture 20" descr="CMS Logo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93E-3D14-455B-86C2-B6370A83B25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600200"/>
            <a:ext cx="2629803" cy="4301460"/>
          </a:xfrm>
          <a:prstGeom prst="rect">
            <a:avLst/>
          </a:prstGeom>
        </p:spPr>
      </p:pic>
      <p:pic>
        <p:nvPicPr>
          <p:cNvPr id="17" name="Picture 16" descr="a2.jpg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790" y="1676400"/>
            <a:ext cx="1064210" cy="4343400"/>
          </a:xfrm>
          <a:prstGeom prst="rect">
            <a:avLst/>
          </a:prstGeom>
        </p:spPr>
      </p:pic>
      <p:pic>
        <p:nvPicPr>
          <p:cNvPr id="18" name="Picture 17" descr="a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2200" y="2133600"/>
            <a:ext cx="1945766" cy="3581400"/>
          </a:xfrm>
          <a:prstGeom prst="rect">
            <a:avLst/>
          </a:prstGeom>
        </p:spPr>
      </p:pic>
      <p:sp>
        <p:nvSpPr>
          <p:cNvPr id="20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593725" y="152400"/>
            <a:ext cx="2406650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0" dirty="0"/>
              <a:t>Inner Blade Assembly</a:t>
            </a:r>
          </a:p>
        </p:txBody>
      </p:sp>
      <p:pic>
        <p:nvPicPr>
          <p:cNvPr id="23" name="Picture 10" descr="t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628900"/>
            <a:ext cx="1292225" cy="2438400"/>
          </a:xfrm>
          <a:prstGeom prst="rect">
            <a:avLst/>
          </a:prstGeom>
          <a:noFill/>
        </p:spPr>
      </p:pic>
      <p:sp>
        <p:nvSpPr>
          <p:cNvPr id="25" name="Text Box 13"/>
          <p:cNvSpPr txBox="1">
            <a:spLocks noChangeArrowheads="1"/>
          </p:cNvSpPr>
          <p:nvPr/>
        </p:nvSpPr>
        <p:spPr bwMode="auto">
          <a:xfrm>
            <a:off x="1244600" y="581025"/>
            <a:ext cx="65667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0" dirty="0"/>
              <a:t>11 blades with </a:t>
            </a:r>
            <a:r>
              <a:rPr lang="en-US" sz="1400" b="0" dirty="0" smtClean="0"/>
              <a:t>Y-rotation 20</a:t>
            </a:r>
            <a:r>
              <a:rPr lang="en-US" sz="1400" b="0" baseline="30000" dirty="0" smtClean="0"/>
              <a:t>o</a:t>
            </a:r>
            <a:r>
              <a:rPr lang="en-US" sz="1400" b="0" dirty="0" smtClean="0"/>
              <a:t>, X-tilt </a:t>
            </a:r>
            <a:r>
              <a:rPr lang="en-US" sz="1400" b="0" dirty="0"/>
              <a:t>12</a:t>
            </a:r>
            <a:r>
              <a:rPr lang="en-US" sz="1400" b="0" baseline="30000" dirty="0"/>
              <a:t>o </a:t>
            </a:r>
            <a:r>
              <a:rPr lang="en-US" sz="1400" b="0" dirty="0"/>
              <a:t>and</a:t>
            </a:r>
            <a:r>
              <a:rPr lang="en-US" sz="1400" dirty="0"/>
              <a:t> </a:t>
            </a:r>
            <a:r>
              <a:rPr lang="en-US" sz="1400" b="0" dirty="0"/>
              <a:t>Z offset = 4.5 mm, arranged in 2 rows</a:t>
            </a:r>
          </a:p>
          <a:p>
            <a:r>
              <a:rPr lang="en-US" sz="1400" b="0" dirty="0"/>
              <a:t>Closest distance </a:t>
            </a:r>
            <a:r>
              <a:rPr lang="en-US" sz="1400" b="0" dirty="0" smtClean="0"/>
              <a:t>between </a:t>
            </a:r>
            <a:r>
              <a:rPr lang="en-US" sz="1400" b="0" dirty="0"/>
              <a:t>neighboring blades </a:t>
            </a:r>
            <a:r>
              <a:rPr lang="en-US" sz="1400" b="0" dirty="0" smtClean="0"/>
              <a:t>=~5 mm</a:t>
            </a:r>
            <a:endParaRPr lang="en-US" sz="1400" b="0" dirty="0"/>
          </a:p>
        </p:txBody>
      </p:sp>
      <p:sp>
        <p:nvSpPr>
          <p:cNvPr id="27" name="AutoShape 15"/>
          <p:cNvSpPr>
            <a:spLocks/>
          </p:cNvSpPr>
          <p:nvPr/>
        </p:nvSpPr>
        <p:spPr bwMode="auto">
          <a:xfrm>
            <a:off x="1752600" y="1600200"/>
            <a:ext cx="2819400" cy="304800"/>
          </a:xfrm>
          <a:prstGeom prst="borderCallout2">
            <a:avLst>
              <a:gd name="adj1" fmla="val 37500"/>
              <a:gd name="adj2" fmla="val 102704"/>
              <a:gd name="adj3" fmla="val 37500"/>
              <a:gd name="adj4" fmla="val 108560"/>
              <a:gd name="adj5" fmla="val 130208"/>
              <a:gd name="adj6" fmla="val 119142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b="0" dirty="0"/>
              <a:t>Inner </a:t>
            </a:r>
            <a:r>
              <a:rPr lang="en-US" sz="1400" b="0" dirty="0" smtClean="0"/>
              <a:t>ring supporting spokes </a:t>
            </a:r>
            <a:endParaRPr lang="en-US" sz="1400" b="0" dirty="0"/>
          </a:p>
        </p:txBody>
      </p:sp>
      <p:sp>
        <p:nvSpPr>
          <p:cNvPr id="28" name="AutoShape 16"/>
          <p:cNvSpPr>
            <a:spLocks/>
          </p:cNvSpPr>
          <p:nvPr/>
        </p:nvSpPr>
        <p:spPr bwMode="auto">
          <a:xfrm>
            <a:off x="1219200" y="5715000"/>
            <a:ext cx="2819400" cy="304800"/>
          </a:xfrm>
          <a:prstGeom prst="borderCallout2">
            <a:avLst>
              <a:gd name="adj1" fmla="val 53125"/>
              <a:gd name="adj2" fmla="val -6080"/>
              <a:gd name="adj3" fmla="val 53125"/>
              <a:gd name="adj4" fmla="val -12612"/>
              <a:gd name="adj5" fmla="val -279693"/>
              <a:gd name="adj6" fmla="val -2042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b="0" dirty="0"/>
              <a:t>Elevated tabs for blade </a:t>
            </a:r>
            <a:r>
              <a:rPr lang="en-US" sz="1400" b="0" dirty="0" smtClean="0"/>
              <a:t>gluing </a:t>
            </a:r>
            <a:endParaRPr lang="en-US" sz="1400" b="0" dirty="0"/>
          </a:p>
        </p:txBody>
      </p:sp>
      <p:sp>
        <p:nvSpPr>
          <p:cNvPr id="29" name="AutoShape 17"/>
          <p:cNvSpPr>
            <a:spLocks/>
          </p:cNvSpPr>
          <p:nvPr/>
        </p:nvSpPr>
        <p:spPr bwMode="auto">
          <a:xfrm>
            <a:off x="6248400" y="1371600"/>
            <a:ext cx="2286000" cy="304800"/>
          </a:xfrm>
          <a:prstGeom prst="borderCallout2">
            <a:avLst>
              <a:gd name="adj1" fmla="val 37500"/>
              <a:gd name="adj2" fmla="val 103333"/>
              <a:gd name="adj3" fmla="val 37500"/>
              <a:gd name="adj4" fmla="val 108333"/>
              <a:gd name="adj5" fmla="val 502083"/>
              <a:gd name="adj6" fmla="val 59027"/>
            </a:avLst>
          </a:prstGeom>
          <a:solidFill>
            <a:schemeClr val="accent1"/>
          </a:soli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US" sz="1400" b="0" dirty="0"/>
              <a:t>Inverted cone layout </a:t>
            </a:r>
          </a:p>
        </p:txBody>
      </p:sp>
      <p:pic>
        <p:nvPicPr>
          <p:cNvPr id="30" name="Picture 18" descr="CMS Logo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8625" y="304800"/>
            <a:ext cx="714375" cy="714375"/>
          </a:xfrm>
          <a:prstGeom prst="rect">
            <a:avLst/>
          </a:prstGeom>
          <a:noFill/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E4593E-3D14-455B-86C2-B6370A83B25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1.jp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5398" y="533400"/>
            <a:ext cx="3458602" cy="5867400"/>
          </a:xfrm>
          <a:prstGeom prst="rect">
            <a:avLst/>
          </a:prstGeom>
        </p:spPr>
      </p:pic>
      <p:pic>
        <p:nvPicPr>
          <p:cNvPr id="3" name="Picture 2" descr="a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2133600"/>
            <a:ext cx="956131" cy="3124200"/>
          </a:xfrm>
          <a:prstGeom prst="rect">
            <a:avLst/>
          </a:prstGeom>
        </p:spPr>
      </p:pic>
      <p:sp>
        <p:nvSpPr>
          <p:cNvPr id="4" name="AutoShape 17"/>
          <p:cNvSpPr>
            <a:spLocks/>
          </p:cNvSpPr>
          <p:nvPr/>
        </p:nvSpPr>
        <p:spPr bwMode="auto">
          <a:xfrm>
            <a:off x="556699" y="2057400"/>
            <a:ext cx="901700" cy="2286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208860"/>
              <a:gd name="adj6" fmla="val 168984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M2 screw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5" name="AutoShape 17"/>
          <p:cNvSpPr>
            <a:spLocks/>
          </p:cNvSpPr>
          <p:nvPr/>
        </p:nvSpPr>
        <p:spPr bwMode="auto">
          <a:xfrm>
            <a:off x="328099" y="2590800"/>
            <a:ext cx="1143000" cy="6096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85335"/>
              <a:gd name="adj6" fmla="val 159995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Washer with spherical surface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6" name="AutoShape 17"/>
          <p:cNvSpPr>
            <a:spLocks/>
          </p:cNvSpPr>
          <p:nvPr/>
        </p:nvSpPr>
        <p:spPr bwMode="auto">
          <a:xfrm>
            <a:off x="404299" y="3581400"/>
            <a:ext cx="1066800" cy="6096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61729"/>
              <a:gd name="adj6" fmla="val 154369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Insert with conical surface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7" name="AutoShape 17"/>
          <p:cNvSpPr>
            <a:spLocks/>
          </p:cNvSpPr>
          <p:nvPr/>
        </p:nvSpPr>
        <p:spPr bwMode="auto">
          <a:xfrm>
            <a:off x="328099" y="4419600"/>
            <a:ext cx="1066800" cy="4572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95745"/>
              <a:gd name="adj6" fmla="val 171582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Insert with M2 threads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8" name="TextBox 7"/>
          <p:cNvSpPr txBox="1"/>
          <p:nvPr/>
        </p:nvSpPr>
        <p:spPr>
          <a:xfrm>
            <a:off x="183154" y="278249"/>
            <a:ext cx="595547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Outer and Inner Mount Assemblies Designs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b="0" dirty="0" smtClean="0"/>
              <a:t>spherical washer concept employed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b="0" dirty="0" smtClean="0"/>
              <a:t>a proven design for minor angular misalignment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b="0" dirty="0" smtClean="0"/>
              <a:t>reinforcement inserts are glued to CC ring for stronger support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sz="1400" b="0" dirty="0" smtClean="0"/>
              <a:t>assemblies can be removed separately </a:t>
            </a:r>
            <a:endParaRPr lang="en-US" sz="1400" b="0" dirty="0"/>
          </a:p>
        </p:txBody>
      </p:sp>
      <p:pic>
        <p:nvPicPr>
          <p:cNvPr id="9" name="Picture 8" descr="a1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709" y="1524000"/>
            <a:ext cx="668091" cy="4495800"/>
          </a:xfrm>
          <a:prstGeom prst="rect">
            <a:avLst/>
          </a:prstGeom>
        </p:spPr>
      </p:pic>
      <p:sp>
        <p:nvSpPr>
          <p:cNvPr id="10" name="AutoShape 17"/>
          <p:cNvSpPr>
            <a:spLocks/>
          </p:cNvSpPr>
          <p:nvPr/>
        </p:nvSpPr>
        <p:spPr bwMode="auto">
          <a:xfrm>
            <a:off x="2614099" y="1752600"/>
            <a:ext cx="1236910" cy="6096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62667"/>
              <a:gd name="adj6" fmla="val 152254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Washer with spherical surface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11" name="AutoShape 17"/>
          <p:cNvSpPr>
            <a:spLocks/>
          </p:cNvSpPr>
          <p:nvPr/>
        </p:nvSpPr>
        <p:spPr bwMode="auto">
          <a:xfrm>
            <a:off x="2860409" y="2438400"/>
            <a:ext cx="990600" cy="6096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17467"/>
              <a:gd name="adj6" fmla="val 163503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Insert with conical surface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12" name="AutoShape 17"/>
          <p:cNvSpPr>
            <a:spLocks/>
          </p:cNvSpPr>
          <p:nvPr/>
        </p:nvSpPr>
        <p:spPr bwMode="auto">
          <a:xfrm>
            <a:off x="2614099" y="4724400"/>
            <a:ext cx="1236910" cy="4572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83245"/>
              <a:gd name="adj6" fmla="val 160368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Insert with #3-48 threads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13" name="AutoShape 17"/>
          <p:cNvSpPr>
            <a:spLocks/>
          </p:cNvSpPr>
          <p:nvPr/>
        </p:nvSpPr>
        <p:spPr bwMode="auto">
          <a:xfrm>
            <a:off x="2936609" y="1447800"/>
            <a:ext cx="901700" cy="2286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215417"/>
              <a:gd name="adj6" fmla="val 178959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M2 screw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14" name="AutoShape 17"/>
          <p:cNvSpPr>
            <a:spLocks/>
          </p:cNvSpPr>
          <p:nvPr/>
        </p:nvSpPr>
        <p:spPr bwMode="auto">
          <a:xfrm>
            <a:off x="2936609" y="3581400"/>
            <a:ext cx="914400" cy="3048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95745"/>
              <a:gd name="adj6" fmla="val 171582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Cf tubing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15" name="AutoShape 17"/>
          <p:cNvSpPr>
            <a:spLocks/>
          </p:cNvSpPr>
          <p:nvPr/>
        </p:nvSpPr>
        <p:spPr bwMode="auto">
          <a:xfrm>
            <a:off x="2614099" y="5257800"/>
            <a:ext cx="1236910" cy="457200"/>
          </a:xfrm>
          <a:prstGeom prst="borderCallout2">
            <a:avLst>
              <a:gd name="adj1" fmla="val 26472"/>
              <a:gd name="adj2" fmla="val 105042"/>
              <a:gd name="adj3" fmla="val 26472"/>
              <a:gd name="adj4" fmla="val 133296"/>
              <a:gd name="adj5" fmla="val 76995"/>
              <a:gd name="adj6" fmla="val 159598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/>
          <a:lstStyle/>
          <a:p>
            <a:pPr algn="ctr"/>
            <a:r>
              <a:rPr lang="en-US" sz="1200" b="0" dirty="0" smtClean="0"/>
              <a:t>Rivet with  #3-48 threads</a:t>
            </a:r>
            <a:endParaRPr lang="en-US" sz="1200" b="0" dirty="0"/>
          </a:p>
          <a:p>
            <a:pPr algn="ctr"/>
            <a:endParaRPr lang="en-US" sz="1200" b="0" dirty="0"/>
          </a:p>
        </p:txBody>
      </p:sp>
      <p:sp>
        <p:nvSpPr>
          <p:cNvPr id="16" name="AutoShape 17"/>
          <p:cNvSpPr>
            <a:spLocks/>
          </p:cNvSpPr>
          <p:nvPr/>
        </p:nvSpPr>
        <p:spPr bwMode="auto">
          <a:xfrm>
            <a:off x="7414699" y="228600"/>
            <a:ext cx="1295400" cy="461665"/>
          </a:xfrm>
          <a:prstGeom prst="borderCallout2">
            <a:avLst>
              <a:gd name="adj1" fmla="val 48111"/>
              <a:gd name="adj2" fmla="val -4560"/>
              <a:gd name="adj3" fmla="val 50078"/>
              <a:gd name="adj4" fmla="val -20444"/>
              <a:gd name="adj5" fmla="val 112960"/>
              <a:gd name="adj6" fmla="val -48862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>
            <a:spAutoFit/>
          </a:bodyPr>
          <a:lstStyle/>
          <a:p>
            <a:pPr algn="ctr"/>
            <a:r>
              <a:rPr lang="en-US" sz="1200" b="0" dirty="0" smtClean="0"/>
              <a:t>Outer Assembly Mounts X3</a:t>
            </a:r>
            <a:endParaRPr lang="en-US" sz="1200" b="0" dirty="0"/>
          </a:p>
        </p:txBody>
      </p:sp>
      <p:sp>
        <p:nvSpPr>
          <p:cNvPr id="17" name="AutoShape 17"/>
          <p:cNvSpPr>
            <a:spLocks/>
          </p:cNvSpPr>
          <p:nvPr/>
        </p:nvSpPr>
        <p:spPr bwMode="auto">
          <a:xfrm>
            <a:off x="7543800" y="838200"/>
            <a:ext cx="1295400" cy="461665"/>
          </a:xfrm>
          <a:prstGeom prst="borderCallout2">
            <a:avLst>
              <a:gd name="adj1" fmla="val 48111"/>
              <a:gd name="adj2" fmla="val -4560"/>
              <a:gd name="adj3" fmla="val 50078"/>
              <a:gd name="adj4" fmla="val -20444"/>
              <a:gd name="adj5" fmla="val 50353"/>
              <a:gd name="adj6" fmla="val -86264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anchor="t">
            <a:spAutoFit/>
          </a:bodyPr>
          <a:lstStyle/>
          <a:p>
            <a:pPr algn="ctr"/>
            <a:r>
              <a:rPr lang="en-US" sz="1200" b="0" dirty="0" smtClean="0"/>
              <a:t>Inner Assembly Mounts X3</a:t>
            </a:r>
            <a:endParaRPr lang="en-US" sz="1200" b="0" dirty="0"/>
          </a:p>
        </p:txBody>
      </p:sp>
      <p:sp>
        <p:nvSpPr>
          <p:cNvPr id="18" name="AutoShape 17"/>
          <p:cNvSpPr>
            <a:spLocks/>
          </p:cNvSpPr>
          <p:nvPr/>
        </p:nvSpPr>
        <p:spPr bwMode="auto">
          <a:xfrm>
            <a:off x="7813141" y="5718803"/>
            <a:ext cx="1066800" cy="461665"/>
          </a:xfrm>
          <a:prstGeom prst="borderCallout2">
            <a:avLst>
              <a:gd name="adj1" fmla="val 48111"/>
              <a:gd name="adj2" fmla="val -4560"/>
              <a:gd name="adj3" fmla="val 50078"/>
              <a:gd name="adj4" fmla="val -20444"/>
              <a:gd name="adj5" fmla="val -272772"/>
              <a:gd name="adj6" fmla="val 54301"/>
            </a:avLst>
          </a:prstGeom>
          <a:solidFill>
            <a:schemeClr val="accent1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square" anchor="t">
            <a:spAutoFit/>
          </a:bodyPr>
          <a:lstStyle/>
          <a:p>
            <a:pPr algn="ctr"/>
            <a:r>
              <a:rPr lang="en-US" sz="1200" b="0" dirty="0" smtClean="0"/>
              <a:t>SS Tubing Coupling X6</a:t>
            </a:r>
            <a:endParaRPr lang="en-US" sz="1200" b="0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/>
          <a:p>
            <a:r>
              <a:rPr lang="de-DE" smtClean="0"/>
              <a:t>CMS FPix Upgrade Mech Nov '11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657600" y="5910590"/>
            <a:ext cx="191591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0" u="sng" dirty="0" smtClean="0"/>
              <a:t>Inner Ring Mount Assembly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101633" y="5910590"/>
            <a:ext cx="194636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0" u="sng" dirty="0" smtClean="0"/>
              <a:t>Outer Ring Mount Assembly</a:t>
            </a: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B00173-92ED-46CC-81B0-AB0B2F02F7E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12573</TotalTime>
  <Words>3603</Words>
  <Application>Microsoft Macintosh PowerPoint</Application>
  <PresentationFormat>On-screen Show (4:3)</PresentationFormat>
  <Paragraphs>1338</Paragraphs>
  <Slides>30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Default Design</vt:lpstr>
      <vt:lpstr>CMS Pixel Mechanical FPIX Half Disk Design Updates </vt:lpstr>
      <vt:lpstr>FPIX Half Disk Layout Requirements</vt:lpstr>
      <vt:lpstr>FPix Phase 1 Upgrade Plans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Thermally Interface Materials (TIMs) Needed in this Test</vt:lpstr>
      <vt:lpstr>TIMs Study and Lab-Testing Results</vt:lpstr>
      <vt:lpstr>TIMs Selection Status</vt:lpstr>
      <vt:lpstr>Indium Bonding</vt:lpstr>
      <vt:lpstr>Indium Bonding R&amp;D</vt:lpstr>
      <vt:lpstr>Half Disk Material Budget</vt:lpstr>
      <vt:lpstr>Next Steps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Fermi Lab - Particle Physics Division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cmlei</dc:creator>
  <cp:lastModifiedBy>Karl Gill</cp:lastModifiedBy>
  <cp:revision>344</cp:revision>
  <dcterms:created xsi:type="dcterms:W3CDTF">2008-08-07T16:03:49Z</dcterms:created>
  <dcterms:modified xsi:type="dcterms:W3CDTF">2011-11-08T19:30:00Z</dcterms:modified>
</cp:coreProperties>
</file>