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68" r:id="rId5"/>
    <p:sldId id="259" r:id="rId6"/>
    <p:sldId id="264" r:id="rId7"/>
    <p:sldId id="266" r:id="rId8"/>
    <p:sldId id="265" r:id="rId9"/>
    <p:sldId id="260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36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98D0-245F-452E-A8FB-9414452883AC}" type="datetimeFigureOut">
              <a:rPr lang="en-US" smtClean="0"/>
              <a:t>11/8/2011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F6683-E1EB-4B73-A422-749B741322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44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 baseline="0"/>
            </a:lvl1pPr>
          </a:lstStyle>
          <a:p>
            <a:r>
              <a:rPr lang="en-US" dirty="0" smtClean="0"/>
              <a:t>Mechanical </a:t>
            </a:r>
            <a:r>
              <a:rPr lang="en-US" dirty="0" err="1" smtClean="0"/>
              <a:t>Workplan</a:t>
            </a:r>
            <a:r>
              <a:rPr lang="en-US" dirty="0" smtClean="0"/>
              <a:t>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Bill Cooper</a:t>
            </a:r>
          </a:p>
          <a:p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09538"/>
            <a:ext cx="639762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556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90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337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4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14400"/>
            <a:ext cx="8229600" cy="5334000"/>
          </a:xfrm>
        </p:spPr>
        <p:txBody>
          <a:bodyPr/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accent6"/>
                </a:solidFill>
              </a:defRPr>
            </a:lvl3pPr>
            <a:lvl4pPr>
              <a:defRPr sz="1600" baseline="0">
                <a:solidFill>
                  <a:srgbClr val="FF0000"/>
                </a:solidFill>
              </a:defRPr>
            </a:lvl4pPr>
            <a:lvl5pPr>
              <a:defRPr sz="1400" baseline="0">
                <a:solidFill>
                  <a:srgbClr val="CC00CC"/>
                </a:solidFill>
              </a:defRPr>
            </a:lvl5pPr>
          </a:lstStyle>
          <a:p>
            <a:pPr lvl="0"/>
            <a:r>
              <a:rPr lang="en-US" dirty="0" smtClean="0"/>
              <a:t>Design concept for track trigger:</a:t>
            </a:r>
          </a:p>
          <a:p>
            <a:pPr lvl="1"/>
            <a:r>
              <a:rPr lang="en-US" dirty="0" smtClean="0"/>
              <a:t>Rods with integrated cooling</a:t>
            </a:r>
          </a:p>
          <a:p>
            <a:pPr lvl="2"/>
            <a:r>
              <a:rPr lang="en-US" dirty="0" smtClean="0"/>
              <a:t>Based upon double-stacks (two layers of single-stack modules) positioned and supported by carbon fiber laminate</a:t>
            </a:r>
          </a:p>
          <a:p>
            <a:pPr lvl="2"/>
            <a:r>
              <a:rPr lang="en-US" dirty="0" smtClean="0"/>
              <a:t>Evaporative CO2 cooling is assumed.</a:t>
            </a:r>
          </a:p>
          <a:p>
            <a:pPr lvl="2"/>
            <a:r>
              <a:rPr lang="en-US" dirty="0" smtClean="0"/>
              <a:t>Short rod prototypes</a:t>
            </a:r>
          </a:p>
          <a:p>
            <a:pPr lvl="2"/>
            <a:r>
              <a:rPr lang="en-US" dirty="0" smtClean="0"/>
              <a:t>Concepts for ground connections to the carbon fiber and connections among modules and electronics </a:t>
            </a:r>
          </a:p>
          <a:p>
            <a:pPr lvl="1"/>
            <a:r>
              <a:rPr lang="en-US" dirty="0" smtClean="0"/>
              <a:t>Module concepts (but not a tested module design)</a:t>
            </a:r>
          </a:p>
          <a:p>
            <a:pPr lvl="1"/>
            <a:r>
              <a:rPr lang="en-US" dirty="0" smtClean="0"/>
              <a:t>Potential end view and side elevation lay-outs for rod arrays</a:t>
            </a:r>
          </a:p>
          <a:p>
            <a:pPr lvl="0"/>
            <a:r>
              <a:rPr lang="en-US" dirty="0" smtClean="0"/>
              <a:t>What else?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6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>
            <a:lvl1pPr>
              <a:defRPr sz="3200" baseline="0"/>
            </a:lvl1pPr>
          </a:lstStyle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914400"/>
            <a:ext cx="8229600" cy="5334000"/>
          </a:xfrm>
        </p:spPr>
        <p:txBody>
          <a:bodyPr/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defRPr sz="2000" baseline="0">
                <a:solidFill>
                  <a:schemeClr val="tx1"/>
                </a:solidFill>
              </a:defRPr>
            </a:lvl2pPr>
            <a:lvl3pPr>
              <a:defRPr sz="1800" baseline="0">
                <a:solidFill>
                  <a:schemeClr val="accent6"/>
                </a:solidFill>
              </a:defRPr>
            </a:lvl3pPr>
            <a:lvl4pPr>
              <a:defRPr sz="1600" baseline="0">
                <a:solidFill>
                  <a:srgbClr val="FF0000"/>
                </a:solidFill>
              </a:defRPr>
            </a:lvl4pPr>
            <a:lvl5pPr>
              <a:defRPr sz="1400" baseline="0">
                <a:solidFill>
                  <a:srgbClr val="CC00CC"/>
                </a:solidFill>
              </a:defRPr>
            </a:lvl5pPr>
          </a:lstStyle>
          <a:p>
            <a:pPr lvl="0"/>
            <a:r>
              <a:rPr lang="en-US" dirty="0" smtClean="0"/>
              <a:t>Design concept for track trigger:</a:t>
            </a:r>
          </a:p>
          <a:p>
            <a:pPr lvl="1"/>
            <a:r>
              <a:rPr lang="en-US" dirty="0" smtClean="0"/>
              <a:t>Rods with integrated cooling</a:t>
            </a:r>
          </a:p>
          <a:p>
            <a:pPr lvl="2"/>
            <a:r>
              <a:rPr lang="en-US" dirty="0" smtClean="0"/>
              <a:t>Based upon double-stacks (two layers of single-stack modules) positioned and supported by carbon fiber laminate</a:t>
            </a:r>
          </a:p>
          <a:p>
            <a:pPr lvl="2"/>
            <a:r>
              <a:rPr lang="en-US" dirty="0" smtClean="0"/>
              <a:t>Evaporative CO2 cooling is assumed.</a:t>
            </a:r>
          </a:p>
          <a:p>
            <a:pPr lvl="2"/>
            <a:r>
              <a:rPr lang="en-US" dirty="0" smtClean="0"/>
              <a:t>Short rod prototypes</a:t>
            </a:r>
          </a:p>
          <a:p>
            <a:pPr lvl="2"/>
            <a:r>
              <a:rPr lang="en-US" dirty="0" smtClean="0"/>
              <a:t>Concepts for ground connections to the carbon fiber and connections among modules and electronics </a:t>
            </a:r>
          </a:p>
          <a:p>
            <a:pPr lvl="1"/>
            <a:r>
              <a:rPr lang="en-US" dirty="0" smtClean="0"/>
              <a:t>Module concepts (but not a tested module design)</a:t>
            </a:r>
          </a:p>
          <a:p>
            <a:pPr lvl="1"/>
            <a:r>
              <a:rPr lang="en-US" dirty="0" smtClean="0"/>
              <a:t>Potential end view and side elevation lay-outs for rod arrays</a:t>
            </a:r>
          </a:p>
          <a:p>
            <a:pPr lvl="0"/>
            <a:r>
              <a:rPr lang="en-US" smtClean="0"/>
              <a:t>What else?</a:t>
            </a:r>
            <a:endParaRPr lang="en-US" dirty="0" smtClean="0"/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878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304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75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65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6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56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92741-F7AE-4369-AEA9-8765DFB464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776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Mechanical </a:t>
            </a:r>
            <a:r>
              <a:rPr lang="en-US" dirty="0" smtClean="0"/>
              <a:t>Work Plan </a:t>
            </a:r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Bill Cooper</a:t>
            </a:r>
          </a:p>
          <a:p>
            <a:r>
              <a:rPr lang="en-US" dirty="0" smtClean="0"/>
              <a:t>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872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R&amp;D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concepts to hold DC-DC converters within a rod box</a:t>
            </a:r>
          </a:p>
          <a:p>
            <a:pPr lvl="1"/>
            <a:r>
              <a:rPr lang="en-US" dirty="0" smtClean="0"/>
              <a:t>Requires cutting openings in the sides of the box and testing their electrical and mechanical effects on the box integrity</a:t>
            </a:r>
          </a:p>
          <a:p>
            <a:r>
              <a:rPr lang="en-US" dirty="0" smtClean="0"/>
              <a:t>Integration of rod boxes into a rod prototype with cooling</a:t>
            </a:r>
          </a:p>
          <a:p>
            <a:r>
              <a:rPr lang="en-US" dirty="0" smtClean="0"/>
              <a:t>Fabrication of carbon fiber laminate structures for modules</a:t>
            </a:r>
          </a:p>
          <a:p>
            <a:r>
              <a:rPr lang="en-US" dirty="0" smtClean="0"/>
              <a:t>Development of concepts to hold modules on a rod and provide electrical connections to/from them</a:t>
            </a:r>
          </a:p>
          <a:p>
            <a:r>
              <a:rPr lang="en-US" dirty="0" smtClean="0"/>
              <a:t>Thermal tests of a short rod with modules</a:t>
            </a:r>
          </a:p>
          <a:p>
            <a:pPr lvl="1"/>
            <a:r>
              <a:rPr lang="en-US" dirty="0" smtClean="0"/>
              <a:t>Need to fabricate cooling tubes and integrate them with the rod box</a:t>
            </a:r>
          </a:p>
          <a:p>
            <a:r>
              <a:rPr lang="en-US" dirty="0" smtClean="0"/>
              <a:t>Thermal and electrical tests of a full length rod with modules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10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982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R&amp;D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DC-DC converters with less material</a:t>
            </a:r>
          </a:p>
          <a:p>
            <a:r>
              <a:rPr lang="en-US" dirty="0" smtClean="0"/>
              <a:t>Design of mounts and installation methods for the DC-DC converters</a:t>
            </a:r>
          </a:p>
          <a:p>
            <a:r>
              <a:rPr lang="en-US" dirty="0" smtClean="0"/>
              <a:t>Cable design and testing</a:t>
            </a:r>
          </a:p>
          <a:p>
            <a:r>
              <a:rPr lang="en-US" dirty="0" smtClean="0"/>
              <a:t>Thermal and electrical testing of a rod with all required features</a:t>
            </a:r>
          </a:p>
          <a:p>
            <a:r>
              <a:rPr lang="en-US" dirty="0" smtClean="0"/>
              <a:t>Tuning of rod geometry to match the end view geometry</a:t>
            </a:r>
          </a:p>
          <a:p>
            <a:r>
              <a:rPr lang="en-US" dirty="0" smtClean="0"/>
              <a:t>Design and testing of membranes and an outer cylinder for support of the rod arrays</a:t>
            </a:r>
          </a:p>
          <a:p>
            <a:r>
              <a:rPr lang="en-US" dirty="0" smtClean="0"/>
              <a:t>Design and testing of connection methods for the CO2 cooling tubes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283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Schedule for Discussion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133856"/>
            <a:ext cx="8778240" cy="459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1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started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proposal for single-stack modules with integrated “vertical” connections between the two sensor layers of a stack</a:t>
            </a:r>
          </a:p>
          <a:p>
            <a:r>
              <a:rPr lang="en-US" dirty="0" smtClean="0"/>
              <a:t>A concept for positioning, supporting, and cooling modules to form double-stacks</a:t>
            </a:r>
          </a:p>
          <a:p>
            <a:r>
              <a:rPr lang="en-US" dirty="0" smtClean="0"/>
              <a:t>Approximate dimensions of rods to fulfill that concept</a:t>
            </a:r>
          </a:p>
          <a:p>
            <a:r>
              <a:rPr lang="en-US" dirty="0" smtClean="0"/>
              <a:t>Possible end and side elevation views of rod arrays to provide r-phi hermeticity</a:t>
            </a:r>
          </a:p>
          <a:p>
            <a:r>
              <a:rPr lang="en-US" dirty="0" smtClean="0"/>
              <a:t>A concept for supporting rods in those arrays</a:t>
            </a:r>
          </a:p>
          <a:p>
            <a:r>
              <a:rPr lang="en-US" dirty="0" smtClean="0"/>
              <a:t>A proposal for ensuring rod overlap at Z = 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407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started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Rod with two single-stack modules</a:t>
            </a:r>
          </a:p>
          <a:p>
            <a:r>
              <a:rPr lang="en-US" dirty="0" smtClean="0"/>
              <a:t>Modules connect to rod flanges mechanically, thermally, and electrically.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Rod_fab_100112_100131_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1328" y="2453640"/>
            <a:ext cx="5133640" cy="356616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4800600" y="3314700"/>
            <a:ext cx="457200" cy="1905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05200" y="33629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Cooling tubes </a:t>
            </a:r>
          </a:p>
          <a:p>
            <a:r>
              <a:rPr lang="en-US" sz="1400" dirty="0" smtClean="0"/>
              <a:t>(2 supply, 2 return)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81400" y="43404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DC-DC converters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38400" y="365462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Box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19400" y="3581400"/>
            <a:ext cx="457200" cy="1905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0" y="4188023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Rod flanges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676400" y="3200400"/>
            <a:ext cx="304800" cy="1143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676400" y="4353580"/>
            <a:ext cx="457200" cy="90422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38600" y="22068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Module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38600" y="6016823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Module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9812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5146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1242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7338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3434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9530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4864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0960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629400" y="2705100"/>
            <a:ext cx="0" cy="4191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858000" y="4624864"/>
            <a:ext cx="0" cy="6329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6858000" y="3200400"/>
            <a:ext cx="0" cy="6858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324600" y="3886200"/>
            <a:ext cx="19236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40-60 mm</a:t>
            </a:r>
          </a:p>
          <a:p>
            <a:r>
              <a:rPr lang="en-US" sz="1400" dirty="0" smtClean="0"/>
              <a:t>(box is rectangular, but not necessarily square)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114800" y="4038600"/>
            <a:ext cx="533400" cy="149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334109" y="3886200"/>
            <a:ext cx="628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GBT’s</a:t>
            </a:r>
            <a:endParaRPr lang="en-US" sz="1400" dirty="0" smtClean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848100" y="4040088"/>
            <a:ext cx="228600" cy="7322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924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started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r-phi overlap between adjacent rods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057400"/>
            <a:ext cx="625722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84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First sensors to test the concept of integrated “vertical” connections</a:t>
            </a:r>
          </a:p>
          <a:p>
            <a:r>
              <a:rPr lang="en-US" dirty="0" smtClean="0"/>
              <a:t>Stack connection concepts</a:t>
            </a:r>
          </a:p>
          <a:p>
            <a:r>
              <a:rPr lang="en-US" dirty="0" smtClean="0"/>
              <a:t>Four varieties of short (~ 0.73 m), carbon fiber laminate box structures for rods</a:t>
            </a:r>
          </a:p>
          <a:p>
            <a:pPr lvl="1"/>
            <a:r>
              <a:rPr lang="en-US" dirty="0" smtClean="0"/>
              <a:t>Made on a four-piece mandrel provided by UC Davis</a:t>
            </a:r>
          </a:p>
          <a:p>
            <a:pPr lvl="1"/>
            <a:r>
              <a:rPr lang="en-US" dirty="0" smtClean="0"/>
              <a:t>All are made from K13C2U RS-24 (Mod.) carbon fiber</a:t>
            </a:r>
          </a:p>
          <a:p>
            <a:r>
              <a:rPr lang="en-US" dirty="0" smtClean="0"/>
              <a:t>Copper on kapton mesh to allow reliable connections to carbon fiber laminate</a:t>
            </a:r>
          </a:p>
          <a:p>
            <a:pPr lvl="1"/>
            <a:r>
              <a:rPr lang="en-US" dirty="0" smtClean="0"/>
              <a:t>Two short box structures have no mesh</a:t>
            </a:r>
          </a:p>
          <a:p>
            <a:pPr lvl="1"/>
            <a:r>
              <a:rPr lang="en-US" dirty="0" smtClean="0"/>
              <a:t>One short box structure has mesh over most of its periphery</a:t>
            </a:r>
          </a:p>
          <a:p>
            <a:pPr lvl="1"/>
            <a:r>
              <a:rPr lang="en-US" dirty="0" smtClean="0"/>
              <a:t>One short box structure has mesh near each of its two ends</a:t>
            </a:r>
          </a:p>
          <a:p>
            <a:pPr lvl="1"/>
            <a:r>
              <a:rPr lang="en-US" dirty="0" smtClean="0"/>
              <a:t>One short box structure has centrally located mesh</a:t>
            </a:r>
          </a:p>
          <a:p>
            <a:r>
              <a:rPr lang="en-US" dirty="0" smtClean="0"/>
              <a:t>An evaporative CO2 cooling system to allow thermal testing</a:t>
            </a:r>
          </a:p>
          <a:p>
            <a:r>
              <a:rPr lang="en-US" dirty="0" smtClean="0"/>
              <a:t>A test station for thermal measurements in vacuum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35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Box without mesh</a:t>
            </a:r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endParaRPr lang="en-US" dirty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r>
              <a:rPr lang="en-US" dirty="0" smtClean="0"/>
              <a:t>Box with mesh for 5 module Z locations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One purpose of the testing is to determine how much of the box surface should be covered with mesh.</a:t>
            </a:r>
          </a:p>
          <a:p>
            <a:pPr lvl="1"/>
            <a:r>
              <a:rPr lang="en-US" dirty="0" smtClean="0"/>
              <a:t>Mesh is co-cured in contact with carbon fiber.</a:t>
            </a:r>
          </a:p>
          <a:p>
            <a:pPr lvl="1"/>
            <a:r>
              <a:rPr lang="en-US" dirty="0" smtClean="0"/>
              <a:t>Nominal copper thickness = 5 µm.  Nominal copper coverage = 30% by area.</a:t>
            </a:r>
          </a:p>
          <a:p>
            <a:pPr lvl="1"/>
            <a:r>
              <a:rPr lang="en-US" dirty="0" smtClean="0"/>
              <a:t>Pads connect to mesh with plated-through holes.</a:t>
            </a:r>
          </a:p>
          <a:p>
            <a:pPr lvl="1"/>
            <a:r>
              <a:rPr lang="en-US" dirty="0" smtClean="0"/>
              <a:t>Extra contact pads were provided for testing.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15" r="7787" b="43717"/>
          <a:stretch/>
        </p:blipFill>
        <p:spPr>
          <a:xfrm>
            <a:off x="1994648" y="3352800"/>
            <a:ext cx="5244352" cy="11887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9029" r="780" b="15971"/>
          <a:stretch/>
        </p:blipFill>
        <p:spPr>
          <a:xfrm>
            <a:off x="3931924" y="942912"/>
            <a:ext cx="3307076" cy="192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6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Carbon fiber fabrication facility (Lab 3)</a:t>
            </a:r>
          </a:p>
          <a:p>
            <a:pPr lvl="1"/>
            <a:r>
              <a:rPr lang="en-US" dirty="0" smtClean="0"/>
              <a:t>Autoclave</a:t>
            </a:r>
          </a:p>
          <a:p>
            <a:pPr lvl="1"/>
            <a:r>
              <a:rPr lang="en-US" dirty="0" smtClean="0"/>
              <a:t>~ 27” dia. X 48” long</a:t>
            </a: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pPr lvl="1"/>
            <a:r>
              <a:rPr lang="en-US" dirty="0" smtClean="0"/>
              <a:t>Walk-in oven</a:t>
            </a:r>
            <a:br>
              <a:rPr lang="en-US" dirty="0" smtClean="0"/>
            </a:br>
            <a:r>
              <a:rPr lang="en-US" dirty="0" smtClean="0"/>
              <a:t>~ 6’ x 6’ x 12’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Several small ovens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7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360" y="1417320"/>
            <a:ext cx="3048000" cy="22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87096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20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we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Thermal test station with vacuum box (Lab C clean room)</a:t>
            </a:r>
          </a:p>
          <a:p>
            <a:pPr lvl="1"/>
            <a:r>
              <a:rPr lang="en-US" dirty="0" smtClean="0"/>
              <a:t>16 channels of PT100 readout</a:t>
            </a: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dirty="0" smtClean="0"/>
          </a:p>
          <a:p>
            <a:endParaRPr lang="en-US" dirty="0"/>
          </a:p>
          <a:p>
            <a:pPr>
              <a:spcBef>
                <a:spcPts val="600"/>
              </a:spcBef>
            </a:pPr>
            <a:endParaRPr lang="en-US" dirty="0" smtClean="0"/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endParaRPr lang="en-US" dirty="0" smtClean="0"/>
          </a:p>
          <a:p>
            <a:r>
              <a:rPr lang="en-US" dirty="0" smtClean="0"/>
              <a:t>CO2 test </a:t>
            </a:r>
            <a:r>
              <a:rPr lang="en-US" dirty="0" smtClean="0"/>
              <a:t>station (Lab C clean room)</a:t>
            </a:r>
          </a:p>
          <a:p>
            <a:pPr lvl="1"/>
            <a:r>
              <a:rPr lang="en-US" dirty="0" smtClean="0"/>
              <a:t>Built for CMS pixel testing, but tracker could ask for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0"/>
            <a:ext cx="2438400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752600"/>
            <a:ext cx="2438400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52600"/>
            <a:ext cx="2438400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4556760"/>
            <a:ext cx="243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1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Proposed R&amp;D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Load and deflection measurements of a full length rod box</a:t>
            </a:r>
          </a:p>
          <a:p>
            <a:pPr lvl="1"/>
            <a:r>
              <a:rPr lang="en-US" dirty="0" smtClean="0"/>
              <a:t>Design of a mandrel for making a full length box has begun</a:t>
            </a:r>
          </a:p>
          <a:p>
            <a:r>
              <a:rPr lang="en-US" dirty="0" smtClean="0"/>
              <a:t>Measurements of geometric precision of a full length box</a:t>
            </a:r>
          </a:p>
          <a:p>
            <a:pPr lvl="1"/>
            <a:r>
              <a:rPr lang="en-US" dirty="0" smtClean="0"/>
              <a:t>CMM measurements of short boxes have given good results.</a:t>
            </a:r>
          </a:p>
          <a:p>
            <a:r>
              <a:rPr lang="en-US" dirty="0" smtClean="0"/>
              <a:t>Electrical performance of boxes with mesh</a:t>
            </a:r>
          </a:p>
          <a:p>
            <a:pPr lvl="1"/>
            <a:r>
              <a:rPr lang="en-US" dirty="0" smtClean="0"/>
              <a:t>Preliminary tests were conducted at Fermilab</a:t>
            </a:r>
          </a:p>
          <a:p>
            <a:pPr lvl="1"/>
            <a:r>
              <a:rPr lang="en-US" dirty="0" smtClean="0"/>
              <a:t>Tests are underway at ITA Zaragoza, Spain (Fernando Arteche)</a:t>
            </a:r>
          </a:p>
          <a:p>
            <a:r>
              <a:rPr lang="en-US" dirty="0" smtClean="0"/>
              <a:t>Integration of rod boxes into a rod prototype with cooling</a:t>
            </a:r>
          </a:p>
          <a:p>
            <a:r>
              <a:rPr lang="en-US" dirty="0" smtClean="0"/>
              <a:t>Fabrication of carbon fiber laminate structures for modules</a:t>
            </a:r>
          </a:p>
          <a:p>
            <a:r>
              <a:rPr lang="en-US" dirty="0" smtClean="0"/>
              <a:t>Development of concepts to hold modules on a rod and provide electrical connections to/from them</a:t>
            </a:r>
          </a:p>
          <a:p>
            <a:r>
              <a:rPr lang="en-US" dirty="0" smtClean="0"/>
              <a:t>Thermal tests of a short rod with modules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 November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Mechanical Workplan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2741-F7AE-4369-AEA9-8765DFB4643F}" type="slidenum">
              <a:rPr lang="en-US" smtClean="0"/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838200"/>
            <a:ext cx="822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682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752</Words>
  <Application>Microsoft Office PowerPoint</Application>
  <PresentationFormat>On-screen Show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Mechanical Work Plan Discussion</vt:lpstr>
      <vt:lpstr>What we started with</vt:lpstr>
      <vt:lpstr>What we started with</vt:lpstr>
      <vt:lpstr>What we started with</vt:lpstr>
      <vt:lpstr>What we have</vt:lpstr>
      <vt:lpstr>What we have</vt:lpstr>
      <vt:lpstr>What we have</vt:lpstr>
      <vt:lpstr>What we have</vt:lpstr>
      <vt:lpstr>Proposed R&amp;D and tests</vt:lpstr>
      <vt:lpstr>Proposed R&amp;D and tests</vt:lpstr>
      <vt:lpstr>Other R&amp;D and tests</vt:lpstr>
      <vt:lpstr>Schedule for Discussion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E. Cooper x4093 04403N</dc:creator>
  <cp:lastModifiedBy>William E. Cooper x4093 04403N</cp:lastModifiedBy>
  <cp:revision>30</cp:revision>
  <dcterms:created xsi:type="dcterms:W3CDTF">2011-11-05T18:40:56Z</dcterms:created>
  <dcterms:modified xsi:type="dcterms:W3CDTF">2011-11-08T23:49:30Z</dcterms:modified>
</cp:coreProperties>
</file>