
<file path=[Content_Types].xml><?xml version="1.0" encoding="utf-8"?>
<Types xmlns="http://schemas.openxmlformats.org/package/2006/content-types">
  <Default Extension="png" ContentType="image/png"/>
  <Default Extension="bin" ContentType="application/vnd.openxmlformats-officedocument.oleObject"/>
  <Default Extension="pdf" ContentType="application/pdf"/>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363" r:id="rId3"/>
    <p:sldId id="297" r:id="rId4"/>
    <p:sldId id="298" r:id="rId5"/>
    <p:sldId id="303" r:id="rId6"/>
    <p:sldId id="304" r:id="rId7"/>
    <p:sldId id="307" r:id="rId8"/>
    <p:sldId id="308" r:id="rId9"/>
    <p:sldId id="311" r:id="rId10"/>
    <p:sldId id="309" r:id="rId11"/>
    <p:sldId id="300" r:id="rId12"/>
    <p:sldId id="313" r:id="rId13"/>
    <p:sldId id="354" r:id="rId14"/>
    <p:sldId id="316" r:id="rId15"/>
    <p:sldId id="317" r:id="rId16"/>
    <p:sldId id="318" r:id="rId17"/>
    <p:sldId id="291" r:id="rId18"/>
    <p:sldId id="365" r:id="rId19"/>
    <p:sldId id="288" r:id="rId20"/>
    <p:sldId id="283" r:id="rId21"/>
    <p:sldId id="295" r:id="rId22"/>
    <p:sldId id="364" r:id="rId23"/>
    <p:sldId id="319" r:id="rId24"/>
    <p:sldId id="320" r:id="rId25"/>
    <p:sldId id="322" r:id="rId26"/>
    <p:sldId id="324" r:id="rId27"/>
    <p:sldId id="330" r:id="rId28"/>
    <p:sldId id="331" r:id="rId29"/>
    <p:sldId id="332" r:id="rId30"/>
    <p:sldId id="327" r:id="rId31"/>
    <p:sldId id="328" r:id="rId32"/>
    <p:sldId id="337" r:id="rId33"/>
    <p:sldId id="338" r:id="rId34"/>
    <p:sldId id="339" r:id="rId35"/>
    <p:sldId id="340" r:id="rId36"/>
    <p:sldId id="335" r:id="rId37"/>
    <p:sldId id="343" r:id="rId38"/>
    <p:sldId id="336" r:id="rId39"/>
    <p:sldId id="344" r:id="rId40"/>
    <p:sldId id="345" r:id="rId41"/>
    <p:sldId id="346" r:id="rId42"/>
    <p:sldId id="349" r:id="rId43"/>
    <p:sldId id="355" r:id="rId44"/>
    <p:sldId id="356" r:id="rId45"/>
    <p:sldId id="360" r:id="rId46"/>
    <p:sldId id="358" r:id="rId47"/>
    <p:sldId id="359" r:id="rId48"/>
    <p:sldId id="361" r:id="rId49"/>
  </p:sldIdLst>
  <p:sldSz cx="9144000" cy="6858000" type="screen4x3"/>
  <p:notesSz cx="9544050" cy="15544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1091" autoAdjust="0"/>
  </p:normalViewPr>
  <p:slideViewPr>
    <p:cSldViewPr>
      <p:cViewPr varScale="1">
        <p:scale>
          <a:sx n="69" d="100"/>
          <a:sy n="69" d="100"/>
        </p:scale>
        <p:origin x="-1786"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5438" cy="7778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405438" y="0"/>
            <a:ext cx="4137025" cy="777875"/>
          </a:xfrm>
          <a:prstGeom prst="rect">
            <a:avLst/>
          </a:prstGeom>
        </p:spPr>
        <p:txBody>
          <a:bodyPr vert="horz" lIns="91440" tIns="45720" rIns="91440" bIns="45720" rtlCol="0"/>
          <a:lstStyle>
            <a:lvl1pPr algn="r">
              <a:defRPr sz="1200"/>
            </a:lvl1pPr>
          </a:lstStyle>
          <a:p>
            <a:fld id="{7F679D71-0AF6-43E7-949A-4F5E392451DA}" type="datetimeFigureOut">
              <a:rPr lang="en-US" smtClean="0"/>
              <a:pPr/>
              <a:t>11/9/2011</a:t>
            </a:fld>
            <a:endParaRPr lang="en-US"/>
          </a:p>
        </p:txBody>
      </p:sp>
      <p:sp>
        <p:nvSpPr>
          <p:cNvPr id="4" name="Slide Image Placeholder 3"/>
          <p:cNvSpPr>
            <a:spLocks noGrp="1" noRot="1" noChangeAspect="1"/>
          </p:cNvSpPr>
          <p:nvPr>
            <p:ph type="sldImg" idx="2"/>
          </p:nvPr>
        </p:nvSpPr>
        <p:spPr>
          <a:xfrm>
            <a:off x="885825" y="1165225"/>
            <a:ext cx="7772400" cy="58293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54088" y="7383463"/>
            <a:ext cx="7635875" cy="69961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14765338"/>
            <a:ext cx="4135438" cy="7762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405438" y="14765338"/>
            <a:ext cx="4137025" cy="776287"/>
          </a:xfrm>
          <a:prstGeom prst="rect">
            <a:avLst/>
          </a:prstGeom>
        </p:spPr>
        <p:txBody>
          <a:bodyPr vert="horz" lIns="91440" tIns="45720" rIns="91440" bIns="45720" rtlCol="0" anchor="b"/>
          <a:lstStyle>
            <a:lvl1pPr algn="r">
              <a:defRPr sz="1200"/>
            </a:lvl1pPr>
          </a:lstStyle>
          <a:p>
            <a:fld id="{44468599-FDE3-4B79-9828-EDDD8760353F}" type="slidenum">
              <a:rPr lang="en-US" smtClean="0"/>
              <a:pPr/>
              <a:t>‹#›</a:t>
            </a:fld>
            <a:endParaRPr lang="en-US"/>
          </a:p>
        </p:txBody>
      </p:sp>
    </p:spTree>
    <p:extLst>
      <p:ext uri="{BB962C8B-B14F-4D97-AF65-F5344CB8AC3E}">
        <p14:creationId xmlns:p14="http://schemas.microsoft.com/office/powerpoint/2010/main" val="1994566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1164797" indent="-447999" eaLnBrk="0" hangingPunct="0">
              <a:defRPr>
                <a:solidFill>
                  <a:schemeClr val="tx1"/>
                </a:solidFill>
                <a:latin typeface="Arial" charset="0"/>
                <a:cs typeface="Arial" charset="0"/>
              </a:defRPr>
            </a:lvl2pPr>
            <a:lvl3pPr marL="1791995" indent="-358399" eaLnBrk="0" hangingPunct="0">
              <a:defRPr>
                <a:solidFill>
                  <a:schemeClr val="tx1"/>
                </a:solidFill>
                <a:latin typeface="Arial" charset="0"/>
                <a:cs typeface="Arial" charset="0"/>
              </a:defRPr>
            </a:lvl3pPr>
            <a:lvl4pPr marL="2508794" indent="-358399" eaLnBrk="0" hangingPunct="0">
              <a:defRPr>
                <a:solidFill>
                  <a:schemeClr val="tx1"/>
                </a:solidFill>
                <a:latin typeface="Arial" charset="0"/>
                <a:cs typeface="Arial" charset="0"/>
              </a:defRPr>
            </a:lvl4pPr>
            <a:lvl5pPr marL="3225592" indent="-358399" eaLnBrk="0" hangingPunct="0">
              <a:defRPr>
                <a:solidFill>
                  <a:schemeClr val="tx1"/>
                </a:solidFill>
                <a:latin typeface="Arial" charset="0"/>
                <a:cs typeface="Arial" charset="0"/>
              </a:defRPr>
            </a:lvl5pPr>
            <a:lvl6pPr marL="3942390" indent="-358399" eaLnBrk="0" fontAlgn="base" hangingPunct="0">
              <a:spcBef>
                <a:spcPct val="0"/>
              </a:spcBef>
              <a:spcAft>
                <a:spcPct val="0"/>
              </a:spcAft>
              <a:defRPr>
                <a:solidFill>
                  <a:schemeClr val="tx1"/>
                </a:solidFill>
                <a:latin typeface="Arial" charset="0"/>
                <a:cs typeface="Arial" charset="0"/>
              </a:defRPr>
            </a:lvl6pPr>
            <a:lvl7pPr marL="4659188" indent="-358399" eaLnBrk="0" fontAlgn="base" hangingPunct="0">
              <a:spcBef>
                <a:spcPct val="0"/>
              </a:spcBef>
              <a:spcAft>
                <a:spcPct val="0"/>
              </a:spcAft>
              <a:defRPr>
                <a:solidFill>
                  <a:schemeClr val="tx1"/>
                </a:solidFill>
                <a:latin typeface="Arial" charset="0"/>
                <a:cs typeface="Arial" charset="0"/>
              </a:defRPr>
            </a:lvl7pPr>
            <a:lvl8pPr marL="5375986" indent="-358399" eaLnBrk="0" fontAlgn="base" hangingPunct="0">
              <a:spcBef>
                <a:spcPct val="0"/>
              </a:spcBef>
              <a:spcAft>
                <a:spcPct val="0"/>
              </a:spcAft>
              <a:defRPr>
                <a:solidFill>
                  <a:schemeClr val="tx1"/>
                </a:solidFill>
                <a:latin typeface="Arial" charset="0"/>
                <a:cs typeface="Arial" charset="0"/>
              </a:defRPr>
            </a:lvl8pPr>
            <a:lvl9pPr marL="6092784" indent="-358399" eaLnBrk="0" fontAlgn="base" hangingPunct="0">
              <a:spcBef>
                <a:spcPct val="0"/>
              </a:spcBef>
              <a:spcAft>
                <a:spcPct val="0"/>
              </a:spcAft>
              <a:defRPr>
                <a:solidFill>
                  <a:schemeClr val="tx1"/>
                </a:solidFill>
                <a:latin typeface="Arial" charset="0"/>
                <a:cs typeface="Arial" charset="0"/>
              </a:defRPr>
            </a:lvl9pPr>
          </a:lstStyle>
          <a:p>
            <a:pPr eaLnBrk="1" hangingPunct="1"/>
            <a:fld id="{F8D74BE6-2B41-4683-B640-A3F21E443582}" type="slidenum">
              <a:rPr lang="en-US" smtClean="0"/>
              <a:pPr eaLnBrk="1" hangingPunct="1"/>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C67B18-FC1D-4D2B-A811-3EA409780108}" type="slidenum">
              <a:rPr lang="en-US" smtClean="0"/>
              <a:pPr/>
              <a:t>24</a:t>
            </a:fld>
            <a:endParaRPr lang="en-US" dirty="0"/>
          </a:p>
        </p:txBody>
      </p:sp>
    </p:spTree>
    <p:extLst>
      <p:ext uri="{BB962C8B-B14F-4D97-AF65-F5344CB8AC3E}">
        <p14:creationId xmlns:p14="http://schemas.microsoft.com/office/powerpoint/2010/main" val="1496413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FE3A13-89E4-4667-AF8A-445EF51BF69D}" type="slidenum">
              <a:rPr lang="en-US" smtClean="0"/>
              <a:pPr/>
              <a:t>25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slides show mechanical considerations.</a:t>
            </a:r>
          </a:p>
          <a:p>
            <a:r>
              <a:rPr lang="en-US" dirty="0" smtClean="0"/>
              <a:t>Existing silicone tube can not fit between the outer ring of the pilot half-disk and the </a:t>
            </a:r>
            <a:r>
              <a:rPr lang="en-US" baseline="0" dirty="0" smtClean="0"/>
              <a:t> </a:t>
            </a:r>
            <a:r>
              <a:rPr lang="en-US" dirty="0" smtClean="0"/>
              <a:t>half-cylinder. Perhaps the silicone tube can be slid through gaps between cooling channels of the pilot detector half-disk that panels normally block.  (note: in the current detector, we made an</a:t>
            </a:r>
            <a:r>
              <a:rPr lang="en-US" baseline="0" dirty="0" smtClean="0"/>
              <a:t> </a:t>
            </a:r>
            <a:r>
              <a:rPr lang="en-US" baseline="0" dirty="0" err="1" smtClean="0"/>
              <a:t>ovalized</a:t>
            </a:r>
            <a:r>
              <a:rPr lang="en-US" baseline="0" dirty="0" smtClean="0"/>
              <a:t> </a:t>
            </a:r>
            <a:r>
              <a:rPr lang="en-US" dirty="0" smtClean="0"/>
              <a:t>Al pipe</a:t>
            </a:r>
            <a:r>
              <a:rPr lang="en-US" baseline="0" dirty="0" smtClean="0"/>
              <a:t> to pass under half-disk 2 for cooling lines for HD1). This is preferred than making a new long </a:t>
            </a:r>
            <a:r>
              <a:rPr lang="en-US" baseline="0" dirty="0" err="1" smtClean="0"/>
              <a:t>ovalized</a:t>
            </a:r>
            <a:r>
              <a:rPr lang="en-US" baseline="0" dirty="0" smtClean="0"/>
              <a:t> Al pipe to get the cooling lines for HD1 and HD2 passing through HD3. Since HD3 will mostly be empty, there’d be plenty of space for us to slide the silicone tube between gaps.</a:t>
            </a:r>
            <a:endParaRPr lang="en-US" dirty="0"/>
          </a:p>
        </p:txBody>
      </p:sp>
      <p:sp>
        <p:nvSpPr>
          <p:cNvPr id="4" name="Slide Number Placeholder 3"/>
          <p:cNvSpPr>
            <a:spLocks noGrp="1"/>
          </p:cNvSpPr>
          <p:nvPr>
            <p:ph type="sldNum" sz="quarter" idx="10"/>
          </p:nvPr>
        </p:nvSpPr>
        <p:spPr/>
        <p:txBody>
          <a:bodyPr/>
          <a:lstStyle/>
          <a:p>
            <a:fld id="{033D211A-2D01-45E0-89DB-D6BCD7DCFE3A}" type="slidenum">
              <a:rPr lang="en-US" smtClean="0"/>
              <a:pPr/>
              <a:t>35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F2472E-6F7E-4BDC-ACA2-B780081212C0}"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68551-A589-404D-B8CB-2621B4321FB9}"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FBC03A-5D68-45CF-A46E-E0AFD58E0ABC}"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DE89D8-8398-40BD-A519-6C84E7574827}"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179F7A-CC0F-41E1-B56C-B743BD5666A8}"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BC8B85-D77F-4F0F-99BC-24733D22D9C5}" type="datetime1">
              <a:rPr lang="en-US" smtClean="0"/>
              <a:t>11/9/2011</a:t>
            </a:fld>
            <a:endParaRPr lang="en-US"/>
          </a:p>
        </p:txBody>
      </p:sp>
      <p:sp>
        <p:nvSpPr>
          <p:cNvPr id="6" name="Footer Placeholder 5"/>
          <p:cNvSpPr>
            <a:spLocks noGrp="1"/>
          </p:cNvSpPr>
          <p:nvPr>
            <p:ph type="ftr" sz="quarter" idx="11"/>
          </p:nvPr>
        </p:nvSpPr>
        <p:spPr/>
        <p:txBody>
          <a:bodyPr/>
          <a:lstStyle/>
          <a:p>
            <a:r>
              <a:rPr lang="en-US" smtClean="0"/>
              <a:t>CMS Pixel Phase 1 Upgrade Summary</a:t>
            </a:r>
            <a:endParaRPr lang="en-US"/>
          </a:p>
        </p:txBody>
      </p:sp>
      <p:sp>
        <p:nvSpPr>
          <p:cNvPr id="7" name="Slide Number Placeholder 6"/>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DD1C47-A762-40FE-AEFF-E39662327DCC}" type="datetime1">
              <a:rPr lang="en-US" smtClean="0"/>
              <a:t>11/9/2011</a:t>
            </a:fld>
            <a:endParaRPr lang="en-US"/>
          </a:p>
        </p:txBody>
      </p:sp>
      <p:sp>
        <p:nvSpPr>
          <p:cNvPr id="8" name="Footer Placeholder 7"/>
          <p:cNvSpPr>
            <a:spLocks noGrp="1"/>
          </p:cNvSpPr>
          <p:nvPr>
            <p:ph type="ftr" sz="quarter" idx="11"/>
          </p:nvPr>
        </p:nvSpPr>
        <p:spPr/>
        <p:txBody>
          <a:bodyPr/>
          <a:lstStyle/>
          <a:p>
            <a:r>
              <a:rPr lang="en-US" smtClean="0"/>
              <a:t>CMS Pixel Phase 1 Upgrade Summary</a:t>
            </a:r>
            <a:endParaRPr lang="en-US"/>
          </a:p>
        </p:txBody>
      </p:sp>
      <p:sp>
        <p:nvSpPr>
          <p:cNvPr id="9" name="Slide Number Placeholder 8"/>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C45404-BA2A-4BD3-A7D0-FFABFFE71F1C}" type="datetime1">
              <a:rPr lang="en-US" smtClean="0"/>
              <a:t>11/9/2011</a:t>
            </a:fld>
            <a:endParaRPr lang="en-US"/>
          </a:p>
        </p:txBody>
      </p:sp>
      <p:sp>
        <p:nvSpPr>
          <p:cNvPr id="4" name="Footer Placeholder 3"/>
          <p:cNvSpPr>
            <a:spLocks noGrp="1"/>
          </p:cNvSpPr>
          <p:nvPr>
            <p:ph type="ftr" sz="quarter" idx="11"/>
          </p:nvPr>
        </p:nvSpPr>
        <p:spPr/>
        <p:txBody>
          <a:bodyPr/>
          <a:lstStyle/>
          <a:p>
            <a:r>
              <a:rPr lang="en-US" smtClean="0"/>
              <a:t>CMS Pixel Phase 1 Upgrade Summary</a:t>
            </a:r>
            <a:endParaRPr lang="en-US"/>
          </a:p>
        </p:txBody>
      </p:sp>
      <p:sp>
        <p:nvSpPr>
          <p:cNvPr id="5" name="Slide Number Placeholder 4"/>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7CE90-39AB-434E-A058-B5E5374798B3}" type="datetime1">
              <a:rPr lang="en-US" smtClean="0"/>
              <a:t>11/9/2011</a:t>
            </a:fld>
            <a:endParaRPr lang="en-US"/>
          </a:p>
        </p:txBody>
      </p:sp>
      <p:sp>
        <p:nvSpPr>
          <p:cNvPr id="6" name="Footer Placeholder 5"/>
          <p:cNvSpPr>
            <a:spLocks noGrp="1"/>
          </p:cNvSpPr>
          <p:nvPr>
            <p:ph type="ftr" sz="quarter" idx="11"/>
          </p:nvPr>
        </p:nvSpPr>
        <p:spPr/>
        <p:txBody>
          <a:bodyPr/>
          <a:lstStyle/>
          <a:p>
            <a:r>
              <a:rPr lang="en-US" smtClean="0"/>
              <a:t>CMS Pixel Phase 1 Upgrade Summary</a:t>
            </a:r>
            <a:endParaRPr lang="en-US"/>
          </a:p>
        </p:txBody>
      </p:sp>
      <p:sp>
        <p:nvSpPr>
          <p:cNvPr id="7" name="Slide Number Placeholder 6"/>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1CD91E-9BCE-4F85-B041-14CB0AC9A1E3}" type="datetime1">
              <a:rPr lang="en-US" smtClean="0"/>
              <a:t>11/9/2011</a:t>
            </a:fld>
            <a:endParaRPr lang="en-US"/>
          </a:p>
        </p:txBody>
      </p:sp>
      <p:sp>
        <p:nvSpPr>
          <p:cNvPr id="6" name="Footer Placeholder 5"/>
          <p:cNvSpPr>
            <a:spLocks noGrp="1"/>
          </p:cNvSpPr>
          <p:nvPr>
            <p:ph type="ftr" sz="quarter" idx="11"/>
          </p:nvPr>
        </p:nvSpPr>
        <p:spPr/>
        <p:txBody>
          <a:bodyPr/>
          <a:lstStyle/>
          <a:p>
            <a:r>
              <a:rPr lang="en-US" smtClean="0"/>
              <a:t>CMS Pixel Phase 1 Upgrade Summary</a:t>
            </a:r>
            <a:endParaRPr lang="en-US"/>
          </a:p>
        </p:txBody>
      </p:sp>
      <p:sp>
        <p:nvSpPr>
          <p:cNvPr id="7" name="Slide Number Placeholder 6"/>
          <p:cNvSpPr>
            <a:spLocks noGrp="1"/>
          </p:cNvSpPr>
          <p:nvPr>
            <p:ph type="sldNum" sz="quarter" idx="12"/>
          </p:nvPr>
        </p:nvSpPr>
        <p:spPr/>
        <p:txBody>
          <a:bodyPr/>
          <a:lstStyle/>
          <a:p>
            <a:fld id="{CD2FA958-112C-443C-B7EB-95BE570192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2BE543-215F-4C6C-9BA9-1D38AE383F06}" type="datetime1">
              <a:rPr lang="en-US" smtClean="0"/>
              <a:t>11/9/2011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CMS Pixel Phase 1 Upgrade Summary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2FA958-112C-443C-B7EB-95BE570192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d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4.wmf"/></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5.emf"/><Relationship Id="rId5" Type="http://schemas.openxmlformats.org/officeDocument/2006/relationships/oleObject" Target="../embeddings/oleObject2.bin"/><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cms.cern.ch/" TargetMode="External"/><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cms.cern.ch/" TargetMode="External"/><Relationship Id="rId5" Type="http://schemas.openxmlformats.org/officeDocument/2006/relationships/image" Target="../media/image28.jpe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hyperlink" Target="http://cms.cern.ch/" TargetMode="External"/><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hyperlink" Target="http://cms.cern.ch/"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Technical Progress on the </a:t>
            </a:r>
            <a:br>
              <a:rPr lang="en-US" dirty="0" smtClean="0"/>
            </a:br>
            <a:r>
              <a:rPr lang="en-US" dirty="0" smtClean="0"/>
              <a:t>Phase </a:t>
            </a:r>
            <a:r>
              <a:rPr lang="en-US" dirty="0" smtClean="0"/>
              <a:t>1 </a:t>
            </a:r>
            <a:r>
              <a:rPr lang="en-US" dirty="0" smtClean="0"/>
              <a:t>Pixel Detector</a:t>
            </a:r>
            <a:endParaRPr lang="en-US" dirty="0"/>
          </a:p>
        </p:txBody>
      </p:sp>
      <p:sp>
        <p:nvSpPr>
          <p:cNvPr id="3" name="Subtitle 2"/>
          <p:cNvSpPr>
            <a:spLocks noGrp="1"/>
          </p:cNvSpPr>
          <p:nvPr>
            <p:ph type="subTitle" idx="1"/>
          </p:nvPr>
        </p:nvSpPr>
        <p:spPr>
          <a:xfrm>
            <a:off x="381000" y="3886200"/>
            <a:ext cx="8382000" cy="1752600"/>
          </a:xfrm>
        </p:spPr>
        <p:txBody>
          <a:bodyPr>
            <a:normAutofit fontScale="92500" lnSpcReduction="20000"/>
          </a:bodyPr>
          <a:lstStyle/>
          <a:p>
            <a:r>
              <a:rPr lang="en-US" sz="2800" b="1" dirty="0" smtClean="0"/>
              <a:t>Simon Kwan</a:t>
            </a:r>
          </a:p>
          <a:p>
            <a:r>
              <a:rPr lang="en-US" sz="2800" b="1" dirty="0" err="1" smtClean="0"/>
              <a:t>Fermilab</a:t>
            </a:r>
            <a:endParaRPr lang="en-US" sz="2800" b="1" dirty="0" smtClean="0"/>
          </a:p>
          <a:p>
            <a:r>
              <a:rPr lang="en-US" sz="2800" b="1" dirty="0" smtClean="0"/>
              <a:t>CMS Upgrade Week</a:t>
            </a:r>
          </a:p>
          <a:p>
            <a:r>
              <a:rPr lang="en-US" sz="2800" b="1" dirty="0" smtClean="0"/>
              <a:t>Plenary Session</a:t>
            </a:r>
          </a:p>
        </p:txBody>
      </p:sp>
      <p:sp>
        <p:nvSpPr>
          <p:cNvPr id="4" name="Slide Number Placeholder 3"/>
          <p:cNvSpPr>
            <a:spLocks noGrp="1"/>
          </p:cNvSpPr>
          <p:nvPr>
            <p:ph type="sldNum" sz="quarter" idx="12"/>
          </p:nvPr>
        </p:nvSpPr>
        <p:spPr/>
        <p:txBody>
          <a:bodyPr/>
          <a:lstStyle/>
          <a:p>
            <a:fld id="{CD2FA958-112C-443C-B7EB-95BE570192F1}"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dirty="0"/>
          </a:p>
        </p:txBody>
      </p:sp>
      <p:pic>
        <p:nvPicPr>
          <p:cNvPr id="6" name="Picture 5"/>
          <p:cNvPicPr>
            <a:picLocks noChangeAspect="1" noChangeArrowheads="1"/>
          </p:cNvPicPr>
          <p:nvPr/>
        </p:nvPicPr>
        <p:blipFill>
          <a:blip r:embed="rId2" cstate="print"/>
          <a:srcRect/>
          <a:stretch>
            <a:fillRect/>
          </a:stretch>
        </p:blipFill>
        <p:spPr bwMode="auto">
          <a:xfrm>
            <a:off x="381000" y="304800"/>
            <a:ext cx="1200150" cy="850900"/>
          </a:xfrm>
          <a:prstGeom prst="rect">
            <a:avLst/>
          </a:prstGeom>
          <a:noFill/>
          <a:ln w="12700">
            <a:noFill/>
            <a:miter lim="800000"/>
            <a:headEnd/>
            <a:tailEnd/>
          </a:ln>
        </p:spPr>
      </p:pic>
      <p:sp>
        <p:nvSpPr>
          <p:cNvPr id="7" name="Date Placeholder 6"/>
          <p:cNvSpPr>
            <a:spLocks noGrp="1"/>
          </p:cNvSpPr>
          <p:nvPr>
            <p:ph type="dt" sz="half" idx="10"/>
          </p:nvPr>
        </p:nvSpPr>
        <p:spPr/>
        <p:txBody>
          <a:bodyPr/>
          <a:lstStyle/>
          <a:p>
            <a:fld id="{1BD2D746-B0EB-42D8-95E9-D9640C19C282}" type="datetime1">
              <a:rPr lang="en-US" smtClean="0"/>
              <a:t>11/9/2011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4"/>
          <p:cNvSpPr>
            <a:spLocks noGrp="1"/>
          </p:cNvSpPr>
          <p:nvPr>
            <p:ph type="title"/>
          </p:nvPr>
        </p:nvSpPr>
        <p:spPr/>
        <p:txBody>
          <a:bodyPr/>
          <a:lstStyle/>
          <a:p>
            <a:r>
              <a:rPr lang="en-US" smtClean="0">
                <a:ea typeface="ＭＳ Ｐゴシック" pitchFamily="-112" charset="-128"/>
              </a:rPr>
              <a:t>New FPIX loop layout</a:t>
            </a:r>
          </a:p>
        </p:txBody>
      </p:sp>
      <p:pic>
        <p:nvPicPr>
          <p:cNvPr id="34819" name="Content Placeholder 6" descr="COOLING_LOOP_DIAGRAM_2011Oct.jpg"/>
          <p:cNvPicPr>
            <a:picLocks noGrp="1" noChangeAspect="1"/>
          </p:cNvPicPr>
          <p:nvPr>
            <p:ph idx="1"/>
          </p:nvPr>
        </p:nvPicPr>
        <p:blipFill>
          <a:blip r:embed="rId2">
            <a:extLst>
              <a:ext uri="{28A0092B-C50C-407E-A947-70E740481C1C}">
                <a14:useLocalDpi xmlns:a14="http://schemas.microsoft.com/office/drawing/2010/main" val="0"/>
              </a:ext>
            </a:extLst>
          </a:blip>
          <a:srcRect l="-9729" r="-9729"/>
          <a:stretch>
            <a:fillRect/>
          </a:stretch>
        </p:blipFill>
        <p:spPr>
          <a:xfrm>
            <a:off x="0" y="1349375"/>
            <a:ext cx="9144000" cy="5027613"/>
          </a:xfrm>
        </p:spPr>
      </p:pic>
      <p:sp>
        <p:nvSpPr>
          <p:cNvPr id="34820"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846A9804-81A1-4214-828A-73C2FB019216}" type="datetime1">
              <a:rPr lang="en-US" smtClean="0">
                <a:solidFill>
                  <a:schemeClr val="tx2"/>
                </a:solidFill>
                <a:latin typeface="Calibri" pitchFamily="-112" charset="0"/>
              </a:rPr>
              <a:t>11/9/2011</a:t>
            </a:fld>
            <a:endParaRPr lang="en-US" smtClean="0">
              <a:solidFill>
                <a:schemeClr val="tx2"/>
              </a:solidFill>
              <a:latin typeface="Calibri" pitchFamily="-112" charset="0"/>
            </a:endParaRPr>
          </a:p>
        </p:txBody>
      </p:sp>
      <p:sp>
        <p:nvSpPr>
          <p:cNvPr id="34821" name="Footer Placeholder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smtClean="0">
                <a:solidFill>
                  <a:schemeClr val="tx2"/>
                </a:solidFill>
                <a:latin typeface="Calibri" pitchFamily="-112" charset="0"/>
              </a:rPr>
              <a:t>CMS Pixel Phase 1 Upgrade Summary</a:t>
            </a:r>
          </a:p>
        </p:txBody>
      </p:sp>
      <p:sp>
        <p:nvSpPr>
          <p:cNvPr id="3482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5710EB24-1E38-40B6-8637-66E94819779D}" type="slidenum">
              <a:rPr lang="en-US" smtClean="0">
                <a:solidFill>
                  <a:schemeClr val="tx2"/>
                </a:solidFill>
                <a:latin typeface="Calibri" pitchFamily="-112" charset="0"/>
              </a:rPr>
              <a:pPr eaLnBrk="1" hangingPunct="1"/>
              <a:t>10</a:t>
            </a:fld>
            <a:endParaRPr lang="en-US" smtClean="0">
              <a:solidFill>
                <a:schemeClr val="tx2"/>
              </a:solidFill>
              <a:latin typeface="Calibri" pitchFamily="-112" charset="0"/>
            </a:endParaRPr>
          </a:p>
        </p:txBody>
      </p:sp>
      <p:sp>
        <p:nvSpPr>
          <p:cNvPr id="34823" name="TextBox 7"/>
          <p:cNvSpPr txBox="1">
            <a:spLocks noChangeArrowheads="1"/>
          </p:cNvSpPr>
          <p:nvPr/>
        </p:nvSpPr>
        <p:spPr bwMode="auto">
          <a:xfrm>
            <a:off x="5943600" y="5181600"/>
            <a:ext cx="2236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a:solidFill>
                  <a:schemeClr val="tx2"/>
                </a:solidFill>
              </a:rPr>
              <a:t>Courtesy: Kirk Arndt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CO2 Cooling: schedule</a:t>
            </a:r>
            <a:endParaRPr lang="en-US" dirty="0"/>
          </a:p>
        </p:txBody>
      </p:sp>
      <p:sp>
        <p:nvSpPr>
          <p:cNvPr id="3" name="Content Placeholder 2"/>
          <p:cNvSpPr>
            <a:spLocks noGrp="1"/>
          </p:cNvSpPr>
          <p:nvPr>
            <p:ph idx="1"/>
          </p:nvPr>
        </p:nvSpPr>
        <p:spPr>
          <a:xfrm>
            <a:off x="457195" y="3925455"/>
            <a:ext cx="8229600" cy="2400830"/>
          </a:xfrm>
        </p:spPr>
        <p:txBody>
          <a:bodyPr>
            <a:normAutofit fontScale="92500" lnSpcReduction="10000"/>
          </a:bodyPr>
          <a:lstStyle/>
          <a:p>
            <a:r>
              <a:rPr lang="en-US" dirty="0" smtClean="0"/>
              <a:t>Concept is to procure material and build two plants one for TIF and one for P5</a:t>
            </a:r>
          </a:p>
          <a:p>
            <a:r>
              <a:rPr lang="en-US" dirty="0" smtClean="0"/>
              <a:t>About 1 year of commissioning at TIF before shipping one of the plant to P5 </a:t>
            </a:r>
          </a:p>
          <a:p>
            <a:r>
              <a:rPr lang="en-US" dirty="0" smtClean="0"/>
              <a:t>Ready for installation at the beginning of 2014</a:t>
            </a:r>
          </a:p>
        </p:txBody>
      </p:sp>
      <p:sp>
        <p:nvSpPr>
          <p:cNvPr id="4" name="Date Placeholder 3"/>
          <p:cNvSpPr>
            <a:spLocks noGrp="1"/>
          </p:cNvSpPr>
          <p:nvPr>
            <p:ph type="dt" sz="half" idx="10"/>
          </p:nvPr>
        </p:nvSpPr>
        <p:spPr/>
        <p:txBody>
          <a:bodyPr/>
          <a:lstStyle/>
          <a:p>
            <a:fld id="{B2423F04-785B-4FA6-8D19-1B26330927BB}"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D36FC54A-3EDB-0E4C-B465-0CBFDE95F52C}" type="slidenum">
              <a:rPr lang="en-US" smtClean="0"/>
              <a:pPr/>
              <a:t>11</a:t>
            </a:fld>
            <a:endParaRPr lang="en-US"/>
          </a:p>
        </p:txBody>
      </p:sp>
      <p:pic>
        <p:nvPicPr>
          <p:cNvPr id="13" name="Picture 12" descr="CO2_schedule_24_05_201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57195" y="998711"/>
            <a:ext cx="8276906" cy="292674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CMS Pixel Phase 1 Upgrade Summary</a:t>
            </a:r>
            <a:endParaRPr lang="en-US"/>
          </a:p>
        </p:txBody>
      </p:sp>
      <p:sp>
        <p:nvSpPr>
          <p:cNvPr id="5" name="Slide Number Placeholder 4"/>
          <p:cNvSpPr>
            <a:spLocks noGrp="1"/>
          </p:cNvSpPr>
          <p:nvPr>
            <p:ph type="sldNum" sz="quarter" idx="12"/>
          </p:nvPr>
        </p:nvSpPr>
        <p:spPr/>
        <p:txBody>
          <a:bodyPr/>
          <a:lstStyle/>
          <a:p>
            <a:fld id="{CD2FA958-112C-443C-B7EB-95BE570192F1}" type="slidenum">
              <a:rPr lang="en-US" smtClean="0"/>
              <a:pPr/>
              <a:t>12</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88" y="533400"/>
            <a:ext cx="8389312" cy="5786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5"/>
          <p:cNvSpPr>
            <a:spLocks noGrp="1"/>
          </p:cNvSpPr>
          <p:nvPr>
            <p:ph type="dt" sz="half" idx="10"/>
          </p:nvPr>
        </p:nvSpPr>
        <p:spPr/>
        <p:txBody>
          <a:bodyPr/>
          <a:lstStyle/>
          <a:p>
            <a:fld id="{02D356BA-D30D-4775-BBFA-A5F0F4A0BA57}" type="datetime1">
              <a:rPr lang="en-US" smtClean="0"/>
              <a:t>11/9/2011</a:t>
            </a:fld>
            <a:endParaRPr lang="en-US"/>
          </a:p>
        </p:txBody>
      </p:sp>
    </p:spTree>
    <p:extLst>
      <p:ext uri="{BB962C8B-B14F-4D97-AF65-F5344CB8AC3E}">
        <p14:creationId xmlns:p14="http://schemas.microsoft.com/office/powerpoint/2010/main" val="3526620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13</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7" y="609599"/>
            <a:ext cx="8876553" cy="5520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8021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CMS Pixel Phase 1 Upgrade Summary</a:t>
            </a:r>
            <a:endParaRPr lang="en-US"/>
          </a:p>
        </p:txBody>
      </p:sp>
      <p:sp>
        <p:nvSpPr>
          <p:cNvPr id="3" name="Slide Number Placeholder 2"/>
          <p:cNvSpPr>
            <a:spLocks noGrp="1"/>
          </p:cNvSpPr>
          <p:nvPr>
            <p:ph type="sldNum" sz="quarter" idx="12"/>
          </p:nvPr>
        </p:nvSpPr>
        <p:spPr/>
        <p:txBody>
          <a:bodyPr/>
          <a:lstStyle/>
          <a:p>
            <a:fld id="{CD2FA958-112C-443C-B7EB-95BE570192F1}" type="slidenum">
              <a:rPr lang="en-US" smtClean="0"/>
              <a:pPr/>
              <a:t>14</a:t>
            </a:fld>
            <a:endParaRPr lang="en-U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79" y="381000"/>
            <a:ext cx="8533421" cy="5886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5C8B17E0-8AE4-4805-9692-5D13B3ACAF9D}" type="datetime1">
              <a:rPr lang="en-US" smtClean="0"/>
              <a:t>11/9/2011</a:t>
            </a:fld>
            <a:endParaRPr lang="en-US"/>
          </a:p>
        </p:txBody>
      </p:sp>
    </p:spTree>
    <p:extLst>
      <p:ext uri="{BB962C8B-B14F-4D97-AF65-F5344CB8AC3E}">
        <p14:creationId xmlns:p14="http://schemas.microsoft.com/office/powerpoint/2010/main" val="3955940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CMS Pixel Phase 1 Upgrade Summary</a:t>
            </a:r>
            <a:endParaRPr lang="en-US"/>
          </a:p>
        </p:txBody>
      </p:sp>
      <p:sp>
        <p:nvSpPr>
          <p:cNvPr id="3" name="Slide Number Placeholder 2"/>
          <p:cNvSpPr>
            <a:spLocks noGrp="1"/>
          </p:cNvSpPr>
          <p:nvPr>
            <p:ph type="sldNum" sz="quarter" idx="12"/>
          </p:nvPr>
        </p:nvSpPr>
        <p:spPr/>
        <p:txBody>
          <a:bodyPr/>
          <a:lstStyle/>
          <a:p>
            <a:fld id="{CD2FA958-112C-443C-B7EB-95BE570192F1}" type="slidenum">
              <a:rPr lang="en-US" smtClean="0"/>
              <a:pPr/>
              <a:t>15</a:t>
            </a:fld>
            <a:endParaRPr lang="en-U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420" y="609600"/>
            <a:ext cx="8089179" cy="563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8BC29058-7991-4CA0-AA2A-D48727C3DE84}" type="datetime1">
              <a:rPr lang="en-US" smtClean="0"/>
              <a:t>11/9/2011</a:t>
            </a:fld>
            <a:endParaRPr lang="en-US"/>
          </a:p>
        </p:txBody>
      </p:sp>
    </p:spTree>
    <p:extLst>
      <p:ext uri="{BB962C8B-B14F-4D97-AF65-F5344CB8AC3E}">
        <p14:creationId xmlns:p14="http://schemas.microsoft.com/office/powerpoint/2010/main" val="4057673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CMS Pixel Phase 1 Upgrade Summary</a:t>
            </a:r>
            <a:endParaRPr lang="en-US"/>
          </a:p>
        </p:txBody>
      </p:sp>
      <p:sp>
        <p:nvSpPr>
          <p:cNvPr id="3" name="Slide Number Placeholder 2"/>
          <p:cNvSpPr>
            <a:spLocks noGrp="1"/>
          </p:cNvSpPr>
          <p:nvPr>
            <p:ph type="sldNum" sz="quarter" idx="12"/>
          </p:nvPr>
        </p:nvSpPr>
        <p:spPr/>
        <p:txBody>
          <a:bodyPr/>
          <a:lstStyle/>
          <a:p>
            <a:fld id="{CD2FA958-112C-443C-B7EB-95BE570192F1}" type="slidenum">
              <a:rPr lang="en-US" smtClean="0"/>
              <a:pPr/>
              <a:t>16</a:t>
            </a:fld>
            <a:endParaRPr lang="en-U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053" y="304800"/>
            <a:ext cx="8536747" cy="603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549D263E-9E5B-4B80-8BB7-CB0614CA7B6B}" type="datetime1">
              <a:rPr lang="en-US" smtClean="0"/>
              <a:t>11/9/2011</a:t>
            </a:fld>
            <a:endParaRPr lang="en-US"/>
          </a:p>
        </p:txBody>
      </p:sp>
    </p:spTree>
    <p:extLst>
      <p:ext uri="{BB962C8B-B14F-4D97-AF65-F5344CB8AC3E}">
        <p14:creationId xmlns:p14="http://schemas.microsoft.com/office/powerpoint/2010/main" val="4210935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TBM Design Status</a:t>
            </a:r>
            <a:endParaRPr lang="en-US" dirty="0"/>
          </a:p>
        </p:txBody>
      </p:sp>
      <p:sp>
        <p:nvSpPr>
          <p:cNvPr id="3" name="Content Placeholder 2"/>
          <p:cNvSpPr>
            <a:spLocks noGrp="1"/>
          </p:cNvSpPr>
          <p:nvPr>
            <p:ph idx="1"/>
          </p:nvPr>
        </p:nvSpPr>
        <p:spPr>
          <a:xfrm>
            <a:off x="457200" y="1219200"/>
            <a:ext cx="8382000" cy="4906963"/>
          </a:xfrm>
        </p:spPr>
        <p:txBody>
          <a:bodyPr>
            <a:normAutofit lnSpcReduction="10000"/>
          </a:bodyPr>
          <a:lstStyle/>
          <a:p>
            <a:r>
              <a:rPr lang="en-US" dirty="0" smtClean="0"/>
              <a:t>Message from Ed </a:t>
            </a:r>
            <a:r>
              <a:rPr lang="en-US" dirty="0" err="1" smtClean="0"/>
              <a:t>Bartz</a:t>
            </a:r>
            <a:r>
              <a:rPr lang="en-US" dirty="0" smtClean="0"/>
              <a:t> Nov 4, 2011</a:t>
            </a:r>
          </a:p>
          <a:p>
            <a:pPr marL="0" indent="0">
              <a:buNone/>
            </a:pPr>
            <a:r>
              <a:rPr lang="en-US" dirty="0"/>
              <a:t>I see no way to meet the mid </a:t>
            </a:r>
            <a:r>
              <a:rPr lang="en-US" dirty="0" smtClean="0"/>
              <a:t>November </a:t>
            </a:r>
            <a:r>
              <a:rPr lang="en-US" dirty="0"/>
              <a:t>date for the </a:t>
            </a:r>
            <a:r>
              <a:rPr lang="en-US" dirty="0" err="1"/>
              <a:t>fpix</a:t>
            </a:r>
            <a:r>
              <a:rPr lang="en-US" dirty="0"/>
              <a:t>.  I </a:t>
            </a:r>
            <a:r>
              <a:rPr lang="en-US" dirty="0" smtClean="0"/>
              <a:t>have </a:t>
            </a:r>
            <a:r>
              <a:rPr lang="en-US" dirty="0"/>
              <a:t>asked Roland how </a:t>
            </a:r>
            <a:r>
              <a:rPr lang="en-US" dirty="0" smtClean="0"/>
              <a:t>much </a:t>
            </a:r>
            <a:r>
              <a:rPr lang="en-US" dirty="0"/>
              <a:t>he can delay.  I would like a month.  I have </a:t>
            </a:r>
            <a:r>
              <a:rPr lang="en-US" dirty="0" smtClean="0"/>
              <a:t>spent </a:t>
            </a:r>
            <a:r>
              <a:rPr lang="en-US" dirty="0"/>
              <a:t>the last month getting the analog simulation functional.  I am now </a:t>
            </a:r>
            <a:r>
              <a:rPr lang="en-US" dirty="0" smtClean="0"/>
              <a:t>simulating </a:t>
            </a:r>
            <a:r>
              <a:rPr lang="en-US" dirty="0"/>
              <a:t>the </a:t>
            </a:r>
            <a:r>
              <a:rPr lang="en-US" dirty="0" err="1" smtClean="0"/>
              <a:t>PLLl</a:t>
            </a:r>
            <a:r>
              <a:rPr lang="en-US" dirty="0" smtClean="0"/>
              <a:t> </a:t>
            </a:r>
            <a:r>
              <a:rPr lang="en-US" dirty="0" err="1"/>
              <a:t>etc</a:t>
            </a:r>
            <a:r>
              <a:rPr lang="en-US" dirty="0"/>
              <a:t>, do work can again progress</a:t>
            </a:r>
            <a:r>
              <a:rPr lang="en-US" dirty="0" smtClean="0"/>
              <a:t>.</a:t>
            </a:r>
            <a:endParaRPr lang="en-US" dirty="0" smtClean="0">
              <a:solidFill>
                <a:srgbClr val="FF0000"/>
              </a:solidFill>
            </a:endParaRPr>
          </a:p>
          <a:p>
            <a:pPr marL="0" indent="0">
              <a:buNone/>
            </a:pPr>
            <a:r>
              <a:rPr lang="en-US" smtClean="0">
                <a:solidFill>
                  <a:srgbClr val="FF0000"/>
                </a:solidFill>
              </a:rPr>
              <a:t>Latest message </a:t>
            </a:r>
            <a:r>
              <a:rPr lang="en-US" dirty="0" smtClean="0">
                <a:solidFill>
                  <a:srgbClr val="FF0000"/>
                </a:solidFill>
              </a:rPr>
              <a:t>from Roland: will contact Kostas about a shift of the engineering run submission by 4 weeks</a:t>
            </a:r>
            <a:endParaRPr lang="en-US" dirty="0">
              <a:solidFill>
                <a:srgbClr val="FF0000"/>
              </a:solidFill>
            </a:endParaRPr>
          </a:p>
        </p:txBody>
      </p:sp>
      <p:sp>
        <p:nvSpPr>
          <p:cNvPr id="4" name="Footer Placeholder 3"/>
          <p:cNvSpPr>
            <a:spLocks noGrp="1"/>
          </p:cNvSpPr>
          <p:nvPr>
            <p:ph type="ftr" sz="quarter" idx="11"/>
          </p:nvPr>
        </p:nvSpPr>
        <p:spPr/>
        <p:txBody>
          <a:bodyPr/>
          <a:lstStyle/>
          <a:p>
            <a:r>
              <a:rPr lang="en-US" smtClean="0"/>
              <a:t>CMS Pixel Phase 1 Upgrade Summary</a:t>
            </a:r>
            <a:endParaRPr lang="en-US"/>
          </a:p>
        </p:txBody>
      </p:sp>
      <p:sp>
        <p:nvSpPr>
          <p:cNvPr id="5" name="Slide Number Placeholder 4"/>
          <p:cNvSpPr>
            <a:spLocks noGrp="1"/>
          </p:cNvSpPr>
          <p:nvPr>
            <p:ph type="sldNum" sz="quarter" idx="12"/>
          </p:nvPr>
        </p:nvSpPr>
        <p:spPr/>
        <p:txBody>
          <a:bodyPr/>
          <a:lstStyle/>
          <a:p>
            <a:fld id="{CD2FA958-112C-443C-B7EB-95BE570192F1}" type="slidenum">
              <a:rPr lang="en-US" smtClean="0"/>
              <a:pPr/>
              <a:t>17</a:t>
            </a:fld>
            <a:endParaRPr lang="en-US"/>
          </a:p>
        </p:txBody>
      </p:sp>
      <p:sp>
        <p:nvSpPr>
          <p:cNvPr id="6" name="Date Placeholder 5"/>
          <p:cNvSpPr>
            <a:spLocks noGrp="1"/>
          </p:cNvSpPr>
          <p:nvPr>
            <p:ph type="dt" sz="half" idx="10"/>
          </p:nvPr>
        </p:nvSpPr>
        <p:spPr/>
        <p:txBody>
          <a:bodyPr/>
          <a:lstStyle/>
          <a:p>
            <a:fld id="{067C03CF-10C1-4213-97D5-9E717874949F}" type="datetime1">
              <a:rPr lang="en-US" smtClean="0"/>
              <a:t>11/9/2011</a:t>
            </a:fld>
            <a:endParaRPr lang="en-US"/>
          </a:p>
        </p:txBody>
      </p:sp>
    </p:spTree>
    <p:extLst>
      <p:ext uri="{BB962C8B-B14F-4D97-AF65-F5344CB8AC3E}">
        <p14:creationId xmlns:p14="http://schemas.microsoft.com/office/powerpoint/2010/main" val="4245065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762000" y="76200"/>
            <a:ext cx="7620000" cy="762000"/>
          </a:xfrm>
        </p:spPr>
        <p:txBody>
          <a:bodyPr>
            <a:noAutofit/>
          </a:bodyPr>
          <a:lstStyle/>
          <a:p>
            <a:r>
              <a:rPr lang="en-US" sz="3600" dirty="0"/>
              <a:t>Phase I Upgrade </a:t>
            </a:r>
            <a:r>
              <a:rPr lang="en-US" sz="3600" dirty="0" err="1"/>
              <a:t>FPix</a:t>
            </a:r>
            <a:r>
              <a:rPr lang="en-US" sz="3600" dirty="0"/>
              <a:t> Readout Outline</a:t>
            </a:r>
          </a:p>
        </p:txBody>
      </p:sp>
      <p:sp>
        <p:nvSpPr>
          <p:cNvPr id="3075" name="Footer Placeholder 29"/>
          <p:cNvSpPr txBox="1">
            <a:spLocks noGrp="1"/>
          </p:cNvSpPr>
          <p:nvPr/>
        </p:nvSpPr>
        <p:spPr bwMode="auto">
          <a:xfrm>
            <a:off x="3581400" y="6248400"/>
            <a:ext cx="21336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en-US" sz="1400">
                <a:latin typeface="Times New Roman" pitchFamily="18" charset="0"/>
              </a:rPr>
              <a:t>S. Los / E. Bartz</a:t>
            </a:r>
          </a:p>
        </p:txBody>
      </p:sp>
      <p:sp>
        <p:nvSpPr>
          <p:cNvPr id="307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sz="3600">
              <a:latin typeface="Times New Roman" pitchFamily="18" charset="0"/>
            </a:endParaRPr>
          </a:p>
        </p:txBody>
      </p:sp>
      <p:graphicFrame>
        <p:nvGraphicFramePr>
          <p:cNvPr id="3077" name="Object 6"/>
          <p:cNvGraphicFramePr>
            <a:graphicFrameLocks noChangeAspect="1"/>
          </p:cNvGraphicFramePr>
          <p:nvPr/>
        </p:nvGraphicFramePr>
        <p:xfrm>
          <a:off x="2743200" y="1563688"/>
          <a:ext cx="6188075" cy="3660775"/>
        </p:xfrm>
        <a:graphic>
          <a:graphicData uri="http://schemas.openxmlformats.org/presentationml/2006/ole">
            <mc:AlternateContent xmlns:mc="http://schemas.openxmlformats.org/markup-compatibility/2006">
              <mc:Choice xmlns:v="urn:schemas-microsoft-com:vml" Requires="v">
                <p:oleObj spid="_x0000_s11269" name="Picture" r:id="rId3" imgW="10296360" imgH="9282960" progId="Word.Picture.8">
                  <p:embed/>
                </p:oleObj>
              </mc:Choice>
              <mc:Fallback>
                <p:oleObj name="Picture" r:id="rId3" imgW="10296360" imgH="928296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563688"/>
                        <a:ext cx="6188075" cy="3660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Rectangle 7"/>
          <p:cNvSpPr>
            <a:spLocks noChangeArrowheads="1"/>
          </p:cNvSpPr>
          <p:nvPr/>
        </p:nvSpPr>
        <p:spPr bwMode="auto">
          <a:xfrm>
            <a:off x="0" y="838200"/>
            <a:ext cx="2855913" cy="594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eaLnBrk="0" hangingPunct="0">
              <a:lnSpc>
                <a:spcPct val="80000"/>
              </a:lnSpc>
              <a:spcBef>
                <a:spcPct val="20000"/>
              </a:spcBef>
              <a:buFontTx/>
              <a:buChar char="•"/>
            </a:pPr>
            <a:r>
              <a:rPr lang="en-US" sz="1600" dirty="0">
                <a:latin typeface="Times New Roman" pitchFamily="18" charset="0"/>
              </a:rPr>
              <a:t>Front-end electronics has the same tree structure as the current electronics</a:t>
            </a:r>
          </a:p>
          <a:p>
            <a:pPr marL="114300" indent="-114300" eaLnBrk="0" hangingPunct="0">
              <a:lnSpc>
                <a:spcPct val="80000"/>
              </a:lnSpc>
              <a:spcBef>
                <a:spcPct val="20000"/>
              </a:spcBef>
              <a:buFontTx/>
              <a:buChar char="•"/>
            </a:pPr>
            <a:r>
              <a:rPr lang="en-US" sz="1600" dirty="0">
                <a:latin typeface="Times New Roman" pitchFamily="18" charset="0"/>
              </a:rPr>
              <a:t>Data are sent from detector modules to Port cards via aluminum flexible readout cables, and converted to optical signals there</a:t>
            </a:r>
          </a:p>
          <a:p>
            <a:pPr marL="114300" indent="-114300" eaLnBrk="0" hangingPunct="0">
              <a:lnSpc>
                <a:spcPct val="80000"/>
              </a:lnSpc>
              <a:spcBef>
                <a:spcPct val="20000"/>
              </a:spcBef>
              <a:buFontTx/>
              <a:buChar char="•"/>
            </a:pPr>
            <a:r>
              <a:rPr lang="en-US" sz="1600" dirty="0" err="1">
                <a:latin typeface="Times New Roman" pitchFamily="18" charset="0"/>
              </a:rPr>
              <a:t>DataKeeper</a:t>
            </a:r>
            <a:r>
              <a:rPr lang="en-US" sz="1600" dirty="0">
                <a:latin typeface="Times New Roman" pitchFamily="18" charset="0"/>
              </a:rPr>
              <a:t> ASICs will provide multiplexing of data streams from two Detector modules to a single readout optical fiber in order to fit into already installed 8 fibers per Port card</a:t>
            </a:r>
          </a:p>
          <a:p>
            <a:pPr marL="114300" indent="-114300" eaLnBrk="0" hangingPunct="0">
              <a:lnSpc>
                <a:spcPct val="80000"/>
              </a:lnSpc>
              <a:spcBef>
                <a:spcPct val="20000"/>
              </a:spcBef>
              <a:buFontTx/>
              <a:buChar char="•"/>
            </a:pPr>
            <a:r>
              <a:rPr lang="en-US" sz="1600" dirty="0">
                <a:latin typeface="Times New Roman" pitchFamily="18" charset="0"/>
              </a:rPr>
              <a:t>TPLL is used to recover commands from the Clock/Control channel</a:t>
            </a:r>
          </a:p>
          <a:p>
            <a:pPr marL="114300" indent="-114300" eaLnBrk="0" hangingPunct="0">
              <a:lnSpc>
                <a:spcPct val="80000"/>
              </a:lnSpc>
              <a:spcBef>
                <a:spcPct val="20000"/>
              </a:spcBef>
              <a:buFontTx/>
              <a:buChar char="•"/>
            </a:pPr>
            <a:r>
              <a:rPr lang="en-US" sz="1600" dirty="0">
                <a:latin typeface="Times New Roman" pitchFamily="18" charset="0"/>
              </a:rPr>
              <a:t>Delay25 is used to align clock, commands, and data</a:t>
            </a:r>
          </a:p>
          <a:p>
            <a:pPr marL="114300" indent="-114300" eaLnBrk="0" hangingPunct="0">
              <a:lnSpc>
                <a:spcPct val="80000"/>
              </a:lnSpc>
              <a:spcBef>
                <a:spcPct val="20000"/>
              </a:spcBef>
              <a:buFontTx/>
              <a:buChar char="•"/>
            </a:pPr>
            <a:r>
              <a:rPr lang="en-US" sz="1600" dirty="0">
                <a:latin typeface="Times New Roman" pitchFamily="18" charset="0"/>
              </a:rPr>
              <a:t>I2C slow control uses existing design of a CCU board (including resets)</a:t>
            </a:r>
          </a:p>
          <a:p>
            <a:pPr marL="114300" indent="-114300" eaLnBrk="0" hangingPunct="0">
              <a:lnSpc>
                <a:spcPct val="80000"/>
              </a:lnSpc>
              <a:spcBef>
                <a:spcPct val="20000"/>
              </a:spcBef>
              <a:buFontTx/>
              <a:buChar char="•"/>
            </a:pPr>
            <a:r>
              <a:rPr lang="en-US" sz="1600" dirty="0">
                <a:latin typeface="Times New Roman" pitchFamily="18" charset="0"/>
              </a:rPr>
              <a:t>Power distribution is based on air core DC-DC converters, located at the far end of the Service Cylinder, next to the End Flange</a:t>
            </a:r>
          </a:p>
          <a:p>
            <a:pPr marL="114300" indent="-114300" eaLnBrk="0" hangingPunct="0">
              <a:lnSpc>
                <a:spcPct val="80000"/>
              </a:lnSpc>
              <a:spcBef>
                <a:spcPct val="20000"/>
              </a:spcBef>
            </a:pPr>
            <a:endParaRPr lang="en-US" sz="1400" dirty="0">
              <a:latin typeface="Times New Roman" pitchFamily="18" charset="0"/>
            </a:endParaRPr>
          </a:p>
        </p:txBody>
      </p:sp>
      <p:sp>
        <p:nvSpPr>
          <p:cNvPr id="3079" name="Text Box 8"/>
          <p:cNvSpPr txBox="1">
            <a:spLocks noChangeArrowheads="1"/>
          </p:cNvSpPr>
          <p:nvPr/>
        </p:nvSpPr>
        <p:spPr bwMode="auto">
          <a:xfrm>
            <a:off x="3230563" y="5348288"/>
            <a:ext cx="5562600"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r>
              <a:rPr lang="en-US" sz="1200">
                <a:solidFill>
                  <a:srgbClr val="000099"/>
                </a:solidFill>
                <a:latin typeface="Times New Roman" pitchFamily="18" charset="0"/>
              </a:rPr>
              <a:t>Picture does not show TPLL used to recover Clock and Trigger commands, and Delay25 ASIC used to align Clk/Dat signals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idx="4294967295"/>
          </p:nvPr>
        </p:nvSpPr>
        <p:spPr>
          <a:xfrm>
            <a:off x="457200" y="152400"/>
            <a:ext cx="8229600" cy="685800"/>
          </a:xfrm>
        </p:spPr>
        <p:txBody>
          <a:bodyPr lIns="90488" tIns="44450" rIns="90488" bIns="44450">
            <a:normAutofit/>
          </a:bodyPr>
          <a:lstStyle/>
          <a:p>
            <a:r>
              <a:rPr lang="en-US" sz="3600" dirty="0">
                <a:effectLst>
                  <a:outerShdw blurRad="38100" dist="38100" dir="2700000" algn="tl">
                    <a:srgbClr val="C0C0C0"/>
                  </a:outerShdw>
                </a:effectLst>
              </a:rPr>
              <a:t>Aluminum Readout Cable</a:t>
            </a:r>
          </a:p>
        </p:txBody>
      </p:sp>
      <p:sp>
        <p:nvSpPr>
          <p:cNvPr id="9219" name="Rectangle 5"/>
          <p:cNvSpPr>
            <a:spLocks noChangeArrowheads="1"/>
          </p:cNvSpPr>
          <p:nvPr/>
        </p:nvSpPr>
        <p:spPr bwMode="auto">
          <a:xfrm>
            <a:off x="0" y="838200"/>
            <a:ext cx="52800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166688" indent="-166688" eaLnBrk="0" hangingPunct="0">
              <a:lnSpc>
                <a:spcPct val="80000"/>
              </a:lnSpc>
              <a:spcBef>
                <a:spcPct val="40000"/>
              </a:spcBef>
              <a:buFontTx/>
              <a:buChar char="•"/>
            </a:pPr>
            <a:r>
              <a:rPr lang="en-US" sz="2000" dirty="0">
                <a:solidFill>
                  <a:srgbClr val="000099"/>
                </a:solidFill>
              </a:rPr>
              <a:t>A prototype aluminum cable was manufactured </a:t>
            </a:r>
          </a:p>
          <a:p>
            <a:pPr marL="166688" indent="-166688" eaLnBrk="0" hangingPunct="0">
              <a:lnSpc>
                <a:spcPct val="80000"/>
              </a:lnSpc>
              <a:spcBef>
                <a:spcPct val="40000"/>
              </a:spcBef>
              <a:buFontTx/>
              <a:buChar char="•"/>
            </a:pPr>
            <a:r>
              <a:rPr lang="en-US" sz="2000" dirty="0">
                <a:solidFill>
                  <a:srgbClr val="000099"/>
                </a:solidFill>
              </a:rPr>
              <a:t>600 mm cable, double-sided, aluminum clad polyimide</a:t>
            </a:r>
          </a:p>
          <a:p>
            <a:pPr marL="166688" indent="-166688" eaLnBrk="0" hangingPunct="0">
              <a:lnSpc>
                <a:spcPct val="80000"/>
              </a:lnSpc>
              <a:spcBef>
                <a:spcPct val="40000"/>
              </a:spcBef>
              <a:buFontTx/>
              <a:buChar char="•"/>
            </a:pPr>
            <a:r>
              <a:rPr lang="en-US" sz="2000" dirty="0">
                <a:solidFill>
                  <a:srgbClr val="000099"/>
                </a:solidFill>
              </a:rPr>
              <a:t>Connector has a 0.4 mm pitch / independent contacts on top/bottom</a:t>
            </a:r>
          </a:p>
          <a:p>
            <a:pPr marL="166688" indent="-166688">
              <a:buFontTx/>
              <a:buChar char="•"/>
            </a:pPr>
            <a:r>
              <a:rPr lang="en-US" sz="2000" dirty="0"/>
              <a:t>BV behavior was tested on a previous (copper) prototype, and it was running up to 1500 V</a:t>
            </a:r>
            <a:endParaRPr lang="en-US" sz="2000" dirty="0">
              <a:solidFill>
                <a:srgbClr val="000099"/>
              </a:solidFill>
            </a:endParaRPr>
          </a:p>
        </p:txBody>
      </p:sp>
      <p:graphicFrame>
        <p:nvGraphicFramePr>
          <p:cNvPr id="9262" name="Group 46"/>
          <p:cNvGraphicFramePr>
            <a:graphicFrameLocks noGrp="1"/>
          </p:cNvGraphicFramePr>
          <p:nvPr/>
        </p:nvGraphicFramePr>
        <p:xfrm>
          <a:off x="5432425" y="890588"/>
          <a:ext cx="3254375" cy="2743200"/>
        </p:xfrm>
        <a:graphic>
          <a:graphicData uri="http://schemas.openxmlformats.org/drawingml/2006/table">
            <a:tbl>
              <a:tblPr/>
              <a:tblGrid>
                <a:gridCol w="1981200"/>
                <a:gridCol w="1273175"/>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bg2"/>
                          </a:solidFill>
                          <a:effectLst/>
                          <a:latin typeface="Arial" pitchFamily="34" charset="0"/>
                        </a:rPr>
                        <a:t>DATA (x2) / 400 Mbps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Vaa/0.5A (x3)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CLK (x2)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Vra/0.5A (x3)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CTR (x2)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Vdd/0.7A (x4)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SDA (x2)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Vrd/0.7A (x4)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0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RCK (x2)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BV  (x2)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RDA (x2)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GND (x2)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RTD (x2)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rgbClr val="000099"/>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RST (x1)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rgbClr val="000099"/>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000099"/>
                          </a:solidFill>
                          <a:effectLst/>
                          <a:latin typeface="Arial" pitchFamily="34" charset="0"/>
                        </a:rPr>
                        <a:t>Token In/Out (x1)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rgbClr val="000099"/>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9257" name="Picture 41" descr="Conn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425" y="3087688"/>
            <a:ext cx="3482975" cy="2443162"/>
          </a:xfrm>
          <a:prstGeom prst="rect">
            <a:avLst/>
          </a:prstGeom>
          <a:noFill/>
          <a:extLst>
            <a:ext uri="{909E8E84-426E-40DD-AFC4-6F175D3DCCD1}">
              <a14:hiddenFill xmlns:a14="http://schemas.microsoft.com/office/drawing/2010/main">
                <a:solidFill>
                  <a:srgbClr val="FFFFFF"/>
                </a:solidFill>
              </a14:hiddenFill>
            </a:ext>
          </a:extLst>
        </p:spPr>
      </p:pic>
      <p:pic>
        <p:nvPicPr>
          <p:cNvPr id="9258" name="Picture 42" descr="Pulse_35ohm_65pf_overla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21450" y="3830638"/>
            <a:ext cx="2165350" cy="1874837"/>
          </a:xfrm>
          <a:prstGeom prst="rect">
            <a:avLst/>
          </a:prstGeom>
          <a:noFill/>
          <a:extLst>
            <a:ext uri="{909E8E84-426E-40DD-AFC4-6F175D3DCCD1}">
              <a14:hiddenFill xmlns:a14="http://schemas.microsoft.com/office/drawing/2010/main">
                <a:solidFill>
                  <a:srgbClr val="FFFFFF"/>
                </a:solidFill>
              </a14:hiddenFill>
            </a:ext>
          </a:extLst>
        </p:spPr>
      </p:pic>
      <p:sp>
        <p:nvSpPr>
          <p:cNvPr id="9259" name="Rectangle 3"/>
          <p:cNvSpPr>
            <a:spLocks noChangeArrowheads="1"/>
          </p:cNvSpPr>
          <p:nvPr/>
        </p:nvSpPr>
        <p:spPr bwMode="auto">
          <a:xfrm>
            <a:off x="152400" y="5705475"/>
            <a:ext cx="8839200" cy="81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225425" indent="-225425">
              <a:lnSpc>
                <a:spcPct val="70000"/>
              </a:lnSpc>
              <a:spcBef>
                <a:spcPct val="20000"/>
              </a:spcBef>
              <a:buFontTx/>
              <a:buChar char="•"/>
            </a:pPr>
            <a:r>
              <a:rPr lang="en-US" sz="1600" dirty="0">
                <a:solidFill>
                  <a:srgbClr val="000099"/>
                </a:solidFill>
              </a:rPr>
              <a:t>Measurements were taken using a pre-compensation circuit at the driving end (65pf || 27.4 ohm)</a:t>
            </a:r>
          </a:p>
          <a:p>
            <a:pPr marL="225425" indent="-225425">
              <a:lnSpc>
                <a:spcPct val="70000"/>
              </a:lnSpc>
              <a:spcBef>
                <a:spcPct val="20000"/>
              </a:spcBef>
              <a:buFontTx/>
              <a:buChar char="•"/>
            </a:pPr>
            <a:r>
              <a:rPr lang="en-US" sz="1600" dirty="0">
                <a:solidFill>
                  <a:srgbClr val="000099"/>
                </a:solidFill>
              </a:rPr>
              <a:t>Pattern is created of superimposed pulses with different widths, multiples of 2.5ns</a:t>
            </a:r>
          </a:p>
          <a:p>
            <a:pPr marL="225425" indent="-225425">
              <a:lnSpc>
                <a:spcPct val="70000"/>
              </a:lnSpc>
              <a:spcBef>
                <a:spcPct val="20000"/>
              </a:spcBef>
              <a:buFontTx/>
              <a:buChar char="•"/>
            </a:pPr>
            <a:r>
              <a:rPr lang="en-US" sz="1600" dirty="0">
                <a:solidFill>
                  <a:srgbClr val="000099"/>
                </a:solidFill>
              </a:rPr>
              <a:t>Similar compensation can be done at the ALT impedance matching input signal attenuator, if used with POH</a:t>
            </a:r>
            <a:endParaRPr lang="en-US" sz="1600" dirty="0">
              <a:solidFill>
                <a:srgbClr val="A50021"/>
              </a:solidFill>
            </a:endParaRPr>
          </a:p>
        </p:txBody>
      </p:sp>
      <p:sp>
        <p:nvSpPr>
          <p:cNvPr id="9260" name="Footer Placeholder 29"/>
          <p:cNvSpPr txBox="1">
            <a:spLocks noGrp="1"/>
          </p:cNvSpPr>
          <p:nvPr/>
        </p:nvSpPr>
        <p:spPr bwMode="auto">
          <a:xfrm>
            <a:off x="3581400" y="6353175"/>
            <a:ext cx="21336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r>
              <a:rPr lang="en-US" sz="1400">
                <a:latin typeface="Times New Roman" pitchFamily="18" charset="0"/>
              </a:rPr>
              <a:t>S. Los</a:t>
            </a:r>
          </a:p>
        </p:txBody>
      </p:sp>
      <p:graphicFrame>
        <p:nvGraphicFramePr>
          <p:cNvPr id="9261" name="Object 45"/>
          <p:cNvGraphicFramePr>
            <a:graphicFrameLocks noChangeAspect="1"/>
          </p:cNvGraphicFramePr>
          <p:nvPr/>
        </p:nvGraphicFramePr>
        <p:xfrm>
          <a:off x="3581400" y="3619500"/>
          <a:ext cx="2825750" cy="2085975"/>
        </p:xfrm>
        <a:graphic>
          <a:graphicData uri="http://schemas.openxmlformats.org/presentationml/2006/ole">
            <mc:AlternateContent xmlns:mc="http://schemas.openxmlformats.org/markup-compatibility/2006">
              <mc:Choice xmlns:v="urn:schemas-microsoft-com:vml" Requires="v">
                <p:oleObj spid="_x0000_s9244" name="Chart" r:id="rId5" imgW="5762752" imgH="4067251" progId="MSGraph.Chart.8">
                  <p:embed followColorScheme="full"/>
                </p:oleObj>
              </mc:Choice>
              <mc:Fallback>
                <p:oleObj name="Chart" r:id="rId5" imgW="5762752" imgH="4067251" progId="MSGraph.Chart.8">
                  <p:embed followColorScheme="full"/>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3619500"/>
                        <a:ext cx="2825750" cy="2085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Date Placeholder 1"/>
          <p:cNvSpPr>
            <a:spLocks noGrp="1"/>
          </p:cNvSpPr>
          <p:nvPr>
            <p:ph type="dt" sz="half" idx="10"/>
          </p:nvPr>
        </p:nvSpPr>
        <p:spPr/>
        <p:txBody>
          <a:bodyPr/>
          <a:lstStyle/>
          <a:p>
            <a:fld id="{E94A2286-7CDD-4B87-98DE-AD0622BD15C4}"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2FA958-112C-443C-B7EB-95BE570192F1}" type="slidenum">
              <a:rPr lang="en-US" smtClean="0"/>
              <a:pPr/>
              <a:t>2</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8382000" cy="601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5818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2"/>
          <p:cNvSpPr txBox="1">
            <a:spLocks noChangeArrowheads="1"/>
          </p:cNvSpPr>
          <p:nvPr/>
        </p:nvSpPr>
        <p:spPr bwMode="auto">
          <a:xfrm>
            <a:off x="2209800" y="0"/>
            <a:ext cx="45085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800">
                <a:latin typeface="Calibri" pitchFamily="34" charset="0"/>
              </a:rPr>
              <a:t>Pixel OptoHybrids at Fermilab</a:t>
            </a:r>
          </a:p>
          <a:p>
            <a:pPr algn="ctr" eaLnBrk="1" hangingPunct="1"/>
            <a:r>
              <a:rPr lang="en-US" sz="2800">
                <a:latin typeface="Calibri" pitchFamily="34" charset="0"/>
              </a:rPr>
              <a:t>Current Design Prototypes</a:t>
            </a:r>
          </a:p>
        </p:txBody>
      </p:sp>
      <p:pic>
        <p:nvPicPr>
          <p:cNvPr id="2051" name="Picture 2" descr="D:\Kirk's Documents\My Dropbox\upgrade_pixels\new service cylinder\POH and AO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09800"/>
            <a:ext cx="2747963"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1676400"/>
            <a:ext cx="49149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5"/>
          <p:cNvSpPr txBox="1">
            <a:spLocks noChangeArrowheads="1"/>
          </p:cNvSpPr>
          <p:nvPr/>
        </p:nvSpPr>
        <p:spPr bwMode="auto">
          <a:xfrm>
            <a:off x="5257800" y="5486400"/>
            <a:ext cx="1876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17.8 mm x 40 mm</a:t>
            </a:r>
          </a:p>
        </p:txBody>
      </p:sp>
      <p:sp>
        <p:nvSpPr>
          <p:cNvPr id="2054" name="TextBox 6"/>
          <p:cNvSpPr txBox="1">
            <a:spLocks noChangeArrowheads="1"/>
          </p:cNvSpPr>
          <p:nvPr/>
        </p:nvSpPr>
        <p:spPr bwMode="auto">
          <a:xfrm>
            <a:off x="838200" y="5486400"/>
            <a:ext cx="1876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atin typeface="Calibri" pitchFamily="34" charset="0"/>
              </a:rPr>
              <a:t>22.5 mm x 40 mm</a:t>
            </a:r>
          </a:p>
        </p:txBody>
      </p:sp>
      <p:sp>
        <p:nvSpPr>
          <p:cNvPr id="2055" name="TextBox 7"/>
          <p:cNvSpPr txBox="1">
            <a:spLocks noChangeArrowheads="1"/>
          </p:cNvSpPr>
          <p:nvPr/>
        </p:nvSpPr>
        <p:spPr bwMode="auto">
          <a:xfrm>
            <a:off x="533400" y="6096000"/>
            <a:ext cx="7837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b="1" i="1">
                <a:latin typeface="Calibri" pitchFamily="34" charset="0"/>
              </a:rPr>
              <a:t>Design Goal – a single optohybrid that meets the needs of FPIX and BPIX</a:t>
            </a:r>
          </a:p>
        </p:txBody>
      </p:sp>
      <p:sp>
        <p:nvSpPr>
          <p:cNvPr id="2056" name="TextBox 6"/>
          <p:cNvSpPr txBox="1">
            <a:spLocks noChangeArrowheads="1"/>
          </p:cNvSpPr>
          <p:nvPr/>
        </p:nvSpPr>
        <p:spPr bwMode="auto">
          <a:xfrm>
            <a:off x="1371600" y="1066800"/>
            <a:ext cx="86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latin typeface="Calibri" pitchFamily="34" charset="0"/>
              </a:rPr>
              <a:t>CERN</a:t>
            </a:r>
          </a:p>
        </p:txBody>
      </p:sp>
      <p:sp>
        <p:nvSpPr>
          <p:cNvPr id="2057" name="TextBox 6"/>
          <p:cNvSpPr txBox="1">
            <a:spLocks noChangeArrowheads="1"/>
          </p:cNvSpPr>
          <p:nvPr/>
        </p:nvSpPr>
        <p:spPr bwMode="auto">
          <a:xfrm>
            <a:off x="5791200" y="1066800"/>
            <a:ext cx="561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a:latin typeface="Calibri" pitchFamily="34" charset="0"/>
              </a:rPr>
              <a:t>PSI</a:t>
            </a:r>
          </a:p>
        </p:txBody>
      </p:sp>
      <p:sp>
        <p:nvSpPr>
          <p:cNvPr id="2058" name="TextBox 6"/>
          <p:cNvSpPr txBox="1">
            <a:spLocks noChangeArrowheads="1"/>
          </p:cNvSpPr>
          <p:nvPr/>
        </p:nvSpPr>
        <p:spPr bwMode="auto">
          <a:xfrm>
            <a:off x="1143000" y="1828800"/>
            <a:ext cx="2297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i="1">
                <a:latin typeface="Calibri" pitchFamily="34" charset="0"/>
              </a:rPr>
              <a:t>(TOSA sits up too high)</a:t>
            </a:r>
          </a:p>
        </p:txBody>
      </p:sp>
      <p:sp>
        <p:nvSpPr>
          <p:cNvPr id="2" name="Date Placeholder 1"/>
          <p:cNvSpPr>
            <a:spLocks noGrp="1"/>
          </p:cNvSpPr>
          <p:nvPr>
            <p:ph type="dt" sz="half" idx="10"/>
          </p:nvPr>
        </p:nvSpPr>
        <p:spPr/>
        <p:txBody>
          <a:bodyPr/>
          <a:lstStyle/>
          <a:p>
            <a:fld id="{299F6D10-A452-477C-B817-4ACFB651AEB1}"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4876800"/>
            <a:ext cx="27432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88" y="1066800"/>
            <a:ext cx="40830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590800"/>
            <a:ext cx="2590800" cy="288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4"/>
          <p:cNvSpPr txBox="1">
            <a:spLocks noChangeArrowheads="1"/>
          </p:cNvSpPr>
          <p:nvPr/>
        </p:nvSpPr>
        <p:spPr bwMode="auto">
          <a:xfrm>
            <a:off x="457200" y="2438400"/>
            <a:ext cx="21304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atin typeface="Calibri" pitchFamily="34" charset="0"/>
              </a:rPr>
              <a:t>Simplified Schematic</a:t>
            </a:r>
          </a:p>
          <a:p>
            <a:pPr eaLnBrk="1" hangingPunct="1"/>
            <a:r>
              <a:rPr lang="en-US">
                <a:latin typeface="Calibri" pitchFamily="34" charset="0"/>
              </a:rPr>
              <a:t>(Complete)</a:t>
            </a:r>
          </a:p>
          <a:p>
            <a:pPr eaLnBrk="1" hangingPunct="1"/>
            <a:endParaRPr lang="en-US">
              <a:latin typeface="Calibri" pitchFamily="34" charset="0"/>
            </a:endParaRPr>
          </a:p>
        </p:txBody>
      </p:sp>
      <p:sp>
        <p:nvSpPr>
          <p:cNvPr id="3078" name="TextBox 5"/>
          <p:cNvSpPr txBox="1">
            <a:spLocks noChangeArrowheads="1"/>
          </p:cNvSpPr>
          <p:nvPr/>
        </p:nvSpPr>
        <p:spPr bwMode="auto">
          <a:xfrm>
            <a:off x="1905000" y="4114800"/>
            <a:ext cx="17002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atin typeface="Calibri" pitchFamily="34" charset="0"/>
              </a:rPr>
              <a:t>Compact Layout</a:t>
            </a:r>
          </a:p>
          <a:p>
            <a:pPr eaLnBrk="1" hangingPunct="1"/>
            <a:r>
              <a:rPr lang="en-US">
                <a:latin typeface="Calibri" pitchFamily="34" charset="0"/>
              </a:rPr>
              <a:t>(In progress)</a:t>
            </a:r>
          </a:p>
          <a:p>
            <a:pPr eaLnBrk="1" hangingPunct="1"/>
            <a:endParaRPr lang="en-US">
              <a:latin typeface="Calibri" pitchFamily="34" charset="0"/>
            </a:endParaRPr>
          </a:p>
        </p:txBody>
      </p:sp>
      <p:sp>
        <p:nvSpPr>
          <p:cNvPr id="3079" name="TextBox 6"/>
          <p:cNvSpPr txBox="1">
            <a:spLocks noChangeArrowheads="1"/>
          </p:cNvSpPr>
          <p:nvPr/>
        </p:nvSpPr>
        <p:spPr bwMode="auto">
          <a:xfrm>
            <a:off x="4114800" y="5715000"/>
            <a:ext cx="1609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atin typeface="Calibri" pitchFamily="34" charset="0"/>
              </a:rPr>
              <a:t>Common POH</a:t>
            </a:r>
          </a:p>
          <a:p>
            <a:pPr eaLnBrk="1" hangingPunct="1"/>
            <a:r>
              <a:rPr lang="en-US">
                <a:latin typeface="Calibri" pitchFamily="34" charset="0"/>
              </a:rPr>
              <a:t>(BPIX and FPIX)</a:t>
            </a:r>
          </a:p>
          <a:p>
            <a:pPr eaLnBrk="1" hangingPunct="1"/>
            <a:endParaRPr lang="en-US">
              <a:latin typeface="Calibri" pitchFamily="34" charset="0"/>
            </a:endParaRPr>
          </a:p>
        </p:txBody>
      </p:sp>
      <p:sp>
        <p:nvSpPr>
          <p:cNvPr id="3080" name="TextBox 2"/>
          <p:cNvSpPr txBox="1">
            <a:spLocks noChangeArrowheads="1"/>
          </p:cNvSpPr>
          <p:nvPr/>
        </p:nvSpPr>
        <p:spPr bwMode="auto">
          <a:xfrm>
            <a:off x="2041525" y="0"/>
            <a:ext cx="48466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a:latin typeface="Calibri" pitchFamily="34" charset="0"/>
              </a:rPr>
              <a:t>Pixel OptoHybrids at Fermilab</a:t>
            </a:r>
          </a:p>
          <a:p>
            <a:pPr algn="ctr" eaLnBrk="1" hangingPunct="1"/>
            <a:r>
              <a:rPr lang="en-US" sz="2800">
                <a:latin typeface="Calibri" pitchFamily="34" charset="0"/>
              </a:rPr>
              <a:t>Towards a Common POH Design</a:t>
            </a:r>
          </a:p>
        </p:txBody>
      </p:sp>
      <p:sp>
        <p:nvSpPr>
          <p:cNvPr id="2" name="Date Placeholder 1"/>
          <p:cNvSpPr>
            <a:spLocks noGrp="1"/>
          </p:cNvSpPr>
          <p:nvPr>
            <p:ph type="dt" sz="half" idx="10"/>
          </p:nvPr>
        </p:nvSpPr>
        <p:spPr/>
        <p:txBody>
          <a:bodyPr/>
          <a:lstStyle/>
          <a:p>
            <a:fld id="{3C1AD5EA-23A4-4F01-A52E-1F6D30EEF360}"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22</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495" y="609600"/>
            <a:ext cx="7705905" cy="5803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3316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de-DE" smtClean="0"/>
              <a:t>CMS Pixel Mech Upgrade Nov '11</a:t>
            </a:r>
            <a:endParaRPr lang="en-US"/>
          </a:p>
        </p:txBody>
      </p:sp>
      <p:sp>
        <p:nvSpPr>
          <p:cNvPr id="12" name="Slide Number Placeholder 6"/>
          <p:cNvSpPr>
            <a:spLocks noGrp="1"/>
          </p:cNvSpPr>
          <p:nvPr>
            <p:ph type="sldNum" sz="quarter" idx="12"/>
          </p:nvPr>
        </p:nvSpPr>
        <p:spPr/>
        <p:txBody>
          <a:bodyPr/>
          <a:lstStyle/>
          <a:p>
            <a:fld id="{20977CDB-B4A9-4091-8EDB-8F59A010046A}" type="slidenum">
              <a:rPr lang="en-US"/>
              <a:pPr/>
              <a:t>23</a:t>
            </a:fld>
            <a:endParaRPr lang="en-US"/>
          </a:p>
        </p:txBody>
      </p:sp>
      <p:sp>
        <p:nvSpPr>
          <p:cNvPr id="167938" name="Text Box 2"/>
          <p:cNvSpPr txBox="1">
            <a:spLocks noChangeArrowheads="1"/>
          </p:cNvSpPr>
          <p:nvPr/>
        </p:nvSpPr>
        <p:spPr bwMode="auto">
          <a:xfrm>
            <a:off x="898525" y="496888"/>
            <a:ext cx="4422775" cy="457200"/>
          </a:xfrm>
          <a:prstGeom prst="rect">
            <a:avLst/>
          </a:prstGeom>
          <a:solidFill>
            <a:schemeClr val="accent1"/>
          </a:solidFill>
          <a:ln w="9525">
            <a:noFill/>
            <a:miter lim="800000"/>
            <a:headEnd/>
            <a:tailEnd/>
          </a:ln>
          <a:effectLst/>
        </p:spPr>
        <p:txBody>
          <a:bodyPr wrap="none">
            <a:spAutoFit/>
          </a:bodyPr>
          <a:lstStyle/>
          <a:p>
            <a:r>
              <a:rPr lang="en-US" sz="2400" b="0"/>
              <a:t>Basic Design of the Pixel Blade</a:t>
            </a:r>
          </a:p>
        </p:txBody>
      </p:sp>
      <p:pic>
        <p:nvPicPr>
          <p:cNvPr id="167939" name="Picture 3" descr="CMS Logo">
            <a:hlinkClick r:id="rId2"/>
          </p:cNvPr>
          <p:cNvPicPr>
            <a:picLocks noChangeAspect="1" noChangeArrowheads="1"/>
          </p:cNvPicPr>
          <p:nvPr/>
        </p:nvPicPr>
        <p:blipFill>
          <a:blip r:embed="rId3"/>
          <a:srcRect/>
          <a:stretch>
            <a:fillRect/>
          </a:stretch>
        </p:blipFill>
        <p:spPr bwMode="auto">
          <a:xfrm>
            <a:off x="8048625" y="304800"/>
            <a:ext cx="714375" cy="714375"/>
          </a:xfrm>
          <a:prstGeom prst="rect">
            <a:avLst/>
          </a:prstGeom>
          <a:noFill/>
        </p:spPr>
      </p:pic>
      <p:sp>
        <p:nvSpPr>
          <p:cNvPr id="167940" name="Rectangle 4"/>
          <p:cNvSpPr>
            <a:spLocks noGrp="1" noChangeArrowheads="1"/>
          </p:cNvSpPr>
          <p:nvPr>
            <p:ph type="body" sz="half" idx="1"/>
          </p:nvPr>
        </p:nvSpPr>
        <p:spPr>
          <a:xfrm>
            <a:off x="609600" y="1371600"/>
            <a:ext cx="3886200" cy="4525963"/>
          </a:xfrm>
        </p:spPr>
        <p:txBody>
          <a:bodyPr/>
          <a:lstStyle/>
          <a:p>
            <a:pPr>
              <a:lnSpc>
                <a:spcPct val="80000"/>
              </a:lnSpc>
            </a:pPr>
            <a:r>
              <a:rPr lang="en-US" sz="1600" dirty="0"/>
              <a:t>Solid TPG (</a:t>
            </a:r>
            <a:r>
              <a:rPr lang="en-US" sz="1600" dirty="0" smtClean="0"/>
              <a:t>0.68 </a:t>
            </a:r>
            <a:r>
              <a:rPr lang="en-US" sz="1600" dirty="0"/>
              <a:t>mm thick, highly thermally conductive with </a:t>
            </a:r>
            <a:r>
              <a:rPr lang="en-US" sz="1600" dirty="0" smtClean="0"/>
              <a:t>in-plane </a:t>
            </a:r>
            <a:r>
              <a:rPr lang="en-US" sz="1600" dirty="0"/>
              <a:t>k = 1500 W/</a:t>
            </a:r>
            <a:r>
              <a:rPr lang="en-US" sz="1600" dirty="0" err="1"/>
              <a:t>mK</a:t>
            </a:r>
            <a:r>
              <a:rPr lang="en-US" sz="1600" dirty="0"/>
              <a:t>) encapsulated with carbon-fiber facing (0.06 mm thick</a:t>
            </a:r>
            <a:r>
              <a:rPr lang="en-US" sz="1600" dirty="0" smtClean="0"/>
              <a:t>).</a:t>
            </a:r>
          </a:p>
          <a:p>
            <a:pPr>
              <a:lnSpc>
                <a:spcPct val="80000"/>
              </a:lnSpc>
            </a:pPr>
            <a:r>
              <a:rPr lang="en-US" sz="1600" dirty="0" smtClean="0"/>
              <a:t>Extra layer of carbon-fiber at blade ends with 45</a:t>
            </a:r>
            <a:r>
              <a:rPr lang="en-US" sz="1600" baseline="30000" dirty="0" smtClean="0"/>
              <a:t>o</a:t>
            </a:r>
            <a:r>
              <a:rPr lang="en-US" sz="1600" dirty="0" smtClean="0"/>
              <a:t> cut.</a:t>
            </a:r>
          </a:p>
          <a:p>
            <a:pPr>
              <a:lnSpc>
                <a:spcPct val="80000"/>
              </a:lnSpc>
            </a:pPr>
            <a:r>
              <a:rPr lang="en-US" sz="1600" dirty="0" smtClean="0"/>
              <a:t>Cooling is arranged at the ends of the blade which is structurally and thermally bonded to cooling rings.</a:t>
            </a:r>
            <a:endParaRPr lang="en-US" sz="1600" dirty="0"/>
          </a:p>
          <a:p>
            <a:pPr>
              <a:lnSpc>
                <a:spcPct val="80000"/>
              </a:lnSpc>
            </a:pPr>
            <a:r>
              <a:rPr lang="en-US" sz="1600" dirty="0"/>
              <a:t>All blades are identical with one module on each side. (Only 2x8 module is used.)</a:t>
            </a:r>
          </a:p>
          <a:p>
            <a:pPr>
              <a:lnSpc>
                <a:spcPct val="80000"/>
              </a:lnSpc>
            </a:pPr>
            <a:r>
              <a:rPr lang="en-US" sz="1600" dirty="0" smtClean="0"/>
              <a:t>Modules, which are glued with holders at ends, are removable.</a:t>
            </a:r>
          </a:p>
          <a:p>
            <a:pPr>
              <a:lnSpc>
                <a:spcPct val="80000"/>
              </a:lnSpc>
            </a:pPr>
            <a:r>
              <a:rPr lang="en-US" sz="1600" dirty="0" smtClean="0"/>
              <a:t>Aluminum threaded inserts are glued on blade for module mounting.</a:t>
            </a:r>
          </a:p>
          <a:p>
            <a:pPr>
              <a:lnSpc>
                <a:spcPct val="80000"/>
              </a:lnSpc>
            </a:pPr>
            <a:r>
              <a:rPr lang="en-US" sz="1600" dirty="0" smtClean="0"/>
              <a:t>One module holder provides cable strain-relief for the flex cable.</a:t>
            </a:r>
            <a:r>
              <a:rPr lang="en-US" sz="1600" dirty="0"/>
              <a:t/>
            </a:r>
            <a:br>
              <a:rPr lang="en-US" sz="1600" dirty="0"/>
            </a:br>
            <a:endParaRPr lang="en-US" sz="1600" dirty="0"/>
          </a:p>
        </p:txBody>
      </p:sp>
      <p:pic>
        <p:nvPicPr>
          <p:cNvPr id="13" name="Picture 12" descr="a4.jpg"/>
          <p:cNvPicPr>
            <a:picLocks noChangeAspect="1"/>
          </p:cNvPicPr>
          <p:nvPr/>
        </p:nvPicPr>
        <p:blipFill>
          <a:blip r:embed="rId4" cstate="print"/>
          <a:stretch>
            <a:fillRect/>
          </a:stretch>
        </p:blipFill>
        <p:spPr>
          <a:xfrm>
            <a:off x="7886477" y="2971800"/>
            <a:ext cx="724123" cy="1905000"/>
          </a:xfrm>
          <a:prstGeom prst="rect">
            <a:avLst/>
          </a:prstGeom>
        </p:spPr>
      </p:pic>
      <p:pic>
        <p:nvPicPr>
          <p:cNvPr id="14" name="Picture 13" descr="a2.jpg"/>
          <p:cNvPicPr>
            <a:picLocks noChangeAspect="1"/>
          </p:cNvPicPr>
          <p:nvPr/>
        </p:nvPicPr>
        <p:blipFill>
          <a:blip r:embed="rId5" cstate="print"/>
          <a:stretch>
            <a:fillRect/>
          </a:stretch>
        </p:blipFill>
        <p:spPr>
          <a:xfrm>
            <a:off x="4476329" y="1981200"/>
            <a:ext cx="2991271" cy="2811657"/>
          </a:xfrm>
          <a:prstGeom prst="rect">
            <a:avLst/>
          </a:prstGeom>
        </p:spPr>
      </p:pic>
      <p:sp>
        <p:nvSpPr>
          <p:cNvPr id="15" name="AutoShape 14"/>
          <p:cNvSpPr>
            <a:spLocks/>
          </p:cNvSpPr>
          <p:nvPr/>
        </p:nvSpPr>
        <p:spPr bwMode="auto">
          <a:xfrm>
            <a:off x="5410200" y="1219200"/>
            <a:ext cx="2209800" cy="381000"/>
          </a:xfrm>
          <a:prstGeom prst="borderCallout2">
            <a:avLst>
              <a:gd name="adj1" fmla="val 30000"/>
              <a:gd name="adj2" fmla="val -3449"/>
              <a:gd name="adj3" fmla="val 30000"/>
              <a:gd name="adj4" fmla="val -7398"/>
              <a:gd name="adj5" fmla="val 327917"/>
              <a:gd name="adj6" fmla="val -20759"/>
            </a:avLst>
          </a:prstGeom>
          <a:solidFill>
            <a:schemeClr val="accent1"/>
          </a:solidFill>
          <a:ln w="9525">
            <a:solidFill>
              <a:schemeClr val="tx1"/>
            </a:solidFill>
            <a:miter lim="800000"/>
            <a:headEnd/>
            <a:tailEnd/>
          </a:ln>
          <a:effectLst/>
        </p:spPr>
        <p:txBody>
          <a:bodyPr/>
          <a:lstStyle/>
          <a:p>
            <a:pPr algn="ctr"/>
            <a:r>
              <a:rPr lang="en-US" sz="1400" b="0" dirty="0" smtClean="0"/>
              <a:t>Threaded </a:t>
            </a:r>
            <a:r>
              <a:rPr lang="en-US" sz="1400" b="0" dirty="0"/>
              <a:t>insert</a:t>
            </a:r>
          </a:p>
        </p:txBody>
      </p:sp>
      <p:sp>
        <p:nvSpPr>
          <p:cNvPr id="16" name="AutoShape 15"/>
          <p:cNvSpPr>
            <a:spLocks/>
          </p:cNvSpPr>
          <p:nvPr/>
        </p:nvSpPr>
        <p:spPr bwMode="auto">
          <a:xfrm>
            <a:off x="5943600" y="5181600"/>
            <a:ext cx="2667000" cy="533400"/>
          </a:xfrm>
          <a:prstGeom prst="borderCallout2">
            <a:avLst>
              <a:gd name="adj1" fmla="val 11537"/>
              <a:gd name="adj2" fmla="val -2856"/>
              <a:gd name="adj3" fmla="val 11537"/>
              <a:gd name="adj4" fmla="val -12023"/>
              <a:gd name="adj5" fmla="val -105853"/>
              <a:gd name="adj6" fmla="val 29226"/>
            </a:avLst>
          </a:prstGeom>
          <a:solidFill>
            <a:schemeClr val="accent1"/>
          </a:solidFill>
          <a:ln w="9525">
            <a:solidFill>
              <a:schemeClr val="tx1"/>
            </a:solidFill>
            <a:miter lim="800000"/>
            <a:headEnd/>
            <a:tailEnd/>
          </a:ln>
          <a:effectLst/>
        </p:spPr>
        <p:txBody>
          <a:bodyPr/>
          <a:lstStyle/>
          <a:p>
            <a:pPr algn="ctr"/>
            <a:r>
              <a:rPr lang="en-US" sz="1400" b="0" dirty="0" smtClean="0"/>
              <a:t>Through holes to access screws of neighboring blades</a:t>
            </a:r>
            <a:endParaRPr lang="en-US" sz="1400" b="0" dirty="0"/>
          </a:p>
        </p:txBody>
      </p:sp>
      <p:sp>
        <p:nvSpPr>
          <p:cNvPr id="17" name="AutoShape 14"/>
          <p:cNvSpPr>
            <a:spLocks/>
          </p:cNvSpPr>
          <p:nvPr/>
        </p:nvSpPr>
        <p:spPr bwMode="auto">
          <a:xfrm>
            <a:off x="6781800" y="2362200"/>
            <a:ext cx="2133600" cy="533400"/>
          </a:xfrm>
          <a:prstGeom prst="borderCallout2">
            <a:avLst>
              <a:gd name="adj1" fmla="val 30000"/>
              <a:gd name="adj2" fmla="val -3449"/>
              <a:gd name="adj3" fmla="val 30000"/>
              <a:gd name="adj4" fmla="val -7398"/>
              <a:gd name="adj5" fmla="val 158274"/>
              <a:gd name="adj6" fmla="val -23560"/>
            </a:avLst>
          </a:prstGeom>
          <a:solidFill>
            <a:schemeClr val="accent1"/>
          </a:solidFill>
          <a:ln w="9525">
            <a:solidFill>
              <a:schemeClr val="tx1"/>
            </a:solidFill>
            <a:miter lim="800000"/>
            <a:headEnd/>
            <a:tailEnd/>
          </a:ln>
          <a:effectLst/>
        </p:spPr>
        <p:txBody>
          <a:bodyPr/>
          <a:lstStyle/>
          <a:p>
            <a:pPr algn="ctr"/>
            <a:r>
              <a:rPr lang="en-US" sz="1400" b="0" dirty="0" smtClean="0"/>
              <a:t>Removable module assembly</a:t>
            </a:r>
            <a:endParaRPr lang="en-US" sz="1400" b="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1.jpg"/>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245066" y="954088"/>
            <a:ext cx="2898934" cy="4917942"/>
          </a:xfrm>
          <a:prstGeom prst="rect">
            <a:avLst/>
          </a:prstGeom>
        </p:spPr>
      </p:pic>
      <p:pic>
        <p:nvPicPr>
          <p:cNvPr id="12" name="Picture 11" descr="a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5238" y="954088"/>
            <a:ext cx="2887743" cy="4832996"/>
          </a:xfrm>
          <a:prstGeom prst="rect">
            <a:avLst/>
          </a:prstGeom>
        </p:spPr>
      </p:pic>
      <p:sp>
        <p:nvSpPr>
          <p:cNvPr id="8" name="Footer Placeholder 5"/>
          <p:cNvSpPr>
            <a:spLocks noGrp="1"/>
          </p:cNvSpPr>
          <p:nvPr>
            <p:ph type="ftr" sz="quarter" idx="11"/>
          </p:nvPr>
        </p:nvSpPr>
        <p:spPr/>
        <p:txBody>
          <a:bodyPr/>
          <a:lstStyle/>
          <a:p>
            <a:r>
              <a:rPr lang="de-DE" smtClean="0"/>
              <a:t>CMS FPix Upgrade Mech Nov '11</a:t>
            </a:r>
            <a:endParaRPr lang="en-US" dirty="0"/>
          </a:p>
        </p:txBody>
      </p:sp>
      <p:sp>
        <p:nvSpPr>
          <p:cNvPr id="111629" name="Text Box 13"/>
          <p:cNvSpPr txBox="1">
            <a:spLocks noChangeArrowheads="1"/>
          </p:cNvSpPr>
          <p:nvPr/>
        </p:nvSpPr>
        <p:spPr bwMode="auto">
          <a:xfrm>
            <a:off x="898525" y="496888"/>
            <a:ext cx="4116388" cy="457200"/>
          </a:xfrm>
          <a:prstGeom prst="rect">
            <a:avLst/>
          </a:prstGeom>
          <a:solidFill>
            <a:schemeClr val="accent1"/>
          </a:solidFill>
          <a:ln w="9525">
            <a:noFill/>
            <a:miter lim="800000"/>
            <a:headEnd/>
            <a:tailEnd/>
          </a:ln>
          <a:effectLst/>
        </p:spPr>
        <p:txBody>
          <a:bodyPr wrap="none">
            <a:spAutoFit/>
          </a:bodyPr>
          <a:lstStyle/>
          <a:p>
            <a:r>
              <a:rPr lang="en-US" sz="2400" b="0" dirty="0"/>
              <a:t>Basic Design of the Half Disk</a:t>
            </a:r>
          </a:p>
        </p:txBody>
      </p:sp>
      <p:sp>
        <p:nvSpPr>
          <p:cNvPr id="111635" name="Rectangle 19"/>
          <p:cNvSpPr>
            <a:spLocks noGrp="1" noChangeArrowheads="1"/>
          </p:cNvSpPr>
          <p:nvPr>
            <p:ph type="body" sz="half" idx="1"/>
          </p:nvPr>
        </p:nvSpPr>
        <p:spPr>
          <a:xfrm>
            <a:off x="228600" y="1447800"/>
            <a:ext cx="3352800" cy="4525963"/>
          </a:xfrm>
        </p:spPr>
        <p:txBody>
          <a:bodyPr>
            <a:normAutofit/>
          </a:bodyPr>
          <a:lstStyle/>
          <a:p>
            <a:pPr marL="182880" indent="-182880">
              <a:spcBef>
                <a:spcPts val="600"/>
              </a:spcBef>
            </a:pPr>
            <a:r>
              <a:rPr lang="en-US" sz="1600" dirty="0"/>
              <a:t>Half disk consists of one </a:t>
            </a:r>
            <a:r>
              <a:rPr lang="en-US" sz="1600" dirty="0" smtClean="0"/>
              <a:t>inner and </a:t>
            </a:r>
            <a:r>
              <a:rPr lang="en-US" sz="1600" dirty="0"/>
              <a:t>one outer blade </a:t>
            </a:r>
            <a:r>
              <a:rPr lang="en-US" sz="1600" dirty="0" smtClean="0"/>
              <a:t>assembly.</a:t>
            </a:r>
            <a:endParaRPr lang="en-US" sz="1600" dirty="0"/>
          </a:p>
          <a:p>
            <a:pPr marL="182880" indent="-182880">
              <a:spcBef>
                <a:spcPts val="600"/>
              </a:spcBef>
            </a:pPr>
            <a:r>
              <a:rPr lang="en-US" sz="1600" dirty="0" smtClean="0"/>
              <a:t>Both assemblies are fastened to the half cylinder individually with 3 mounts. </a:t>
            </a:r>
          </a:p>
          <a:p>
            <a:pPr marL="182880" indent="-182880">
              <a:spcBef>
                <a:spcPts val="600"/>
              </a:spcBef>
            </a:pPr>
            <a:r>
              <a:rPr lang="en-US" sz="1600" dirty="0" smtClean="0"/>
              <a:t>Outer </a:t>
            </a:r>
            <a:r>
              <a:rPr lang="en-US" sz="1600" dirty="0"/>
              <a:t>blade assembly consists of 17 blades.</a:t>
            </a:r>
          </a:p>
          <a:p>
            <a:pPr marL="182880" indent="-182880">
              <a:spcBef>
                <a:spcPts val="600"/>
              </a:spcBef>
            </a:pPr>
            <a:r>
              <a:rPr lang="en-US" sz="1600" dirty="0"/>
              <a:t>Inner blade assembly, with an inverted cone layout, consists of 11 </a:t>
            </a:r>
            <a:r>
              <a:rPr lang="en-US" sz="1600" dirty="0" smtClean="0"/>
              <a:t>blades.</a:t>
            </a:r>
            <a:endParaRPr lang="en-US" sz="1600" dirty="0"/>
          </a:p>
          <a:p>
            <a:pPr marL="182880" indent="-182880">
              <a:spcBef>
                <a:spcPts val="600"/>
              </a:spcBef>
            </a:pPr>
            <a:r>
              <a:rPr lang="en-US" sz="1600" dirty="0" smtClean="0"/>
              <a:t>All </a:t>
            </a:r>
            <a:r>
              <a:rPr lang="en-US" sz="1600" dirty="0"/>
              <a:t>blades are </a:t>
            </a:r>
            <a:r>
              <a:rPr lang="en-US" sz="1600" dirty="0" smtClean="0"/>
              <a:t>bonded to 2 half rings</a:t>
            </a:r>
            <a:r>
              <a:rPr lang="en-US" sz="1600" dirty="0"/>
              <a:t> </a:t>
            </a:r>
            <a:r>
              <a:rPr lang="en-US" sz="1600" dirty="0" smtClean="0"/>
              <a:t>that act as heat sinks.</a:t>
            </a:r>
          </a:p>
          <a:p>
            <a:pPr marL="182880" indent="-182880">
              <a:spcBef>
                <a:spcPts val="600"/>
              </a:spcBef>
            </a:pPr>
            <a:r>
              <a:rPr lang="en-US" sz="1600" dirty="0" smtClean="0"/>
              <a:t>Each bonded assembly can be mechanically/thermally tested as a unit prior to mounting modules.</a:t>
            </a:r>
          </a:p>
          <a:p>
            <a:pPr>
              <a:lnSpc>
                <a:spcPct val="80000"/>
              </a:lnSpc>
            </a:pPr>
            <a:endParaRPr lang="en-US" sz="1600" dirty="0"/>
          </a:p>
          <a:p>
            <a:pPr>
              <a:lnSpc>
                <a:spcPct val="80000"/>
              </a:lnSpc>
            </a:pPr>
            <a:endParaRPr lang="en-US" sz="1600" dirty="0"/>
          </a:p>
          <a:p>
            <a:pPr>
              <a:lnSpc>
                <a:spcPct val="80000"/>
              </a:lnSpc>
            </a:pPr>
            <a:endParaRPr lang="en-US" sz="1600" dirty="0"/>
          </a:p>
        </p:txBody>
      </p:sp>
      <p:pic>
        <p:nvPicPr>
          <p:cNvPr id="13" name="Picture 15" descr="CMS Log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48625" y="304800"/>
            <a:ext cx="714375" cy="714375"/>
          </a:xfrm>
          <a:prstGeom prst="rect">
            <a:avLst/>
          </a:prstGeom>
          <a:noFill/>
        </p:spPr>
      </p:pic>
      <p:sp>
        <p:nvSpPr>
          <p:cNvPr id="14" name="TextBox 13"/>
          <p:cNvSpPr txBox="1"/>
          <p:nvPr/>
        </p:nvSpPr>
        <p:spPr>
          <a:xfrm>
            <a:off x="3735345" y="5775012"/>
            <a:ext cx="2042547" cy="430887"/>
          </a:xfrm>
          <a:prstGeom prst="rect">
            <a:avLst/>
          </a:prstGeom>
          <a:noFill/>
        </p:spPr>
        <p:txBody>
          <a:bodyPr wrap="none" rtlCol="0">
            <a:spAutoFit/>
          </a:bodyPr>
          <a:lstStyle/>
          <a:p>
            <a:pPr algn="ctr"/>
            <a:r>
              <a:rPr lang="en-US" sz="1100" b="0" u="sng" dirty="0" smtClean="0"/>
              <a:t>Bonded Outer Ring Assembly</a:t>
            </a:r>
          </a:p>
          <a:p>
            <a:pPr algn="ctr"/>
            <a:r>
              <a:rPr lang="en-US" sz="1100" b="0" u="sng" dirty="0" smtClean="0"/>
              <a:t>ready to take modules</a:t>
            </a:r>
            <a:endParaRPr lang="en-US" sz="1100" b="0" u="sng" dirty="0"/>
          </a:p>
        </p:txBody>
      </p:sp>
      <p:sp>
        <p:nvSpPr>
          <p:cNvPr id="2" name="Slide Number Placeholder 1"/>
          <p:cNvSpPr>
            <a:spLocks noGrp="1"/>
          </p:cNvSpPr>
          <p:nvPr>
            <p:ph type="sldNum" sz="quarter" idx="12"/>
          </p:nvPr>
        </p:nvSpPr>
        <p:spPr/>
        <p:txBody>
          <a:bodyPr/>
          <a:lstStyle/>
          <a:p>
            <a:fld id="{31FE7AF2-11EC-44E8-AB54-00B3DABB937F}"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2970" y="2133600"/>
            <a:ext cx="1766230" cy="3410451"/>
          </a:xfrm>
          <a:prstGeom prst="rect">
            <a:avLst/>
          </a:prstGeom>
        </p:spPr>
      </p:pic>
      <p:pic>
        <p:nvPicPr>
          <p:cNvPr id="15" name="Picture 14" descr="a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0066" y="2068338"/>
            <a:ext cx="3832934" cy="3875261"/>
          </a:xfrm>
          <a:prstGeom prst="rect">
            <a:avLst/>
          </a:prstGeom>
        </p:spPr>
      </p:pic>
      <p:sp>
        <p:nvSpPr>
          <p:cNvPr id="16" name="AutoShape 16"/>
          <p:cNvSpPr>
            <a:spLocks/>
          </p:cNvSpPr>
          <p:nvPr/>
        </p:nvSpPr>
        <p:spPr bwMode="auto">
          <a:xfrm>
            <a:off x="5105400" y="4096251"/>
            <a:ext cx="2743200" cy="762000"/>
          </a:xfrm>
          <a:prstGeom prst="borderCallout2">
            <a:avLst>
              <a:gd name="adj1" fmla="val 48694"/>
              <a:gd name="adj2" fmla="val 103911"/>
              <a:gd name="adj3" fmla="val 49595"/>
              <a:gd name="adj4" fmla="val 114697"/>
              <a:gd name="adj5" fmla="val 76560"/>
              <a:gd name="adj6" fmla="val 120507"/>
            </a:avLst>
          </a:prstGeom>
          <a:solidFill>
            <a:schemeClr val="accent1"/>
          </a:solidFill>
          <a:ln w="9525">
            <a:solidFill>
              <a:srgbClr val="FF0000"/>
            </a:solidFill>
            <a:miter lim="800000"/>
            <a:headEnd/>
            <a:tailEnd/>
          </a:ln>
          <a:effectLst/>
        </p:spPr>
        <p:txBody>
          <a:bodyPr/>
          <a:lstStyle/>
          <a:p>
            <a:r>
              <a:rPr lang="en-US" sz="1200" b="0" dirty="0" smtClean="0"/>
              <a:t>Filled with </a:t>
            </a:r>
            <a:r>
              <a:rPr lang="en-US" sz="1200" b="0" dirty="0" err="1" smtClean="0"/>
              <a:t>cf</a:t>
            </a:r>
            <a:r>
              <a:rPr lang="en-US" sz="1200" b="0" dirty="0" smtClean="0"/>
              <a:t> in transition section</a:t>
            </a:r>
          </a:p>
          <a:p>
            <a:r>
              <a:rPr lang="en-US" sz="1200" b="0" dirty="0" smtClean="0"/>
              <a:t>  -  enhance stiffness</a:t>
            </a:r>
          </a:p>
          <a:p>
            <a:r>
              <a:rPr lang="en-US" sz="1200" b="0" dirty="0" smtClean="0"/>
              <a:t>  -  increase surface area for gluing</a:t>
            </a:r>
          </a:p>
        </p:txBody>
      </p:sp>
      <p:sp>
        <p:nvSpPr>
          <p:cNvPr id="6" name="TextBox 5"/>
          <p:cNvSpPr txBox="1"/>
          <p:nvPr/>
        </p:nvSpPr>
        <p:spPr>
          <a:xfrm>
            <a:off x="856294" y="749226"/>
            <a:ext cx="7220246" cy="1384995"/>
          </a:xfrm>
          <a:prstGeom prst="rect">
            <a:avLst/>
          </a:prstGeom>
          <a:noFill/>
        </p:spPr>
        <p:txBody>
          <a:bodyPr wrap="none" rtlCol="0">
            <a:spAutoFit/>
          </a:bodyPr>
          <a:lstStyle/>
          <a:p>
            <a:r>
              <a:rPr lang="en-US" sz="1200" b="0" dirty="0" smtClean="0"/>
              <a:t>Thin, front section with 27 troughs </a:t>
            </a:r>
            <a:r>
              <a:rPr lang="en-US" sz="1200" b="0" dirty="0" smtClean="0">
                <a:sym typeface="Wingdings" pitchFamily="2" charset="2"/>
              </a:rPr>
              <a:t> </a:t>
            </a:r>
            <a:r>
              <a:rPr lang="en-US" sz="1200" b="0" dirty="0" smtClean="0"/>
              <a:t>cooling tubes and cables of the inner assemblies can be removed </a:t>
            </a:r>
          </a:p>
          <a:p>
            <a:r>
              <a:rPr lang="en-US" sz="1200" b="0" dirty="0" smtClean="0"/>
              <a:t>from the outside of the HC, while outer assembly tubes and cables are kept inside the HC</a:t>
            </a:r>
          </a:p>
          <a:p>
            <a:endParaRPr lang="en-US" sz="1200" b="0" dirty="0" smtClean="0"/>
          </a:p>
          <a:p>
            <a:r>
              <a:rPr lang="en-US" sz="1200" b="0" dirty="0" smtClean="0"/>
              <a:t>All carbon-fiber reinforced plastic design consisting of 3 sections:</a:t>
            </a:r>
          </a:p>
          <a:p>
            <a:r>
              <a:rPr lang="en-US" sz="1200" b="0" dirty="0" smtClean="0"/>
              <a:t>     - front corrugated single-wall section (1 mm thick)</a:t>
            </a:r>
          </a:p>
          <a:p>
            <a:r>
              <a:rPr lang="en-US" sz="1200" b="0" dirty="0" smtClean="0"/>
              <a:t>     - transition section where front and rear sections are glued together</a:t>
            </a:r>
          </a:p>
          <a:p>
            <a:r>
              <a:rPr lang="en-US" sz="1200" b="0" dirty="0" smtClean="0"/>
              <a:t>     - rear section (which is basically the same as the existing design)</a:t>
            </a:r>
            <a:endParaRPr lang="en-US" sz="1200" b="0" dirty="0"/>
          </a:p>
        </p:txBody>
      </p:sp>
      <p:sp>
        <p:nvSpPr>
          <p:cNvPr id="7" name="AutoShape 16"/>
          <p:cNvSpPr>
            <a:spLocks/>
          </p:cNvSpPr>
          <p:nvPr/>
        </p:nvSpPr>
        <p:spPr bwMode="auto">
          <a:xfrm>
            <a:off x="152400" y="4724400"/>
            <a:ext cx="1676400" cy="304800"/>
          </a:xfrm>
          <a:prstGeom prst="borderCallout2">
            <a:avLst>
              <a:gd name="adj1" fmla="val 48694"/>
              <a:gd name="adj2" fmla="val 108001"/>
              <a:gd name="adj3" fmla="val 51627"/>
              <a:gd name="adj4" fmla="val 117799"/>
              <a:gd name="adj5" fmla="val -55947"/>
              <a:gd name="adj6" fmla="val 128751"/>
            </a:avLst>
          </a:prstGeom>
          <a:solidFill>
            <a:schemeClr val="accent1"/>
          </a:solidFill>
          <a:ln w="9525">
            <a:solidFill>
              <a:srgbClr val="FF0000"/>
            </a:solidFill>
            <a:miter lim="800000"/>
            <a:headEnd/>
            <a:tailEnd/>
          </a:ln>
          <a:effectLst/>
        </p:spPr>
        <p:txBody>
          <a:bodyPr anchor="ctr"/>
          <a:lstStyle/>
          <a:p>
            <a:pPr algn="ctr"/>
            <a:r>
              <a:rPr lang="en-US" sz="1200" b="0" dirty="0" smtClean="0"/>
              <a:t>rear section (shorten)</a:t>
            </a:r>
          </a:p>
        </p:txBody>
      </p:sp>
      <p:sp>
        <p:nvSpPr>
          <p:cNvPr id="8" name="AutoShape 16"/>
          <p:cNvSpPr>
            <a:spLocks/>
          </p:cNvSpPr>
          <p:nvPr/>
        </p:nvSpPr>
        <p:spPr bwMode="auto">
          <a:xfrm>
            <a:off x="762000" y="5181600"/>
            <a:ext cx="1371600" cy="304800"/>
          </a:xfrm>
          <a:prstGeom prst="borderCallout2">
            <a:avLst>
              <a:gd name="adj1" fmla="val 48694"/>
              <a:gd name="adj2" fmla="val 110161"/>
              <a:gd name="adj3" fmla="val 48657"/>
              <a:gd name="adj4" fmla="val 124280"/>
              <a:gd name="adj5" fmla="val -85619"/>
              <a:gd name="adj6" fmla="val 144380"/>
            </a:avLst>
          </a:prstGeom>
          <a:solidFill>
            <a:schemeClr val="accent1"/>
          </a:solidFill>
          <a:ln w="9525">
            <a:solidFill>
              <a:srgbClr val="FF0000"/>
            </a:solidFill>
            <a:miter lim="800000"/>
            <a:headEnd/>
            <a:tailEnd/>
          </a:ln>
          <a:effectLst/>
        </p:spPr>
        <p:txBody>
          <a:bodyPr anchor="ctr"/>
          <a:lstStyle/>
          <a:p>
            <a:pPr algn="ctr"/>
            <a:r>
              <a:rPr lang="en-US" sz="1200" b="0" dirty="0" smtClean="0"/>
              <a:t>transition section</a:t>
            </a:r>
          </a:p>
        </p:txBody>
      </p:sp>
      <p:sp>
        <p:nvSpPr>
          <p:cNvPr id="9" name="AutoShape 16"/>
          <p:cNvSpPr>
            <a:spLocks/>
          </p:cNvSpPr>
          <p:nvPr/>
        </p:nvSpPr>
        <p:spPr bwMode="auto">
          <a:xfrm>
            <a:off x="2209800" y="5562600"/>
            <a:ext cx="1066800" cy="304800"/>
          </a:xfrm>
          <a:prstGeom prst="borderCallout2">
            <a:avLst>
              <a:gd name="adj1" fmla="val 48694"/>
              <a:gd name="adj2" fmla="val 110161"/>
              <a:gd name="adj3" fmla="val 48657"/>
              <a:gd name="adj4" fmla="val 124280"/>
              <a:gd name="adj5" fmla="val 489"/>
              <a:gd name="adj6" fmla="val 135772"/>
            </a:avLst>
          </a:prstGeom>
          <a:solidFill>
            <a:schemeClr val="accent1"/>
          </a:solidFill>
          <a:ln w="9525">
            <a:solidFill>
              <a:srgbClr val="FF0000"/>
            </a:solidFill>
            <a:miter lim="800000"/>
            <a:headEnd/>
            <a:tailEnd/>
          </a:ln>
          <a:effectLst/>
        </p:spPr>
        <p:txBody>
          <a:bodyPr anchor="ctr"/>
          <a:lstStyle/>
          <a:p>
            <a:pPr algn="ctr"/>
            <a:r>
              <a:rPr lang="en-US" sz="1200" b="0" dirty="0" smtClean="0"/>
              <a:t>front section</a:t>
            </a:r>
          </a:p>
        </p:txBody>
      </p:sp>
      <p:sp>
        <p:nvSpPr>
          <p:cNvPr id="10" name="TextBox 9"/>
          <p:cNvSpPr txBox="1"/>
          <p:nvPr/>
        </p:nvSpPr>
        <p:spPr>
          <a:xfrm>
            <a:off x="1143000" y="6019800"/>
            <a:ext cx="3228769" cy="261610"/>
          </a:xfrm>
          <a:prstGeom prst="rect">
            <a:avLst/>
          </a:prstGeom>
          <a:noFill/>
        </p:spPr>
        <p:txBody>
          <a:bodyPr wrap="none" rtlCol="0">
            <a:spAutoFit/>
          </a:bodyPr>
          <a:lstStyle/>
          <a:p>
            <a:r>
              <a:rPr lang="en-US" sz="1100" b="0" dirty="0" smtClean="0"/>
              <a:t>Note: only a short length of rear section is shown</a:t>
            </a:r>
            <a:endParaRPr lang="en-US" sz="1100" b="0" dirty="0"/>
          </a:p>
        </p:txBody>
      </p:sp>
      <p:sp>
        <p:nvSpPr>
          <p:cNvPr id="14" name="Text Box 6"/>
          <p:cNvSpPr txBox="1">
            <a:spLocks noChangeArrowheads="1"/>
          </p:cNvSpPr>
          <p:nvPr/>
        </p:nvSpPr>
        <p:spPr bwMode="auto">
          <a:xfrm>
            <a:off x="593725" y="381000"/>
            <a:ext cx="3775393" cy="369332"/>
          </a:xfrm>
          <a:prstGeom prst="rect">
            <a:avLst/>
          </a:prstGeom>
          <a:solidFill>
            <a:schemeClr val="accent1"/>
          </a:solidFill>
          <a:ln w="9525">
            <a:noFill/>
            <a:miter lim="800000"/>
            <a:headEnd/>
            <a:tailEnd/>
          </a:ln>
          <a:effectLst/>
        </p:spPr>
        <p:txBody>
          <a:bodyPr wrap="none">
            <a:spAutoFit/>
          </a:bodyPr>
          <a:lstStyle/>
          <a:p>
            <a:r>
              <a:rPr lang="en-US" b="0" dirty="0" smtClean="0"/>
              <a:t>Conceptual Design of Half Cylinder</a:t>
            </a:r>
          </a:p>
        </p:txBody>
      </p:sp>
      <p:pic>
        <p:nvPicPr>
          <p:cNvPr id="17" name="Picture 3" descr="CMS Logo">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48625" y="304800"/>
            <a:ext cx="714375" cy="714375"/>
          </a:xfrm>
          <a:prstGeom prst="rect">
            <a:avLst/>
          </a:prstGeom>
          <a:noFill/>
        </p:spPr>
      </p:pic>
      <p:sp>
        <p:nvSpPr>
          <p:cNvPr id="20" name="Footer Placeholder 4"/>
          <p:cNvSpPr>
            <a:spLocks noGrp="1"/>
          </p:cNvSpPr>
          <p:nvPr>
            <p:ph type="ftr" sz="quarter" idx="11"/>
          </p:nvPr>
        </p:nvSpPr>
        <p:spPr>
          <a:xfrm>
            <a:off x="3124200" y="6245225"/>
            <a:ext cx="2895600" cy="476250"/>
          </a:xfrm>
        </p:spPr>
        <p:txBody>
          <a:bodyPr/>
          <a:lstStyle/>
          <a:p>
            <a:r>
              <a:rPr lang="de-DE" smtClean="0"/>
              <a:t>CMS FPix Upgrade Mech Nov '11</a:t>
            </a:r>
            <a:endParaRPr lang="en-US" dirty="0"/>
          </a:p>
        </p:txBody>
      </p:sp>
      <p:sp>
        <p:nvSpPr>
          <p:cNvPr id="2" name="Slide Number Placeholder 1"/>
          <p:cNvSpPr>
            <a:spLocks noGrp="1"/>
          </p:cNvSpPr>
          <p:nvPr>
            <p:ph type="sldNum" sz="quarter" idx="12"/>
          </p:nvPr>
        </p:nvSpPr>
        <p:spPr/>
        <p:txBody>
          <a:bodyPr/>
          <a:lstStyle/>
          <a:p>
            <a:fld id="{C4B00173-92ED-46CC-81B0-AB0B2F02F7ED}"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593725" y="623887"/>
            <a:ext cx="3728713" cy="369332"/>
          </a:xfrm>
          <a:prstGeom prst="rect">
            <a:avLst/>
          </a:prstGeom>
          <a:solidFill>
            <a:schemeClr val="accent1"/>
          </a:solidFill>
          <a:ln w="9525">
            <a:noFill/>
            <a:miter lim="800000"/>
            <a:headEnd/>
            <a:tailEnd/>
          </a:ln>
          <a:effectLst/>
        </p:spPr>
        <p:txBody>
          <a:bodyPr wrap="none">
            <a:spAutoFit/>
          </a:bodyPr>
          <a:lstStyle/>
          <a:p>
            <a:r>
              <a:rPr lang="en-US" b="0" dirty="0" smtClean="0"/>
              <a:t>4-Blade Thermal Testing Assembly</a:t>
            </a:r>
            <a:endParaRPr lang="en-US" b="0" dirty="0"/>
          </a:p>
        </p:txBody>
      </p:sp>
      <p:sp>
        <p:nvSpPr>
          <p:cNvPr id="5" name="TextBox 4"/>
          <p:cNvSpPr txBox="1"/>
          <p:nvPr/>
        </p:nvSpPr>
        <p:spPr>
          <a:xfrm>
            <a:off x="618277" y="1456015"/>
            <a:ext cx="3572723" cy="4524315"/>
          </a:xfrm>
          <a:prstGeom prst="rect">
            <a:avLst/>
          </a:prstGeom>
          <a:noFill/>
        </p:spPr>
        <p:txBody>
          <a:bodyPr wrap="square" rtlCol="0">
            <a:spAutoFit/>
          </a:bodyPr>
          <a:lstStyle/>
          <a:p>
            <a:pPr>
              <a:buFont typeface="Arial" pitchFamily="34" charset="0"/>
              <a:buChar char="•"/>
            </a:pPr>
            <a:r>
              <a:rPr lang="en-US" b="0" dirty="0" smtClean="0"/>
              <a:t>  Use this test to verify the overall temperature drop experimentally from the CO2 coolant to module (Goal:  to be within 10</a:t>
            </a:r>
            <a:r>
              <a:rPr lang="en-US" b="0" baseline="30000" dirty="0" smtClean="0"/>
              <a:t>o</a:t>
            </a:r>
            <a:r>
              <a:rPr lang="en-US" b="0" dirty="0" smtClean="0"/>
              <a:t>C with a heat load of 3W per module, agreed upon at the last CMS Tracker Upgrade Mechanics/Cooling Meeting as the cooling performance specification for the design)</a:t>
            </a:r>
          </a:p>
          <a:p>
            <a:pPr>
              <a:buFont typeface="Arial" pitchFamily="34" charset="0"/>
              <a:buChar char="•"/>
            </a:pPr>
            <a:endParaRPr lang="en-US" b="0" dirty="0" smtClean="0"/>
          </a:p>
          <a:p>
            <a:pPr>
              <a:buFont typeface="Arial" pitchFamily="34" charset="0"/>
              <a:buChar char="•"/>
            </a:pPr>
            <a:r>
              <a:rPr lang="en-US" b="0" dirty="0" smtClean="0"/>
              <a:t>  4 TPG blades will be bonded to 2 CC ring segments</a:t>
            </a:r>
          </a:p>
          <a:p>
            <a:endParaRPr lang="en-US" b="0" dirty="0" smtClean="0"/>
          </a:p>
          <a:p>
            <a:pPr>
              <a:buFont typeface="Arial" pitchFamily="34" charset="0"/>
              <a:buChar char="•"/>
            </a:pPr>
            <a:r>
              <a:rPr lang="en-US" b="0" dirty="0" smtClean="0"/>
              <a:t>  Dummy 2x8 modules will be glued to blades</a:t>
            </a:r>
          </a:p>
        </p:txBody>
      </p:sp>
      <p:pic>
        <p:nvPicPr>
          <p:cNvPr id="6" name="Picture 5" descr="a5.jpg"/>
          <p:cNvPicPr>
            <a:picLocks noChangeAspect="1"/>
          </p:cNvPicPr>
          <p:nvPr/>
        </p:nvPicPr>
        <p:blipFill>
          <a:blip r:embed="rId2"/>
          <a:stretch>
            <a:fillRect/>
          </a:stretch>
        </p:blipFill>
        <p:spPr>
          <a:xfrm>
            <a:off x="4191000" y="1917470"/>
            <a:ext cx="4768937" cy="3690450"/>
          </a:xfrm>
          <a:prstGeom prst="rect">
            <a:avLst/>
          </a:prstGeom>
        </p:spPr>
      </p:pic>
      <p:pic>
        <p:nvPicPr>
          <p:cNvPr id="7" name="Picture 6" descr="a2.jpg"/>
          <p:cNvPicPr>
            <a:picLocks noChangeAspect="1"/>
          </p:cNvPicPr>
          <p:nvPr/>
        </p:nvPicPr>
        <p:blipFill>
          <a:blip r:embed="rId3" cstate="print"/>
          <a:stretch>
            <a:fillRect/>
          </a:stretch>
        </p:blipFill>
        <p:spPr>
          <a:xfrm>
            <a:off x="4495800" y="990600"/>
            <a:ext cx="1395919" cy="1066800"/>
          </a:xfrm>
          <a:prstGeom prst="rect">
            <a:avLst/>
          </a:prstGeom>
        </p:spPr>
      </p:pic>
      <p:pic>
        <p:nvPicPr>
          <p:cNvPr id="8" name="Picture 3" descr="CMS Logo">
            <a:hlinkClick r:id="rId4"/>
          </p:cNvPr>
          <p:cNvPicPr>
            <a:picLocks noChangeAspect="1" noChangeArrowheads="1"/>
          </p:cNvPicPr>
          <p:nvPr/>
        </p:nvPicPr>
        <p:blipFill>
          <a:blip r:embed="rId5"/>
          <a:srcRect/>
          <a:stretch>
            <a:fillRect/>
          </a:stretch>
        </p:blipFill>
        <p:spPr bwMode="auto">
          <a:xfrm>
            <a:off x="8048625" y="304800"/>
            <a:ext cx="714375" cy="714375"/>
          </a:xfrm>
          <a:prstGeom prst="rect">
            <a:avLst/>
          </a:prstGeom>
          <a:noFill/>
        </p:spPr>
      </p:pic>
      <p:sp>
        <p:nvSpPr>
          <p:cNvPr id="10" name="Footer Placeholder 4"/>
          <p:cNvSpPr>
            <a:spLocks noGrp="1"/>
          </p:cNvSpPr>
          <p:nvPr>
            <p:ph type="ftr" sz="quarter" idx="11"/>
          </p:nvPr>
        </p:nvSpPr>
        <p:spPr>
          <a:xfrm>
            <a:off x="3124200" y="6245225"/>
            <a:ext cx="2895600" cy="476250"/>
          </a:xfrm>
        </p:spPr>
        <p:txBody>
          <a:bodyPr/>
          <a:lstStyle/>
          <a:p>
            <a:r>
              <a:rPr lang="de-DE" smtClean="0"/>
              <a:t>CMS Pixel Mech Upgrade Nov '11</a:t>
            </a:r>
            <a:endParaRPr lang="en-US" dirty="0"/>
          </a:p>
        </p:txBody>
      </p:sp>
      <p:sp>
        <p:nvSpPr>
          <p:cNvPr id="11" name="Slide Number Placeholder 5"/>
          <p:cNvSpPr>
            <a:spLocks noGrp="1"/>
          </p:cNvSpPr>
          <p:nvPr>
            <p:ph type="sldNum" sz="quarter" idx="12"/>
          </p:nvPr>
        </p:nvSpPr>
        <p:spPr>
          <a:xfrm>
            <a:off x="6553200" y="6245225"/>
            <a:ext cx="2133600" cy="476250"/>
          </a:xfrm>
        </p:spPr>
        <p:txBody>
          <a:bodyPr/>
          <a:lstStyle/>
          <a:p>
            <a:fld id="{97CDC7A6-AEBC-4651-A8DF-76D70D9400DA}" type="slidenum">
              <a:rPr lang="en-US"/>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27</a:t>
            </a:fld>
            <a:endParaRPr lang="en-US"/>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0763"/>
            <a:ext cx="8283895" cy="624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0286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28</a:t>
            </a:fld>
            <a:endParaRPr lang="en-US"/>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049" y="533400"/>
            <a:ext cx="8146351" cy="5637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5221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29</a:t>
            </a:fld>
            <a:endParaRPr lang="en-US"/>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99480"/>
            <a:ext cx="7391400" cy="560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485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Pipe</a:t>
            </a:r>
            <a:endParaRPr lang="en-US" dirty="0"/>
          </a:p>
        </p:txBody>
      </p:sp>
      <p:sp>
        <p:nvSpPr>
          <p:cNvPr id="4" name="Date Placeholder 3"/>
          <p:cNvSpPr>
            <a:spLocks noGrp="1"/>
          </p:cNvSpPr>
          <p:nvPr>
            <p:ph type="dt" sz="half" idx="10"/>
          </p:nvPr>
        </p:nvSpPr>
        <p:spPr/>
        <p:txBody>
          <a:bodyPr/>
          <a:lstStyle/>
          <a:p>
            <a:fld id="{6E9F628D-EA7E-4C0A-B343-54848721F0B4}"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D36FC54A-3EDB-0E4C-B465-0CBFDE95F52C}" type="slidenum">
              <a:rPr lang="en-US" smtClean="0"/>
              <a:pPr/>
              <a:t>3</a:t>
            </a:fld>
            <a:endParaRPr lang="en-US"/>
          </a:p>
        </p:txBody>
      </p:sp>
      <p:sp>
        <p:nvSpPr>
          <p:cNvPr id="7" name="Content Placeholder 2"/>
          <p:cNvSpPr>
            <a:spLocks noGrp="1"/>
          </p:cNvSpPr>
          <p:nvPr>
            <p:ph idx="1"/>
          </p:nvPr>
        </p:nvSpPr>
        <p:spPr>
          <a:xfrm>
            <a:off x="457200" y="1270000"/>
            <a:ext cx="8229600" cy="701524"/>
          </a:xfrm>
        </p:spPr>
        <p:txBody>
          <a:bodyPr/>
          <a:lstStyle/>
          <a:p>
            <a:r>
              <a:rPr lang="en-US" dirty="0" smtClean="0"/>
              <a:t>New design:</a:t>
            </a:r>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10" name="Picture 9"/>
          <p:cNvPicPr>
            <a:picLocks noChangeAspect="1"/>
          </p:cNvPicPr>
          <p:nvPr/>
        </p:nvPicPr>
        <p:blipFill>
          <a:blip r:embed="rId2"/>
          <a:stretch>
            <a:fillRect/>
          </a:stretch>
        </p:blipFill>
        <p:spPr>
          <a:xfrm>
            <a:off x="457200" y="1841213"/>
            <a:ext cx="6267752" cy="4214305"/>
          </a:xfrm>
          <a:prstGeom prst="rect">
            <a:avLst/>
          </a:prstGeom>
        </p:spPr>
      </p:pic>
      <p:sp>
        <p:nvSpPr>
          <p:cNvPr id="11" name="Rounded Rectangular Callout 10"/>
          <p:cNvSpPr/>
          <p:nvPr/>
        </p:nvSpPr>
        <p:spPr>
          <a:xfrm>
            <a:off x="5515428" y="1270000"/>
            <a:ext cx="3171371" cy="923330"/>
          </a:xfrm>
          <a:prstGeom prst="wedgeRoundRectCallout">
            <a:avLst>
              <a:gd name="adj1" fmla="val -72255"/>
              <a:gd name="adj2" fmla="val 154936"/>
              <a:gd name="adj3" fmla="val 16667"/>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5515428" y="1270000"/>
            <a:ext cx="3326191" cy="923330"/>
          </a:xfrm>
          <a:prstGeom prst="rect">
            <a:avLst/>
          </a:prstGeom>
          <a:noFill/>
        </p:spPr>
        <p:txBody>
          <a:bodyPr wrap="square" rtlCol="0">
            <a:spAutoFit/>
          </a:bodyPr>
          <a:lstStyle/>
          <a:p>
            <a:r>
              <a:rPr lang="en-US" dirty="0" smtClean="0"/>
              <a:t>Conical section extends to lower |Z| to compensate for smaller diameter of central section</a:t>
            </a:r>
            <a:endParaRPr lang="en-US" dirty="0"/>
          </a:p>
        </p:txBody>
      </p:sp>
      <p:sp>
        <p:nvSpPr>
          <p:cNvPr id="13" name="Rounded Rectangular Callout 12"/>
          <p:cNvSpPr/>
          <p:nvPr/>
        </p:nvSpPr>
        <p:spPr>
          <a:xfrm>
            <a:off x="5972630" y="3205238"/>
            <a:ext cx="2868990" cy="646331"/>
          </a:xfrm>
          <a:prstGeom prst="wedgeRoundRectCallout">
            <a:avLst>
              <a:gd name="adj1" fmla="val -97242"/>
              <a:gd name="adj2" fmla="val -31205"/>
              <a:gd name="adj3" fmla="val 16667"/>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5972629" y="3205238"/>
            <a:ext cx="3171371" cy="646331"/>
          </a:xfrm>
          <a:prstGeom prst="rect">
            <a:avLst/>
          </a:prstGeom>
          <a:noFill/>
        </p:spPr>
        <p:txBody>
          <a:bodyPr wrap="square" rtlCol="0">
            <a:spAutoFit/>
          </a:bodyPr>
          <a:lstStyle/>
          <a:p>
            <a:r>
              <a:rPr lang="en-US" dirty="0" smtClean="0"/>
              <a:t>Support flange embedded in the pipe machining process</a:t>
            </a:r>
            <a:endParaRPr lang="en-US" dirty="0"/>
          </a:p>
        </p:txBody>
      </p:sp>
      <p:sp>
        <p:nvSpPr>
          <p:cNvPr id="16" name="Rounded Rectangular Callout 15"/>
          <p:cNvSpPr/>
          <p:nvPr/>
        </p:nvSpPr>
        <p:spPr>
          <a:xfrm>
            <a:off x="5667828" y="4301813"/>
            <a:ext cx="3018973" cy="923330"/>
          </a:xfrm>
          <a:prstGeom prst="wedgeRoundRectCallout">
            <a:avLst>
              <a:gd name="adj1" fmla="val -123326"/>
              <a:gd name="adj2" fmla="val -98451"/>
              <a:gd name="adj3" fmla="val 16667"/>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667829" y="4301813"/>
            <a:ext cx="3018972" cy="923330"/>
          </a:xfrm>
          <a:prstGeom prst="rect">
            <a:avLst/>
          </a:prstGeom>
          <a:noFill/>
        </p:spPr>
        <p:txBody>
          <a:bodyPr wrap="square" rtlCol="0">
            <a:spAutoFit/>
          </a:bodyPr>
          <a:lstStyle/>
          <a:p>
            <a:r>
              <a:rPr lang="en-US" dirty="0" smtClean="0"/>
              <a:t>Different choice of material. </a:t>
            </a:r>
            <a:r>
              <a:rPr lang="en-US" dirty="0" err="1" smtClean="0"/>
              <a:t>AlBe</a:t>
            </a:r>
            <a:r>
              <a:rPr lang="en-US" dirty="0" smtClean="0"/>
              <a:t> instead of stainless steel for the external parts</a:t>
            </a:r>
            <a:endParaRPr lang="en-US" dirty="0"/>
          </a:p>
        </p:txBody>
      </p:sp>
      <p:sp>
        <p:nvSpPr>
          <p:cNvPr id="15" name="TextBox 14"/>
          <p:cNvSpPr txBox="1"/>
          <p:nvPr/>
        </p:nvSpPr>
        <p:spPr>
          <a:xfrm>
            <a:off x="1789190" y="5380182"/>
            <a:ext cx="620683" cy="400110"/>
          </a:xfrm>
          <a:prstGeom prst="rect">
            <a:avLst/>
          </a:prstGeom>
          <a:noFill/>
        </p:spPr>
        <p:txBody>
          <a:bodyPr wrap="none" rtlCol="0">
            <a:spAutoFit/>
          </a:bodyPr>
          <a:lstStyle/>
          <a:p>
            <a:r>
              <a:rPr lang="en-US" sz="2000" dirty="0" smtClean="0">
                <a:solidFill>
                  <a:schemeClr val="accent2"/>
                </a:solidFill>
              </a:rPr>
              <a:t>OLD</a:t>
            </a:r>
            <a:endParaRPr lang="en-US" sz="2000" dirty="0">
              <a:solidFill>
                <a:schemeClr val="accent2"/>
              </a:solidFill>
            </a:endParaRPr>
          </a:p>
        </p:txBody>
      </p:sp>
      <p:sp>
        <p:nvSpPr>
          <p:cNvPr id="18" name="TextBox 17"/>
          <p:cNvSpPr txBox="1"/>
          <p:nvPr/>
        </p:nvSpPr>
        <p:spPr>
          <a:xfrm>
            <a:off x="1168507" y="3651514"/>
            <a:ext cx="710451" cy="400110"/>
          </a:xfrm>
          <a:prstGeom prst="rect">
            <a:avLst/>
          </a:prstGeom>
          <a:noFill/>
        </p:spPr>
        <p:txBody>
          <a:bodyPr wrap="none" rtlCol="0">
            <a:spAutoFit/>
          </a:bodyPr>
          <a:lstStyle/>
          <a:p>
            <a:r>
              <a:rPr lang="en-US" sz="2000" dirty="0" smtClean="0">
                <a:solidFill>
                  <a:schemeClr val="accent2"/>
                </a:solidFill>
              </a:rPr>
              <a:t>NEW</a:t>
            </a:r>
            <a:endParaRPr lang="en-US" sz="2000" dirty="0">
              <a:solidFill>
                <a:schemeClr val="accent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talk about FNAL test beam?</a:t>
            </a:r>
            <a:endParaRPr lang="en-US" dirty="0"/>
          </a:p>
        </p:txBody>
      </p:sp>
      <p:sp>
        <p:nvSpPr>
          <p:cNvPr id="3" name="Content Placeholder 2"/>
          <p:cNvSpPr>
            <a:spLocks noGrp="1"/>
          </p:cNvSpPr>
          <p:nvPr>
            <p:ph idx="1"/>
          </p:nvPr>
        </p:nvSpPr>
        <p:spPr/>
        <p:txBody>
          <a:bodyPr/>
          <a:lstStyle/>
          <a:p>
            <a:r>
              <a:rPr lang="en-US" dirty="0" smtClean="0"/>
              <a:t>No beam will be available at CERN during Long Shutdown 1 (all of 2013)</a:t>
            </a:r>
          </a:p>
          <a:p>
            <a:r>
              <a:rPr lang="en-US" dirty="0" smtClean="0"/>
              <a:t>PSI46dig_v2 (pixel ROC for Phase 1) is likely to be ready for a beam test of rate capability exactly when LS1 starts.</a:t>
            </a:r>
          </a:p>
          <a:p>
            <a:r>
              <a:rPr lang="en-US" dirty="0" smtClean="0"/>
              <a:t>Rate capability can be tested at PSI, but only with low energy </a:t>
            </a:r>
            <a:r>
              <a:rPr lang="en-US" dirty="0" err="1" smtClean="0"/>
              <a:t>pions</a:t>
            </a:r>
            <a:r>
              <a:rPr lang="en-US" dirty="0"/>
              <a:t> </a:t>
            </a:r>
            <a:r>
              <a:rPr lang="en-US" dirty="0" smtClean="0">
                <a:sym typeface="Wingdings" pitchFamily="2" charset="2"/>
              </a:rPr>
              <a:t> precision measurements are problematic</a:t>
            </a:r>
            <a:endParaRPr lang="en-US" dirty="0"/>
          </a:p>
        </p:txBody>
      </p:sp>
      <p:sp>
        <p:nvSpPr>
          <p:cNvPr id="4" name="Slide Number Placeholder 3"/>
          <p:cNvSpPr>
            <a:spLocks noGrp="1"/>
          </p:cNvSpPr>
          <p:nvPr>
            <p:ph type="sldNum" sz="quarter" idx="12"/>
          </p:nvPr>
        </p:nvSpPr>
        <p:spPr/>
        <p:txBody>
          <a:bodyPr/>
          <a:lstStyle/>
          <a:p>
            <a:fld id="{8BBB7357-1DFF-4AD8-91C5-2831A1415444}" type="slidenum">
              <a:rPr lang="en-US" smtClean="0"/>
              <a:t>30</a:t>
            </a:fld>
            <a:endParaRPr lang="en-US"/>
          </a:p>
        </p:txBody>
      </p:sp>
    </p:spTree>
    <p:extLst>
      <p:ext uri="{BB962C8B-B14F-4D97-AF65-F5344CB8AC3E}">
        <p14:creationId xmlns:p14="http://schemas.microsoft.com/office/powerpoint/2010/main" val="28605356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High Rate test beam at FNAL:</a:t>
            </a:r>
            <a:br>
              <a:rPr lang="en-US" dirty="0" smtClean="0"/>
            </a:br>
            <a:r>
              <a:rPr lang="en-US" dirty="0" smtClean="0"/>
              <a:t>What </a:t>
            </a:r>
            <a:r>
              <a:rPr lang="en-US" dirty="0" smtClean="0"/>
              <a:t>is required?</a:t>
            </a:r>
            <a:endParaRPr lang="en-US" dirty="0"/>
          </a:p>
        </p:txBody>
      </p:sp>
      <p:sp>
        <p:nvSpPr>
          <p:cNvPr id="3" name="Content Placeholder 2"/>
          <p:cNvSpPr>
            <a:spLocks noGrp="1"/>
          </p:cNvSpPr>
          <p:nvPr>
            <p:ph idx="1"/>
          </p:nvPr>
        </p:nvSpPr>
        <p:spPr>
          <a:xfrm>
            <a:off x="457200" y="1600200"/>
            <a:ext cx="8229600" cy="4190999"/>
          </a:xfrm>
        </p:spPr>
        <p:txBody>
          <a:bodyPr>
            <a:normAutofit fontScale="92500" lnSpcReduction="20000"/>
          </a:bodyPr>
          <a:lstStyle/>
          <a:p>
            <a:r>
              <a:rPr lang="en-US" dirty="0" smtClean="0"/>
              <a:t>Short section of </a:t>
            </a:r>
            <a:r>
              <a:rPr lang="en-US" dirty="0" err="1" smtClean="0"/>
              <a:t>beamline</a:t>
            </a:r>
            <a:r>
              <a:rPr lang="en-US" dirty="0" smtClean="0"/>
              <a:t> (less than 1 meter)</a:t>
            </a:r>
          </a:p>
          <a:p>
            <a:r>
              <a:rPr lang="en-US" dirty="0" smtClean="0"/>
              <a:t>Beam spot larger than 1 pixel ROC (8mm x 8mm)</a:t>
            </a:r>
          </a:p>
          <a:p>
            <a:r>
              <a:rPr lang="en-US" dirty="0" smtClean="0"/>
              <a:t>Rate adjustable up to ~500 MHz/cm</a:t>
            </a:r>
            <a:r>
              <a:rPr lang="en-US" baseline="30000" dirty="0" smtClean="0"/>
              <a:t>2</a:t>
            </a:r>
          </a:p>
          <a:p>
            <a:r>
              <a:rPr lang="en-US" dirty="0" smtClean="0"/>
              <a:t>High energy particles (to minimize interactions and multiple scattering</a:t>
            </a:r>
            <a:r>
              <a:rPr lang="en-US" dirty="0" smtClean="0"/>
              <a:t>)</a:t>
            </a:r>
          </a:p>
          <a:p>
            <a:r>
              <a:rPr lang="en-US" dirty="0" smtClean="0"/>
              <a:t>Area identified: M03</a:t>
            </a:r>
          </a:p>
          <a:p>
            <a:r>
              <a:rPr lang="en-US" dirty="0" smtClean="0"/>
              <a:t>A </a:t>
            </a:r>
            <a:r>
              <a:rPr lang="en-US" dirty="0"/>
              <a:t>new running condition is required (radiation safety ok)</a:t>
            </a:r>
          </a:p>
          <a:p>
            <a:r>
              <a:rPr lang="en-US" dirty="0"/>
              <a:t>The sooner a request is made to FNAL, the better.</a:t>
            </a:r>
            <a:endParaRPr lang="en-US" dirty="0"/>
          </a:p>
        </p:txBody>
      </p:sp>
      <p:sp>
        <p:nvSpPr>
          <p:cNvPr id="4" name="Slide Number Placeholder 3"/>
          <p:cNvSpPr>
            <a:spLocks noGrp="1"/>
          </p:cNvSpPr>
          <p:nvPr>
            <p:ph type="sldNum" sz="quarter" idx="12"/>
          </p:nvPr>
        </p:nvSpPr>
        <p:spPr/>
        <p:txBody>
          <a:bodyPr/>
          <a:lstStyle/>
          <a:p>
            <a:fld id="{8BBB7357-1DFF-4AD8-91C5-2831A1415444}" type="slidenum">
              <a:rPr lang="en-US" smtClean="0"/>
              <a:t>31</a:t>
            </a:fld>
            <a:endParaRPr lang="en-US"/>
          </a:p>
        </p:txBody>
      </p:sp>
    </p:spTree>
    <p:extLst>
      <p:ext uri="{BB962C8B-B14F-4D97-AF65-F5344CB8AC3E}">
        <p14:creationId xmlns:p14="http://schemas.microsoft.com/office/powerpoint/2010/main" val="42840859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Pixel Phase 1 Pilot System</a:t>
            </a:r>
            <a:br>
              <a:rPr lang="en-US" dirty="0" smtClean="0"/>
            </a:br>
            <a:r>
              <a:rPr lang="en-US" dirty="0" smtClean="0"/>
              <a:t>General </a:t>
            </a:r>
            <a:r>
              <a:rPr lang="en-US" dirty="0" smtClean="0"/>
              <a:t>Considerations</a:t>
            </a:r>
            <a:endParaRPr lang="en-US"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r>
              <a:rPr lang="en-US" dirty="0" smtClean="0"/>
              <a:t>No or little impact on the current detector operation</a:t>
            </a:r>
          </a:p>
          <a:p>
            <a:r>
              <a:rPr lang="en-US" dirty="0" smtClean="0"/>
              <a:t>Will use the new PSI46dig ROC and new TBM</a:t>
            </a:r>
          </a:p>
          <a:p>
            <a:r>
              <a:rPr lang="en-US" dirty="0" smtClean="0"/>
              <a:t>Use the same electronic circuits that we plan for the FPIX upgrade detector</a:t>
            </a:r>
          </a:p>
          <a:p>
            <a:r>
              <a:rPr lang="en-US" dirty="0" smtClean="0"/>
              <a:t>New FED; modified DAQ software</a:t>
            </a:r>
          </a:p>
          <a:p>
            <a:r>
              <a:rPr lang="en-US" dirty="0" smtClean="0"/>
              <a:t>What do we gain from doing this  than couldn’t be accomplished by doing a full system test of the real components/circuits that we will use for the Phase 1 upgrade </a:t>
            </a:r>
          </a:p>
          <a:p>
            <a:pPr lvl="1"/>
            <a:r>
              <a:rPr lang="en-US" dirty="0" smtClean="0"/>
              <a:t>PROS: P5 running in collider environment; head-start on DAQ, DCS, DQM etc; </a:t>
            </a:r>
          </a:p>
          <a:p>
            <a:pPr lvl="1"/>
            <a:r>
              <a:rPr lang="en-US" dirty="0" smtClean="0"/>
              <a:t>CONS: resources, diversion from Operation and main Upgrade effort; results may be affected by the existing system constraints</a:t>
            </a:r>
          </a:p>
          <a:p>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Plan</a:t>
            </a:r>
            <a:endParaRPr lang="en-US" dirty="0"/>
          </a:p>
        </p:txBody>
      </p:sp>
      <p:sp>
        <p:nvSpPr>
          <p:cNvPr id="3" name="Content Placeholder 2"/>
          <p:cNvSpPr>
            <a:spLocks noGrp="1"/>
          </p:cNvSpPr>
          <p:nvPr>
            <p:ph idx="1"/>
          </p:nvPr>
        </p:nvSpPr>
        <p:spPr>
          <a:xfrm>
            <a:off x="457200" y="1295400"/>
            <a:ext cx="8229600" cy="4678363"/>
          </a:xfrm>
        </p:spPr>
        <p:txBody>
          <a:bodyPr>
            <a:normAutofit fontScale="70000" lnSpcReduction="20000"/>
          </a:bodyPr>
          <a:lstStyle/>
          <a:p>
            <a:r>
              <a:rPr lang="en-US" sz="3400" dirty="0" smtClean="0"/>
              <a:t>Build a few blades using the new FPIX 2x8 module design</a:t>
            </a:r>
          </a:p>
          <a:p>
            <a:r>
              <a:rPr lang="en-US" sz="3400" dirty="0" smtClean="0"/>
              <a:t>Mount the new modules on to the Al brazed channel  and existing Al ring support (same mechanical support/cooling arrangement as the current FPIX detector) as third disk on one of the existing FPIX half cylinders</a:t>
            </a:r>
          </a:p>
          <a:p>
            <a:r>
              <a:rPr lang="en-US" sz="3400" dirty="0" smtClean="0"/>
              <a:t>The geometrical configuration is similar to the outer assembly for the FPIX upgrade</a:t>
            </a:r>
          </a:p>
          <a:p>
            <a:r>
              <a:rPr lang="en-US" sz="3400" dirty="0" smtClean="0"/>
              <a:t>New HDI, Al cable, (probably) new port card, POHs</a:t>
            </a:r>
          </a:p>
          <a:p>
            <a:r>
              <a:rPr lang="en-US" sz="3400" dirty="0" smtClean="0"/>
              <a:t>CCU board and token ring already exists</a:t>
            </a:r>
          </a:p>
          <a:p>
            <a:r>
              <a:rPr lang="en-US" sz="3400" dirty="0" smtClean="0"/>
              <a:t>Since we are not short of fibers,  we have the flexibility of using either </a:t>
            </a:r>
            <a:r>
              <a:rPr lang="en-US" sz="3400" dirty="0" err="1" smtClean="0"/>
              <a:t>TBM_bpix</a:t>
            </a:r>
            <a:r>
              <a:rPr lang="en-US" sz="3400" dirty="0" smtClean="0"/>
              <a:t> or </a:t>
            </a:r>
            <a:r>
              <a:rPr lang="en-US" sz="3400" dirty="0" err="1" smtClean="0"/>
              <a:t>TBM_fpix</a:t>
            </a:r>
            <a:r>
              <a:rPr lang="en-US" sz="3400" dirty="0" smtClean="0"/>
              <a:t> with or without the new </a:t>
            </a:r>
            <a:r>
              <a:rPr lang="en-US" sz="3400" dirty="0" err="1" smtClean="0"/>
              <a:t>Datakeeper</a:t>
            </a:r>
            <a:endParaRPr lang="en-US" sz="3400" dirty="0" smtClean="0"/>
          </a:p>
          <a:p>
            <a:r>
              <a:rPr lang="en-US" sz="3400" dirty="0" smtClean="0"/>
              <a:t>Will try to use as close to the new FPIX readout chain as possible</a:t>
            </a:r>
          </a:p>
          <a:p>
            <a:pPr marL="0" indent="0">
              <a:buNone/>
            </a:pPr>
            <a:endParaRPr lang="en-US" sz="3400" dirty="0" smtClean="0"/>
          </a:p>
          <a:p>
            <a:endParaRPr lang="en-US" dirty="0"/>
          </a:p>
        </p:txBody>
      </p:sp>
      <p:sp>
        <p:nvSpPr>
          <p:cNvPr id="4" name="Footer Placeholder 3"/>
          <p:cNvSpPr>
            <a:spLocks noGrp="1"/>
          </p:cNvSpPr>
          <p:nvPr>
            <p:ph type="ftr" sz="quarter" idx="11"/>
          </p:nvPr>
        </p:nvSpPr>
        <p:spPr/>
        <p:txBody>
          <a:bodyPr/>
          <a:lstStyle/>
          <a:p>
            <a:r>
              <a:rPr lang="nl-NL" smtClean="0"/>
              <a:t>CMS Upgrade Week, Nov 7-10, 2011</a:t>
            </a:r>
            <a:endParaRPr lang="en-US"/>
          </a:p>
        </p:txBody>
      </p:sp>
      <p:sp>
        <p:nvSpPr>
          <p:cNvPr id="5" name="Slide Number Placeholder 4"/>
          <p:cNvSpPr>
            <a:spLocks noGrp="1"/>
          </p:cNvSpPr>
          <p:nvPr>
            <p:ph type="sldNum" sz="quarter" idx="12"/>
          </p:nvPr>
        </p:nvSpPr>
        <p:spPr/>
        <p:txBody>
          <a:bodyPr/>
          <a:lstStyle/>
          <a:p>
            <a:fld id="{6E575876-CFD0-4CA9-8FD2-172EA233B2CF}"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System Model</a:t>
            </a:r>
            <a:endParaRPr lang="en-US" dirty="0"/>
          </a:p>
        </p:txBody>
      </p:sp>
      <p:pic>
        <p:nvPicPr>
          <p:cNvPr id="9" name="Content Placeholder 8" descr="a2.jpg"/>
          <p:cNvPicPr>
            <a:picLocks noGrp="1" noChangeAspect="1"/>
          </p:cNvPicPr>
          <p:nvPr>
            <p:ph idx="1"/>
          </p:nvPr>
        </p:nvPicPr>
        <p:blipFill>
          <a:blip r:embed="rId2"/>
          <a:stretch>
            <a:fillRect/>
          </a:stretch>
        </p:blipFill>
        <p:spPr>
          <a:xfrm>
            <a:off x="1056619" y="1600200"/>
            <a:ext cx="7030762" cy="4525963"/>
          </a:xfrm>
        </p:spPr>
      </p:pic>
      <p:sp>
        <p:nvSpPr>
          <p:cNvPr id="3" name="Footer Placeholder 2"/>
          <p:cNvSpPr>
            <a:spLocks noGrp="1"/>
          </p:cNvSpPr>
          <p:nvPr>
            <p:ph type="ftr" sz="quarter" idx="11"/>
          </p:nvPr>
        </p:nvSpPr>
        <p:spPr/>
        <p:txBody>
          <a:bodyPr/>
          <a:lstStyle/>
          <a:p>
            <a:r>
              <a:rPr lang="nl-NL" smtClean="0"/>
              <a:t>CMS Upgrade Week, Nov 7-10, 2011</a:t>
            </a:r>
            <a:endParaRPr lang="en-US"/>
          </a:p>
        </p:txBody>
      </p:sp>
      <p:sp>
        <p:nvSpPr>
          <p:cNvPr id="4" name="Slide Number Placeholder 3"/>
          <p:cNvSpPr>
            <a:spLocks noGrp="1"/>
          </p:cNvSpPr>
          <p:nvPr>
            <p:ph type="sldNum" sz="quarter" idx="12"/>
          </p:nvPr>
        </p:nvSpPr>
        <p:spPr/>
        <p:txBody>
          <a:bodyPr/>
          <a:lstStyle/>
          <a:p>
            <a:fld id="{6E575876-CFD0-4CA9-8FD2-172EA233B2CF}"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584848" y="609600"/>
            <a:ext cx="7797151" cy="5513532"/>
          </a:xfrm>
          <a:prstGeom prst="rect">
            <a:avLst/>
          </a:prstGeom>
          <a:noFill/>
          <a:ln w="9525">
            <a:noFill/>
            <a:miter lim="800000"/>
            <a:headEnd/>
            <a:tailEnd/>
          </a:ln>
        </p:spPr>
      </p:pic>
      <p:sp>
        <p:nvSpPr>
          <p:cNvPr id="3" name="TextBox 2"/>
          <p:cNvSpPr txBox="1"/>
          <p:nvPr/>
        </p:nvSpPr>
        <p:spPr>
          <a:xfrm>
            <a:off x="1371600" y="6172200"/>
            <a:ext cx="2590800" cy="369332"/>
          </a:xfrm>
          <a:prstGeom prst="rect">
            <a:avLst/>
          </a:prstGeom>
          <a:noFill/>
        </p:spPr>
        <p:txBody>
          <a:bodyPr wrap="square" rtlCol="0">
            <a:spAutoFit/>
          </a:bodyPr>
          <a:lstStyle/>
          <a:p>
            <a:r>
              <a:rPr lang="en-US" b="1" dirty="0" smtClean="0"/>
              <a:t>From Joe Howell</a:t>
            </a:r>
            <a:endParaRPr lang="en-US"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36</a:t>
            </a:fld>
            <a:endParaRPr lang="en-US"/>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174" y="685800"/>
            <a:ext cx="7448425" cy="5389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12974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Interested Parties</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t>CERN (activities to be defined; would like to see the list of tasks first before deciding)</a:t>
            </a:r>
          </a:p>
          <a:p>
            <a:r>
              <a:rPr lang="en-US" dirty="0" smtClean="0"/>
              <a:t>Finland – Helsinki (VTT bump—bonding)</a:t>
            </a:r>
          </a:p>
          <a:p>
            <a:r>
              <a:rPr lang="en-US" dirty="0" smtClean="0"/>
              <a:t>France – Lyon (DAQ)</a:t>
            </a:r>
          </a:p>
          <a:p>
            <a:r>
              <a:rPr lang="en-US" dirty="0" smtClean="0"/>
              <a:t>UK – RAL (DAQ, FED firmware)</a:t>
            </a:r>
          </a:p>
          <a:p>
            <a:r>
              <a:rPr lang="en-US" dirty="0" smtClean="0"/>
              <a:t>US – FNAL, Purdue, Vanderbilt, MRI institutes (KU,KSU, Rice, Rutgers, UIC, UNL, UPR)</a:t>
            </a:r>
            <a:endParaRPr lang="en-US" dirty="0"/>
          </a:p>
        </p:txBody>
      </p:sp>
      <p:sp>
        <p:nvSpPr>
          <p:cNvPr id="4" name="Footer Placeholder 3"/>
          <p:cNvSpPr>
            <a:spLocks noGrp="1"/>
          </p:cNvSpPr>
          <p:nvPr>
            <p:ph type="ftr" sz="quarter" idx="11"/>
          </p:nvPr>
        </p:nvSpPr>
        <p:spPr/>
        <p:txBody>
          <a:bodyPr/>
          <a:lstStyle/>
          <a:p>
            <a:r>
              <a:rPr lang="nl-NL" smtClean="0"/>
              <a:t>CMS Upgrade Week, Nov 7-10, 2011</a:t>
            </a:r>
            <a:endParaRPr lang="en-US"/>
          </a:p>
        </p:txBody>
      </p:sp>
      <p:sp>
        <p:nvSpPr>
          <p:cNvPr id="5" name="Slide Number Placeholder 4"/>
          <p:cNvSpPr>
            <a:spLocks noGrp="1"/>
          </p:cNvSpPr>
          <p:nvPr>
            <p:ph type="sldNum" sz="quarter" idx="12"/>
          </p:nvPr>
        </p:nvSpPr>
        <p:spPr/>
        <p:txBody>
          <a:bodyPr/>
          <a:lstStyle/>
          <a:p>
            <a:fld id="{6E575876-CFD0-4CA9-8FD2-172EA233B2CF}" type="slidenum">
              <a:rPr lang="en-US" smtClean="0"/>
              <a:pPr/>
              <a:t>37</a:t>
            </a:fld>
            <a:endParaRPr lang="en-US"/>
          </a:p>
        </p:txBody>
      </p:sp>
    </p:spTree>
    <p:extLst>
      <p:ext uri="{BB962C8B-B14F-4D97-AF65-F5344CB8AC3E}">
        <p14:creationId xmlns:p14="http://schemas.microsoft.com/office/powerpoint/2010/main" val="23243223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BC400-AEC5-4DA8-B0ED-B7C5E76B3F72}" type="datetime1">
              <a:rPr lang="en-US" smtClean="0"/>
              <a:t>11/9/2011</a:t>
            </a:fld>
            <a:endParaRPr lang="en-US"/>
          </a:p>
        </p:txBody>
      </p:sp>
      <p:sp>
        <p:nvSpPr>
          <p:cNvPr id="3" name="Footer Placeholder 2"/>
          <p:cNvSpPr>
            <a:spLocks noGrp="1"/>
          </p:cNvSpPr>
          <p:nvPr>
            <p:ph type="ftr" sz="quarter" idx="11"/>
          </p:nvPr>
        </p:nvSpPr>
        <p:spPr/>
        <p:txBody>
          <a:bodyPr/>
          <a:lstStyle/>
          <a:p>
            <a:r>
              <a:rPr lang="en-US" smtClean="0"/>
              <a:t>CMS Pixel Phase 1 Upgrade Summary</a:t>
            </a:r>
            <a:endParaRPr lang="en-US"/>
          </a:p>
        </p:txBody>
      </p:sp>
      <p:sp>
        <p:nvSpPr>
          <p:cNvPr id="4" name="Slide Number Placeholder 3"/>
          <p:cNvSpPr>
            <a:spLocks noGrp="1"/>
          </p:cNvSpPr>
          <p:nvPr>
            <p:ph type="sldNum" sz="quarter" idx="12"/>
          </p:nvPr>
        </p:nvSpPr>
        <p:spPr/>
        <p:txBody>
          <a:bodyPr/>
          <a:lstStyle/>
          <a:p>
            <a:fld id="{CD2FA958-112C-443C-B7EB-95BE570192F1}" type="slidenum">
              <a:rPr lang="en-US" smtClean="0"/>
              <a:pPr/>
              <a:t>38</a:t>
            </a:fld>
            <a:endParaRPr lang="en-US"/>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238" y="685799"/>
            <a:ext cx="7853361" cy="5647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51050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Phase 1b Activities: Introduction</a:t>
            </a:r>
            <a:endParaRPr lang="en-GB" dirty="0"/>
          </a:p>
        </p:txBody>
      </p:sp>
      <p:sp>
        <p:nvSpPr>
          <p:cNvPr id="3" name="Espace réservé du contenu 2"/>
          <p:cNvSpPr>
            <a:spLocks noGrp="1"/>
          </p:cNvSpPr>
          <p:nvPr>
            <p:ph sz="quarter" idx="1"/>
          </p:nvPr>
        </p:nvSpPr>
        <p:spPr>
          <a:xfrm>
            <a:off x="612648" y="1676400"/>
            <a:ext cx="8153400" cy="4495800"/>
          </a:xfrm>
        </p:spPr>
        <p:txBody>
          <a:bodyPr>
            <a:normAutofit fontScale="92500" lnSpcReduction="20000"/>
          </a:bodyPr>
          <a:lstStyle/>
          <a:p>
            <a:pPr>
              <a:spcAft>
                <a:spcPts val="600"/>
              </a:spcAft>
            </a:pPr>
            <a:r>
              <a:rPr lang="en-GB" dirty="0" smtClean="0"/>
              <a:t>The inner layer of the Phase 1 Pixel detector is exposed to very high level of irradiation. A lifetime of maybe less than 2 years at luminosity (L</a:t>
            </a:r>
            <a:r>
              <a:rPr lang="en-GB" baseline="-25000" dirty="0" smtClean="0"/>
              <a:t>int</a:t>
            </a:r>
            <a:r>
              <a:rPr lang="en-GB" dirty="0" smtClean="0"/>
              <a:t>=200 fb</a:t>
            </a:r>
            <a:r>
              <a:rPr lang="en-GB" baseline="30000" dirty="0" smtClean="0"/>
              <a:t>-1;</a:t>
            </a:r>
            <a:r>
              <a:rPr lang="en-GB" dirty="0" smtClean="0"/>
              <a:t> ~2 10</a:t>
            </a:r>
            <a:r>
              <a:rPr lang="en-GB" baseline="30000" dirty="0" smtClean="0"/>
              <a:t>15</a:t>
            </a:r>
            <a:r>
              <a:rPr lang="en-GB" dirty="0" smtClean="0"/>
              <a:t>/cm</a:t>
            </a:r>
            <a:r>
              <a:rPr lang="en-GB" baseline="30000" dirty="0" smtClean="0"/>
              <a:t>2</a:t>
            </a:r>
            <a:r>
              <a:rPr lang="en-GB" dirty="0" smtClean="0"/>
              <a:t>) is expected.</a:t>
            </a:r>
          </a:p>
          <a:p>
            <a:pPr>
              <a:spcAft>
                <a:spcPts val="600"/>
              </a:spcAft>
              <a:buNone/>
            </a:pPr>
            <a:r>
              <a:rPr lang="en-GB" dirty="0" smtClean="0"/>
              <a:t>  </a:t>
            </a:r>
          </a:p>
          <a:p>
            <a:r>
              <a:rPr lang="en-GB" dirty="0" smtClean="0"/>
              <a:t>The Idea is to profit from the first replacement of the inner layer to introduce a new detector (</a:t>
            </a:r>
            <a:r>
              <a:rPr lang="en-GB" dirty="0" err="1" smtClean="0"/>
              <a:t>sensor+ROC</a:t>
            </a:r>
            <a:r>
              <a:rPr lang="en-GB" dirty="0" smtClean="0"/>
              <a:t>) that</a:t>
            </a:r>
          </a:p>
          <a:p>
            <a:pPr lvl="1"/>
            <a:r>
              <a:rPr lang="en-GB" dirty="0" smtClean="0"/>
              <a:t>has much longer lifetime </a:t>
            </a:r>
          </a:p>
          <a:p>
            <a:pPr lvl="1">
              <a:spcAft>
                <a:spcPts val="600"/>
              </a:spcAft>
            </a:pPr>
            <a:r>
              <a:rPr lang="en-GB" dirty="0" smtClean="0"/>
              <a:t>will improve pixel detector performance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Pipe</a:t>
            </a:r>
            <a:endParaRPr lang="en-US" dirty="0"/>
          </a:p>
        </p:txBody>
      </p:sp>
      <p:sp>
        <p:nvSpPr>
          <p:cNvPr id="3" name="Content Placeholder 2"/>
          <p:cNvSpPr>
            <a:spLocks noGrp="1"/>
          </p:cNvSpPr>
          <p:nvPr>
            <p:ph idx="1"/>
          </p:nvPr>
        </p:nvSpPr>
        <p:spPr/>
        <p:txBody>
          <a:bodyPr>
            <a:normAutofit/>
          </a:bodyPr>
          <a:lstStyle/>
          <a:p>
            <a:r>
              <a:rPr lang="en-US" dirty="0" smtClean="0"/>
              <a:t>Timeline:</a:t>
            </a:r>
          </a:p>
          <a:p>
            <a:pPr lvl="1"/>
            <a:r>
              <a:rPr lang="en-US" dirty="0" smtClean="0"/>
              <a:t>Call for Tender docs finished and sent out</a:t>
            </a:r>
          </a:p>
          <a:p>
            <a:pPr lvl="1"/>
            <a:r>
              <a:rPr lang="en-US" dirty="0" smtClean="0"/>
              <a:t>Answer received and currently under evaluation</a:t>
            </a:r>
          </a:p>
          <a:p>
            <a:pPr lvl="1"/>
            <a:r>
              <a:rPr lang="en-US" dirty="0" smtClean="0"/>
              <a:t>Try to meet December deadline for finance committee</a:t>
            </a:r>
          </a:p>
          <a:p>
            <a:pPr lvl="1"/>
            <a:r>
              <a:rPr lang="en-US" dirty="0" smtClean="0"/>
              <a:t>Placement of contract on February 2012</a:t>
            </a:r>
          </a:p>
          <a:p>
            <a:pPr lvl="1"/>
            <a:r>
              <a:rPr lang="en-US" dirty="0" smtClean="0"/>
              <a:t>Beam pipe delivered to CERN mid 2013</a:t>
            </a:r>
          </a:p>
          <a:p>
            <a:pPr lvl="1"/>
            <a:endParaRPr lang="en-US" dirty="0" smtClean="0"/>
          </a:p>
        </p:txBody>
      </p:sp>
      <p:sp>
        <p:nvSpPr>
          <p:cNvPr id="4" name="Date Placeholder 3"/>
          <p:cNvSpPr>
            <a:spLocks noGrp="1"/>
          </p:cNvSpPr>
          <p:nvPr>
            <p:ph type="dt" sz="half" idx="10"/>
          </p:nvPr>
        </p:nvSpPr>
        <p:spPr/>
        <p:txBody>
          <a:bodyPr/>
          <a:lstStyle/>
          <a:p>
            <a:fld id="{CBE281F9-8BD8-4328-A863-0AEB1C7A977D}" type="datetime1">
              <a:rPr lang="en-US" smtClean="0"/>
              <a:t>11/9/2011</a:t>
            </a:fld>
            <a:endParaRPr lang="en-US"/>
          </a:p>
        </p:txBody>
      </p:sp>
      <p:sp>
        <p:nvSpPr>
          <p:cNvPr id="5" name="Footer Placeholder 4"/>
          <p:cNvSpPr>
            <a:spLocks noGrp="1"/>
          </p:cNvSpPr>
          <p:nvPr>
            <p:ph type="ftr" sz="quarter" idx="11"/>
          </p:nvPr>
        </p:nvSpPr>
        <p:spPr/>
        <p:txBody>
          <a:bodyPr/>
          <a:lstStyle/>
          <a:p>
            <a:r>
              <a:rPr lang="en-US" smtClean="0"/>
              <a:t>CMS Pixel Phase 1 Upgrade Summary</a:t>
            </a:r>
            <a:endParaRPr lang="en-US"/>
          </a:p>
        </p:txBody>
      </p:sp>
      <p:sp>
        <p:nvSpPr>
          <p:cNvPr id="6" name="Slide Number Placeholder 5"/>
          <p:cNvSpPr>
            <a:spLocks noGrp="1"/>
          </p:cNvSpPr>
          <p:nvPr>
            <p:ph type="sldNum" sz="quarter" idx="12"/>
          </p:nvPr>
        </p:nvSpPr>
        <p:spPr/>
        <p:txBody>
          <a:bodyPr/>
          <a:lstStyle/>
          <a:p>
            <a:fld id="{D36FC54A-3EDB-0E4C-B465-0CBFDE95F52C}"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Link to Phase II</a:t>
            </a:r>
            <a:endParaRPr lang="en-GB" dirty="0"/>
          </a:p>
        </p:txBody>
      </p:sp>
      <p:sp>
        <p:nvSpPr>
          <p:cNvPr id="3" name="Espace réservé du contenu 2"/>
          <p:cNvSpPr>
            <a:spLocks noGrp="1"/>
          </p:cNvSpPr>
          <p:nvPr>
            <p:ph sz="quarter" idx="1"/>
          </p:nvPr>
        </p:nvSpPr>
        <p:spPr/>
        <p:txBody>
          <a:bodyPr>
            <a:normAutofit fontScale="85000" lnSpcReduction="10000"/>
          </a:bodyPr>
          <a:lstStyle/>
          <a:p>
            <a:r>
              <a:rPr lang="en-GB" dirty="0" smtClean="0"/>
              <a:t>The development should have a longer term goal, pointing to the phase 2 detector. Therefore the new layer should target to requirements for the phase 2</a:t>
            </a:r>
          </a:p>
          <a:p>
            <a:pPr lvl="1"/>
            <a:r>
              <a:rPr lang="en-GB" dirty="0" smtClean="0"/>
              <a:t>Phase1b is a step forward to Phase 2 pixel</a:t>
            </a:r>
          </a:p>
          <a:p>
            <a:pPr lvl="1"/>
            <a:r>
              <a:rPr lang="en-GB" dirty="0" smtClean="0"/>
              <a:t>In the Tracker we need to define how much forward it is </a:t>
            </a:r>
            <a:r>
              <a:rPr lang="en-GB" dirty="0" err="1" smtClean="0"/>
              <a:t>usefull</a:t>
            </a:r>
            <a:endParaRPr lang="en-GB" dirty="0" smtClean="0"/>
          </a:p>
          <a:p>
            <a:pPr lvl="1">
              <a:buNone/>
            </a:pPr>
            <a:r>
              <a:rPr lang="en-GB" dirty="0" smtClean="0"/>
              <a:t> </a:t>
            </a:r>
          </a:p>
          <a:p>
            <a:r>
              <a:rPr lang="en-GB" dirty="0" smtClean="0"/>
              <a:t>The Phase 2 requires the full redesign of the pixel detector. This requires several years of development and we intend to start the effort of designing a new pixel chip now  </a:t>
            </a:r>
          </a:p>
          <a:p>
            <a:endParaRPr lang="en-GB"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New Pixel Chip goals </a:t>
            </a:r>
            <a:endParaRPr lang="en-GB" dirty="0"/>
          </a:p>
        </p:txBody>
      </p:sp>
      <p:sp>
        <p:nvSpPr>
          <p:cNvPr id="3" name="Espace réservé du contenu 2"/>
          <p:cNvSpPr>
            <a:spLocks noGrp="1"/>
          </p:cNvSpPr>
          <p:nvPr>
            <p:ph sz="quarter" idx="1"/>
          </p:nvPr>
        </p:nvSpPr>
        <p:spPr/>
        <p:txBody>
          <a:bodyPr>
            <a:normAutofit fontScale="85000" lnSpcReduction="10000"/>
          </a:bodyPr>
          <a:lstStyle/>
          <a:p>
            <a:r>
              <a:rPr lang="en-GB" dirty="0" smtClean="0"/>
              <a:t>Efficient at very high rates </a:t>
            </a:r>
          </a:p>
          <a:p>
            <a:pPr lvl="1">
              <a:spcAft>
                <a:spcPts val="600"/>
              </a:spcAft>
            </a:pPr>
            <a:r>
              <a:rPr lang="en-GB" dirty="0" smtClean="0"/>
              <a:t>Study of the best suited unconstrained chip architecture</a:t>
            </a:r>
          </a:p>
          <a:p>
            <a:r>
              <a:rPr lang="en-GB" dirty="0" smtClean="0"/>
              <a:t>Significantly smaller pixel size</a:t>
            </a:r>
          </a:p>
          <a:p>
            <a:pPr lvl="1"/>
            <a:r>
              <a:rPr lang="en-GB" dirty="0" smtClean="0"/>
              <a:t>Strongly dependent on sensor thickness and type</a:t>
            </a:r>
          </a:p>
          <a:p>
            <a:pPr lvl="1">
              <a:spcAft>
                <a:spcPts val="600"/>
              </a:spcAft>
            </a:pPr>
            <a:r>
              <a:rPr lang="en-GB" dirty="0" smtClean="0"/>
              <a:t>Final answer should come from physics simulation studies</a:t>
            </a:r>
          </a:p>
          <a:p>
            <a:r>
              <a:rPr lang="en-GB" dirty="0" smtClean="0"/>
              <a:t>Intrinsically compatible with different sensors</a:t>
            </a:r>
          </a:p>
          <a:p>
            <a:pPr lvl="1"/>
            <a:r>
              <a:rPr lang="en-GB" dirty="0" smtClean="0"/>
              <a:t>Baseline: planar/3D pixel/diamond</a:t>
            </a:r>
          </a:p>
          <a:p>
            <a:endParaRPr lang="en-GB" dirty="0" smtClean="0"/>
          </a:p>
          <a:p>
            <a:r>
              <a:rPr lang="en-GB" dirty="0" smtClean="0"/>
              <a:t>Considering the support for intermediate level trigger</a:t>
            </a:r>
          </a:p>
          <a:p>
            <a:r>
              <a:rPr lang="en-GB" dirty="0" smtClean="0"/>
              <a:t>Easy module assembly and costs </a:t>
            </a:r>
          </a:p>
          <a:p>
            <a:pPr>
              <a:buNone/>
            </a:pPr>
            <a:endParaRPr lang="en-GB" dirty="0" smtClean="0"/>
          </a:p>
          <a:p>
            <a:pPr lvl="1"/>
            <a:endParaRPr lang="en-GB" dirty="0" smtClean="0"/>
          </a:p>
          <a:p>
            <a:pPr lvl="1"/>
            <a:endParaRPr lang="en-GB" dirty="0" smtClean="0"/>
          </a:p>
          <a:p>
            <a:endParaRPr lang="en-GB"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GB" dirty="0" smtClean="0"/>
              <a:t>Initial R&amp;D </a:t>
            </a:r>
            <a:endParaRPr lang="en-GB" dirty="0"/>
          </a:p>
        </p:txBody>
      </p:sp>
      <p:sp>
        <p:nvSpPr>
          <p:cNvPr id="5" name="Espace réservé du contenu 4"/>
          <p:cNvSpPr>
            <a:spLocks noGrp="1"/>
          </p:cNvSpPr>
          <p:nvPr>
            <p:ph sz="quarter" idx="1"/>
          </p:nvPr>
        </p:nvSpPr>
        <p:spPr>
          <a:xfrm>
            <a:off x="609600" y="1589566"/>
            <a:ext cx="3886200" cy="4811233"/>
          </a:xfrm>
        </p:spPr>
        <p:txBody>
          <a:bodyPr>
            <a:normAutofit fontScale="62500" lnSpcReduction="20000"/>
          </a:bodyPr>
          <a:lstStyle/>
          <a:p>
            <a:pPr lvl="0"/>
            <a:r>
              <a:rPr lang="en-US" sz="3200" dirty="0" smtClean="0"/>
              <a:t>Sensor</a:t>
            </a:r>
          </a:p>
          <a:p>
            <a:pPr lvl="1"/>
            <a:r>
              <a:rPr lang="en-US" sz="2800" dirty="0" smtClean="0"/>
              <a:t>3D, diamond (extension of existing R&amp;D program)</a:t>
            </a:r>
          </a:p>
          <a:p>
            <a:pPr lvl="1"/>
            <a:r>
              <a:rPr lang="en-US" sz="2800" dirty="0" smtClean="0"/>
              <a:t>Thin planar</a:t>
            </a:r>
          </a:p>
          <a:p>
            <a:pPr lvl="2"/>
            <a:r>
              <a:rPr lang="en-US" sz="2400" dirty="0" smtClean="0"/>
              <a:t>Simulation to determine performance as a function of electronics threshold, sensor thickness, and pixel dimensions.</a:t>
            </a:r>
          </a:p>
          <a:p>
            <a:pPr lvl="1"/>
            <a:r>
              <a:rPr lang="en-US" sz="2800" dirty="0" smtClean="0"/>
              <a:t>CMS MC studies of smaller pixels</a:t>
            </a:r>
          </a:p>
          <a:p>
            <a:pPr lvl="2"/>
            <a:r>
              <a:rPr lang="en-US" sz="2400" dirty="0" smtClean="0"/>
              <a:t>B tagging in high </a:t>
            </a:r>
            <a:r>
              <a:rPr lang="en-US" sz="2400" dirty="0" err="1" smtClean="0"/>
              <a:t>pT</a:t>
            </a:r>
            <a:r>
              <a:rPr lang="en-US" sz="2400" dirty="0" smtClean="0"/>
              <a:t> jets</a:t>
            </a:r>
          </a:p>
          <a:p>
            <a:pPr lvl="0"/>
            <a:r>
              <a:rPr lang="en-US" sz="3200" dirty="0" smtClean="0"/>
              <a:t>ROC</a:t>
            </a:r>
          </a:p>
          <a:p>
            <a:pPr lvl="1"/>
            <a:r>
              <a:rPr lang="en-US" sz="2800" dirty="0" smtClean="0"/>
              <a:t>Radiation tests of CERN test structures in additional IC processes</a:t>
            </a:r>
          </a:p>
          <a:p>
            <a:pPr lvl="2"/>
            <a:r>
              <a:rPr lang="en-US" sz="2400" dirty="0" smtClean="0"/>
              <a:t>Develop design rules for analog &amp; digital circuits</a:t>
            </a:r>
          </a:p>
          <a:p>
            <a:endParaRPr lang="en-GB" dirty="0"/>
          </a:p>
        </p:txBody>
      </p:sp>
      <p:sp>
        <p:nvSpPr>
          <p:cNvPr id="6" name="Espace réservé du contenu 5"/>
          <p:cNvSpPr>
            <a:spLocks noGrp="1"/>
          </p:cNvSpPr>
          <p:nvPr>
            <p:ph sz="quarter" idx="2"/>
          </p:nvPr>
        </p:nvSpPr>
        <p:spPr>
          <a:xfrm>
            <a:off x="4844901" y="1589567"/>
            <a:ext cx="3886200" cy="4811232"/>
          </a:xfrm>
        </p:spPr>
        <p:txBody>
          <a:bodyPr>
            <a:normAutofit fontScale="62500" lnSpcReduction="20000"/>
          </a:bodyPr>
          <a:lstStyle/>
          <a:p>
            <a:pPr lvl="1"/>
            <a:r>
              <a:rPr lang="en-US" sz="2800" dirty="0" smtClean="0"/>
              <a:t>Develop circuit elements to explore limits of</a:t>
            </a:r>
          </a:p>
          <a:p>
            <a:pPr lvl="2"/>
            <a:r>
              <a:rPr lang="en-US" sz="2400" dirty="0" smtClean="0"/>
              <a:t>FE noise</a:t>
            </a:r>
          </a:p>
          <a:p>
            <a:pPr lvl="2"/>
            <a:r>
              <a:rPr lang="en-US" sz="2400" dirty="0" smtClean="0"/>
              <a:t>Signal speed</a:t>
            </a:r>
          </a:p>
          <a:p>
            <a:pPr lvl="2"/>
            <a:r>
              <a:rPr lang="en-US" sz="2400" dirty="0" smtClean="0"/>
              <a:t>Power requirements</a:t>
            </a:r>
          </a:p>
          <a:p>
            <a:pPr lvl="2"/>
            <a:r>
              <a:rPr lang="en-US" sz="2400" dirty="0" smtClean="0"/>
              <a:t>Size requirements (pixel size)</a:t>
            </a:r>
          </a:p>
          <a:p>
            <a:pPr lvl="2"/>
            <a:r>
              <a:rPr lang="en-US" sz="2400" dirty="0" smtClean="0"/>
              <a:t>Discrimination threshold</a:t>
            </a:r>
            <a:endParaRPr lang="en-US" sz="2800" dirty="0" smtClean="0"/>
          </a:p>
          <a:p>
            <a:pPr lvl="1"/>
            <a:r>
              <a:rPr lang="en-US" sz="2800" dirty="0" smtClean="0"/>
              <a:t>VHDL simulation of readout architectures</a:t>
            </a:r>
          </a:p>
          <a:p>
            <a:pPr lvl="1"/>
            <a:r>
              <a:rPr lang="en-US" sz="2800" dirty="0" smtClean="0"/>
              <a:t>Understand GBT requirements</a:t>
            </a:r>
          </a:p>
          <a:p>
            <a:pPr lvl="1"/>
            <a:r>
              <a:rPr lang="en-US" sz="2800" dirty="0" smtClean="0"/>
              <a:t>Explore use of FEI4 circuit elements</a:t>
            </a:r>
          </a:p>
          <a:p>
            <a:pPr lvl="0"/>
            <a:r>
              <a:rPr lang="en-US" sz="3200" dirty="0" smtClean="0"/>
              <a:t>Trigger</a:t>
            </a:r>
          </a:p>
          <a:p>
            <a:pPr lvl="1"/>
            <a:r>
              <a:rPr lang="en-US" sz="2800" dirty="0" smtClean="0"/>
              <a:t>CMS MC studies to determine requirements &amp; rates</a:t>
            </a:r>
          </a:p>
          <a:p>
            <a:pPr lvl="2"/>
            <a:r>
              <a:rPr lang="en-US" sz="2400" dirty="0" err="1" smtClean="0"/>
              <a:t>e/tau</a:t>
            </a:r>
            <a:r>
              <a:rPr lang="en-US" sz="2400" dirty="0" smtClean="0"/>
              <a:t> region of interest trigger?</a:t>
            </a:r>
          </a:p>
          <a:p>
            <a:pPr lvl="2"/>
            <a:r>
              <a:rPr lang="en-US" sz="2400" dirty="0" smtClean="0"/>
              <a:t>Other ideas??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ffectLst>
                  <a:outerShdw blurRad="38100" dist="38100" dir="2700000" algn="tl">
                    <a:srgbClr val="C0C0C0"/>
                  </a:outerShdw>
                </a:effectLst>
              </a:rPr>
              <a:t>Simulation Studies</a:t>
            </a:r>
          </a:p>
        </p:txBody>
      </p:sp>
      <p:sp>
        <p:nvSpPr>
          <p:cNvPr id="3" name="Content Placeholder 2"/>
          <p:cNvSpPr>
            <a:spLocks noGrp="1"/>
          </p:cNvSpPr>
          <p:nvPr>
            <p:ph idx="1"/>
          </p:nvPr>
        </p:nvSpPr>
        <p:spPr/>
        <p:txBody>
          <a:bodyPr>
            <a:normAutofit fontScale="77500" lnSpcReduction="20000"/>
          </a:bodyPr>
          <a:lstStyle/>
          <a:p>
            <a:pPr>
              <a:defRPr/>
            </a:pPr>
            <a:r>
              <a:rPr lang="en-US" dirty="0" smtClean="0"/>
              <a:t>Simulation software for TDR studies</a:t>
            </a:r>
          </a:p>
          <a:p>
            <a:pPr lvl="1">
              <a:defRPr/>
            </a:pPr>
            <a:r>
              <a:rPr lang="en-US" dirty="0" smtClean="0"/>
              <a:t>Using CMSSW release CMSSW_4_2_3_SLHCx </a:t>
            </a:r>
            <a:r>
              <a:rPr lang="en-US" dirty="0"/>
              <a:t>with CMSSW_4_4_X </a:t>
            </a:r>
            <a:r>
              <a:rPr lang="en-US" dirty="0" smtClean="0"/>
              <a:t>tracking (handles high PU better)</a:t>
            </a:r>
          </a:p>
          <a:p>
            <a:pPr lvl="2">
              <a:defRPr/>
            </a:pPr>
            <a:r>
              <a:rPr lang="en-US" dirty="0" smtClean="0"/>
              <a:t>Not moving releases until we have results on the </a:t>
            </a:r>
            <a:r>
              <a:rPr lang="en-US" dirty="0" err="1" smtClean="0"/>
              <a:t>ZHbb</a:t>
            </a:r>
            <a:r>
              <a:rPr lang="en-US" dirty="0" smtClean="0"/>
              <a:t> analysis for TDR</a:t>
            </a:r>
            <a:endParaRPr lang="en-US" dirty="0"/>
          </a:p>
          <a:p>
            <a:pPr lvl="1">
              <a:defRPr/>
            </a:pPr>
            <a:r>
              <a:rPr lang="en-US" dirty="0" smtClean="0"/>
              <a:t>Full (GEANT4) simulation used for tracking studies: tracking efficiency and fake rates, b-tagging studies</a:t>
            </a:r>
          </a:p>
          <a:p>
            <a:pPr lvl="1">
              <a:defRPr/>
            </a:pPr>
            <a:r>
              <a:rPr lang="en-US" dirty="0" smtClean="0"/>
              <a:t>Modified </a:t>
            </a:r>
            <a:r>
              <a:rPr lang="en-US" dirty="0" err="1" smtClean="0"/>
              <a:t>Fastsimulation</a:t>
            </a:r>
            <a:r>
              <a:rPr lang="en-US" dirty="0" smtClean="0"/>
              <a:t> for physics studies (but see later)</a:t>
            </a:r>
          </a:p>
          <a:p>
            <a:pPr>
              <a:defRPr/>
            </a:pPr>
            <a:r>
              <a:rPr lang="en-US" dirty="0"/>
              <a:t>R</a:t>
            </a:r>
            <a:r>
              <a:rPr lang="en-US" dirty="0" smtClean="0"/>
              <a:t>esults to be included in the TDR</a:t>
            </a:r>
          </a:p>
          <a:p>
            <a:pPr lvl="1">
              <a:defRPr/>
            </a:pPr>
            <a:r>
              <a:rPr lang="en-US" dirty="0" smtClean="0"/>
              <a:t>Effect of new ROC (reduce data loss)</a:t>
            </a:r>
          </a:p>
          <a:p>
            <a:pPr lvl="1">
              <a:defRPr/>
            </a:pPr>
            <a:r>
              <a:rPr lang="en-US" dirty="0" smtClean="0"/>
              <a:t>Effect of additional pixel layer</a:t>
            </a:r>
          </a:p>
          <a:p>
            <a:pPr lvl="2">
              <a:defRPr/>
            </a:pPr>
            <a:r>
              <a:rPr lang="en-US" dirty="0" smtClean="0"/>
              <a:t>Recovery of efficiency in case of TIB inefficiency</a:t>
            </a:r>
          </a:p>
          <a:p>
            <a:pPr lvl="1">
              <a:defRPr/>
            </a:pPr>
            <a:r>
              <a:rPr lang="en-US" dirty="0" smtClean="0"/>
              <a:t>Effect of smaller pixel size/closer radius (Phase 1b)</a:t>
            </a:r>
          </a:p>
          <a:p>
            <a:pPr lvl="1">
              <a:defRPr/>
            </a:pPr>
            <a:r>
              <a:rPr lang="en-US" dirty="0" smtClean="0"/>
              <a:t>Effect of upgrade on a physics channel (boosted </a:t>
            </a:r>
            <a:r>
              <a:rPr lang="en-US" dirty="0" err="1" smtClean="0"/>
              <a:t>ZHbb</a:t>
            </a:r>
            <a:r>
              <a:rPr lang="en-US" dirty="0"/>
              <a:t>)</a:t>
            </a:r>
          </a:p>
        </p:txBody>
      </p:sp>
      <p:sp>
        <p:nvSpPr>
          <p:cNvPr id="4" name="Footer Placeholder 3"/>
          <p:cNvSpPr>
            <a:spLocks noGrp="1"/>
          </p:cNvSpPr>
          <p:nvPr>
            <p:ph type="ftr" sz="quarter" idx="10"/>
          </p:nvPr>
        </p:nvSpPr>
        <p:spPr/>
        <p:txBody>
          <a:bodyPr/>
          <a:lstStyle/>
          <a:p>
            <a:pPr>
              <a:defRPr/>
            </a:pPr>
            <a:r>
              <a:rPr lang="de-DE"/>
              <a:t>CMS Upgrade Workshop, 7 Nov 2011                                                          H. W. K. Cheung (FNAL)</a:t>
            </a:r>
            <a:endParaRPr lang="en-GB"/>
          </a:p>
        </p:txBody>
      </p:sp>
      <p:sp>
        <p:nvSpPr>
          <p:cNvPr id="5" name="Slide Number Placeholder 4"/>
          <p:cNvSpPr>
            <a:spLocks noGrp="1"/>
          </p:cNvSpPr>
          <p:nvPr>
            <p:ph type="sldNum" sz="quarter" idx="11"/>
          </p:nvPr>
        </p:nvSpPr>
        <p:spPr/>
        <p:txBody>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eaLnBrk="1" hangingPunct="1">
              <a:defRPr/>
            </a:pPr>
            <a:fld id="{5E760120-5134-4253-9F0A-5F906BC6E78F}" type="slidenum">
              <a:rPr lang="en-GB" sz="1400" smtClean="0"/>
              <a:pPr eaLnBrk="1" hangingPunct="1">
                <a:defRPr/>
              </a:pPr>
              <a:t>43</a:t>
            </a:fld>
            <a:endParaRPr lang="en-GB" sz="140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ffectLst>
                  <a:outerShdw blurRad="38100" dist="38100" dir="2700000" algn="tl">
                    <a:srgbClr val="C0C0C0"/>
                  </a:outerShdw>
                </a:effectLst>
              </a:rPr>
              <a:t>Upgrade Tracking</a:t>
            </a:r>
          </a:p>
        </p:txBody>
      </p:sp>
      <p:sp>
        <p:nvSpPr>
          <p:cNvPr id="3" name="Content Placeholder 2"/>
          <p:cNvSpPr>
            <a:spLocks noGrp="1"/>
          </p:cNvSpPr>
          <p:nvPr>
            <p:ph idx="1"/>
          </p:nvPr>
        </p:nvSpPr>
        <p:spPr/>
        <p:txBody>
          <a:bodyPr>
            <a:normAutofit fontScale="70000" lnSpcReduction="20000"/>
          </a:bodyPr>
          <a:lstStyle/>
          <a:p>
            <a:pPr>
              <a:defRPr/>
            </a:pPr>
            <a:r>
              <a:rPr lang="en-US" dirty="0" smtClean="0"/>
              <a:t>Study at &lt;PU&gt;=50 (100) for 25 (50) ns crossing time</a:t>
            </a:r>
          </a:p>
          <a:p>
            <a:pPr lvl="1">
              <a:defRPr/>
            </a:pPr>
            <a:r>
              <a:rPr lang="en-US" dirty="0" smtClean="0"/>
              <a:t>Data loss used in </a:t>
            </a:r>
            <a:r>
              <a:rPr lang="en-US" dirty="0" err="1" smtClean="0"/>
              <a:t>simul</a:t>
            </a:r>
            <a:r>
              <a:rPr lang="en-US" dirty="0" smtClean="0"/>
              <a:t>. due to ROC/readout limitations (from TP)</a:t>
            </a:r>
          </a:p>
          <a:p>
            <a:pPr lvl="1">
              <a:defRPr/>
            </a:pPr>
            <a:r>
              <a:rPr lang="en-US" u="sng" dirty="0" smtClean="0">
                <a:solidFill>
                  <a:srgbClr val="003366"/>
                </a:solidFill>
              </a:rPr>
              <a:t>Do we have new data loss numbers for redesigned ROC chip?</a:t>
            </a:r>
          </a:p>
          <a:p>
            <a:pPr lvl="1">
              <a:defRPr/>
            </a:pPr>
            <a:endParaRPr lang="en-US" dirty="0"/>
          </a:p>
          <a:p>
            <a:pPr lvl="1">
              <a:defRPr/>
            </a:pPr>
            <a:endParaRPr lang="en-US" dirty="0" smtClean="0"/>
          </a:p>
          <a:p>
            <a:pPr lvl="1">
              <a:defRPr/>
            </a:pPr>
            <a:endParaRPr lang="en-US" dirty="0"/>
          </a:p>
          <a:p>
            <a:pPr lvl="1">
              <a:defRPr/>
            </a:pPr>
            <a:endParaRPr lang="en-US" dirty="0" smtClean="0"/>
          </a:p>
          <a:p>
            <a:pPr lvl="1">
              <a:defRPr/>
            </a:pPr>
            <a:endParaRPr lang="en-US" dirty="0"/>
          </a:p>
          <a:p>
            <a:pPr lvl="1">
              <a:defRPr/>
            </a:pPr>
            <a:endParaRPr lang="en-US" dirty="0" smtClean="0"/>
          </a:p>
          <a:p>
            <a:pPr>
              <a:defRPr/>
            </a:pPr>
            <a:r>
              <a:rPr lang="en-US" dirty="0" smtClean="0"/>
              <a:t>Tracking steps modified for upgrade geometry and high PU</a:t>
            </a:r>
          </a:p>
          <a:p>
            <a:pPr lvl="1">
              <a:defRPr/>
            </a:pPr>
            <a:r>
              <a:rPr lang="en-US" dirty="0"/>
              <a:t>E</a:t>
            </a:r>
            <a:r>
              <a:rPr lang="en-US" dirty="0" smtClean="0"/>
              <a:t>xtra layer: quadruplet seeds and efficient </a:t>
            </a:r>
            <a:r>
              <a:rPr lang="en-US" dirty="0"/>
              <a:t>triplet seeding (3-out-of-4)</a:t>
            </a:r>
          </a:p>
          <a:p>
            <a:pPr lvl="1">
              <a:defRPr/>
            </a:pPr>
            <a:r>
              <a:rPr lang="en-US" dirty="0" smtClean="0"/>
              <a:t>Tuning of tracking steps for &lt;PU&gt; of 50 and 100 to reduce fakes</a:t>
            </a:r>
          </a:p>
          <a:p>
            <a:pPr lvl="2">
              <a:defRPr/>
            </a:pPr>
            <a:r>
              <a:rPr lang="en-US" dirty="0"/>
              <a:t>Drop pair </a:t>
            </a:r>
            <a:r>
              <a:rPr lang="en-US" dirty="0" smtClean="0"/>
              <a:t>seeds, </a:t>
            </a:r>
            <a:r>
              <a:rPr lang="en-US" dirty="0"/>
              <a:t>low </a:t>
            </a:r>
            <a:r>
              <a:rPr lang="en-US" dirty="0" err="1"/>
              <a:t>pT</a:t>
            </a:r>
            <a:r>
              <a:rPr lang="en-US" dirty="0"/>
              <a:t> </a:t>
            </a:r>
            <a:r>
              <a:rPr lang="en-US" dirty="0" smtClean="0"/>
              <a:t>seeds, </a:t>
            </a:r>
            <a:r>
              <a:rPr lang="en-US" dirty="0"/>
              <a:t>and detached tracking </a:t>
            </a:r>
            <a:r>
              <a:rPr lang="en-US" dirty="0" smtClean="0"/>
              <a:t>steps</a:t>
            </a:r>
          </a:p>
          <a:p>
            <a:pPr lvl="2">
              <a:defRPr/>
            </a:pPr>
            <a:r>
              <a:rPr lang="en-US" dirty="0" smtClean="0"/>
              <a:t>Optimization still ongoing</a:t>
            </a:r>
            <a:endParaRPr lang="en-US" dirty="0"/>
          </a:p>
        </p:txBody>
      </p:sp>
      <p:sp>
        <p:nvSpPr>
          <p:cNvPr id="4" name="Footer Placeholder 3"/>
          <p:cNvSpPr>
            <a:spLocks noGrp="1"/>
          </p:cNvSpPr>
          <p:nvPr>
            <p:ph type="ftr" sz="quarter" idx="10"/>
          </p:nvPr>
        </p:nvSpPr>
        <p:spPr/>
        <p:txBody>
          <a:bodyPr/>
          <a:lstStyle/>
          <a:p>
            <a:pPr>
              <a:defRPr/>
            </a:pPr>
            <a:r>
              <a:rPr lang="de-DE"/>
              <a:t>CMS Upgrade Workshop, 7 Nov 2011                                                          H. W. K. Cheung (FNAL)</a:t>
            </a:r>
            <a:endParaRPr lang="en-GB"/>
          </a:p>
        </p:txBody>
      </p:sp>
      <p:sp>
        <p:nvSpPr>
          <p:cNvPr id="5" name="Slide Number Placeholder 4"/>
          <p:cNvSpPr>
            <a:spLocks noGrp="1"/>
          </p:cNvSpPr>
          <p:nvPr>
            <p:ph type="sldNum" sz="quarter" idx="11"/>
          </p:nvPr>
        </p:nvSpPr>
        <p:spPr/>
        <p:txBody>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eaLnBrk="1" hangingPunct="1">
              <a:defRPr/>
            </a:pPr>
            <a:fld id="{473DD9E0-DB74-435B-80B0-C545183B54C5}" type="slidenum">
              <a:rPr lang="en-GB" sz="1400" smtClean="0"/>
              <a:pPr eaLnBrk="1" hangingPunct="1">
                <a:defRPr/>
              </a:pPr>
              <a:t>44</a:t>
            </a:fld>
            <a:endParaRPr lang="en-GB" sz="1400" smtClean="0"/>
          </a:p>
        </p:txBody>
      </p:sp>
      <p:graphicFrame>
        <p:nvGraphicFramePr>
          <p:cNvPr id="6" name="Group 43"/>
          <p:cNvGraphicFramePr>
            <a:graphicFrameLocks noGrp="1"/>
          </p:cNvGraphicFramePr>
          <p:nvPr/>
        </p:nvGraphicFramePr>
        <p:xfrm>
          <a:off x="152400" y="2362200"/>
          <a:ext cx="4419600" cy="1779602"/>
        </p:xfrm>
        <a:graphic>
          <a:graphicData uri="http://schemas.openxmlformats.org/drawingml/2006/table">
            <a:tbl>
              <a:tblPr/>
              <a:tblGrid>
                <a:gridCol w="914400"/>
                <a:gridCol w="762000"/>
                <a:gridCol w="1371600"/>
                <a:gridCol w="1371600"/>
              </a:tblGrid>
              <a:tr h="560742">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rgbClr val="951122"/>
                          </a:solidFill>
                          <a:effectLst/>
                          <a:latin typeface="Arial" charset="0"/>
                          <a:ea typeface="ＭＳ Ｐゴシック" charset="0"/>
                        </a:rPr>
                        <a:t>Current Detector</a:t>
                      </a:r>
                      <a:endParaRPr kumimoji="0" lang="en-US" sz="1400" b="0" i="0" u="none" strike="noStrike" cap="none" normalizeH="0" baseline="0" dirty="0">
                        <a:ln>
                          <a:noFill/>
                        </a:ln>
                        <a:solidFill>
                          <a:srgbClr val="951122"/>
                        </a:solidFill>
                        <a:effectLst/>
                        <a:latin typeface="Arial" charset="0"/>
                        <a:ea typeface="ＭＳ Ｐゴシック" charset="0"/>
                      </a:endParaRPr>
                    </a:p>
                  </a:txBody>
                  <a:tcPr marT="45677" marB="456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Radius</a:t>
                      </a:r>
                    </a:p>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(cm)</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 Data loss at 2</a:t>
                      </a:r>
                      <a:r>
                        <a:rPr kumimoji="0" lang="en-US" sz="1400" b="0" i="0" u="none" strike="noStrike" cap="none" normalizeH="0" baseline="0" dirty="0">
                          <a:ln>
                            <a:noFill/>
                          </a:ln>
                          <a:solidFill>
                            <a:srgbClr val="951122"/>
                          </a:solidFill>
                          <a:effectLst/>
                          <a:latin typeface="Arial" charset="0"/>
                          <a:ea typeface="ＭＳ Ｐゴシック" charset="0"/>
                          <a:sym typeface="Symbol" charset="0"/>
                        </a:rPr>
                        <a:t></a:t>
                      </a:r>
                      <a:r>
                        <a:rPr kumimoji="0" lang="en-US" sz="1400" b="0" i="0" u="none" strike="noStrike" cap="none" normalizeH="0" baseline="0" dirty="0" smtClean="0">
                          <a:ln>
                            <a:noFill/>
                          </a:ln>
                          <a:solidFill>
                            <a:srgbClr val="951122"/>
                          </a:solidFill>
                          <a:effectLst/>
                          <a:latin typeface="Arial" charset="0"/>
                          <a:ea typeface="ＭＳ Ｐゴシック" charset="0"/>
                        </a:rPr>
                        <a:t>10</a:t>
                      </a:r>
                      <a:r>
                        <a:rPr kumimoji="0" lang="en-US" sz="1400" b="0" i="0" u="none" strike="noStrike" cap="none" normalizeH="0" baseline="30000" dirty="0" smtClean="0">
                          <a:ln>
                            <a:noFill/>
                          </a:ln>
                          <a:solidFill>
                            <a:srgbClr val="951122"/>
                          </a:solidFill>
                          <a:effectLst/>
                          <a:latin typeface="Arial" charset="0"/>
                          <a:ea typeface="ＭＳ Ｐゴシック" charset="0"/>
                        </a:rPr>
                        <a:t>34</a:t>
                      </a:r>
                      <a:r>
                        <a:rPr kumimoji="0" lang="en-US" sz="1400" b="0" i="0" u="none" strike="noStrike" cap="none" normalizeH="0" baseline="0" dirty="0" smtClean="0">
                          <a:ln>
                            <a:noFill/>
                          </a:ln>
                          <a:solidFill>
                            <a:srgbClr val="951122"/>
                          </a:solidFill>
                          <a:effectLst/>
                          <a:latin typeface="Arial" charset="0"/>
                          <a:ea typeface="ＭＳ Ｐゴシック" charset="0"/>
                        </a:rPr>
                        <a:t> @25ns</a:t>
                      </a:r>
                      <a:endParaRPr kumimoji="0" lang="en-US" sz="1400" b="0" i="0" u="none" strike="noStrike" cap="none" normalizeH="0" baseline="0" dirty="0">
                        <a:ln>
                          <a:noFill/>
                        </a:ln>
                        <a:solidFill>
                          <a:srgbClr val="951122"/>
                        </a:solidFill>
                        <a:effectLst/>
                        <a:latin typeface="Arial" charset="0"/>
                        <a:ea typeface="ＭＳ Ｐゴシック" charset="0"/>
                      </a:endParaRP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defRPr/>
                      </a:pPr>
                      <a:r>
                        <a:rPr kumimoji="0" lang="en-US" sz="1400" b="0" i="0" u="none" strike="noStrike" cap="none" normalizeH="0" baseline="0" dirty="0" smtClean="0">
                          <a:ln>
                            <a:noFill/>
                          </a:ln>
                          <a:solidFill>
                            <a:srgbClr val="951122"/>
                          </a:solidFill>
                          <a:effectLst/>
                          <a:latin typeface="Arial" charset="0"/>
                          <a:ea typeface="ＭＳ Ｐゴシック" charset="0"/>
                        </a:rPr>
                        <a:t>% Data loss at 2</a:t>
                      </a:r>
                      <a:r>
                        <a:rPr kumimoji="0" lang="en-US" sz="1400" b="0" i="0" u="none" strike="noStrike" cap="none" normalizeH="0" baseline="0" dirty="0" smtClean="0">
                          <a:ln>
                            <a:noFill/>
                          </a:ln>
                          <a:solidFill>
                            <a:srgbClr val="951122"/>
                          </a:solidFill>
                          <a:effectLst/>
                          <a:latin typeface="Arial" charset="0"/>
                          <a:ea typeface="ＭＳ Ｐゴシック" charset="0"/>
                          <a:sym typeface="Symbol" charset="0"/>
                        </a:rPr>
                        <a:t></a:t>
                      </a:r>
                      <a:r>
                        <a:rPr kumimoji="0" lang="en-US" sz="1400" b="0" i="0" u="none" strike="noStrike" cap="none" normalizeH="0" baseline="0" dirty="0" smtClean="0">
                          <a:ln>
                            <a:noFill/>
                          </a:ln>
                          <a:solidFill>
                            <a:srgbClr val="951122"/>
                          </a:solidFill>
                          <a:effectLst/>
                          <a:latin typeface="Arial" charset="0"/>
                          <a:ea typeface="ＭＳ Ｐゴシック" charset="0"/>
                        </a:rPr>
                        <a:t>10</a:t>
                      </a:r>
                      <a:r>
                        <a:rPr kumimoji="0" lang="en-US" sz="1400" b="0" i="0" u="none" strike="noStrike" cap="none" normalizeH="0" baseline="30000" dirty="0" smtClean="0">
                          <a:ln>
                            <a:noFill/>
                          </a:ln>
                          <a:solidFill>
                            <a:srgbClr val="951122"/>
                          </a:solidFill>
                          <a:effectLst/>
                          <a:latin typeface="Arial" charset="0"/>
                          <a:ea typeface="ＭＳ Ｐゴシック" charset="0"/>
                        </a:rPr>
                        <a:t>34</a:t>
                      </a:r>
                      <a:r>
                        <a:rPr kumimoji="0" lang="en-US" sz="1400" b="0" i="0" u="none" strike="noStrike" cap="none" normalizeH="0" baseline="0" dirty="0" smtClean="0">
                          <a:ln>
                            <a:noFill/>
                          </a:ln>
                          <a:solidFill>
                            <a:srgbClr val="951122"/>
                          </a:solidFill>
                          <a:effectLst/>
                          <a:latin typeface="Arial" charset="0"/>
                          <a:ea typeface="ＭＳ Ｐゴシック" charset="0"/>
                        </a:rPr>
                        <a:t> @50ns</a:t>
                      </a:r>
                    </a:p>
                  </a:txBody>
                  <a:tcPr marT="45677" marB="456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12">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BPIX1</a:t>
                      </a:r>
                    </a:p>
                  </a:txBody>
                  <a:tcPr marT="45677" marB="456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4.4</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16</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50</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T="45677" marB="456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12">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BPIX2</a:t>
                      </a:r>
                    </a:p>
                  </a:txBody>
                  <a:tcPr marT="45677" marB="456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7.3</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5.8</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18.2</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T="45677" marB="456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12">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BPIX3</a:t>
                      </a:r>
                    </a:p>
                  </a:txBody>
                  <a:tcPr marT="45677" marB="456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10.2</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3.0</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9.3</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T="45677" marB="456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12">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FPIX1&amp;2</a:t>
                      </a:r>
                    </a:p>
                  </a:txBody>
                  <a:tcPr marT="45677" marB="4567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endParaRPr kumimoji="0" lang="en-US" sz="1400" b="0" i="0" u="none" strike="noStrike" cap="none" normalizeH="0" baseline="0" dirty="0">
                        <a:ln>
                          <a:noFill/>
                        </a:ln>
                        <a:solidFill>
                          <a:schemeClr val="tx1"/>
                        </a:solidFill>
                        <a:effectLst/>
                        <a:latin typeface="Arial" charset="0"/>
                        <a:ea typeface="ＭＳ Ｐゴシック" charset="0"/>
                      </a:endParaRP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3.0</a:t>
                      </a:r>
                    </a:p>
                  </a:txBody>
                  <a:tcPr marT="45677" marB="4567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9.3</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T="45677" marB="4567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 name="Group 34"/>
          <p:cNvGraphicFramePr>
            <a:graphicFrameLocks noGrp="1"/>
          </p:cNvGraphicFramePr>
          <p:nvPr/>
        </p:nvGraphicFramePr>
        <p:xfrm>
          <a:off x="4648200" y="2363788"/>
          <a:ext cx="4427539" cy="2084424"/>
        </p:xfrm>
        <a:graphic>
          <a:graphicData uri="http://schemas.openxmlformats.org/drawingml/2006/table">
            <a:tbl>
              <a:tblPr/>
              <a:tblGrid>
                <a:gridCol w="921853"/>
                <a:gridCol w="762106"/>
                <a:gridCol w="1371790"/>
                <a:gridCol w="1371790"/>
              </a:tblGrid>
              <a:tr h="560753">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Phase 1 Detector</a:t>
                      </a:r>
                    </a:p>
                  </a:txBody>
                  <a:tcPr marL="91453" marR="91453" marT="45686" marB="456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Radius</a:t>
                      </a:r>
                    </a:p>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(cm)</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rgbClr val="951122"/>
                          </a:solidFill>
                          <a:effectLst/>
                          <a:latin typeface="Arial" charset="0"/>
                          <a:ea typeface="ＭＳ Ｐゴシック" charset="0"/>
                        </a:rPr>
                        <a:t>% Data loss at 2</a:t>
                      </a:r>
                      <a:r>
                        <a:rPr kumimoji="0" lang="en-US" sz="1400" b="0" i="0" u="none" strike="noStrike" cap="none" normalizeH="0" baseline="0" dirty="0">
                          <a:ln>
                            <a:noFill/>
                          </a:ln>
                          <a:solidFill>
                            <a:srgbClr val="951122"/>
                          </a:solidFill>
                          <a:effectLst/>
                          <a:latin typeface="Arial" charset="0"/>
                          <a:ea typeface="ＭＳ Ｐゴシック" charset="0"/>
                          <a:sym typeface="Symbol" charset="0"/>
                        </a:rPr>
                        <a:t></a:t>
                      </a:r>
                      <a:r>
                        <a:rPr kumimoji="0" lang="en-US" sz="1400" b="0" i="0" u="none" strike="noStrike" cap="none" normalizeH="0" baseline="0" dirty="0" smtClean="0">
                          <a:ln>
                            <a:noFill/>
                          </a:ln>
                          <a:solidFill>
                            <a:srgbClr val="951122"/>
                          </a:solidFill>
                          <a:effectLst/>
                          <a:latin typeface="Arial" charset="0"/>
                          <a:ea typeface="ＭＳ Ｐゴシック" charset="0"/>
                        </a:rPr>
                        <a:t>10</a:t>
                      </a:r>
                      <a:r>
                        <a:rPr kumimoji="0" lang="en-US" sz="1400" b="0" i="0" u="none" strike="noStrike" cap="none" normalizeH="0" baseline="30000" dirty="0" smtClean="0">
                          <a:ln>
                            <a:noFill/>
                          </a:ln>
                          <a:solidFill>
                            <a:srgbClr val="951122"/>
                          </a:solidFill>
                          <a:effectLst/>
                          <a:latin typeface="Arial" charset="0"/>
                          <a:ea typeface="ＭＳ Ｐゴシック" charset="0"/>
                        </a:rPr>
                        <a:t>34 </a:t>
                      </a:r>
                      <a:r>
                        <a:rPr kumimoji="0" lang="en-US" sz="1400" b="0" i="0" u="none" strike="noStrike" cap="none" normalizeH="0" baseline="0" dirty="0" smtClean="0">
                          <a:ln>
                            <a:noFill/>
                          </a:ln>
                          <a:solidFill>
                            <a:srgbClr val="951122"/>
                          </a:solidFill>
                          <a:effectLst/>
                          <a:latin typeface="Arial" charset="0"/>
                          <a:ea typeface="ＭＳ Ｐゴシック" charset="0"/>
                        </a:rPr>
                        <a:t>@25ns</a:t>
                      </a:r>
                      <a:endParaRPr kumimoji="0" lang="en-US" sz="1400" b="0" i="0" u="none" strike="noStrike" cap="none" normalizeH="0" baseline="0" dirty="0">
                        <a:ln>
                          <a:noFill/>
                        </a:ln>
                        <a:solidFill>
                          <a:srgbClr val="951122"/>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defRPr/>
                      </a:pPr>
                      <a:r>
                        <a:rPr kumimoji="0" lang="en-US" sz="1400" b="0" i="0" u="none" strike="noStrike" cap="none" normalizeH="0" baseline="0" dirty="0" smtClean="0">
                          <a:ln>
                            <a:noFill/>
                          </a:ln>
                          <a:solidFill>
                            <a:srgbClr val="951122"/>
                          </a:solidFill>
                          <a:effectLst/>
                          <a:latin typeface="Arial" charset="0"/>
                          <a:ea typeface="ＭＳ Ｐゴシック" charset="0"/>
                        </a:rPr>
                        <a:t>% Data loss at 2</a:t>
                      </a:r>
                      <a:r>
                        <a:rPr kumimoji="0" lang="en-US" sz="1400" b="0" i="0" u="none" strike="noStrike" cap="none" normalizeH="0" baseline="0" dirty="0" smtClean="0">
                          <a:ln>
                            <a:noFill/>
                          </a:ln>
                          <a:solidFill>
                            <a:srgbClr val="951122"/>
                          </a:solidFill>
                          <a:effectLst/>
                          <a:latin typeface="Arial" charset="0"/>
                          <a:ea typeface="ＭＳ Ｐゴシック" charset="0"/>
                          <a:sym typeface="Symbol" charset="0"/>
                        </a:rPr>
                        <a:t></a:t>
                      </a:r>
                      <a:r>
                        <a:rPr kumimoji="0" lang="en-US" sz="1400" b="0" i="0" u="none" strike="noStrike" cap="none" normalizeH="0" baseline="0" dirty="0" smtClean="0">
                          <a:ln>
                            <a:noFill/>
                          </a:ln>
                          <a:solidFill>
                            <a:srgbClr val="951122"/>
                          </a:solidFill>
                          <a:effectLst/>
                          <a:latin typeface="Arial" charset="0"/>
                          <a:ea typeface="ＭＳ Ｐゴシック" charset="0"/>
                        </a:rPr>
                        <a:t>10</a:t>
                      </a:r>
                      <a:r>
                        <a:rPr kumimoji="0" lang="en-US" sz="1400" b="0" i="0" u="none" strike="noStrike" cap="none" normalizeH="0" baseline="30000" dirty="0" smtClean="0">
                          <a:ln>
                            <a:noFill/>
                          </a:ln>
                          <a:solidFill>
                            <a:srgbClr val="951122"/>
                          </a:solidFill>
                          <a:effectLst/>
                          <a:latin typeface="Arial" charset="0"/>
                          <a:ea typeface="ＭＳ Ｐゴシック" charset="0"/>
                        </a:rPr>
                        <a:t>34 </a:t>
                      </a:r>
                      <a:r>
                        <a:rPr kumimoji="0" lang="en-US" sz="1400" b="0" i="0" u="none" strike="noStrike" cap="none" normalizeH="0" baseline="0" dirty="0" smtClean="0">
                          <a:ln>
                            <a:noFill/>
                          </a:ln>
                          <a:solidFill>
                            <a:srgbClr val="951122"/>
                          </a:solidFill>
                          <a:effectLst/>
                          <a:latin typeface="Arial" charset="0"/>
                          <a:ea typeface="ＭＳ Ｐゴシック" charset="0"/>
                        </a:rPr>
                        <a:t>@50ns</a:t>
                      </a:r>
                    </a:p>
                  </a:txBody>
                  <a:tcPr marL="91453" marR="91453" marT="45686" marB="456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27">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BPIX1</a:t>
                      </a:r>
                    </a:p>
                  </a:txBody>
                  <a:tcPr marL="91453" marR="91453" marT="45686" marB="456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3.9</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4.7</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9.4</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27">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BPIX2</a:t>
                      </a:r>
                    </a:p>
                  </a:txBody>
                  <a:tcPr marL="91453" marR="91453" marT="45686" marB="456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6.8</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1.5</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3.1</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27">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BPIX3</a:t>
                      </a:r>
                    </a:p>
                  </a:txBody>
                  <a:tcPr marL="91453" marR="91453" marT="45686" marB="456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10.9</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0.6</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1.2</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27">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BPIX4</a:t>
                      </a:r>
                    </a:p>
                  </a:txBody>
                  <a:tcPr marL="91453" marR="91453" marT="45686" marB="456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16.0</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a:ln>
                            <a:noFill/>
                          </a:ln>
                          <a:solidFill>
                            <a:schemeClr val="tx1"/>
                          </a:solidFill>
                          <a:effectLst/>
                          <a:latin typeface="Arial" charset="0"/>
                          <a:ea typeface="ＭＳ Ｐゴシック" charset="0"/>
                        </a:rPr>
                        <a:t>0.28</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0.59</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727">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FPIX1-3</a:t>
                      </a:r>
                    </a:p>
                  </a:txBody>
                  <a:tcPr marL="91453" marR="91453" marT="45686" marB="456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endParaRPr kumimoji="0" lang="en-US" sz="1400" b="0" i="0" u="none" strike="noStrike" cap="none" normalizeH="0" baseline="0" dirty="0">
                        <a:ln>
                          <a:noFill/>
                        </a:ln>
                        <a:solidFill>
                          <a:schemeClr val="tx1"/>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a:ln>
                            <a:noFill/>
                          </a:ln>
                          <a:solidFill>
                            <a:schemeClr val="tx1"/>
                          </a:solidFill>
                          <a:effectLst/>
                          <a:latin typeface="Arial" charset="0"/>
                          <a:ea typeface="ＭＳ Ｐゴシック" charset="0"/>
                        </a:rPr>
                        <a:t>0.6</a:t>
                      </a:r>
                    </a:p>
                  </a:txBody>
                  <a:tcPr marL="91453" marR="91453" marT="45686" marB="456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80000"/>
                        <a:buFontTx/>
                        <a:buNone/>
                        <a:tabLst/>
                      </a:pPr>
                      <a:r>
                        <a:rPr kumimoji="0" lang="en-US" sz="1400" b="0" i="0" u="none" strike="noStrike" cap="none" normalizeH="0" baseline="0" dirty="0" smtClean="0">
                          <a:ln>
                            <a:noFill/>
                          </a:ln>
                          <a:solidFill>
                            <a:schemeClr val="tx1"/>
                          </a:solidFill>
                          <a:effectLst/>
                          <a:latin typeface="Arial" charset="0"/>
                          <a:ea typeface="ＭＳ Ｐゴシック" charset="0"/>
                        </a:rPr>
                        <a:t>1.2</a:t>
                      </a:r>
                      <a:endParaRPr kumimoji="0" lang="en-US" sz="1400" b="0" i="0" u="none" strike="noStrike" cap="none" normalizeH="0" baseline="0" dirty="0">
                        <a:ln>
                          <a:noFill/>
                        </a:ln>
                        <a:solidFill>
                          <a:schemeClr val="tx1"/>
                        </a:solidFill>
                        <a:effectLst/>
                        <a:latin typeface="Arial" charset="0"/>
                        <a:ea typeface="ＭＳ Ｐゴシック" charset="0"/>
                      </a:endParaRPr>
                    </a:p>
                  </a:txBody>
                  <a:tcPr marL="91453" marR="91453" marT="45686" marB="456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71" name="Sun 7"/>
          <p:cNvSpPr>
            <a:spLocks noChangeArrowheads="1"/>
          </p:cNvSpPr>
          <p:nvPr/>
        </p:nvSpPr>
        <p:spPr bwMode="auto">
          <a:xfrm>
            <a:off x="8382000" y="1905000"/>
            <a:ext cx="381000" cy="304800"/>
          </a:xfrm>
          <a:prstGeom prst="sun">
            <a:avLst>
              <a:gd name="adj" fmla="val 25000"/>
            </a:avLst>
          </a:prstGeom>
          <a:solidFill>
            <a:srgbClr val="FF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00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44688" y="1079500"/>
            <a:ext cx="7197725" cy="539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smtClean="0">
                <a:effectLst>
                  <a:outerShdw blurRad="38100" dist="38100" dir="2700000" algn="tl">
                    <a:srgbClr val="C0C0C0"/>
                  </a:outerShdw>
                </a:effectLst>
              </a:rPr>
              <a:t>Primary Vertex Resolution vs N</a:t>
            </a:r>
            <a:r>
              <a:rPr lang="en-US" baseline="-25000" smtClean="0">
                <a:effectLst>
                  <a:outerShdw blurRad="38100" dist="38100" dir="2700000" algn="tl">
                    <a:srgbClr val="C0C0C0"/>
                  </a:outerShdw>
                </a:effectLst>
              </a:rPr>
              <a:t>tk</a:t>
            </a:r>
          </a:p>
        </p:txBody>
      </p:sp>
      <p:sp>
        <p:nvSpPr>
          <p:cNvPr id="3" name="Content Placeholder 2"/>
          <p:cNvSpPr>
            <a:spLocks noGrp="1"/>
          </p:cNvSpPr>
          <p:nvPr>
            <p:ph idx="1"/>
          </p:nvPr>
        </p:nvSpPr>
        <p:spPr>
          <a:xfrm>
            <a:off x="304800" y="1066800"/>
            <a:ext cx="1905000" cy="5334000"/>
          </a:xfrm>
        </p:spPr>
        <p:txBody>
          <a:bodyPr/>
          <a:lstStyle/>
          <a:p>
            <a:pPr>
              <a:defRPr/>
            </a:pPr>
            <a:r>
              <a:rPr lang="en-US" sz="1800" dirty="0" smtClean="0"/>
              <a:t>Using </a:t>
            </a:r>
            <a:r>
              <a:rPr lang="en-US" sz="1800" dirty="0" err="1" smtClean="0"/>
              <a:t>ttbar</a:t>
            </a:r>
            <a:r>
              <a:rPr lang="en-US" sz="1800" dirty="0" smtClean="0"/>
              <a:t>, </a:t>
            </a:r>
            <a:r>
              <a:rPr lang="en-US" sz="1800" dirty="0" smtClean="0">
                <a:solidFill>
                  <a:srgbClr val="003366"/>
                </a:solidFill>
              </a:rPr>
              <a:t>we want to demonstrate why the resolution gets more worse for </a:t>
            </a:r>
            <a:r>
              <a:rPr lang="en-US" sz="1800" dirty="0" err="1" smtClean="0">
                <a:solidFill>
                  <a:srgbClr val="003366"/>
                </a:solidFill>
              </a:rPr>
              <a:t>stdgeom</a:t>
            </a:r>
            <a:r>
              <a:rPr lang="en-US" sz="1800" dirty="0" smtClean="0">
                <a:solidFill>
                  <a:srgbClr val="003366"/>
                </a:solidFill>
              </a:rPr>
              <a:t> (still under study)</a:t>
            </a:r>
            <a:endParaRPr lang="en-US" sz="1800" dirty="0">
              <a:solidFill>
                <a:srgbClr val="003366"/>
              </a:solidFill>
            </a:endParaRPr>
          </a:p>
        </p:txBody>
      </p:sp>
      <p:sp>
        <p:nvSpPr>
          <p:cNvPr id="4" name="Footer Placeholder 3"/>
          <p:cNvSpPr>
            <a:spLocks noGrp="1"/>
          </p:cNvSpPr>
          <p:nvPr>
            <p:ph type="ftr" sz="quarter" idx="10"/>
          </p:nvPr>
        </p:nvSpPr>
        <p:spPr/>
        <p:txBody>
          <a:bodyPr/>
          <a:lstStyle/>
          <a:p>
            <a:pPr>
              <a:defRPr/>
            </a:pPr>
            <a:r>
              <a:rPr lang="de-DE"/>
              <a:t>CMS Upgrade Workshop, 7 Nov 2011                                                          H. W. K. Cheung (FNAL)</a:t>
            </a:r>
            <a:endParaRPr lang="en-GB"/>
          </a:p>
        </p:txBody>
      </p:sp>
      <p:sp>
        <p:nvSpPr>
          <p:cNvPr id="5" name="Slide Number Placeholder 4"/>
          <p:cNvSpPr>
            <a:spLocks noGrp="1"/>
          </p:cNvSpPr>
          <p:nvPr>
            <p:ph type="sldNum" sz="quarter" idx="11"/>
          </p:nvPr>
        </p:nvSpPr>
        <p:spPr/>
        <p:txBody>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eaLnBrk="1" hangingPunct="1">
              <a:defRPr/>
            </a:pPr>
            <a:fld id="{C8C975FD-6DDD-41DB-AC0A-3C30F916644B}" type="slidenum">
              <a:rPr lang="en-GB" sz="1400" smtClean="0"/>
              <a:pPr eaLnBrk="1" hangingPunct="1">
                <a:defRPr/>
              </a:pPr>
              <a:t>45</a:t>
            </a:fld>
            <a:endParaRPr lang="en-GB" sz="1400" smtClean="0"/>
          </a:p>
        </p:txBody>
      </p:sp>
      <p:sp>
        <p:nvSpPr>
          <p:cNvPr id="12295" name="TextBox 6"/>
          <p:cNvSpPr txBox="1">
            <a:spLocks noChangeArrowheads="1"/>
          </p:cNvSpPr>
          <p:nvPr/>
        </p:nvSpPr>
        <p:spPr bwMode="auto">
          <a:xfrm>
            <a:off x="3886200" y="1828800"/>
            <a:ext cx="1447800" cy="346075"/>
          </a:xfrm>
          <a:prstGeom prst="rect">
            <a:avLst/>
          </a:prstGeom>
          <a:solidFill>
            <a:srgbClr val="E1E1B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800"/>
              <a:t>No pileup</a:t>
            </a:r>
          </a:p>
        </p:txBody>
      </p:sp>
      <p:sp>
        <p:nvSpPr>
          <p:cNvPr id="12296" name="TextBox 7"/>
          <p:cNvSpPr txBox="1">
            <a:spLocks noChangeArrowheads="1"/>
          </p:cNvSpPr>
          <p:nvPr/>
        </p:nvSpPr>
        <p:spPr bwMode="auto">
          <a:xfrm>
            <a:off x="3886200" y="4495800"/>
            <a:ext cx="1447800" cy="346075"/>
          </a:xfrm>
          <a:prstGeom prst="rect">
            <a:avLst/>
          </a:prstGeom>
          <a:solidFill>
            <a:srgbClr val="E1E1B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800"/>
              <a:t>No pileup</a:t>
            </a:r>
          </a:p>
        </p:txBody>
      </p:sp>
      <p:sp>
        <p:nvSpPr>
          <p:cNvPr id="12297" name="TextBox 8"/>
          <p:cNvSpPr txBox="1">
            <a:spLocks noChangeArrowheads="1"/>
          </p:cNvSpPr>
          <p:nvPr/>
        </p:nvSpPr>
        <p:spPr bwMode="auto">
          <a:xfrm>
            <a:off x="7480300" y="1828800"/>
            <a:ext cx="1447800" cy="346075"/>
          </a:xfrm>
          <a:prstGeom prst="rect">
            <a:avLst/>
          </a:prstGeom>
          <a:solidFill>
            <a:srgbClr val="E1E1B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800"/>
              <a:t>&lt;PU&gt;=50</a:t>
            </a:r>
          </a:p>
        </p:txBody>
      </p:sp>
      <p:sp>
        <p:nvSpPr>
          <p:cNvPr id="12298" name="TextBox 9"/>
          <p:cNvSpPr txBox="1">
            <a:spLocks noChangeArrowheads="1"/>
          </p:cNvSpPr>
          <p:nvPr/>
        </p:nvSpPr>
        <p:spPr bwMode="auto">
          <a:xfrm>
            <a:off x="7696200" y="4454525"/>
            <a:ext cx="1219200" cy="346075"/>
          </a:xfrm>
          <a:prstGeom prst="rect">
            <a:avLst/>
          </a:prstGeom>
          <a:solidFill>
            <a:srgbClr val="E1E1B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800"/>
              <a:t>&lt;PU&gt;=50</a:t>
            </a:r>
          </a:p>
        </p:txBody>
      </p:sp>
      <p:sp>
        <p:nvSpPr>
          <p:cNvPr id="12299" name="TextBox 10"/>
          <p:cNvSpPr txBox="1">
            <a:spLocks noChangeArrowheads="1"/>
          </p:cNvSpPr>
          <p:nvPr/>
        </p:nvSpPr>
        <p:spPr bwMode="auto">
          <a:xfrm>
            <a:off x="4724400" y="990600"/>
            <a:ext cx="1752600" cy="346075"/>
          </a:xfrm>
          <a:prstGeom prst="rect">
            <a:avLst/>
          </a:prstGeom>
          <a:solidFill>
            <a:srgbClr val="E1E1B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800"/>
              <a:t>Transverse</a:t>
            </a:r>
          </a:p>
        </p:txBody>
      </p:sp>
      <p:sp>
        <p:nvSpPr>
          <p:cNvPr id="12300" name="TextBox 11"/>
          <p:cNvSpPr txBox="1">
            <a:spLocks noChangeArrowheads="1"/>
          </p:cNvSpPr>
          <p:nvPr/>
        </p:nvSpPr>
        <p:spPr bwMode="auto">
          <a:xfrm>
            <a:off x="4876800" y="3657600"/>
            <a:ext cx="1752600" cy="346075"/>
          </a:xfrm>
          <a:prstGeom prst="rect">
            <a:avLst/>
          </a:prstGeom>
          <a:solidFill>
            <a:srgbClr val="E1E1B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800"/>
              <a:t>Longitudinal</a:t>
            </a:r>
          </a:p>
        </p:txBody>
      </p:sp>
      <p:sp>
        <p:nvSpPr>
          <p:cNvPr id="13" name="TextBox 12"/>
          <p:cNvSpPr txBox="1"/>
          <p:nvPr/>
        </p:nvSpPr>
        <p:spPr>
          <a:xfrm>
            <a:off x="76200" y="5257800"/>
            <a:ext cx="1905000" cy="914400"/>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a:buFontTx/>
              <a:buNone/>
              <a:defRPr/>
            </a:pPr>
            <a:r>
              <a:rPr lang="en-US" sz="1400" b="1" dirty="0">
                <a:solidFill>
                  <a:schemeClr val="tx1"/>
                </a:solidFill>
              </a:rPr>
              <a:t>Current Pixel Geometry</a:t>
            </a:r>
          </a:p>
          <a:p>
            <a:pPr algn="ctr">
              <a:buFontTx/>
              <a:buNone/>
              <a:defRPr/>
            </a:pPr>
            <a:r>
              <a:rPr lang="en-US" sz="1400" b="1" dirty="0">
                <a:solidFill>
                  <a:srgbClr val="FF0000"/>
                </a:solidFill>
              </a:rPr>
              <a:t>Phase 1 Upgrade Geometry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ffectLst>
                  <a:outerShdw blurRad="38100" dist="38100" dir="2700000" algn="tl">
                    <a:srgbClr val="C0C0C0"/>
                  </a:outerShdw>
                </a:effectLst>
              </a:rPr>
              <a:t>Effect of ROC Data Loss</a:t>
            </a:r>
          </a:p>
        </p:txBody>
      </p:sp>
      <p:sp>
        <p:nvSpPr>
          <p:cNvPr id="3" name="Content Placeholder 2"/>
          <p:cNvSpPr>
            <a:spLocks noGrp="1"/>
          </p:cNvSpPr>
          <p:nvPr>
            <p:ph idx="1"/>
          </p:nvPr>
        </p:nvSpPr>
        <p:spPr/>
        <p:txBody>
          <a:bodyPr/>
          <a:lstStyle/>
          <a:p>
            <a:pPr>
              <a:defRPr/>
            </a:pPr>
            <a:r>
              <a:rPr lang="en-US" dirty="0" smtClean="0"/>
              <a:t>Worsening of b-tagging (&lt;</a:t>
            </a:r>
            <a:r>
              <a:rPr lang="en-US" dirty="0"/>
              <a:t>PU&gt;=50, </a:t>
            </a:r>
            <a:r>
              <a:rPr lang="en-US" dirty="0" err="1" smtClean="0"/>
              <a:t>ttbar</a:t>
            </a:r>
            <a:r>
              <a:rPr lang="en-US" dirty="0"/>
              <a:t>)</a:t>
            </a:r>
            <a:endParaRPr lang="en-US" dirty="0" smtClean="0"/>
          </a:p>
        </p:txBody>
      </p:sp>
      <p:sp>
        <p:nvSpPr>
          <p:cNvPr id="4" name="Footer Placeholder 3"/>
          <p:cNvSpPr>
            <a:spLocks noGrp="1"/>
          </p:cNvSpPr>
          <p:nvPr>
            <p:ph type="ftr" sz="quarter" idx="10"/>
          </p:nvPr>
        </p:nvSpPr>
        <p:spPr/>
        <p:txBody>
          <a:bodyPr/>
          <a:lstStyle/>
          <a:p>
            <a:pPr>
              <a:defRPr/>
            </a:pPr>
            <a:r>
              <a:rPr lang="de-DE"/>
              <a:t>CMS Upgrade Workshop, 7 Nov 2011                                                          H. W. K. Cheung (FNAL)</a:t>
            </a:r>
            <a:endParaRPr lang="en-GB"/>
          </a:p>
        </p:txBody>
      </p:sp>
      <p:sp>
        <p:nvSpPr>
          <p:cNvPr id="5" name="Slide Number Placeholder 4"/>
          <p:cNvSpPr>
            <a:spLocks noGrp="1"/>
          </p:cNvSpPr>
          <p:nvPr>
            <p:ph type="sldNum" sz="quarter" idx="11"/>
          </p:nvPr>
        </p:nvSpPr>
        <p:spPr/>
        <p:txBody>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eaLnBrk="1" hangingPunct="1">
              <a:defRPr/>
            </a:pPr>
            <a:fld id="{B4426037-F163-4DE8-9D8B-074000226805}" type="slidenum">
              <a:rPr lang="en-GB" sz="1400" smtClean="0"/>
              <a:pPr eaLnBrk="1" hangingPunct="1">
                <a:defRPr/>
              </a:pPr>
              <a:t>46</a:t>
            </a:fld>
            <a:endParaRPr lang="en-GB" sz="1400" smtClean="0"/>
          </a:p>
        </p:txBody>
      </p:sp>
      <p:pic>
        <p:nvPicPr>
          <p:cNvPr id="6150"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2438400"/>
            <a:ext cx="467995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64050" y="2441575"/>
            <a:ext cx="467995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953000" y="6034088"/>
            <a:ext cx="3657600" cy="290512"/>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a:buFontTx/>
              <a:buNone/>
              <a:defRPr/>
            </a:pPr>
            <a:r>
              <a:rPr lang="en-US" sz="1400" b="1" dirty="0">
                <a:solidFill>
                  <a:srgbClr val="003366"/>
                </a:solidFill>
              </a:rPr>
              <a:t>Phase 1 Upgrade Geometry</a:t>
            </a:r>
          </a:p>
        </p:txBody>
      </p:sp>
      <p:sp>
        <p:nvSpPr>
          <p:cNvPr id="11" name="TextBox 10"/>
          <p:cNvSpPr txBox="1"/>
          <p:nvPr/>
        </p:nvSpPr>
        <p:spPr>
          <a:xfrm>
            <a:off x="609600" y="6037263"/>
            <a:ext cx="3657600" cy="290512"/>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a:buFontTx/>
              <a:buNone/>
              <a:defRPr/>
            </a:pPr>
            <a:r>
              <a:rPr lang="en-US" sz="1400" b="1" dirty="0">
                <a:solidFill>
                  <a:srgbClr val="003366"/>
                </a:solidFill>
              </a:rPr>
              <a:t>Current Geometry</a:t>
            </a:r>
          </a:p>
        </p:txBody>
      </p:sp>
      <p:sp>
        <p:nvSpPr>
          <p:cNvPr id="6154" name="TextBox 14"/>
          <p:cNvSpPr txBox="1">
            <a:spLocks noChangeArrowheads="1"/>
          </p:cNvSpPr>
          <p:nvPr/>
        </p:nvSpPr>
        <p:spPr bwMode="auto">
          <a:xfrm>
            <a:off x="6248400" y="1981200"/>
            <a:ext cx="28194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r" eaLnBrk="1" hangingPunct="1">
              <a:buFontTx/>
              <a:buNone/>
            </a:pPr>
            <a:r>
              <a:rPr lang="en-US" sz="1600">
                <a:solidFill>
                  <a:srgbClr val="003366"/>
                </a:solidFill>
              </a:rPr>
              <a:t>CombinedSecondaryVertex </a:t>
            </a:r>
          </a:p>
          <a:p>
            <a:pPr algn="r" eaLnBrk="1" hangingPunct="1">
              <a:buFontTx/>
              <a:buNone/>
            </a:pPr>
            <a:r>
              <a:rPr lang="en-US" sz="1600">
                <a:solidFill>
                  <a:srgbClr val="003366"/>
                </a:solidFill>
              </a:rPr>
              <a:t>b-tagging algorithm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ffectLst>
                  <a:outerShdw blurRad="38100" dist="38100" dir="2700000" algn="tl">
                    <a:srgbClr val="C0C0C0"/>
                  </a:outerShdw>
                </a:effectLst>
              </a:rPr>
              <a:t>Effect of Extra Layer</a:t>
            </a:r>
          </a:p>
        </p:txBody>
      </p:sp>
      <p:sp>
        <p:nvSpPr>
          <p:cNvPr id="3" name="Content Placeholder 2"/>
          <p:cNvSpPr>
            <a:spLocks noGrp="1"/>
          </p:cNvSpPr>
          <p:nvPr>
            <p:ph idx="1"/>
          </p:nvPr>
        </p:nvSpPr>
        <p:spPr/>
        <p:txBody>
          <a:bodyPr/>
          <a:lstStyle/>
          <a:p>
            <a:pPr>
              <a:defRPr/>
            </a:pPr>
            <a:r>
              <a:rPr lang="en-US" dirty="0" smtClean="0"/>
              <a:t>Improvement for b-tagging (&lt;</a:t>
            </a:r>
            <a:r>
              <a:rPr lang="en-US" dirty="0"/>
              <a:t>PU&gt;=50, </a:t>
            </a:r>
            <a:r>
              <a:rPr lang="en-US" dirty="0" err="1" smtClean="0"/>
              <a:t>ttbar</a:t>
            </a:r>
            <a:r>
              <a:rPr lang="en-US" dirty="0" smtClean="0"/>
              <a:t>)</a:t>
            </a:r>
          </a:p>
          <a:p>
            <a:pPr lvl="1">
              <a:defRPr/>
            </a:pPr>
            <a:r>
              <a:rPr lang="en-US" dirty="0" smtClean="0"/>
              <a:t>Already significant Improvement for upgrade geometry even without ROC data loss </a:t>
            </a:r>
            <a:endParaRPr lang="en-US" dirty="0"/>
          </a:p>
        </p:txBody>
      </p:sp>
      <p:sp>
        <p:nvSpPr>
          <p:cNvPr id="4" name="Footer Placeholder 3"/>
          <p:cNvSpPr>
            <a:spLocks noGrp="1"/>
          </p:cNvSpPr>
          <p:nvPr>
            <p:ph type="ftr" sz="quarter" idx="10"/>
          </p:nvPr>
        </p:nvSpPr>
        <p:spPr/>
        <p:txBody>
          <a:bodyPr/>
          <a:lstStyle/>
          <a:p>
            <a:pPr>
              <a:defRPr/>
            </a:pPr>
            <a:r>
              <a:rPr lang="de-DE"/>
              <a:t>CMS Upgrade Workshop, 7 Nov 2011                                                          H. W. K. Cheung (FNAL)</a:t>
            </a:r>
            <a:endParaRPr lang="en-GB"/>
          </a:p>
        </p:txBody>
      </p:sp>
      <p:sp>
        <p:nvSpPr>
          <p:cNvPr id="5" name="Slide Number Placeholder 4"/>
          <p:cNvSpPr>
            <a:spLocks noGrp="1"/>
          </p:cNvSpPr>
          <p:nvPr>
            <p:ph type="sldNum" sz="quarter" idx="11"/>
          </p:nvPr>
        </p:nvSpPr>
        <p:spPr/>
        <p:txBody>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eaLnBrk="1" hangingPunct="1">
              <a:defRPr/>
            </a:pPr>
            <a:fld id="{187BEC3E-941C-497B-92DC-D230FC28F5AA}" type="slidenum">
              <a:rPr lang="en-GB" sz="1400" smtClean="0"/>
              <a:pPr eaLnBrk="1" hangingPunct="1">
                <a:defRPr/>
              </a:pPr>
              <a:t>47</a:t>
            </a:fld>
            <a:endParaRPr lang="en-GB" sz="1400" smtClean="0"/>
          </a:p>
        </p:txBody>
      </p:sp>
      <p:pic>
        <p:nvPicPr>
          <p:cNvPr id="8198" name="Picture 5" descr="CSV_mistag.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2438400"/>
            <a:ext cx="467995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64050" y="2441575"/>
            <a:ext cx="4679950"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953000" y="6034088"/>
            <a:ext cx="3657600" cy="290512"/>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a:buFontTx/>
              <a:buNone/>
              <a:defRPr/>
            </a:pPr>
            <a:r>
              <a:rPr lang="en-US" sz="1400" b="1" dirty="0">
                <a:solidFill>
                  <a:srgbClr val="003366"/>
                </a:solidFill>
              </a:rPr>
              <a:t>&lt;PU&gt;=50 with (Pixel ROC) data loss</a:t>
            </a:r>
          </a:p>
        </p:txBody>
      </p:sp>
      <p:sp>
        <p:nvSpPr>
          <p:cNvPr id="11" name="TextBox 10"/>
          <p:cNvSpPr txBox="1"/>
          <p:nvPr/>
        </p:nvSpPr>
        <p:spPr>
          <a:xfrm>
            <a:off x="609600" y="6037263"/>
            <a:ext cx="3657600" cy="290512"/>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a:buFontTx/>
              <a:buNone/>
              <a:defRPr/>
            </a:pPr>
            <a:r>
              <a:rPr lang="en-US" sz="1400" b="1" dirty="0">
                <a:solidFill>
                  <a:srgbClr val="003366"/>
                </a:solidFill>
              </a:rPr>
              <a:t>&lt;PU&gt;=50 no data loss</a:t>
            </a:r>
          </a:p>
        </p:txBody>
      </p:sp>
      <p:sp>
        <p:nvSpPr>
          <p:cNvPr id="8202" name="TextBox 14"/>
          <p:cNvSpPr txBox="1">
            <a:spLocks noChangeArrowheads="1"/>
          </p:cNvSpPr>
          <p:nvPr/>
        </p:nvSpPr>
        <p:spPr bwMode="auto">
          <a:xfrm>
            <a:off x="6248400" y="1981200"/>
            <a:ext cx="28194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r" eaLnBrk="1" hangingPunct="1">
              <a:buFontTx/>
              <a:buNone/>
            </a:pPr>
            <a:r>
              <a:rPr lang="en-US" sz="1600">
                <a:solidFill>
                  <a:srgbClr val="003366"/>
                </a:solidFill>
              </a:rPr>
              <a:t>CombinedSecondaryVertex </a:t>
            </a:r>
          </a:p>
          <a:p>
            <a:pPr algn="r" eaLnBrk="1" hangingPunct="1">
              <a:buFontTx/>
              <a:buNone/>
            </a:pPr>
            <a:r>
              <a:rPr lang="en-US" sz="1600">
                <a:solidFill>
                  <a:srgbClr val="003366"/>
                </a:solidFill>
              </a:rPr>
              <a:t>b-tagging algorithm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ffectLst>
                  <a:outerShdw blurRad="38100" dist="38100" dir="2700000" algn="tl">
                    <a:srgbClr val="C0C0C0"/>
                  </a:outerShdw>
                </a:effectLst>
              </a:rPr>
              <a:t>Phase 1b Studies</a:t>
            </a:r>
          </a:p>
        </p:txBody>
      </p:sp>
      <p:sp>
        <p:nvSpPr>
          <p:cNvPr id="3" name="Content Placeholder 2"/>
          <p:cNvSpPr>
            <a:spLocks noGrp="1"/>
          </p:cNvSpPr>
          <p:nvPr>
            <p:ph idx="1"/>
          </p:nvPr>
        </p:nvSpPr>
        <p:spPr/>
        <p:txBody>
          <a:bodyPr/>
          <a:lstStyle/>
          <a:p>
            <a:pPr>
              <a:defRPr/>
            </a:pPr>
            <a:r>
              <a:rPr lang="en-US" dirty="0" smtClean="0"/>
              <a:t>Resolution plots from MTV (not plotted against absolute p)</a:t>
            </a:r>
            <a:endParaRPr lang="en-US" dirty="0"/>
          </a:p>
        </p:txBody>
      </p:sp>
      <p:sp>
        <p:nvSpPr>
          <p:cNvPr id="4" name="Footer Placeholder 3"/>
          <p:cNvSpPr>
            <a:spLocks noGrp="1"/>
          </p:cNvSpPr>
          <p:nvPr>
            <p:ph type="ftr" sz="quarter" idx="10"/>
          </p:nvPr>
        </p:nvSpPr>
        <p:spPr/>
        <p:txBody>
          <a:bodyPr/>
          <a:lstStyle/>
          <a:p>
            <a:pPr>
              <a:defRPr/>
            </a:pPr>
            <a:r>
              <a:rPr lang="de-DE" smtClean="0"/>
              <a:t>CMS Upgrade Workshop, 7 Nov 2011                                                          H. W. K. Cheung (FNAL)</a:t>
            </a:r>
            <a:endParaRPr lang="en-GB"/>
          </a:p>
        </p:txBody>
      </p:sp>
      <p:sp>
        <p:nvSpPr>
          <p:cNvPr id="5" name="Slide Number Placeholder 4"/>
          <p:cNvSpPr>
            <a:spLocks noGrp="1"/>
          </p:cNvSpPr>
          <p:nvPr>
            <p:ph type="sldNum" sz="quarter" idx="11"/>
          </p:nvPr>
        </p:nvSpPr>
        <p:spPr/>
        <p:txBody>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eaLnBrk="1" hangingPunct="1">
              <a:defRPr/>
            </a:pPr>
            <a:fld id="{2AE92A4C-B1C6-4179-B2C1-3C8D3EF58BAB}" type="slidenum">
              <a:rPr lang="en-GB" sz="1400" smtClean="0"/>
              <a:pPr eaLnBrk="1" hangingPunct="1">
                <a:defRPr/>
              </a:pPr>
              <a:t>48</a:t>
            </a:fld>
            <a:endParaRPr lang="en-GB" sz="1400" smtClean="0"/>
          </a:p>
        </p:txBody>
      </p:sp>
      <p:pic>
        <p:nvPicPr>
          <p:cNvPr id="15366" name="Picture 5" descr="resolutionsEta_cropp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017713"/>
            <a:ext cx="4681538" cy="43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6" descr="resolutionsPt_cropped.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38663" y="2047875"/>
            <a:ext cx="4681537"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TextBox 13"/>
          <p:cNvSpPr txBox="1">
            <a:spLocks noChangeArrowheads="1"/>
          </p:cNvSpPr>
          <p:nvPr/>
        </p:nvSpPr>
        <p:spPr bwMode="auto">
          <a:xfrm>
            <a:off x="1066800" y="4114800"/>
            <a:ext cx="45720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400" b="1"/>
              <a:t>eta</a:t>
            </a:r>
          </a:p>
        </p:txBody>
      </p:sp>
      <p:sp>
        <p:nvSpPr>
          <p:cNvPr id="15369" name="TextBox 14"/>
          <p:cNvSpPr txBox="1">
            <a:spLocks noChangeArrowheads="1"/>
          </p:cNvSpPr>
          <p:nvPr/>
        </p:nvSpPr>
        <p:spPr bwMode="auto">
          <a:xfrm>
            <a:off x="5638800" y="4191000"/>
            <a:ext cx="45720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400" b="1"/>
              <a:t>p</a:t>
            </a:r>
            <a:r>
              <a:rPr lang="en-US" sz="1400" b="1" baseline="-25000"/>
              <a:t>T</a:t>
            </a:r>
          </a:p>
        </p:txBody>
      </p:sp>
      <p:sp>
        <p:nvSpPr>
          <p:cNvPr id="15370" name="TextBox 11"/>
          <p:cNvSpPr txBox="1">
            <a:spLocks noChangeArrowheads="1"/>
          </p:cNvSpPr>
          <p:nvPr/>
        </p:nvSpPr>
        <p:spPr bwMode="auto">
          <a:xfrm>
            <a:off x="762000" y="2590800"/>
            <a:ext cx="990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200" b="1"/>
              <a:t>Transverse</a:t>
            </a:r>
          </a:p>
        </p:txBody>
      </p:sp>
      <p:sp>
        <p:nvSpPr>
          <p:cNvPr id="15371" name="TextBox 11"/>
          <p:cNvSpPr txBox="1">
            <a:spLocks noChangeArrowheads="1"/>
          </p:cNvSpPr>
          <p:nvPr/>
        </p:nvSpPr>
        <p:spPr bwMode="auto">
          <a:xfrm>
            <a:off x="2971800" y="2590800"/>
            <a:ext cx="1143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200" b="1"/>
              <a:t>Longitudinal</a:t>
            </a:r>
          </a:p>
        </p:txBody>
      </p:sp>
      <p:sp>
        <p:nvSpPr>
          <p:cNvPr id="15372" name="TextBox 11"/>
          <p:cNvSpPr txBox="1">
            <a:spLocks noChangeArrowheads="1"/>
          </p:cNvSpPr>
          <p:nvPr/>
        </p:nvSpPr>
        <p:spPr bwMode="auto">
          <a:xfrm>
            <a:off x="685800" y="4724400"/>
            <a:ext cx="1143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700">
                <a:solidFill>
                  <a:schemeClr val="tx1"/>
                </a:solidFill>
                <a:latin typeface="Arial" pitchFamily="34" charset="0"/>
                <a:ea typeface="ＭＳ Ｐゴシック" pitchFamily="34" charset="-128"/>
              </a:defRPr>
            </a:lvl1pPr>
            <a:lvl2pPr marL="742950" indent="-285750" eaLnBrk="0" hangingPunct="0">
              <a:defRPr sz="6700">
                <a:solidFill>
                  <a:schemeClr val="tx1"/>
                </a:solidFill>
                <a:latin typeface="Arial" pitchFamily="34" charset="0"/>
                <a:ea typeface="ＭＳ Ｐゴシック" pitchFamily="34" charset="-128"/>
              </a:defRPr>
            </a:lvl2pPr>
            <a:lvl3pPr marL="1143000" indent="-228600" eaLnBrk="0" hangingPunct="0">
              <a:defRPr sz="6700">
                <a:solidFill>
                  <a:schemeClr val="tx1"/>
                </a:solidFill>
                <a:latin typeface="Arial" pitchFamily="34" charset="0"/>
                <a:ea typeface="ＭＳ Ｐゴシック" pitchFamily="34" charset="-128"/>
              </a:defRPr>
            </a:lvl3pPr>
            <a:lvl4pPr marL="1600200" indent="-228600" eaLnBrk="0" hangingPunct="0">
              <a:defRPr sz="6700">
                <a:solidFill>
                  <a:schemeClr val="tx1"/>
                </a:solidFill>
                <a:latin typeface="Arial" pitchFamily="34" charset="0"/>
                <a:ea typeface="ＭＳ Ｐゴシック" pitchFamily="34" charset="-128"/>
              </a:defRPr>
            </a:lvl4pPr>
            <a:lvl5pPr marL="2057400" indent="-228600" eaLnBrk="0" hangingPunct="0">
              <a:defRPr sz="6700">
                <a:solidFill>
                  <a:schemeClr val="tx1"/>
                </a:solidFill>
                <a:latin typeface="Arial" pitchFamily="34" charset="0"/>
                <a:ea typeface="ＭＳ Ｐゴシック" pitchFamily="34" charset="-128"/>
              </a:defRPr>
            </a:lvl5pPr>
            <a:lvl6pPr marL="25146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6pPr>
            <a:lvl7pPr marL="29718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7pPr>
            <a:lvl8pPr marL="34290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8pPr>
            <a:lvl9pPr marL="3886200" indent="-228600" eaLnBrk="0" fontAlgn="base" hangingPunct="0">
              <a:lnSpc>
                <a:spcPct val="90000"/>
              </a:lnSpc>
              <a:spcBef>
                <a:spcPct val="20000"/>
              </a:spcBef>
              <a:spcAft>
                <a:spcPct val="0"/>
              </a:spcAft>
              <a:buSzPct val="100000"/>
              <a:buChar char="•"/>
              <a:defRPr sz="6700">
                <a:solidFill>
                  <a:schemeClr val="tx1"/>
                </a:solidFill>
                <a:latin typeface="Arial" pitchFamily="34" charset="0"/>
                <a:ea typeface="ＭＳ Ｐゴシック" pitchFamily="34" charset="-128"/>
              </a:defRPr>
            </a:lvl9pPr>
          </a:lstStyle>
          <a:p>
            <a:pPr algn="ctr" eaLnBrk="1" hangingPunct="1">
              <a:buFontTx/>
              <a:buNone/>
            </a:pPr>
            <a:r>
              <a:rPr lang="en-US" sz="1200" b="1"/>
              <a:t>p</a:t>
            </a:r>
            <a:r>
              <a:rPr lang="en-US" sz="1200" b="1" baseline="-25000"/>
              <a:t>T</a:t>
            </a:r>
          </a:p>
        </p:txBody>
      </p:sp>
      <p:sp>
        <p:nvSpPr>
          <p:cNvPr id="13" name="TextBox 12"/>
          <p:cNvSpPr txBox="1"/>
          <p:nvPr/>
        </p:nvSpPr>
        <p:spPr>
          <a:xfrm>
            <a:off x="2590800" y="5562600"/>
            <a:ext cx="1752600" cy="527050"/>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algn="ctr">
              <a:buFontTx/>
              <a:buNone/>
              <a:defRPr/>
            </a:pPr>
            <a:r>
              <a:rPr lang="en-US" sz="1400" b="1" dirty="0">
                <a:solidFill>
                  <a:srgbClr val="0000FF"/>
                </a:solidFill>
              </a:rPr>
              <a:t>Phase 1</a:t>
            </a:r>
          </a:p>
          <a:p>
            <a:pPr algn="ctr">
              <a:buFontTx/>
              <a:buNone/>
              <a:defRPr/>
            </a:pPr>
            <a:r>
              <a:rPr lang="en-US" sz="1400" b="1" dirty="0">
                <a:solidFill>
                  <a:srgbClr val="FF0000"/>
                </a:solidFill>
              </a:rPr>
              <a:t>Smaller Pixel Size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ea typeface="ＭＳ Ｐゴシック" pitchFamily="-112" charset="-128"/>
              </a:rPr>
              <a:t>Baseline </a:t>
            </a:r>
            <a:r>
              <a:rPr lang="en-US" dirty="0" smtClean="0">
                <a:ea typeface="ＭＳ Ｐゴシック" pitchFamily="-112" charset="-128"/>
              </a:rPr>
              <a:t>CO</a:t>
            </a:r>
            <a:r>
              <a:rPr lang="en-US" baseline="-25000" dirty="0" smtClean="0">
                <a:ea typeface="ＭＳ Ｐゴシック" pitchFamily="-112" charset="-128"/>
              </a:rPr>
              <a:t>2</a:t>
            </a:r>
            <a:r>
              <a:rPr lang="en-US" dirty="0" smtClean="0">
                <a:ea typeface="ＭＳ Ｐゴシック" pitchFamily="-112" charset="-128"/>
              </a:rPr>
              <a:t> Cooling Plant concept</a:t>
            </a:r>
            <a:endParaRPr lang="en-US" dirty="0" smtClean="0">
              <a:ea typeface="ＭＳ Ｐゴシック" pitchFamily="-112" charset="-128"/>
            </a:endParaRPr>
          </a:p>
        </p:txBody>
      </p:sp>
      <p:sp>
        <p:nvSpPr>
          <p:cNvPr id="14339" name="Content Placeholder 2"/>
          <p:cNvSpPr>
            <a:spLocks noGrp="1"/>
          </p:cNvSpPr>
          <p:nvPr>
            <p:ph idx="1"/>
          </p:nvPr>
        </p:nvSpPr>
        <p:spPr/>
        <p:txBody>
          <a:bodyPr/>
          <a:lstStyle/>
          <a:p>
            <a:r>
              <a:rPr lang="en-US" smtClean="0">
                <a:ea typeface="ＭＳ Ｐゴシック" pitchFamily="-112" charset="-128"/>
              </a:rPr>
              <a:t>The LHCb system has a perfect track record, no need to modify the concept</a:t>
            </a:r>
          </a:p>
          <a:p>
            <a:r>
              <a:rPr lang="en-US" smtClean="0">
                <a:ea typeface="ＭＳ Ｐゴシック" pitchFamily="-112" charset="-128"/>
              </a:rPr>
              <a:t>3 years of low temperature operation with no problems at all</a:t>
            </a:r>
          </a:p>
          <a:p>
            <a:r>
              <a:rPr lang="en-US" smtClean="0">
                <a:ea typeface="ＭＳ Ｐゴシック" pitchFamily="-112" charset="-128"/>
              </a:rPr>
              <a:t>CMS system has 8 times higher power</a:t>
            </a:r>
          </a:p>
          <a:p>
            <a:r>
              <a:rPr lang="en-US" smtClean="0">
                <a:ea typeface="ＭＳ Ｐゴシック" pitchFamily="-112" charset="-128"/>
              </a:rPr>
              <a:t>Bigger pumps and suitable heat exchangers exist on the market</a:t>
            </a:r>
          </a:p>
        </p:txBody>
      </p:sp>
      <p:sp>
        <p:nvSpPr>
          <p:cNvPr id="14340"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F3D9B97C-985A-4F18-9401-CA649E444169}" type="datetime1">
              <a:rPr lang="en-US" smtClean="0">
                <a:solidFill>
                  <a:schemeClr val="tx2"/>
                </a:solidFill>
                <a:latin typeface="Calibri" pitchFamily="-112" charset="0"/>
              </a:rPr>
              <a:t>11/9/2011</a:t>
            </a:fld>
            <a:endParaRPr lang="en-US" smtClean="0">
              <a:solidFill>
                <a:schemeClr val="tx2"/>
              </a:solidFill>
              <a:latin typeface="Calibri" pitchFamily="-112" charset="0"/>
            </a:endParaRPr>
          </a:p>
        </p:txBody>
      </p:sp>
      <p:sp>
        <p:nvSpPr>
          <p:cNvPr id="1434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smtClean="0">
                <a:solidFill>
                  <a:schemeClr val="tx2"/>
                </a:solidFill>
                <a:latin typeface="Calibri" pitchFamily="-112" charset="0"/>
              </a:rPr>
              <a:t>CMS Pixel Phase 1 Upgrade Summary</a:t>
            </a:r>
          </a:p>
        </p:txBody>
      </p:sp>
      <p:sp>
        <p:nvSpPr>
          <p:cNvPr id="1434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5CF73D4B-25C3-446C-B0A1-A37BD4FE3ADC}" type="slidenum">
              <a:rPr lang="en-US" smtClean="0">
                <a:solidFill>
                  <a:schemeClr val="tx2"/>
                </a:solidFill>
                <a:latin typeface="Calibri" pitchFamily="-112" charset="0"/>
              </a:rPr>
              <a:pPr eaLnBrk="1" hangingPunct="1"/>
              <a:t>5</a:t>
            </a:fld>
            <a:endParaRPr lang="en-US" smtClean="0">
              <a:solidFill>
                <a:schemeClr val="tx2"/>
              </a:solidFill>
              <a:latin typeface="Calibri" pitchFamily="-112"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ea typeface="ＭＳ Ｐゴシック" pitchFamily="-112" charset="-128"/>
              </a:rPr>
              <a:t>Redundant concept</a:t>
            </a:r>
          </a:p>
        </p:txBody>
      </p:sp>
      <p:sp>
        <p:nvSpPr>
          <p:cNvPr id="16387" name="Content Placeholder 2"/>
          <p:cNvSpPr>
            <a:spLocks noGrp="1"/>
          </p:cNvSpPr>
          <p:nvPr>
            <p:ph idx="1"/>
          </p:nvPr>
        </p:nvSpPr>
        <p:spPr/>
        <p:txBody>
          <a:bodyPr/>
          <a:lstStyle/>
          <a:p>
            <a:pPr>
              <a:lnSpc>
                <a:spcPct val="90000"/>
              </a:lnSpc>
            </a:pPr>
            <a:r>
              <a:rPr lang="en-US" sz="3000" smtClean="0">
                <a:ea typeface="ＭＳ Ｐゴシック" pitchFamily="-112" charset="-128"/>
              </a:rPr>
              <a:t>For CMS at point 5 we propose 2 identical systems, A and B     </a:t>
            </a:r>
          </a:p>
          <a:p>
            <a:pPr lvl="1">
              <a:lnSpc>
                <a:spcPct val="90000"/>
              </a:lnSpc>
            </a:pPr>
            <a:r>
              <a:rPr lang="en-US" sz="2600" smtClean="0">
                <a:ea typeface="ＭＳ Ｐゴシック" pitchFamily="-112" charset="-128"/>
              </a:rPr>
              <a:t>only one design needs to be made and debugged</a:t>
            </a:r>
          </a:p>
          <a:p>
            <a:pPr>
              <a:lnSpc>
                <a:spcPct val="90000"/>
              </a:lnSpc>
            </a:pPr>
            <a:r>
              <a:rPr lang="en-US" sz="3000" smtClean="0">
                <a:ea typeface="ＭＳ Ｐゴシック" pitchFamily="-112" charset="-128"/>
              </a:rPr>
              <a:t>FPIX runs on A, BPIX runs on B</a:t>
            </a:r>
          </a:p>
          <a:p>
            <a:pPr>
              <a:lnSpc>
                <a:spcPct val="90000"/>
              </a:lnSpc>
            </a:pPr>
            <a:r>
              <a:rPr lang="en-US" sz="3000" smtClean="0">
                <a:ea typeface="ＭＳ Ｐゴシック" pitchFamily="-112" charset="-128"/>
              </a:rPr>
              <a:t>Different temperatures for FPIX and BPIX without problem</a:t>
            </a:r>
          </a:p>
          <a:p>
            <a:pPr>
              <a:lnSpc>
                <a:spcPct val="90000"/>
              </a:lnSpc>
            </a:pPr>
            <a:r>
              <a:rPr lang="en-US" sz="3000" smtClean="0">
                <a:ea typeface="ＭＳ Ｐゴシック" pitchFamily="-112" charset="-128"/>
              </a:rPr>
              <a:t>If one plant fails or needs maintenance, BPIX and FPIX can both run on either of the two cooling plants but in this exceptional case, they have to agree, on a common temperature.</a:t>
            </a:r>
          </a:p>
        </p:txBody>
      </p:sp>
      <p:sp>
        <p:nvSpPr>
          <p:cNvPr id="1638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42292AAD-6255-4774-8DBA-8776B0BDC033}" type="datetime1">
              <a:rPr lang="en-US" smtClean="0">
                <a:solidFill>
                  <a:schemeClr val="tx2"/>
                </a:solidFill>
                <a:latin typeface="Calibri" pitchFamily="-112" charset="0"/>
              </a:rPr>
              <a:t>11/9/2011</a:t>
            </a:fld>
            <a:endParaRPr lang="en-US" smtClean="0">
              <a:solidFill>
                <a:schemeClr val="tx2"/>
              </a:solidFill>
              <a:latin typeface="Calibri" pitchFamily="-112" charset="0"/>
            </a:endParaRPr>
          </a:p>
        </p:txBody>
      </p:sp>
      <p:sp>
        <p:nvSpPr>
          <p:cNvPr id="1638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smtClean="0">
                <a:solidFill>
                  <a:schemeClr val="tx2"/>
                </a:solidFill>
                <a:latin typeface="Calibri" pitchFamily="-112" charset="0"/>
              </a:rPr>
              <a:t>CMS Pixel Phase 1 Upgrade Summary</a:t>
            </a:r>
          </a:p>
        </p:txBody>
      </p:sp>
      <p:sp>
        <p:nvSpPr>
          <p:cNvPr id="163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55F7930D-2587-4182-BD12-2B8DEDF8BB37}" type="slidenum">
              <a:rPr lang="en-US" smtClean="0">
                <a:solidFill>
                  <a:schemeClr val="tx2"/>
                </a:solidFill>
                <a:latin typeface="Calibri" pitchFamily="-112" charset="0"/>
              </a:rPr>
              <a:pPr eaLnBrk="1" hangingPunct="1"/>
              <a:t>6</a:t>
            </a:fld>
            <a:endParaRPr lang="en-US" smtClean="0">
              <a:solidFill>
                <a:schemeClr val="tx2"/>
              </a:solidFill>
              <a:latin typeface="Calibri" pitchFamily="-11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p:cNvSpPr>
            <a:spLocks noGrp="1"/>
          </p:cNvSpPr>
          <p:nvPr>
            <p:ph type="title"/>
          </p:nvPr>
        </p:nvSpPr>
        <p:spPr>
          <a:xfrm>
            <a:off x="1219200" y="914400"/>
            <a:ext cx="6480175" cy="1143000"/>
          </a:xfrm>
        </p:spPr>
        <p:txBody>
          <a:bodyPr>
            <a:normAutofit fontScale="90000"/>
          </a:bodyPr>
          <a:lstStyle/>
          <a:p>
            <a:r>
              <a:rPr lang="en-GB" smtClean="0">
                <a:solidFill>
                  <a:schemeClr val="accent2"/>
                </a:solidFill>
                <a:ea typeface="ＭＳ Ｐゴシック" pitchFamily="-112" charset="-128"/>
              </a:rPr>
              <a:t>	</a:t>
            </a:r>
            <a:r>
              <a:rPr lang="en-GB" smtClean="0">
                <a:solidFill>
                  <a:schemeClr val="accent1"/>
                </a:solidFill>
                <a:ea typeface="ＭＳ Ｐゴシック" pitchFamily="-112" charset="-128"/>
              </a:rPr>
              <a:t>Results: </a:t>
            </a:r>
            <a:r>
              <a:rPr lang="en-GB" smtClean="0">
                <a:solidFill>
                  <a:srgbClr val="9BBB59"/>
                </a:solidFill>
                <a:ea typeface="ＭＳ Ｐゴシック" pitchFamily="-112" charset="-128"/>
              </a:rPr>
              <a:t>Rupture pressure</a:t>
            </a:r>
            <a:endParaRPr lang="fr-FR" smtClean="0">
              <a:ea typeface="ＭＳ Ｐゴシック" pitchFamily="-112" charset="-128"/>
            </a:endParaRPr>
          </a:p>
        </p:txBody>
      </p:sp>
      <p:pic>
        <p:nvPicPr>
          <p:cNvPr id="26627" name="Espace réservé du contenu 6"/>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27113" y="1905000"/>
            <a:ext cx="7089775" cy="4324350"/>
          </a:xfrm>
        </p:spPr>
      </p:pic>
      <p:sp>
        <p:nvSpPr>
          <p:cNvPr id="26628" name="Espace réservé du numéro de diapositive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CE5DB2F8-4288-4885-95D9-4A74EFE48A17}" type="slidenum">
              <a:rPr lang="en-GB" smtClean="0">
                <a:solidFill>
                  <a:schemeClr val="tx2"/>
                </a:solidFill>
                <a:latin typeface="Calibri" pitchFamily="-112" charset="0"/>
              </a:rPr>
              <a:pPr eaLnBrk="1" hangingPunct="1"/>
              <a:t>7</a:t>
            </a:fld>
            <a:endParaRPr lang="en-GB" smtClean="0">
              <a:solidFill>
                <a:schemeClr val="tx2"/>
              </a:solidFill>
              <a:latin typeface="Calibri" pitchFamily="-112" charset="0"/>
            </a:endParaRPr>
          </a:p>
        </p:txBody>
      </p:sp>
      <p:sp>
        <p:nvSpPr>
          <p:cNvPr id="9" name="Ellipse 8"/>
          <p:cNvSpPr/>
          <p:nvPr/>
        </p:nvSpPr>
        <p:spPr>
          <a:xfrm>
            <a:off x="7138988" y="1931988"/>
            <a:ext cx="360362" cy="360362"/>
          </a:xfrm>
          <a:prstGeom prst="ellipse">
            <a:avLst/>
          </a:prstGeom>
          <a:noFill/>
          <a:ln w="19050" cmpd="sng"/>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solidFill>
                <a:srgbClr val="FFFFFF"/>
              </a:solidFill>
              <a:ea typeface="ＭＳ Ｐゴシック" pitchFamily="-112" charset="-128"/>
            </a:endParaRPr>
          </a:p>
        </p:txBody>
      </p:sp>
      <p:sp>
        <p:nvSpPr>
          <p:cNvPr id="26630" name="ZoneTexte 9"/>
          <p:cNvSpPr txBox="1">
            <a:spLocks noChangeArrowheads="1"/>
          </p:cNvSpPr>
          <p:nvPr/>
        </p:nvSpPr>
        <p:spPr bwMode="auto">
          <a:xfrm>
            <a:off x="4859338" y="2363788"/>
            <a:ext cx="2376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GB">
                <a:solidFill>
                  <a:schemeClr val="accent1"/>
                </a:solidFill>
              </a:rPr>
              <a:t>Pipe rupture: 247bar</a:t>
            </a:r>
          </a:p>
        </p:txBody>
      </p:sp>
      <p:sp>
        <p:nvSpPr>
          <p:cNvPr id="26631" name="Title 6"/>
          <p:cNvSpPr txBox="1">
            <a:spLocks/>
          </p:cNvSpPr>
          <p:nvPr/>
        </p:nvSpPr>
        <p:spPr bwMode="auto">
          <a:xfrm>
            <a:off x="1981200" y="228600"/>
            <a:ext cx="52197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12" charset="-128"/>
              </a:defRPr>
            </a:lvl9pPr>
          </a:lstStyle>
          <a:p>
            <a:pPr algn="ctr" defTabSz="914400" eaLnBrk="1" hangingPunct="1"/>
            <a:r>
              <a:rPr lang="en-GB" sz="2400">
                <a:solidFill>
                  <a:schemeClr val="tx2"/>
                </a:solidFill>
                <a:latin typeface="Calibri" pitchFamily="-112" charset="0"/>
              </a:rPr>
              <a:t>Certification procedure</a:t>
            </a:r>
          </a:p>
          <a:p>
            <a:pPr algn="ctr" defTabSz="914400" eaLnBrk="1" hangingPunct="1"/>
            <a:r>
              <a:rPr lang="en-GB" sz="2000">
                <a:solidFill>
                  <a:schemeClr val="accent2"/>
                </a:solidFill>
              </a:rPr>
              <a:t>Pipe mock-up study</a:t>
            </a:r>
            <a:endParaRPr lang="en-GB" sz="2000">
              <a:solidFill>
                <a:schemeClr val="tx2"/>
              </a:solidFill>
              <a:latin typeface="Calibri" pitchFamily="-112" charset="0"/>
            </a:endParaRPr>
          </a:p>
        </p:txBody>
      </p:sp>
      <p:sp>
        <p:nvSpPr>
          <p:cNvPr id="26632" name="Footer Placeholder 4"/>
          <p:cNvSpPr>
            <a:spLocks noGrp="1"/>
          </p:cNvSpPr>
          <p:nvPr>
            <p:ph type="ftr" sz="quarter" idx="11"/>
          </p:nvPr>
        </p:nvSpPr>
        <p:spPr bwMode="auto">
          <a:xfrm>
            <a:off x="6200775" y="838200"/>
            <a:ext cx="1724025"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smtClean="0">
                <a:solidFill>
                  <a:schemeClr val="tx2"/>
                </a:solidFill>
                <a:latin typeface="Calibri" pitchFamily="-112" charset="0"/>
              </a:rPr>
              <a:t>CMS Pixel Phase 1 Upgrade Summary</a:t>
            </a:r>
            <a:endParaRPr lang="en-GB" smtClean="0">
              <a:solidFill>
                <a:schemeClr val="tx2"/>
              </a:solidFill>
              <a:latin typeface="Calibri" pitchFamily="-112" charset="0"/>
            </a:endParaRPr>
          </a:p>
        </p:txBody>
      </p:sp>
      <p:pic>
        <p:nvPicPr>
          <p:cNvPr id="26633" name="Image 2" descr="DSC00747.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4300" y="3516313"/>
            <a:ext cx="30178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fld id="{C84191BD-FA62-4B37-A4E6-4704D3316385}" type="datetime1">
              <a:rPr lang="en-US" smtClean="0"/>
              <a:t>11/9/2011</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p:cNvSpPr>
            <a:spLocks noGrp="1"/>
          </p:cNvSpPr>
          <p:nvPr>
            <p:ph type="title"/>
          </p:nvPr>
        </p:nvSpPr>
        <p:spPr/>
        <p:txBody>
          <a:bodyPr/>
          <a:lstStyle/>
          <a:p>
            <a:r>
              <a:rPr lang="en-GB" smtClean="0">
                <a:ea typeface="ＭＳ Ｐゴシック" pitchFamily="-112" charset="-128"/>
              </a:rPr>
              <a:t>Long transfer lines studies - Status</a:t>
            </a:r>
          </a:p>
        </p:txBody>
      </p:sp>
      <p:pic>
        <p:nvPicPr>
          <p:cNvPr id="28675" name="Espace réservé du contenu 11" descr="IMG_0473.jpg"/>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l="-259" r="-259"/>
          <a:stretch>
            <a:fillRect/>
          </a:stretch>
        </p:blipFill>
        <p:spPr>
          <a:xfrm>
            <a:off x="5292725" y="1646238"/>
            <a:ext cx="3411538" cy="4525962"/>
          </a:xfrm>
        </p:spPr>
      </p:pic>
      <p:sp>
        <p:nvSpPr>
          <p:cNvPr id="28676" name="Espace réservé de la date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93B89961-E77A-4137-9009-06702362BC1B}" type="datetime1">
              <a:rPr lang="en-US" smtClean="0">
                <a:solidFill>
                  <a:schemeClr val="tx2"/>
                </a:solidFill>
                <a:latin typeface="Calibri" pitchFamily="-112" charset="0"/>
              </a:rPr>
              <a:t>11/9/2011</a:t>
            </a:fld>
            <a:endParaRPr lang="en-GB" smtClean="0">
              <a:solidFill>
                <a:schemeClr val="tx2"/>
              </a:solidFill>
              <a:latin typeface="Calibri" pitchFamily="-112" charset="0"/>
            </a:endParaRPr>
          </a:p>
        </p:txBody>
      </p:sp>
      <p:sp>
        <p:nvSpPr>
          <p:cNvPr id="28677" name="Espace réservé du pied de page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smtClean="0">
                <a:solidFill>
                  <a:schemeClr val="tx2"/>
                </a:solidFill>
                <a:latin typeface="Calibri" pitchFamily="-112" charset="0"/>
              </a:rPr>
              <a:t>CMS Pixel Phase 1 Upgrade Summary</a:t>
            </a:r>
            <a:endParaRPr lang="en-GB" smtClean="0">
              <a:solidFill>
                <a:schemeClr val="tx2"/>
              </a:solidFill>
              <a:latin typeface="Calibri" pitchFamily="-112" charset="0"/>
            </a:endParaRPr>
          </a:p>
        </p:txBody>
      </p:sp>
      <p:sp>
        <p:nvSpPr>
          <p:cNvPr id="28678" name="Espace réservé du numéro de diapositive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6F1B1C1F-83BA-4621-9E50-A453AB154162}" type="slidenum">
              <a:rPr lang="en-GB" smtClean="0">
                <a:solidFill>
                  <a:schemeClr val="tx2"/>
                </a:solidFill>
                <a:latin typeface="Calibri" pitchFamily="-112" charset="0"/>
              </a:rPr>
              <a:pPr eaLnBrk="1" hangingPunct="1"/>
              <a:t>8</a:t>
            </a:fld>
            <a:endParaRPr lang="en-GB" smtClean="0">
              <a:solidFill>
                <a:schemeClr val="tx2"/>
              </a:solidFill>
              <a:latin typeface="Calibri" pitchFamily="-112" charset="0"/>
            </a:endParaRPr>
          </a:p>
        </p:txBody>
      </p:sp>
      <p:sp>
        <p:nvSpPr>
          <p:cNvPr id="28679" name="Espace réservé du contenu 12"/>
          <p:cNvSpPr>
            <a:spLocks noGrp="1"/>
          </p:cNvSpPr>
          <p:nvPr>
            <p:ph sz="half" idx="1"/>
          </p:nvPr>
        </p:nvSpPr>
        <p:spPr>
          <a:xfrm>
            <a:off x="457200" y="1646238"/>
            <a:ext cx="4762500" cy="4525962"/>
          </a:xfrm>
        </p:spPr>
        <p:txBody>
          <a:bodyPr/>
          <a:lstStyle/>
          <a:p>
            <a:pPr>
              <a:lnSpc>
                <a:spcPct val="80000"/>
              </a:lnSpc>
            </a:pPr>
            <a:r>
              <a:rPr lang="en-GB" sz="2000" smtClean="0">
                <a:ea typeface="ＭＳ Ｐゴシック" pitchFamily="-112" charset="-128"/>
              </a:rPr>
              <a:t>Piping installed</a:t>
            </a:r>
          </a:p>
          <a:p>
            <a:pPr lvl="1">
              <a:lnSpc>
                <a:spcPct val="80000"/>
              </a:lnSpc>
            </a:pPr>
            <a:r>
              <a:rPr lang="en-GB" sz="1700" smtClean="0">
                <a:ea typeface="ＭＳ Ｐゴシック" pitchFamily="-112" charset="-128"/>
              </a:rPr>
              <a:t>2 lines of 65m – 14mmOD tubes: 14,7l of CO</a:t>
            </a:r>
            <a:r>
              <a:rPr lang="en-GB" sz="1700" baseline="-25000" smtClean="0">
                <a:ea typeface="ＭＳ Ｐゴシック" pitchFamily="-112" charset="-128"/>
              </a:rPr>
              <a:t>2</a:t>
            </a:r>
            <a:r>
              <a:rPr lang="en-GB" sz="1700" smtClean="0">
                <a:ea typeface="ＭＳ Ｐゴシック" pitchFamily="-112" charset="-128"/>
              </a:rPr>
              <a:t>.</a:t>
            </a:r>
          </a:p>
          <a:p>
            <a:pPr>
              <a:lnSpc>
                <a:spcPct val="80000"/>
              </a:lnSpc>
            </a:pPr>
            <a:r>
              <a:rPr lang="en-GB" sz="2000" smtClean="0">
                <a:ea typeface="ＭＳ Ｐゴシック" pitchFamily="-112" charset="-128"/>
              </a:rPr>
              <a:t>Safety pressure test done (90bar) and OK.</a:t>
            </a:r>
          </a:p>
          <a:p>
            <a:pPr>
              <a:lnSpc>
                <a:spcPct val="80000"/>
              </a:lnSpc>
            </a:pPr>
            <a:r>
              <a:rPr lang="en-GB" sz="2000" smtClean="0">
                <a:ea typeface="ＭＳ Ｐゴシック" pitchFamily="-112" charset="-128"/>
              </a:rPr>
              <a:t>DAQ commissioning:</a:t>
            </a:r>
          </a:p>
          <a:p>
            <a:pPr lvl="1">
              <a:lnSpc>
                <a:spcPct val="80000"/>
              </a:lnSpc>
            </a:pPr>
            <a:r>
              <a:rPr lang="en-GB" sz="1700" smtClean="0">
                <a:ea typeface="ＭＳ Ｐゴシック" pitchFamily="-112" charset="-128"/>
              </a:rPr>
              <a:t>All sensors (14 PTs and 28 TTs) installed and cabled.</a:t>
            </a:r>
          </a:p>
          <a:p>
            <a:pPr lvl="1">
              <a:lnSpc>
                <a:spcPct val="80000"/>
              </a:lnSpc>
            </a:pPr>
            <a:r>
              <a:rPr lang="en-GB" sz="1700" smtClean="0">
                <a:ea typeface="ＭＳ Ｐゴシック" pitchFamily="-112" charset="-128"/>
              </a:rPr>
              <a:t>Software ready (labview based interface).</a:t>
            </a:r>
          </a:p>
          <a:p>
            <a:pPr lvl="1">
              <a:lnSpc>
                <a:spcPct val="80000"/>
              </a:lnSpc>
            </a:pPr>
            <a:r>
              <a:rPr lang="en-GB" sz="1700" smtClean="0">
                <a:ea typeface="ＭＳ Ｐゴシック" pitchFamily="-112" charset="-128"/>
              </a:rPr>
              <a:t>Noisy acquisition card needs to be replaced.</a:t>
            </a:r>
          </a:p>
          <a:p>
            <a:pPr lvl="4">
              <a:lnSpc>
                <a:spcPct val="80000"/>
              </a:lnSpc>
            </a:pPr>
            <a:r>
              <a:rPr lang="en-GB" sz="1300" smtClean="0">
                <a:ea typeface="ＭＳ Ｐゴシック" pitchFamily="-112" charset="-128"/>
              </a:rPr>
              <a:t>Measurement can already start with software patch or noisy cards.</a:t>
            </a:r>
          </a:p>
          <a:p>
            <a:pPr>
              <a:lnSpc>
                <a:spcPct val="80000"/>
              </a:lnSpc>
            </a:pPr>
            <a:r>
              <a:rPr lang="en-GB" sz="2000" smtClean="0">
                <a:ea typeface="ＭＳ Ｐゴシック" pitchFamily="-112" charset="-128"/>
              </a:rPr>
              <a:t>Cooling plant chiller will be ready in the next weeks.</a:t>
            </a:r>
          </a:p>
          <a:p>
            <a:pPr>
              <a:lnSpc>
                <a:spcPct val="80000"/>
              </a:lnSpc>
            </a:pPr>
            <a:r>
              <a:rPr lang="en-GB" sz="2000" smtClean="0">
                <a:ea typeface="ＭＳ Ｐゴシック" pitchFamily="-112" charset="-128"/>
              </a:rPr>
              <a:t>Insulation to be installed when first test and commissioning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ea typeface="ＭＳ Ｐゴシック" pitchFamily="-112" charset="-128"/>
              </a:rPr>
              <a:t>Converging concepts </a:t>
            </a:r>
          </a:p>
        </p:txBody>
      </p:sp>
      <p:sp>
        <p:nvSpPr>
          <p:cNvPr id="36867" name="Content Placeholder 2"/>
          <p:cNvSpPr>
            <a:spLocks noGrp="1"/>
          </p:cNvSpPr>
          <p:nvPr>
            <p:ph idx="1"/>
          </p:nvPr>
        </p:nvSpPr>
        <p:spPr/>
        <p:txBody>
          <a:bodyPr/>
          <a:lstStyle/>
          <a:p>
            <a:r>
              <a:rPr lang="en-US" sz="3000" smtClean="0">
                <a:ea typeface="ＭＳ Ｐゴシック" pitchFamily="-112" charset="-128"/>
              </a:rPr>
              <a:t>All loops start with a capillary to minimize flow difference between on-off operating conditions</a:t>
            </a:r>
          </a:p>
          <a:p>
            <a:r>
              <a:rPr lang="en-US" sz="3000" smtClean="0">
                <a:ea typeface="ＭＳ Ｐゴシック" pitchFamily="-112" charset="-128"/>
              </a:rPr>
              <a:t>DC-DC converter and opto converters at the beginning of the loop to start boiling and enter the annular flow regime</a:t>
            </a:r>
          </a:p>
          <a:p>
            <a:r>
              <a:rPr lang="en-US" sz="3000" smtClean="0">
                <a:ea typeface="ＭＳ Ｐゴシック" pitchFamily="-112" charset="-128"/>
              </a:rPr>
              <a:t>Detector tube optimized for acceptable temperature gradient</a:t>
            </a:r>
          </a:p>
          <a:p>
            <a:r>
              <a:rPr lang="en-US" sz="3000" smtClean="0">
                <a:ea typeface="ＭＳ Ｐゴシック" pitchFamily="-112" charset="-128"/>
              </a:rPr>
              <a:t>Return line of larger diameter to avoid unnecessary temperature gradient</a:t>
            </a:r>
          </a:p>
        </p:txBody>
      </p:sp>
      <p:sp>
        <p:nvSpPr>
          <p:cNvPr id="3686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D24C97E4-3A18-485F-9D3B-90469302A532}" type="datetime1">
              <a:rPr lang="en-US" smtClean="0">
                <a:solidFill>
                  <a:schemeClr val="tx2"/>
                </a:solidFill>
                <a:latin typeface="Calibri" pitchFamily="-112" charset="0"/>
              </a:rPr>
              <a:t>11/9/2011</a:t>
            </a:fld>
            <a:endParaRPr lang="en-US" smtClean="0">
              <a:solidFill>
                <a:schemeClr val="tx2"/>
              </a:solidFill>
              <a:latin typeface="Calibri" pitchFamily="-112" charset="0"/>
            </a:endParaRPr>
          </a:p>
        </p:txBody>
      </p:sp>
      <p:sp>
        <p:nvSpPr>
          <p:cNvPr id="3686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r>
              <a:rPr lang="en-US" smtClean="0">
                <a:solidFill>
                  <a:schemeClr val="tx2"/>
                </a:solidFill>
                <a:latin typeface="Calibri" pitchFamily="-112" charset="0"/>
              </a:rPr>
              <a:t>CMS Pixel Phase 1 Upgrade Summary</a:t>
            </a:r>
          </a:p>
        </p:txBody>
      </p:sp>
      <p:sp>
        <p:nvSpPr>
          <p:cNvPr id="368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12" charset="-128"/>
              </a:defRPr>
            </a:lvl1pPr>
            <a:lvl2pPr marL="742950" indent="-285750" eaLnBrk="0" hangingPunct="0">
              <a:defRPr>
                <a:solidFill>
                  <a:schemeClr val="tx1"/>
                </a:solidFill>
                <a:latin typeface="Arial" charset="0"/>
                <a:ea typeface="ＭＳ Ｐゴシック" pitchFamily="-112" charset="-128"/>
              </a:defRPr>
            </a:lvl2pPr>
            <a:lvl3pPr marL="1143000" indent="-228600" eaLnBrk="0" hangingPunct="0">
              <a:defRPr>
                <a:solidFill>
                  <a:schemeClr val="tx1"/>
                </a:solidFill>
                <a:latin typeface="Arial" charset="0"/>
                <a:ea typeface="ＭＳ Ｐゴシック" pitchFamily="-112" charset="-128"/>
              </a:defRPr>
            </a:lvl3pPr>
            <a:lvl4pPr marL="1600200" indent="-228600" eaLnBrk="0" hangingPunct="0">
              <a:defRPr>
                <a:solidFill>
                  <a:schemeClr val="tx1"/>
                </a:solidFill>
                <a:latin typeface="Arial" charset="0"/>
                <a:ea typeface="ＭＳ Ｐゴシック" pitchFamily="-112" charset="-128"/>
              </a:defRPr>
            </a:lvl4pPr>
            <a:lvl5pPr marL="2057400" indent="-228600" eaLnBrk="0" hangingPunct="0">
              <a:defRPr>
                <a:solidFill>
                  <a:schemeClr val="tx1"/>
                </a:solidFill>
                <a:latin typeface="Arial" charset="0"/>
                <a:ea typeface="ＭＳ Ｐゴシック" pitchFamily="-112"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12"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12"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12"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12" charset="-128"/>
              </a:defRPr>
            </a:lvl9pPr>
          </a:lstStyle>
          <a:p>
            <a:pPr eaLnBrk="1" hangingPunct="1"/>
            <a:fld id="{EF8B459C-11A4-4B98-B094-4185AB0A4F0A}" type="slidenum">
              <a:rPr lang="en-US" smtClean="0">
                <a:solidFill>
                  <a:schemeClr val="tx2"/>
                </a:solidFill>
                <a:latin typeface="Calibri" pitchFamily="-112" charset="0"/>
              </a:rPr>
              <a:pPr eaLnBrk="1" hangingPunct="1"/>
              <a:t>9</a:t>
            </a:fld>
            <a:endParaRPr lang="en-US" smtClean="0">
              <a:solidFill>
                <a:schemeClr val="tx2"/>
              </a:solidFill>
              <a:latin typeface="Calibri" pitchFamily="-11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7915</TotalTime>
  <Words>2869</Words>
  <Application>Microsoft Office PowerPoint</Application>
  <PresentationFormat>On-screen Show (4:3)</PresentationFormat>
  <Paragraphs>453</Paragraphs>
  <Slides>48</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48</vt:i4>
      </vt:variant>
    </vt:vector>
  </HeadingPairs>
  <TitlesOfParts>
    <vt:vector size="51" baseType="lpstr">
      <vt:lpstr>Office Theme</vt:lpstr>
      <vt:lpstr>Chart</vt:lpstr>
      <vt:lpstr>Picture</vt:lpstr>
      <vt:lpstr>Technical Progress on the  Phase 1 Pixel Detector</vt:lpstr>
      <vt:lpstr>PowerPoint Presentation</vt:lpstr>
      <vt:lpstr>Beam Pipe</vt:lpstr>
      <vt:lpstr>Beam Pipe</vt:lpstr>
      <vt:lpstr>Baseline CO2 Cooling Plant concept</vt:lpstr>
      <vt:lpstr>Redundant concept</vt:lpstr>
      <vt:lpstr> Results: Rupture pressure</vt:lpstr>
      <vt:lpstr>Long transfer lines studies - Status</vt:lpstr>
      <vt:lpstr>Converging concepts </vt:lpstr>
      <vt:lpstr>New FPIX loop layout</vt:lpstr>
      <vt:lpstr>CO2 Cooling: schedule</vt:lpstr>
      <vt:lpstr>PowerPoint Presentation</vt:lpstr>
      <vt:lpstr>PowerPoint Presentation</vt:lpstr>
      <vt:lpstr>PowerPoint Presentation</vt:lpstr>
      <vt:lpstr>PowerPoint Presentation</vt:lpstr>
      <vt:lpstr>PowerPoint Presentation</vt:lpstr>
      <vt:lpstr>TBM Design Status</vt:lpstr>
      <vt:lpstr>Phase I Upgrade FPix Readout Outline</vt:lpstr>
      <vt:lpstr>Aluminum Readout Cable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 talk about FNAL test beam?</vt:lpstr>
      <vt:lpstr>High Rate test beam at FNAL: What is required?</vt:lpstr>
      <vt:lpstr>Pixel Phase 1 Pilot System General Considerations</vt:lpstr>
      <vt:lpstr>Plan</vt:lpstr>
      <vt:lpstr>Pilot System Model</vt:lpstr>
      <vt:lpstr>PowerPoint Presentation</vt:lpstr>
      <vt:lpstr>PowerPoint Presentation</vt:lpstr>
      <vt:lpstr>Interested Parties</vt:lpstr>
      <vt:lpstr>PowerPoint Presentation</vt:lpstr>
      <vt:lpstr>Phase 1b Activities: Introduction</vt:lpstr>
      <vt:lpstr>Link to Phase II</vt:lpstr>
      <vt:lpstr>New Pixel Chip goals </vt:lpstr>
      <vt:lpstr>Initial R&amp;D </vt:lpstr>
      <vt:lpstr>Simulation Studies</vt:lpstr>
      <vt:lpstr>Upgrade Tracking</vt:lpstr>
      <vt:lpstr>Primary Vertex Resolution vs Ntk</vt:lpstr>
      <vt:lpstr>Effect of ROC Data Loss</vt:lpstr>
      <vt:lpstr>Effect of Extra Layer</vt:lpstr>
      <vt:lpstr>Phase 1b Studies</vt:lpstr>
    </vt:vector>
  </TitlesOfParts>
  <Company>Fermi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Updates on  Module Mounting Approach</dc:title>
  <dc:creator>cmlei</dc:creator>
  <cp:lastModifiedBy>Simon Kwan</cp:lastModifiedBy>
  <cp:revision>645</cp:revision>
  <dcterms:created xsi:type="dcterms:W3CDTF">2010-06-29T13:57:29Z</dcterms:created>
  <dcterms:modified xsi:type="dcterms:W3CDTF">2011-11-09T18:15:38Z</dcterms:modified>
</cp:coreProperties>
</file>