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7" r:id="rId3"/>
    <p:sldId id="261" r:id="rId4"/>
    <p:sldId id="281" r:id="rId5"/>
    <p:sldId id="291" r:id="rId6"/>
    <p:sldId id="280" r:id="rId7"/>
    <p:sldId id="282" r:id="rId8"/>
    <p:sldId id="287" r:id="rId9"/>
    <p:sldId id="288" r:id="rId10"/>
    <p:sldId id="279" r:id="rId11"/>
    <p:sldId id="286" r:id="rId12"/>
    <p:sldId id="289" r:id="rId13"/>
    <p:sldId id="260" r:id="rId14"/>
    <p:sldId id="283" r:id="rId15"/>
    <p:sldId id="262" r:id="rId16"/>
    <p:sldId id="275" r:id="rId17"/>
    <p:sldId id="274" r:id="rId18"/>
    <p:sldId id="263" r:id="rId19"/>
    <p:sldId id="264" r:id="rId20"/>
    <p:sldId id="272" r:id="rId21"/>
    <p:sldId id="273" r:id="rId22"/>
    <p:sldId id="276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A90B7-34FC-D94D-88CC-D6A564310E8E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38060-47DC-F040-8096-355B8A1A69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03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3CCC0-14D6-AB43-8836-CDBEEFC7CFC8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790DE-DD16-0940-807F-8A859FA3F0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013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November 16, 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kumimoji="0" lang="sv-SE" smtClean="0"/>
              <a:t>Chris West - Upgrade Workshop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November 16,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kumimoji="0" lang="sv-SE" smtClean="0"/>
              <a:t>Chris West - Upgrade Workshop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HCAL Technical Progress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West, University of California, Santa Barbara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39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r>
              <a:rPr lang="en-US" dirty="0" err="1" smtClean="0"/>
              <a:t>SiPM</a:t>
            </a:r>
            <a:r>
              <a:rPr lang="en-US" dirty="0" smtClean="0"/>
              <a:t> Recent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15micronMPPCcells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905000"/>
            <a:ext cx="2327273" cy="1758383"/>
          </a:xfrm>
          <a:prstGeom prst="rect">
            <a:avLst/>
          </a:prstGeom>
        </p:spPr>
      </p:pic>
      <p:pic>
        <p:nvPicPr>
          <p:cNvPr id="8" name="Picture 7" descr="MPPCresponsecurve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3886200"/>
            <a:ext cx="3733800" cy="254965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371600"/>
            <a:ext cx="6553199" cy="209169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Pixel Dead-time Issue solved in 15 micron Hamamatsu Device</a:t>
            </a:r>
            <a:endParaRPr lang="en-US" sz="2800" dirty="0" smtClean="0"/>
          </a:p>
          <a:p>
            <a:pPr lvl="1"/>
            <a:r>
              <a:rPr lang="en-US" sz="2400" b="1" dirty="0" smtClean="0"/>
              <a:t>99% cell recovery after 15ns</a:t>
            </a:r>
          </a:p>
          <a:p>
            <a:r>
              <a:rPr lang="en-US" sz="2800" dirty="0" smtClean="0"/>
              <a:t>Full-Scale Test Beam Evaluation</a:t>
            </a:r>
          </a:p>
          <a:p>
            <a:pPr lvl="1"/>
            <a:r>
              <a:rPr lang="en-US" sz="2400" dirty="0" smtClean="0"/>
              <a:t>July and Oct at H2 setup ECAL+HCAL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8, 2011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Upgrade Meeting at Fermilab</a:t>
            </a:r>
            <a:endParaRPr lang="en-US" dirty="0"/>
          </a:p>
        </p:txBody>
      </p:sp>
      <p:pic>
        <p:nvPicPr>
          <p:cNvPr id="10" name="Picture 9" descr="sipm2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276600"/>
            <a:ext cx="4325937" cy="32444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45370" y="268069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C. Tully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err="1" smtClean="0"/>
              <a:t>SiPM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Ketek</a:t>
            </a:r>
            <a:r>
              <a:rPr lang="en-US" dirty="0" smtClean="0"/>
              <a:t> – new development</a:t>
            </a:r>
          </a:p>
          <a:p>
            <a:pPr lvl="1"/>
            <a:r>
              <a:rPr lang="en-US" dirty="0" smtClean="0"/>
              <a:t>Thicker epitaxial layer for higher PDE at 520 nm and lower gain</a:t>
            </a:r>
          </a:p>
          <a:p>
            <a:pPr lvl="1"/>
            <a:r>
              <a:rPr lang="en-US" dirty="0" smtClean="0"/>
              <a:t>15 micron round devices (d=2.5mm)</a:t>
            </a:r>
          </a:p>
          <a:p>
            <a:r>
              <a:rPr lang="en-US" dirty="0" smtClean="0"/>
              <a:t>HPK– no new wafer development</a:t>
            </a:r>
          </a:p>
          <a:p>
            <a:pPr lvl="1"/>
            <a:r>
              <a:rPr lang="en-US" dirty="0" smtClean="0"/>
              <a:t>Buy more packages for HE development</a:t>
            </a:r>
          </a:p>
          <a:p>
            <a:pPr lvl="1"/>
            <a:r>
              <a:rPr lang="en-US" dirty="0" smtClean="0"/>
              <a:t>Wait for high PDE thin film </a:t>
            </a:r>
            <a:r>
              <a:rPr lang="en-US" dirty="0" err="1" smtClean="0"/>
              <a:t>Rq</a:t>
            </a:r>
            <a:endParaRPr lang="en-US" dirty="0" smtClean="0"/>
          </a:p>
          <a:p>
            <a:r>
              <a:rPr lang="en-US" dirty="0" smtClean="0"/>
              <a:t>FBK and </a:t>
            </a:r>
            <a:r>
              <a:rPr lang="en-US" dirty="0" err="1" smtClean="0"/>
              <a:t>Zecotek</a:t>
            </a:r>
            <a:r>
              <a:rPr lang="en-US" dirty="0" smtClean="0"/>
              <a:t>/others waiting for better PDE prototypes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11</a:t>
            </a:fld>
            <a:endParaRPr kumimoji="0" lang="en-US"/>
          </a:p>
        </p:txBody>
      </p:sp>
      <p:sp>
        <p:nvSpPr>
          <p:cNvPr id="7" name="TextBox 6"/>
          <p:cNvSpPr txBox="1"/>
          <p:nvPr/>
        </p:nvSpPr>
        <p:spPr>
          <a:xfrm>
            <a:off x="7445370" y="268069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A. </a:t>
            </a:r>
            <a:r>
              <a:rPr lang="en-US" dirty="0" err="1" smtClean="0"/>
              <a:t>Heering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SiPM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 in finding devices that will match the needs of HB</a:t>
            </a:r>
          </a:p>
          <a:p>
            <a:r>
              <a:rPr lang="en-US" dirty="0" smtClean="0"/>
              <a:t>Successful test of production parts for HO</a:t>
            </a:r>
          </a:p>
          <a:p>
            <a:r>
              <a:rPr lang="en-US" dirty="0" smtClean="0"/>
              <a:t>Light mixer results are mixed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5444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Backend electronics </a:t>
            </a:r>
            <a:r>
              <a:rPr lang="en-US" dirty="0"/>
              <a:t>u</a:t>
            </a:r>
            <a:r>
              <a:rPr lang="en-US" dirty="0" smtClean="0"/>
              <a:t>pgrade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7256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2"/>
            <a:ext cx="2971800" cy="49761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Depth segmentation in HB/HE</a:t>
            </a:r>
          </a:p>
          <a:p>
            <a:r>
              <a:rPr lang="en-US" dirty="0" smtClean="0"/>
              <a:t>Rising and falling-edge timing in HF</a:t>
            </a:r>
          </a:p>
          <a:p>
            <a:r>
              <a:rPr lang="en-US" dirty="0" smtClean="0"/>
              <a:t>Must support ~3-fold increase in data </a:t>
            </a:r>
            <a:r>
              <a:rPr lang="en-US" dirty="0" smtClean="0"/>
              <a:t>volume</a:t>
            </a:r>
          </a:p>
          <a:p>
            <a:r>
              <a:rPr lang="en-US" dirty="0" smtClean="0"/>
              <a:t>Must be ready by 2013 to support upgrades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14</a:t>
            </a:fld>
            <a:endParaRPr kumimoji="0" lang="en-US"/>
          </a:p>
        </p:txBody>
      </p:sp>
      <p:pic>
        <p:nvPicPr>
          <p:cNvPr id="7" name="Picture 6" descr="LayersMod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75" y="1981200"/>
            <a:ext cx="5114925" cy="378333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400801" y="0"/>
            <a:ext cx="2743199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Crate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0312" b="1031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5035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37" y="1526858"/>
            <a:ext cx="6060758" cy="391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uHTR</a:t>
            </a:r>
            <a:r>
              <a:rPr lang="en-US" dirty="0" smtClean="0"/>
              <a:t> and miniCTR2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92090"/>
            <a:ext cx="8229600" cy="9601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miniCTR2 a test version of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HTR</a:t>
            </a:r>
            <a:r>
              <a:rPr lang="en-US" dirty="0" smtClean="0"/>
              <a:t> with reduced link count and a </a:t>
            </a:r>
            <a:r>
              <a:rPr lang="en-US" dirty="0" err="1" smtClean="0"/>
              <a:t>Virtex</a:t>
            </a:r>
            <a:r>
              <a:rPr lang="en-US" dirty="0" smtClean="0"/>
              <a:t> 5 FPGA</a:t>
            </a:r>
          </a:p>
          <a:p>
            <a:r>
              <a:rPr lang="en-US" dirty="0" smtClean="0"/>
              <a:t>3 miniCTR2a and 7 miniCTR2c cards produced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16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7445370" y="268069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E. </a:t>
            </a:r>
            <a:r>
              <a:rPr lang="en-US" dirty="0" err="1" smtClean="0"/>
              <a:t>Frahm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91880" y="3326130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HTR</a:t>
            </a:r>
            <a:r>
              <a:rPr lang="en-US" dirty="0" smtClean="0"/>
              <a:t> architecture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AMC13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526" b="1252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17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3531870" y="2194560"/>
            <a:ext cx="2045970" cy="800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Tongue 3 PCB</a:t>
            </a:r>
          </a:p>
          <a:p>
            <a:r>
              <a:rPr lang="en-US" sz="1400" dirty="0" smtClean="0"/>
              <a:t>(optional, for initial programming)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994779"/>
            <a:ext cx="21336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Atmel AVR-32 </a:t>
            </a:r>
            <a:r>
              <a:rPr lang="en-US" dirty="0" err="1" smtClean="0"/>
              <a:t>uC</a:t>
            </a:r>
            <a:endParaRPr lang="en-US" dirty="0" smtClean="0"/>
          </a:p>
          <a:p>
            <a:r>
              <a:rPr lang="en-US" dirty="0" smtClean="0"/>
              <a:t>MMC Functions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503420"/>
            <a:ext cx="204597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Tongue 2 PCB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769857"/>
            <a:ext cx="2727960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Spartan 6 FPGA</a:t>
            </a:r>
          </a:p>
          <a:p>
            <a:r>
              <a:rPr lang="en-US" sz="1400" dirty="0" smtClean="0"/>
              <a:t>    Fabric B TTC distribution</a:t>
            </a:r>
          </a:p>
          <a:p>
            <a:r>
              <a:rPr lang="en-US" sz="1400" dirty="0" smtClean="0"/>
              <a:t>    Firmware management interface to MMC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40830" y="6031468"/>
            <a:ext cx="204597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Tongue 1 PCB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1460" y="5877579"/>
            <a:ext cx="2350770" cy="800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Virtex-6 LX130T FPGA</a:t>
            </a:r>
          </a:p>
          <a:p>
            <a:r>
              <a:rPr lang="en-US" sz="1400" dirty="0" smtClean="0"/>
              <a:t>    DAQ functions, buffering</a:t>
            </a:r>
          </a:p>
          <a:p>
            <a:r>
              <a:rPr lang="en-US" sz="1400" dirty="0" smtClean="0"/>
              <a:t>   6 </a:t>
            </a:r>
            <a:r>
              <a:rPr lang="en-US" sz="1400" dirty="0" err="1" smtClean="0"/>
              <a:t>Gb</a:t>
            </a:r>
            <a:r>
              <a:rPr lang="en-US" sz="1400" dirty="0" smtClean="0"/>
              <a:t> links to backplane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045970" y="3641110"/>
            <a:ext cx="594626" cy="656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834890" y="5516254"/>
            <a:ext cx="160020" cy="507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045970" y="5477470"/>
            <a:ext cx="544830" cy="5539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45370" y="268069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E. Hazen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617970" y="1408176"/>
            <a:ext cx="2526030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12 boards produced:</a:t>
            </a:r>
          </a:p>
          <a:p>
            <a:r>
              <a:rPr lang="en-US" sz="2400" dirty="0" smtClean="0"/>
              <a:t>3 good, 8 passed preliminary tests, 1 bad</a:t>
            </a:r>
          </a:p>
        </p:txBody>
      </p:sp>
    </p:spTree>
    <p:extLst>
      <p:ext uri="{BB962C8B-B14F-4D97-AF65-F5344CB8AC3E}">
        <p14:creationId xmlns:p14="http://schemas.microsoft.com/office/powerpoint/2010/main" val="1395705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Firmware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Highlights of miniCTR2 firmware support:</a:t>
            </a:r>
          </a:p>
          <a:p>
            <a:pPr lvl="1"/>
            <a:r>
              <a:rPr lang="en-US" dirty="0" smtClean="0"/>
              <a:t>Address table management of FPGA resources</a:t>
            </a:r>
          </a:p>
          <a:p>
            <a:pPr lvl="1"/>
            <a:r>
              <a:rPr lang="en-US" dirty="0" smtClean="0"/>
              <a:t>Input spy capabilities</a:t>
            </a:r>
          </a:p>
          <a:p>
            <a:pPr lvl="1"/>
            <a:r>
              <a:rPr lang="en-US" dirty="0" smtClean="0"/>
              <a:t>Reloading firmware </a:t>
            </a:r>
            <a:r>
              <a:rPr lang="en-US" dirty="0" err="1" smtClean="0"/>
              <a:t>GbE</a:t>
            </a:r>
            <a:r>
              <a:rPr lang="en-US" dirty="0" smtClean="0"/>
              <a:t> via </a:t>
            </a:r>
            <a:r>
              <a:rPr lang="en-US" dirty="0" err="1" smtClean="0"/>
              <a:t>IPBus</a:t>
            </a:r>
            <a:endParaRPr lang="en-US" dirty="0" smtClean="0"/>
          </a:p>
          <a:p>
            <a:pPr lvl="1"/>
            <a:r>
              <a:rPr lang="en-US" dirty="0" smtClean="0"/>
              <a:t>Clock initialization </a:t>
            </a:r>
          </a:p>
          <a:p>
            <a:r>
              <a:rPr lang="en-US" dirty="0" smtClean="0"/>
              <a:t>AMC13 features available ~December 2011:</a:t>
            </a:r>
          </a:p>
          <a:p>
            <a:pPr lvl="1"/>
            <a:r>
              <a:rPr lang="en-US" dirty="0" smtClean="0"/>
              <a:t>MMC (AMC standard plus extensions)</a:t>
            </a:r>
          </a:p>
          <a:p>
            <a:pPr lvl="1"/>
            <a:r>
              <a:rPr lang="en-US" dirty="0" smtClean="0"/>
              <a:t>Ethernet interface</a:t>
            </a:r>
          </a:p>
          <a:p>
            <a:pPr lvl="1"/>
            <a:r>
              <a:rPr lang="en-US" dirty="0" smtClean="0"/>
              <a:t>TTC/Clock distribution</a:t>
            </a:r>
          </a:p>
          <a:p>
            <a:r>
              <a:rPr lang="en-US" dirty="0" smtClean="0"/>
              <a:t>In progress: development of miniCTR2 firmware for </a:t>
            </a:r>
            <a:r>
              <a:rPr lang="en-US" dirty="0" err="1" smtClean="0"/>
              <a:t>ngCCM</a:t>
            </a:r>
            <a:r>
              <a:rPr lang="en-US" dirty="0" smtClean="0"/>
              <a:t> and front-end emulators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99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table support for </a:t>
            </a:r>
            <a:r>
              <a:rPr lang="en-US" dirty="0" err="1" smtClean="0"/>
              <a:t>uTCA</a:t>
            </a:r>
            <a:r>
              <a:rPr lang="en-US" dirty="0" smtClean="0"/>
              <a:t> targets via HAL-table, integrated with </a:t>
            </a:r>
            <a:r>
              <a:rPr lang="en-US" dirty="0" err="1" smtClean="0"/>
              <a:t>xdaq</a:t>
            </a:r>
            <a:r>
              <a:rPr lang="en-US" dirty="0" smtClean="0"/>
              <a:t> or standalone</a:t>
            </a:r>
          </a:p>
          <a:p>
            <a:pPr lvl="1"/>
            <a:r>
              <a:rPr lang="en-US" dirty="0" smtClean="0"/>
              <a:t>Discussions at this meeting on merging features/API with </a:t>
            </a:r>
            <a:r>
              <a:rPr lang="en-US" dirty="0" err="1" smtClean="0"/>
              <a:t>microHAL</a:t>
            </a:r>
            <a:endParaRPr lang="en-US" dirty="0" smtClean="0"/>
          </a:p>
          <a:p>
            <a:r>
              <a:rPr lang="en-US" dirty="0" err="1" smtClean="0"/>
              <a:t>Xdaq</a:t>
            </a:r>
            <a:r>
              <a:rPr lang="en-US" dirty="0" smtClean="0"/>
              <a:t> applications for configuring miniCTR2s, with associated </a:t>
            </a:r>
            <a:r>
              <a:rPr lang="en-US" dirty="0" err="1" smtClean="0"/>
              <a:t>hyperdaq</a:t>
            </a:r>
            <a:r>
              <a:rPr lang="en-US" dirty="0" smtClean="0"/>
              <a:t> pages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0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Great deal of progress cannot be fully summarized in 20 min; some selection necessary</a:t>
            </a:r>
          </a:p>
          <a:p>
            <a:r>
              <a:rPr lang="en-US" dirty="0" smtClean="0"/>
              <a:t>Will focus on:</a:t>
            </a:r>
          </a:p>
          <a:p>
            <a:pPr lvl="1"/>
            <a:r>
              <a:rPr lang="en-US" dirty="0" err="1" smtClean="0"/>
              <a:t>SiPM</a:t>
            </a:r>
            <a:r>
              <a:rPr lang="en-US" dirty="0" smtClean="0"/>
              <a:t> R&amp;D</a:t>
            </a:r>
          </a:p>
          <a:p>
            <a:pPr lvl="1"/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tr2web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0994"/>
            <a:ext cx="7708900" cy="472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miniCTR2 Software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270" y="3663443"/>
            <a:ext cx="3426106" cy="2461351"/>
          </a:xfrm>
          <a:solidFill>
            <a:schemeClr val="accent5"/>
          </a:solidFill>
          <a:ln>
            <a:solidFill>
              <a:schemeClr val="tx1"/>
            </a:solidFill>
          </a:ln>
          <a:effectLst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Methods developed to </a:t>
            </a:r>
          </a:p>
          <a:p>
            <a:pPr lvl="1"/>
            <a:r>
              <a:rPr lang="en-US" sz="2400" dirty="0" smtClean="0"/>
              <a:t>Spy input data</a:t>
            </a:r>
          </a:p>
          <a:p>
            <a:pPr lvl="1"/>
            <a:r>
              <a:rPr lang="en-US" sz="2400" dirty="0" smtClean="0"/>
              <a:t>Initialize links</a:t>
            </a:r>
          </a:p>
          <a:p>
            <a:pPr lvl="1"/>
            <a:r>
              <a:rPr lang="en-US" sz="2400" dirty="0" smtClean="0"/>
              <a:t>Read out basic monitoring information</a:t>
            </a:r>
          </a:p>
          <a:p>
            <a:pPr lvl="1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970314" y="2525486"/>
            <a:ext cx="1502229" cy="21771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38110" y="444091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P. </a:t>
            </a:r>
            <a:r>
              <a:rPr lang="en-US" dirty="0" err="1" smtClean="0"/>
              <a:t>Rumerio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840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 integration </a:t>
            </a:r>
            <a:endParaRPr lang="en-US" dirty="0"/>
          </a:p>
        </p:txBody>
      </p:sp>
      <p:pic>
        <p:nvPicPr>
          <p:cNvPr id="7" name="Content Placeholder 6" descr="hcalsupervisor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7" r="20697"/>
          <a:stretch>
            <a:fillRect/>
          </a:stretch>
        </p:blipFill>
        <p:spPr/>
      </p:pic>
      <p:pic>
        <p:nvPicPr>
          <p:cNvPr id="8" name="Picture 7" descr="PartitionView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8091"/>
            <a:ext cx="9144000" cy="5579909"/>
          </a:xfrm>
          <a:prstGeom prst="rect">
            <a:avLst/>
          </a:prstGeom>
        </p:spPr>
      </p:pic>
      <p:pic>
        <p:nvPicPr>
          <p:cNvPr id="9" name="Picture 8" descr="statusdispla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86" y="1278091"/>
            <a:ext cx="5669288" cy="2548631"/>
          </a:xfrm>
          <a:prstGeom prst="rect">
            <a:avLst/>
          </a:prstGeom>
        </p:spPr>
      </p:pic>
      <p:pic>
        <p:nvPicPr>
          <p:cNvPr id="6" name="Picture 5" descr="configured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62000" b="37308"/>
          <a:stretch/>
        </p:blipFill>
        <p:spPr>
          <a:xfrm>
            <a:off x="5669280" y="2384039"/>
            <a:ext cx="3474720" cy="35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32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test in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554980" cy="462560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Split digital signals 50/50 from FE to verify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technology</a:t>
            </a:r>
          </a:p>
          <a:p>
            <a:pPr lvl="1"/>
            <a:r>
              <a:rPr lang="en-US" dirty="0" smtClean="0"/>
              <a:t>Create HLT stream with ~0.1 Hz rate based on L1A number, compare with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data acquired with local DAQ</a:t>
            </a:r>
          </a:p>
          <a:p>
            <a:pPr lvl="1"/>
            <a:r>
              <a:rPr lang="en-US" dirty="0" smtClean="0"/>
              <a:t>Resulting </a:t>
            </a:r>
            <a:r>
              <a:rPr lang="en-US" dirty="0" err="1" smtClean="0"/>
              <a:t>digis</a:t>
            </a:r>
            <a:r>
              <a:rPr lang="en-US" dirty="0" smtClean="0"/>
              <a:t> should be identical</a:t>
            </a:r>
          </a:p>
          <a:p>
            <a:r>
              <a:rPr lang="en-US" dirty="0" smtClean="0"/>
              <a:t>For test:</a:t>
            </a:r>
          </a:p>
          <a:p>
            <a:pPr lvl="1"/>
            <a:r>
              <a:rPr lang="en-US" dirty="0" smtClean="0"/>
              <a:t>Splitters  (purchased, splitter boxes designed)</a:t>
            </a:r>
          </a:p>
          <a:p>
            <a:pPr lvl="1"/>
            <a:r>
              <a:rPr lang="en-US" dirty="0" smtClean="0"/>
              <a:t>6 HB/HE HTRs, 2 HF HTRs</a:t>
            </a:r>
          </a:p>
          <a:p>
            <a:pPr lvl="1"/>
            <a:r>
              <a:rPr lang="en-US" dirty="0" smtClean="0"/>
              <a:t>1 </a:t>
            </a:r>
            <a:r>
              <a:rPr lang="en-US" dirty="0" err="1" smtClean="0"/>
              <a:t>uTCA</a:t>
            </a:r>
            <a:r>
              <a:rPr lang="en-US" dirty="0" smtClean="0"/>
              <a:t> crate (1 DTC, 12 miniCTR2s, 1 MCH)</a:t>
            </a:r>
          </a:p>
          <a:p>
            <a:pPr lvl="2"/>
            <a:r>
              <a:rPr lang="en-US" dirty="0" smtClean="0"/>
              <a:t>Crate under purchase, miniCTR2 boards under fabrication in India</a:t>
            </a:r>
          </a:p>
          <a:p>
            <a:r>
              <a:rPr lang="en-US" dirty="0" smtClean="0"/>
              <a:t>Later stages:</a:t>
            </a:r>
          </a:p>
          <a:p>
            <a:pPr lvl="1"/>
            <a:r>
              <a:rPr lang="en-US" dirty="0" smtClean="0"/>
              <a:t>Integrate trigger, then full </a:t>
            </a:r>
            <a:r>
              <a:rPr lang="en-US" dirty="0" err="1" smtClean="0"/>
              <a:t>cDAQ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22</a:t>
            </a:fld>
            <a:endParaRPr kumimoji="0" lang="en-US"/>
          </a:p>
        </p:txBody>
      </p:sp>
      <p:sp>
        <p:nvSpPr>
          <p:cNvPr id="7" name="Freeform 6"/>
          <p:cNvSpPr/>
          <p:nvPr/>
        </p:nvSpPr>
        <p:spPr>
          <a:xfrm>
            <a:off x="6743699" y="1493280"/>
            <a:ext cx="1143000" cy="6857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7250"/>
              <a:gd name="f8" fmla="val 4350"/>
              <a:gd name="f9" fmla="+- 0 0 0"/>
              <a:gd name="f10" fmla="*/ f3 1 21600"/>
              <a:gd name="f11" fmla="*/ f4 1 21600"/>
              <a:gd name="f12" fmla="*/ f9 f0 1"/>
              <a:gd name="f13" fmla="*/ 4350 f10 1"/>
              <a:gd name="f14" fmla="*/ 17250 f10 1"/>
              <a:gd name="f15" fmla="*/ 21600 f11 1"/>
              <a:gd name="f16" fmla="*/ 0 f11 1"/>
              <a:gd name="f17" fmla="*/ 10800 f10 1"/>
              <a:gd name="f18" fmla="*/ f12 1 f2"/>
              <a:gd name="f19" fmla="*/ 2160 f10 1"/>
              <a:gd name="f20" fmla="*/ 10800 f11 1"/>
              <a:gd name="f21" fmla="*/ 19440 f10 1"/>
              <a:gd name="f22" fmla="+- f1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7" y="f16"/>
              </a:cxn>
              <a:cxn ang="f22">
                <a:pos x="f19" y="f20"/>
              </a:cxn>
              <a:cxn ang="f22">
                <a:pos x="f17" y="f15"/>
              </a:cxn>
              <a:cxn ang="f22">
                <a:pos x="f21" y="f20"/>
              </a:cxn>
            </a:cxnLst>
            <a:rect l="f13" t="f16" r="f14" b="f15"/>
            <a:pathLst>
              <a:path w="21600" h="21600">
                <a:moveTo>
                  <a:pt x="f5" y="f5"/>
                </a:moveTo>
                <a:lnTo>
                  <a:pt x="f6" y="f5"/>
                </a:lnTo>
                <a:lnTo>
                  <a:pt x="f7" y="f6"/>
                </a:lnTo>
                <a:lnTo>
                  <a:pt x="f8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66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00898" y="2636280"/>
            <a:ext cx="228600" cy="685799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7308899" y="2179080"/>
            <a:ext cx="0" cy="45720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vert="horz" lIns="108000" tIns="63000" rIns="108000" bIns="63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899" y="3802680"/>
            <a:ext cx="914400" cy="685799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HCAL </a:t>
            </a:r>
            <a:b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</a:br>
            <a: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Upgrade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Crate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13499" y="5943600"/>
            <a:ext cx="1587600" cy="457200"/>
          </a:xfrm>
          <a:prstGeom prst="rect">
            <a:avLst/>
          </a:prstGeom>
          <a:solidFill>
            <a:srgbClr val="004A4A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WenQuanYi Zen Hei" pitchFamily="2"/>
                <a:cs typeface="Lohit Devanagari" pitchFamily="2"/>
              </a:rPr>
              <a:t>Global DAQ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50698" y="3730680"/>
            <a:ext cx="914400" cy="685799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HCAL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Crate</a:t>
            </a:r>
          </a:p>
        </p:txBody>
      </p:sp>
      <p:sp>
        <p:nvSpPr>
          <p:cNvPr id="13" name="Straight Connector 12"/>
          <p:cNvSpPr/>
          <p:nvPr/>
        </p:nvSpPr>
        <p:spPr>
          <a:xfrm flipH="1">
            <a:off x="8127899" y="4429080"/>
            <a:ext cx="165600" cy="151452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 flipH="1">
            <a:off x="6756298" y="4572000"/>
            <a:ext cx="228601" cy="6858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5" name="Freeform 14"/>
          <p:cNvSpPr/>
          <p:nvPr/>
        </p:nvSpPr>
        <p:spPr>
          <a:xfrm rot="10800000">
            <a:off x="6646499" y="3322440"/>
            <a:ext cx="711000" cy="4568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76" h="1270">
                <a:moveTo>
                  <a:pt x="0" y="1270"/>
                </a:moveTo>
                <a:cubicBezTo>
                  <a:pt x="2540" y="635"/>
                  <a:pt x="1905" y="0"/>
                  <a:pt x="1905" y="0"/>
                </a:cubicBezTo>
              </a:path>
            </a:pathLst>
          </a:custGeom>
          <a:noFill/>
          <a:ln w="36720">
            <a:solidFill>
              <a:srgbClr val="000000"/>
            </a:solidFill>
            <a:prstDash val="solid"/>
          </a:ln>
        </p:spPr>
        <p:txBody>
          <a:bodyPr vert="horz" lIns="108000" tIns="63000" rIns="108000" bIns="63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6" name="Freeform 15"/>
          <p:cNvSpPr/>
          <p:nvPr/>
        </p:nvSpPr>
        <p:spPr>
          <a:xfrm rot="10800000">
            <a:off x="7294339" y="3322440"/>
            <a:ext cx="711000" cy="4568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76" h="1270">
                <a:moveTo>
                  <a:pt x="1976" y="1270"/>
                </a:moveTo>
                <a:cubicBezTo>
                  <a:pt x="-564" y="635"/>
                  <a:pt x="71" y="0"/>
                  <a:pt x="71" y="0"/>
                </a:cubicBezTo>
              </a:path>
            </a:pathLst>
          </a:custGeom>
          <a:noFill/>
          <a:ln w="36720">
            <a:solidFill>
              <a:srgbClr val="000000"/>
            </a:solidFill>
            <a:prstDash val="solid"/>
          </a:ln>
        </p:spPr>
        <p:txBody>
          <a:bodyPr vert="horz" lIns="108000" tIns="63000" rIns="108000" bIns="63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6498" y="2719799"/>
            <a:ext cx="890999" cy="60228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Optical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Splitter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99098" y="5257800"/>
            <a:ext cx="1371599" cy="457200"/>
          </a:xfrm>
          <a:prstGeom prst="rect">
            <a:avLst/>
          </a:prstGeom>
          <a:solidFill>
            <a:srgbClr val="33A3A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WenQuanYi Zen Hei" pitchFamily="2"/>
                <a:cs typeface="Lohit Devanagari" pitchFamily="2"/>
              </a:rPr>
              <a:t>Local DAQ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63399" y="1474051"/>
            <a:ext cx="890999" cy="621793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WenQuanYi Zen Hei" pitchFamily="2"/>
                <a:cs typeface="Lohit Devanagari" pitchFamily="2"/>
              </a:rPr>
              <a:t>Front end</a:t>
            </a: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WenQuanYi Zen Hei" pitchFamily="2"/>
              <a:cs typeface="Lohit Devanagari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2370" y="297180"/>
            <a:ext cx="140589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talks by J. Mans,  </a:t>
            </a:r>
          </a:p>
          <a:p>
            <a:r>
              <a:rPr lang="en-US" dirty="0" smtClean="0"/>
              <a:t>J. Whitmore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progress in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support</a:t>
            </a:r>
          </a:p>
          <a:p>
            <a:r>
              <a:rPr lang="en-US" dirty="0" smtClean="0"/>
              <a:t>Lab and test beam studies show promising </a:t>
            </a:r>
            <a:r>
              <a:rPr lang="en-US" dirty="0" err="1" smtClean="0"/>
              <a:t>SiPM</a:t>
            </a:r>
            <a:r>
              <a:rPr lang="en-US" dirty="0" smtClean="0"/>
              <a:t> candidates for upgrades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23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681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Silicon Photomultiplier R&amp;D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0640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HPD vs. </a:t>
            </a:r>
            <a:r>
              <a:rPr lang="en-US" dirty="0" err="1" smtClean="0"/>
              <a:t>SiPM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606040"/>
            <a:ext cx="3291840" cy="315468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print"/>
          <a:srcRect/>
          <a:stretch/>
        </p:blipFill>
        <p:spPr>
          <a:xfrm>
            <a:off x="5166360" y="2605933"/>
            <a:ext cx="3291840" cy="31547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6020" y="2926080"/>
            <a:ext cx="13030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HPD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4670" y="2926080"/>
            <a:ext cx="13030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SiPM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" y="5760720"/>
            <a:ext cx="858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have 2-3 orders of magnitude higher gain and photo-detection efficiencies than HPDs and do not have the discharging behavior of HPDs in intermediate magnetic fields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04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wigmans2_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606863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Physics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06644"/>
            <a:ext cx="4800600" cy="469415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Longitudinal shower leakage limits power of </a:t>
            </a:r>
            <a:r>
              <a:rPr lang="en-US" sz="2400" dirty="0" smtClean="0"/>
              <a:t>H/</a:t>
            </a:r>
            <a:r>
              <a:rPr lang="en-US" sz="2400" dirty="0" smtClean="0"/>
              <a:t>E selection, particularly at high p</a:t>
            </a:r>
            <a:r>
              <a:rPr lang="en-US" sz="2400" baseline="-25000" dirty="0" smtClean="0"/>
              <a:t>T</a:t>
            </a:r>
            <a:endParaRPr lang="en-US" sz="2400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8,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Upgrade Meeting at Fermilab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1D5-206E-40E0-ABA8-50BF88FAC3A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3400" y="3581399"/>
            <a:ext cx="76200" cy="2362201"/>
          </a:xfrm>
          <a:prstGeom prst="rect">
            <a:avLst/>
          </a:prstGeom>
          <a:solidFill>
            <a:schemeClr val="accent2">
              <a:lumMod val="75000"/>
              <a:alpha val="48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9600" y="3581400"/>
            <a:ext cx="2057400" cy="2362200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77000" y="3581400"/>
            <a:ext cx="2667000" cy="2362200"/>
          </a:xfrm>
          <a:prstGeom prst="rect">
            <a:avLst/>
          </a:prstGeom>
          <a:solidFill>
            <a:schemeClr val="accent5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1981200" y="3733800"/>
            <a:ext cx="114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ECAL</a:t>
            </a: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3276600" y="369707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  HCAL</a:t>
            </a:r>
          </a:p>
          <a:p>
            <a:r>
              <a:rPr lang="en-US" dirty="0"/>
              <a:t>Depth 1</a:t>
            </a: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4953000" y="4343400"/>
            <a:ext cx="121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  HCAL</a:t>
            </a:r>
          </a:p>
          <a:p>
            <a:r>
              <a:rPr lang="en-US" dirty="0"/>
              <a:t>Depth 2</a:t>
            </a: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7239000" y="4343400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  HCAL</a:t>
            </a:r>
          </a:p>
          <a:p>
            <a:r>
              <a:rPr lang="en-US" dirty="0"/>
              <a:t>Depth 3</a:t>
            </a:r>
          </a:p>
        </p:txBody>
      </p:sp>
      <p:cxnSp>
        <p:nvCxnSpPr>
          <p:cNvPr id="17" name="Straight Arrow Connector 16"/>
          <p:cNvCxnSpPr>
            <a:stCxn id="12" idx="2"/>
          </p:cNvCxnSpPr>
          <p:nvPr/>
        </p:nvCxnSpPr>
        <p:spPr>
          <a:xfrm rot="16200000" flipH="1">
            <a:off x="3866466" y="4286935"/>
            <a:ext cx="420469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72200" y="1574347"/>
            <a:ext cx="29718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Very little leakage here. Longitudinal segmentation would allow better particle ID at trigger and analysis level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211915" y="6400799"/>
            <a:ext cx="370391" cy="2537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14587" y="6104988"/>
            <a:ext cx="265886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At high energy, everything looks like a jet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4034604" y="5754965"/>
            <a:ext cx="1785808" cy="64583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5" idx="2"/>
          </p:cNvCxnSpPr>
          <p:nvPr/>
        </p:nvCxnSpPr>
        <p:spPr>
          <a:xfrm>
            <a:off x="7658100" y="2774676"/>
            <a:ext cx="0" cy="8067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62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6</a:t>
            </a:fld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200" y="1592580"/>
            <a:ext cx="6581775" cy="457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45370" y="268069"/>
            <a:ext cx="14058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 by A. </a:t>
            </a:r>
            <a:r>
              <a:rPr lang="en-US" dirty="0" err="1" smtClean="0"/>
              <a:t>Heering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42300" y="3166110"/>
            <a:ext cx="22358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KETEK+ mixer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42300" y="5646002"/>
            <a:ext cx="223584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Hamamatusu</a:t>
            </a:r>
            <a:r>
              <a:rPr lang="en-US" sz="2400" dirty="0" smtClean="0">
                <a:solidFill>
                  <a:schemeClr val="accent1"/>
                </a:solidFill>
              </a:rPr>
              <a:t>+ mixer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6477" y="1592580"/>
            <a:ext cx="243411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240 KETEK devices tested at October test beam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655" y="155448"/>
            <a:ext cx="3117850" cy="3244850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68950" y="3634327"/>
            <a:ext cx="3117850" cy="3244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804285" cy="47018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Increase uniformity of </a:t>
            </a:r>
            <a:r>
              <a:rPr lang="en-US" dirty="0" err="1" smtClean="0"/>
              <a:t>SiPM</a:t>
            </a:r>
            <a:r>
              <a:rPr lang="en-US" dirty="0" smtClean="0"/>
              <a:t> illumination while maintaining high transmission</a:t>
            </a:r>
          </a:p>
          <a:p>
            <a:pPr lvl="1"/>
            <a:r>
              <a:rPr lang="en-US" dirty="0" smtClean="0"/>
              <a:t>Maximizes dynamic range</a:t>
            </a:r>
          </a:p>
          <a:p>
            <a:r>
              <a:rPr lang="en-US" dirty="0" smtClean="0"/>
              <a:t>Successful tests with </a:t>
            </a:r>
            <a:r>
              <a:rPr lang="en-US" dirty="0" err="1" smtClean="0"/>
              <a:t>Ketek</a:t>
            </a:r>
            <a:r>
              <a:rPr lang="en-US" dirty="0" smtClean="0"/>
              <a:t> device at depth 1, </a:t>
            </a:r>
            <a:r>
              <a:rPr lang="en-US" dirty="0" smtClean="0"/>
              <a:t>ongoing research to understand behavior at other depths</a:t>
            </a:r>
            <a:endParaRPr lang="en-US" dirty="0" smtClean="0"/>
          </a:p>
          <a:p>
            <a:r>
              <a:rPr lang="en-US" dirty="0" smtClean="0"/>
              <a:t>Lessons learned</a:t>
            </a:r>
          </a:p>
          <a:p>
            <a:pPr lvl="1"/>
            <a:r>
              <a:rPr lang="en-US" dirty="0" smtClean="0"/>
              <a:t>Square cross-sections present problems machining, finishing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9" name="TextBox 8"/>
          <p:cNvSpPr txBox="1"/>
          <p:nvPr/>
        </p:nvSpPr>
        <p:spPr>
          <a:xfrm>
            <a:off x="6664985" y="422690"/>
            <a:ext cx="1874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 Light Mixer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With Light Mixer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02045" y="605570"/>
            <a:ext cx="53721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13475" y="837980"/>
            <a:ext cx="537210" cy="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58540" y="145691"/>
            <a:ext cx="140589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See talks by R. </a:t>
            </a:r>
            <a:r>
              <a:rPr lang="en-US" dirty="0" err="1" smtClean="0"/>
              <a:t>Ruchti</a:t>
            </a:r>
            <a:r>
              <a:rPr lang="en-US" dirty="0" smtClean="0"/>
              <a:t>,</a:t>
            </a:r>
          </a:p>
          <a:p>
            <a:r>
              <a:rPr lang="en-US" dirty="0" smtClean="0"/>
              <a:t>J. Anderson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87490" y="3815468"/>
            <a:ext cx="1874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 Light Mixer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With Light Mixer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924550" y="3998348"/>
            <a:ext cx="53721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935980" y="4230758"/>
            <a:ext cx="537210" cy="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of KETEK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8</a:t>
            </a:fld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53" y="1781175"/>
            <a:ext cx="71056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and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16,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sv-SE" smtClean="0"/>
              <a:t>Chris West - Upgrade Workshop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65" y="1775191"/>
            <a:ext cx="6773334" cy="441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89587" y="1408176"/>
            <a:ext cx="196153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Linearity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63613" y="1408176"/>
            <a:ext cx="196153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Energy Resolution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6981" y="2477728"/>
            <a:ext cx="174030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dirty="0" err="1" smtClean="0">
                <a:latin typeface="Symbol" pitchFamily="18" charset="2"/>
              </a:rPr>
              <a:t>h</a:t>
            </a:r>
            <a:r>
              <a:rPr lang="en-US" sz="2400" dirty="0" err="1" smtClean="0"/>
              <a:t>,</a:t>
            </a:r>
            <a:r>
              <a:rPr lang="en-US" sz="2400" dirty="0" err="1" smtClean="0">
                <a:latin typeface="Symbol" pitchFamily="18" charset="2"/>
              </a:rPr>
              <a:t>f</a:t>
            </a:r>
            <a:r>
              <a:rPr lang="en-US" sz="2400" dirty="0" smtClean="0"/>
              <a:t>)=(7,3)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5110" y="4616245"/>
            <a:ext cx="174030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dirty="0" err="1" smtClean="0">
                <a:latin typeface="Symbol" pitchFamily="18" charset="2"/>
              </a:rPr>
              <a:t>h</a:t>
            </a:r>
            <a:r>
              <a:rPr lang="en-US" sz="2400" dirty="0" err="1" smtClean="0"/>
              <a:t>,</a:t>
            </a:r>
            <a:r>
              <a:rPr lang="en-US" sz="2400" dirty="0" err="1" smtClean="0">
                <a:latin typeface="Symbol" pitchFamily="18" charset="2"/>
              </a:rPr>
              <a:t>f</a:t>
            </a:r>
            <a:r>
              <a:rPr lang="en-US" sz="2400" dirty="0" smtClean="0"/>
              <a:t>)=(8,3)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963382" y="3452979"/>
            <a:ext cx="118061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~8% at 300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1028</TotalTime>
  <Words>972</Words>
  <Application>Microsoft Macintosh PowerPoint</Application>
  <PresentationFormat>On-screen Show (4:3)</PresentationFormat>
  <Paragraphs>198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HCAL Technical Progress</vt:lpstr>
      <vt:lpstr>Overview</vt:lpstr>
      <vt:lpstr>Silicon Photomultiplier R&amp;D</vt:lpstr>
      <vt:lpstr>HPD vs. SiPM</vt:lpstr>
      <vt:lpstr>Physics Motivation</vt:lpstr>
      <vt:lpstr>Test beam data</vt:lpstr>
      <vt:lpstr>Light Mixer</vt:lpstr>
      <vt:lpstr>PDE of KETEK </vt:lpstr>
      <vt:lpstr>Linearity and Resolution</vt:lpstr>
      <vt:lpstr>SiPM Recent Results</vt:lpstr>
      <vt:lpstr>Future SiPM development</vt:lpstr>
      <vt:lpstr>SiPM Summary</vt:lpstr>
      <vt:lpstr>Backend electronics upgrade</vt:lpstr>
      <vt:lpstr>Motivation</vt:lpstr>
      <vt:lpstr>HCAL mTCA Crate</vt:lpstr>
      <vt:lpstr>uHTR and miniCTR2</vt:lpstr>
      <vt:lpstr>AMC13</vt:lpstr>
      <vt:lpstr>Firmware Status</vt:lpstr>
      <vt:lpstr>Software Status</vt:lpstr>
      <vt:lpstr>miniCTR2 Software Support</vt:lpstr>
      <vt:lpstr>Work on integration </vt:lpstr>
      <vt:lpstr>Slice test in 2012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mTCA and Silicon Photomultipliers in HCAL Upgrades</dc:title>
  <dc:creator>Chris West</dc:creator>
  <cp:lastModifiedBy>Chris West</cp:lastModifiedBy>
  <cp:revision>84</cp:revision>
  <dcterms:created xsi:type="dcterms:W3CDTF">2011-10-19T07:32:28Z</dcterms:created>
  <dcterms:modified xsi:type="dcterms:W3CDTF">2011-11-09T18:55:16Z</dcterms:modified>
</cp:coreProperties>
</file>