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316" r:id="rId3"/>
    <p:sldId id="360" r:id="rId4"/>
    <p:sldId id="362" r:id="rId5"/>
    <p:sldId id="351" r:id="rId6"/>
    <p:sldId id="361" r:id="rId7"/>
    <p:sldId id="363" r:id="rId8"/>
    <p:sldId id="364" r:id="rId9"/>
    <p:sldId id="352" r:id="rId10"/>
    <p:sldId id="358" r:id="rId11"/>
    <p:sldId id="357" r:id="rId12"/>
    <p:sldId id="353" r:id="rId13"/>
    <p:sldId id="359" r:id="rId14"/>
    <p:sldId id="354" r:id="rId15"/>
    <p:sldId id="355" r:id="rId16"/>
  </p:sldIdLst>
  <p:sldSz cx="9144000" cy="6858000" type="screen4x3"/>
  <p:notesSz cx="6670675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A92"/>
    <a:srgbClr val="A06560"/>
    <a:srgbClr val="326B23"/>
    <a:srgbClr val="31D3F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9831" autoAdjust="0"/>
  </p:normalViewPr>
  <p:slideViewPr>
    <p:cSldViewPr snapToGrid="0" snapToObjects="1">
      <p:cViewPr varScale="1">
        <p:scale>
          <a:sx n="110" d="100"/>
          <a:sy n="110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EF1C00-BBE2-6A4F-9827-EAB358BADE20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2451B-99D9-0F48-B342-616DCF6BFE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245359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0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33718-6B61-C141-8CA3-FA5453E68156}" type="datetimeFigureOut">
              <a:rPr lang="en-US" smtClean="0"/>
              <a:pPr/>
              <a:t>11/7/2011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716661"/>
            <a:ext cx="5336540" cy="4468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431599"/>
            <a:ext cx="2890626" cy="496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B23DC-10BC-2D4F-91EF-33F6FBB91C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359681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CB23DC-10BC-2D4F-91EF-33F6FBB91C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01120" y="0"/>
            <a:ext cx="2113920" cy="612928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6481" y="0"/>
            <a:ext cx="6206400" cy="612928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25121" y="0"/>
            <a:ext cx="5389920" cy="54869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0730" y="0"/>
            <a:ext cx="4604311" cy="548698"/>
          </a:xfrm>
        </p:spPr>
        <p:txBody>
          <a:bodyPr/>
          <a:lstStyle>
            <a:lvl1pPr>
              <a:defRPr sz="1800"/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SzPct val="100000"/>
              <a:buFont typeface="Wingdings" pitchFamily="2" charset="2"/>
              <a:buChar char="§"/>
              <a:defRPr/>
            </a:lvl1pPr>
            <a:lvl2pPr>
              <a:buSzPct val="100000"/>
              <a:defRPr/>
            </a:lvl2pPr>
            <a:lvl3pPr>
              <a:buSzPct val="100000"/>
              <a:buFont typeface="Arial" pitchFamily="34" charset="0"/>
              <a:buChar char="•"/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726" indent="0">
              <a:buNone/>
              <a:defRPr sz="1600"/>
            </a:lvl2pPr>
            <a:lvl3pPr marL="829452" indent="0">
              <a:buNone/>
              <a:defRPr sz="1500"/>
            </a:lvl3pPr>
            <a:lvl4pPr marL="1244178" indent="0">
              <a:buNone/>
              <a:defRPr sz="1300"/>
            </a:lvl4pPr>
            <a:lvl5pPr marL="1658904" indent="0">
              <a:buNone/>
              <a:defRPr sz="1300"/>
            </a:lvl5pPr>
            <a:lvl6pPr marL="2073631" indent="0">
              <a:buNone/>
              <a:defRPr sz="1300"/>
            </a:lvl6pPr>
            <a:lvl7pPr marL="2488357" indent="0">
              <a:buNone/>
              <a:defRPr sz="1300"/>
            </a:lvl7pPr>
            <a:lvl8pPr marL="2903083" indent="0">
              <a:buNone/>
              <a:defRPr sz="1300"/>
            </a:lvl8pPr>
            <a:lvl9pPr marL="3317809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6481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9680" y="1604329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726" indent="0">
              <a:buNone/>
              <a:defRPr sz="1800" b="1"/>
            </a:lvl2pPr>
            <a:lvl3pPr marL="829452" indent="0">
              <a:buNone/>
              <a:defRPr sz="1600" b="1"/>
            </a:lvl3pPr>
            <a:lvl4pPr marL="1244178" indent="0">
              <a:buNone/>
              <a:defRPr sz="1500" b="1"/>
            </a:lvl4pPr>
            <a:lvl5pPr marL="1658904" indent="0">
              <a:buNone/>
              <a:defRPr sz="1500" b="1"/>
            </a:lvl5pPr>
            <a:lvl6pPr marL="2073631" indent="0">
              <a:buNone/>
              <a:defRPr sz="1500" b="1"/>
            </a:lvl6pPr>
            <a:lvl7pPr marL="2488357" indent="0">
              <a:buNone/>
              <a:defRPr sz="1500" b="1"/>
            </a:lvl7pPr>
            <a:lvl8pPr marL="2903083" indent="0">
              <a:buNone/>
              <a:defRPr sz="1500" b="1"/>
            </a:lvl8pPr>
            <a:lvl9pPr marL="3317809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726" indent="0">
              <a:buNone/>
              <a:defRPr sz="2500"/>
            </a:lvl2pPr>
            <a:lvl3pPr marL="829452" indent="0">
              <a:buNone/>
              <a:defRPr sz="2200"/>
            </a:lvl3pPr>
            <a:lvl4pPr marL="1244178" indent="0">
              <a:buNone/>
              <a:defRPr sz="1800"/>
            </a:lvl4pPr>
            <a:lvl5pPr marL="1658904" indent="0">
              <a:buNone/>
              <a:defRPr sz="1800"/>
            </a:lvl5pPr>
            <a:lvl6pPr marL="2073631" indent="0">
              <a:buNone/>
              <a:defRPr sz="1800"/>
            </a:lvl6pPr>
            <a:lvl7pPr marL="2488357" indent="0">
              <a:buNone/>
              <a:defRPr sz="1800"/>
            </a:lvl7pPr>
            <a:lvl8pPr marL="2903083" indent="0">
              <a:buNone/>
              <a:defRPr sz="1800"/>
            </a:lvl8pPr>
            <a:lvl9pPr marL="3317809" indent="0">
              <a:buNone/>
              <a:defRPr sz="18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726" indent="0">
              <a:buNone/>
              <a:defRPr sz="1100"/>
            </a:lvl2pPr>
            <a:lvl3pPr marL="829452" indent="0">
              <a:buNone/>
              <a:defRPr sz="900"/>
            </a:lvl3pPr>
            <a:lvl4pPr marL="1244178" indent="0">
              <a:buNone/>
              <a:defRPr sz="800"/>
            </a:lvl4pPr>
            <a:lvl5pPr marL="1658904" indent="0">
              <a:buNone/>
              <a:defRPr sz="800"/>
            </a:lvl5pPr>
            <a:lvl6pPr marL="2073631" indent="0">
              <a:buNone/>
              <a:defRPr sz="800"/>
            </a:lvl6pPr>
            <a:lvl7pPr marL="2488357" indent="0">
              <a:buNone/>
              <a:defRPr sz="800"/>
            </a:lvl7pPr>
            <a:lvl8pPr marL="2903083" indent="0">
              <a:buNone/>
              <a:defRPr sz="800"/>
            </a:lvl8pPr>
            <a:lvl9pPr marL="3317809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idx="10"/>
          </p:nvPr>
        </p:nvSpPr>
        <p:spPr>
          <a:xfrm>
            <a:off x="87840" y="6549656"/>
            <a:ext cx="1242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idx="11"/>
          </p:nvPr>
        </p:nvSpPr>
        <p:spPr>
          <a:xfrm>
            <a:off x="1451521" y="6549656"/>
            <a:ext cx="6426720" cy="283862"/>
          </a:xfrm>
          <a:ln/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idx="12"/>
          </p:nvPr>
        </p:nvSpPr>
        <p:spPr>
          <a:xfrm>
            <a:off x="7922880" y="6549656"/>
            <a:ext cx="1055520" cy="283862"/>
          </a:xfrm>
          <a:ln/>
        </p:spPr>
        <p:txBody>
          <a:bodyPr/>
          <a:lstStyle>
            <a:lvl1pPr>
              <a:defRPr sz="1000"/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525121" y="0"/>
            <a:ext cx="5389920" cy="5486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29"/>
            <a:ext cx="822816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87840" y="6549656"/>
            <a:ext cx="1242720" cy="28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6650" algn="l"/>
              </a:tabLst>
              <a:defRPr sz="1500" b="1">
                <a:solidFill>
                  <a:srgbClr val="0C3776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1451521" y="6549656"/>
            <a:ext cx="6426720" cy="28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</a:tabLst>
              <a:defRPr sz="1500" b="1">
                <a:solidFill>
                  <a:srgbClr val="E7EBF3"/>
                </a:solidFill>
                <a:latin typeface="Arial" charset="0"/>
                <a:cs typeface="Arial" charset="0"/>
              </a:defRPr>
            </a:lvl1pPr>
          </a:lstStyle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7922880" y="6549656"/>
            <a:ext cx="1055520" cy="28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104000"/>
              </a:lnSpc>
              <a:buClr>
                <a:srgbClr val="000000"/>
              </a:buClr>
              <a:buSzPct val="45000"/>
              <a:buFont typeface="Wingdings" charset="2"/>
              <a:buNone/>
              <a:tabLst>
                <a:tab pos="656650" algn="l"/>
              </a:tabLst>
              <a:defRPr sz="1500" b="1">
                <a:solidFill>
                  <a:srgbClr val="E7EBF3"/>
                </a:solidFill>
                <a:latin typeface="Arial" charset="0"/>
                <a:cs typeface="Arial" charset="0"/>
              </a:defRPr>
            </a:lvl1pPr>
          </a:lstStyle>
          <a:p>
            <a:fld id="{27B9492C-A7A2-AF46-920A-054713D086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0" y="-1"/>
            <a:ext cx="9144000" cy="558779"/>
          </a:xfrm>
          <a:prstGeom prst="rect">
            <a:avLst/>
          </a:prstGeom>
          <a:solidFill>
            <a:srgbClr val="16377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4726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0" y="6549656"/>
            <a:ext cx="9144000" cy="308344"/>
          </a:xfrm>
          <a:prstGeom prst="rect">
            <a:avLst/>
          </a:prstGeom>
          <a:solidFill>
            <a:srgbClr val="16377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4726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0" y="6549656"/>
            <a:ext cx="1371442" cy="308344"/>
          </a:xfrm>
          <a:prstGeom prst="rect">
            <a:avLst/>
          </a:prstGeom>
          <a:gradFill flip="none" rotWithShape="1">
            <a:gsLst>
              <a:gs pos="0">
                <a:srgbClr val="163776"/>
              </a:gs>
              <a:gs pos="100000">
                <a:srgbClr val="FFFFFF"/>
              </a:gs>
            </a:gsLst>
            <a:lin ang="108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4726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6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554400" cy="558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hf hdr="0"/>
  <p:txStyles>
    <p:titleStyle>
      <a:lvl1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+mj-lt"/>
          <a:ea typeface="+mj-ea"/>
          <a:cs typeface="+mj-cs"/>
        </a:defRPr>
      </a:lvl1pPr>
      <a:lvl2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Arial" charset="0"/>
          <a:cs typeface="Arial" charset="0"/>
        </a:defRPr>
      </a:lvl2pPr>
      <a:lvl3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Arial" charset="0"/>
          <a:cs typeface="Arial" charset="0"/>
        </a:defRPr>
      </a:lvl3pPr>
      <a:lvl4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Arial" charset="0"/>
          <a:cs typeface="Arial" charset="0"/>
        </a:defRPr>
      </a:lvl4pPr>
      <a:lvl5pPr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pitchFamily="2" charset="2"/>
        <a:defRPr sz="2500" b="1">
          <a:solidFill>
            <a:srgbClr val="E7EBF3"/>
          </a:solidFill>
          <a:latin typeface="Arial" charset="0"/>
          <a:cs typeface="Arial" charset="0"/>
        </a:defRPr>
      </a:lvl5pPr>
      <a:lvl6pPr marL="1393941" indent="-195843"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00" b="1">
          <a:solidFill>
            <a:srgbClr val="E7EBF3"/>
          </a:solidFill>
          <a:latin typeface="Arial" charset="0"/>
          <a:cs typeface="Arial" charset="0"/>
        </a:defRPr>
      </a:lvl6pPr>
      <a:lvl7pPr marL="1808667" indent="-195843"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00" b="1">
          <a:solidFill>
            <a:srgbClr val="E7EBF3"/>
          </a:solidFill>
          <a:latin typeface="Arial" charset="0"/>
          <a:cs typeface="Arial" charset="0"/>
        </a:defRPr>
      </a:lvl7pPr>
      <a:lvl8pPr marL="2223393" indent="-195843"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00" b="1">
          <a:solidFill>
            <a:srgbClr val="E7EBF3"/>
          </a:solidFill>
          <a:latin typeface="Arial" charset="0"/>
          <a:cs typeface="Arial" charset="0"/>
        </a:defRPr>
      </a:lvl8pPr>
      <a:lvl9pPr marL="2638119" indent="-195843" algn="r" defTabSz="414726" rtl="0" eaLnBrk="1" fontAlgn="base" hangingPunct="1">
        <a:lnSpc>
          <a:spcPct val="104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2500" b="1">
          <a:solidFill>
            <a:srgbClr val="E7EBF3"/>
          </a:solidFill>
          <a:latin typeface="Arial" charset="0"/>
          <a:cs typeface="Arial" charset="0"/>
        </a:defRPr>
      </a:lvl9pPr>
    </p:titleStyle>
    <p:bodyStyle>
      <a:lvl1pPr marL="391686" indent="-293764" algn="l" defTabSz="414726" rtl="0" eaLnBrk="1" fontAlgn="base" hangingPunct="1">
        <a:lnSpc>
          <a:spcPct val="104000"/>
        </a:lnSpc>
        <a:spcBef>
          <a:spcPct val="0"/>
        </a:spcBef>
        <a:spcAft>
          <a:spcPts val="1293"/>
        </a:spcAft>
        <a:buClr>
          <a:srgbClr val="000000"/>
        </a:buClr>
        <a:buSzPct val="45000"/>
        <a:buFont typeface="Wingdings" pitchFamily="2" charset="2"/>
        <a:buChar char=""/>
        <a:defRPr sz="2900">
          <a:solidFill>
            <a:srgbClr val="0C3776"/>
          </a:solidFill>
          <a:latin typeface="+mn-lt"/>
          <a:ea typeface="+mn-ea"/>
          <a:cs typeface="+mn-cs"/>
        </a:defRPr>
      </a:lvl1pPr>
      <a:lvl2pPr marL="783372" indent="-260644" algn="l" defTabSz="414726" rtl="0" eaLnBrk="1" fontAlgn="base" hangingPunct="1">
        <a:lnSpc>
          <a:spcPct val="104000"/>
        </a:lnSpc>
        <a:spcBef>
          <a:spcPct val="0"/>
        </a:spcBef>
        <a:spcAft>
          <a:spcPts val="1032"/>
        </a:spcAft>
        <a:buClr>
          <a:srgbClr val="000000"/>
        </a:buClr>
        <a:buSzPct val="75000"/>
        <a:buFont typeface="Symbol" pitchFamily="18" charset="2"/>
        <a:buChar char=""/>
        <a:defRPr sz="2500">
          <a:solidFill>
            <a:srgbClr val="0C3776"/>
          </a:solidFill>
          <a:latin typeface="+mn-lt"/>
          <a:cs typeface="+mn-cs"/>
        </a:defRPr>
      </a:lvl2pPr>
      <a:lvl3pPr marL="1175057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771"/>
        </a:spcAft>
        <a:buClr>
          <a:srgbClr val="000000"/>
        </a:buClr>
        <a:buSzPct val="45000"/>
        <a:buFont typeface="Wingdings" pitchFamily="2" charset="2"/>
        <a:buChar char=""/>
        <a:defRPr sz="2200">
          <a:solidFill>
            <a:srgbClr val="0C3776"/>
          </a:solidFill>
          <a:latin typeface="+mn-lt"/>
          <a:cs typeface="+mn-cs"/>
        </a:defRPr>
      </a:lvl3pPr>
      <a:lvl4pPr marL="1566743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522"/>
        </a:spcAft>
        <a:buClr>
          <a:srgbClr val="000000"/>
        </a:buClr>
        <a:buSzPct val="75000"/>
        <a:buFont typeface="Symbol" pitchFamily="18" charset="2"/>
        <a:buChar char=""/>
        <a:defRPr sz="1800">
          <a:solidFill>
            <a:srgbClr val="0C3776"/>
          </a:solidFill>
          <a:latin typeface="+mn-lt"/>
          <a:cs typeface="+mn-cs"/>
        </a:defRPr>
      </a:lvl4pPr>
      <a:lvl5pPr marL="1958429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pitchFamily="2" charset="2"/>
        <a:buChar char=""/>
        <a:defRPr sz="1800">
          <a:solidFill>
            <a:srgbClr val="0C3776"/>
          </a:solidFill>
          <a:latin typeface="+mn-lt"/>
          <a:cs typeface="+mn-cs"/>
        </a:defRPr>
      </a:lvl5pPr>
      <a:lvl6pPr marL="2373155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C3776"/>
          </a:solidFill>
          <a:latin typeface="+mn-lt"/>
          <a:cs typeface="+mn-cs"/>
        </a:defRPr>
      </a:lvl6pPr>
      <a:lvl7pPr marL="2787881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C3776"/>
          </a:solidFill>
          <a:latin typeface="+mn-lt"/>
          <a:cs typeface="+mn-cs"/>
        </a:defRPr>
      </a:lvl7pPr>
      <a:lvl8pPr marL="3202607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C3776"/>
          </a:solidFill>
          <a:latin typeface="+mn-lt"/>
          <a:cs typeface="+mn-cs"/>
        </a:defRPr>
      </a:lvl8pPr>
      <a:lvl9pPr marL="3617333" indent="-195843" algn="l" defTabSz="414726" rtl="0" eaLnBrk="1" fontAlgn="base" hangingPunct="1">
        <a:lnSpc>
          <a:spcPct val="104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Wingdings" charset="2"/>
        <a:buChar char=""/>
        <a:defRPr sz="1800">
          <a:solidFill>
            <a:srgbClr val="0C3776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sessionDisplay.py?sessionId=9&amp;confId=153564#20111107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255455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</a:rPr>
              <a:t>R&amp;D on TSVs with IPDIA</a:t>
            </a:r>
            <a:br>
              <a:rPr lang="en-US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u="sng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u="sng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1600" b="0" dirty="0" smtClean="0">
                <a:solidFill>
                  <a:schemeClr val="accent2">
                    <a:lumMod val="50000"/>
                  </a:schemeClr>
                </a:solidFill>
              </a:rPr>
              <a:t>CMS Upgrade Week at </a:t>
            </a:r>
            <a:r>
              <a:rPr lang="en-US" sz="1600" b="0" dirty="0" err="1" smtClean="0">
                <a:solidFill>
                  <a:schemeClr val="accent2">
                    <a:lumMod val="50000"/>
                  </a:schemeClr>
                </a:solidFill>
              </a:rPr>
              <a:t>Fermilab</a:t>
            </a:r>
            <a:r>
              <a:rPr lang="en-US" sz="1600" b="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1600" b="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1600" b="0" dirty="0" smtClean="0">
                <a:solidFill>
                  <a:schemeClr val="accent2">
                    <a:lumMod val="50000"/>
                  </a:schemeClr>
                </a:solidFill>
              </a:rPr>
              <a:t>Tracker Phase 2 Parallel session</a:t>
            </a:r>
            <a:br>
              <a:rPr lang="en-US" sz="1600" b="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en-US" sz="900" b="0" dirty="0" smtClean="0">
                <a:solidFill>
                  <a:schemeClr val="accent2">
                    <a:lumMod val="50000"/>
                  </a:schemeClr>
                </a:solidFill>
                <a:hlinkClick r:id="rId3"/>
              </a:rPr>
              <a:t>https://indico.cern.ch/sessionDisplay.py?sessionId=9&amp;confId=153564#20111107</a:t>
            </a:r>
            <a:r>
              <a:rPr lang="en-US" sz="900" b="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n-US" sz="900" b="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en-US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5008098"/>
            <a:ext cx="6400800" cy="63009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G. Blanchot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03040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3T Test ASIC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1981200" y="2514600"/>
            <a:ext cx="48768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Rectangle 127"/>
          <p:cNvSpPr/>
          <p:nvPr/>
        </p:nvSpPr>
        <p:spPr>
          <a:xfrm>
            <a:off x="1982788" y="3505200"/>
            <a:ext cx="4876800" cy="685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Rectangle 128"/>
          <p:cNvSpPr/>
          <p:nvPr/>
        </p:nvSpPr>
        <p:spPr>
          <a:xfrm flipV="1">
            <a:off x="2133600" y="3657600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0" name="Straight Connector 129"/>
          <p:cNvCxnSpPr/>
          <p:nvPr/>
        </p:nvCxnSpPr>
        <p:spPr>
          <a:xfrm rot="5400000">
            <a:off x="2858294" y="3847306"/>
            <a:ext cx="6858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>
            <a:off x="2438400" y="3886200"/>
            <a:ext cx="2286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2" name="Rectangle 131"/>
          <p:cNvSpPr/>
          <p:nvPr/>
        </p:nvSpPr>
        <p:spPr>
          <a:xfrm flipV="1">
            <a:off x="6324600" y="3657600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33" name="Straight Connector 132"/>
          <p:cNvCxnSpPr/>
          <p:nvPr/>
        </p:nvCxnSpPr>
        <p:spPr>
          <a:xfrm>
            <a:off x="6019800" y="3886200"/>
            <a:ext cx="3048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>
            <a:endCxn id="128" idx="2"/>
          </p:cNvCxnSpPr>
          <p:nvPr/>
        </p:nvCxnSpPr>
        <p:spPr>
          <a:xfrm rot="5400000">
            <a:off x="4079082" y="3847306"/>
            <a:ext cx="6858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Isosceles Triangle 134"/>
          <p:cNvSpPr/>
          <p:nvPr/>
        </p:nvSpPr>
        <p:spPr>
          <a:xfrm rot="5400000">
            <a:off x="3276600" y="2667000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6" name="Straight Connector 135"/>
          <p:cNvCxnSpPr/>
          <p:nvPr/>
        </p:nvCxnSpPr>
        <p:spPr>
          <a:xfrm rot="5400000" flipH="1" flipV="1">
            <a:off x="1753394" y="3963194"/>
            <a:ext cx="455612" cy="304800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7" name="Oval 136"/>
          <p:cNvSpPr/>
          <p:nvPr/>
        </p:nvSpPr>
        <p:spPr>
          <a:xfrm>
            <a:off x="2514600" y="3200400"/>
            <a:ext cx="3048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8" name="Straight Connector 137"/>
          <p:cNvCxnSpPr/>
          <p:nvPr/>
        </p:nvCxnSpPr>
        <p:spPr>
          <a:xfrm rot="5400000">
            <a:off x="2857500" y="2857500"/>
            <a:ext cx="6858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>
            <a:stCxn id="127" idx="0"/>
          </p:cNvCxnSpPr>
          <p:nvPr/>
        </p:nvCxnSpPr>
        <p:spPr>
          <a:xfrm rot="16200000" flipH="1">
            <a:off x="4076700" y="2857500"/>
            <a:ext cx="6858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rot="5400000">
            <a:off x="5144294" y="3847306"/>
            <a:ext cx="6858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1" name="Oval 140"/>
          <p:cNvSpPr/>
          <p:nvPr/>
        </p:nvSpPr>
        <p:spPr>
          <a:xfrm>
            <a:off x="3581400" y="3200400"/>
            <a:ext cx="3048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800600" y="3200400"/>
            <a:ext cx="3048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5867400" y="3200400"/>
            <a:ext cx="304800" cy="3048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Connector 143"/>
          <p:cNvCxnSpPr/>
          <p:nvPr/>
        </p:nvCxnSpPr>
        <p:spPr>
          <a:xfrm rot="5400000">
            <a:off x="2477294" y="3694906"/>
            <a:ext cx="381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 rot="5400000">
            <a:off x="2477294" y="3009106"/>
            <a:ext cx="381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endCxn id="135" idx="3"/>
          </p:cNvCxnSpPr>
          <p:nvPr/>
        </p:nvCxnSpPr>
        <p:spPr>
          <a:xfrm>
            <a:off x="2667000" y="2819400"/>
            <a:ext cx="6096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3581400" y="2819400"/>
            <a:ext cx="1524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/>
          <p:cNvCxnSpPr/>
          <p:nvPr/>
        </p:nvCxnSpPr>
        <p:spPr>
          <a:xfrm rot="5400000">
            <a:off x="3544094" y="3009106"/>
            <a:ext cx="381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/>
          <p:cNvCxnSpPr/>
          <p:nvPr/>
        </p:nvCxnSpPr>
        <p:spPr>
          <a:xfrm rot="5400000">
            <a:off x="3544094" y="3694906"/>
            <a:ext cx="381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Isosceles Triangle 150"/>
          <p:cNvSpPr/>
          <p:nvPr/>
        </p:nvSpPr>
        <p:spPr>
          <a:xfrm rot="5400000">
            <a:off x="5105400" y="2667000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2" name="Straight Connector 151"/>
          <p:cNvCxnSpPr/>
          <p:nvPr/>
        </p:nvCxnSpPr>
        <p:spPr>
          <a:xfrm rot="5400000">
            <a:off x="5143500" y="2857500"/>
            <a:ext cx="6858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rot="5400000">
            <a:off x="4763294" y="3009106"/>
            <a:ext cx="381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Connector 153"/>
          <p:cNvCxnSpPr/>
          <p:nvPr/>
        </p:nvCxnSpPr>
        <p:spPr>
          <a:xfrm>
            <a:off x="4953000" y="2819400"/>
            <a:ext cx="1524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5410200" y="2819400"/>
            <a:ext cx="6096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rot="5400000">
            <a:off x="5830094" y="3009106"/>
            <a:ext cx="381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rot="5400000">
            <a:off x="4763294" y="3694906"/>
            <a:ext cx="381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rot="5400000">
            <a:off x="5830094" y="3694906"/>
            <a:ext cx="381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rot="5400000" flipH="1" flipV="1">
            <a:off x="6553200" y="3505200"/>
            <a:ext cx="457200" cy="304800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533400" y="5486400"/>
            <a:ext cx="1211164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Upper layer chip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533400" y="5791200"/>
            <a:ext cx="1204627" cy="2769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Lower layer chip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685800" y="2743200"/>
            <a:ext cx="1056700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/>
              <a:t>Mode=UPPER</a:t>
            </a:r>
            <a:endParaRPr lang="en-US" sz="1200" dirty="0"/>
          </a:p>
        </p:txBody>
      </p:sp>
      <p:cxnSp>
        <p:nvCxnSpPr>
          <p:cNvPr id="163" name="Straight Connector 162"/>
          <p:cNvCxnSpPr/>
          <p:nvPr/>
        </p:nvCxnSpPr>
        <p:spPr>
          <a:xfrm rot="10800000">
            <a:off x="1752600" y="2895600"/>
            <a:ext cx="228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 rot="10800000">
            <a:off x="1752600" y="3810000"/>
            <a:ext cx="2286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5" name="TextBox 164"/>
          <p:cNvSpPr txBox="1"/>
          <p:nvPr/>
        </p:nvSpPr>
        <p:spPr>
          <a:xfrm>
            <a:off x="685800" y="3657600"/>
            <a:ext cx="1095172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/>
              <a:t>Mode=LOWER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1447800" y="43434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 smtClean="0">
                <a:solidFill>
                  <a:schemeClr val="accent1"/>
                </a:solidFill>
              </a:rPr>
              <a:t>Input shift register (wire bond pads)</a:t>
            </a:r>
            <a:endParaRPr lang="en-US" sz="1400" kern="0" dirty="0">
              <a:solidFill>
                <a:schemeClr val="accent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858000" y="3121223"/>
            <a:ext cx="1927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 smtClean="0">
                <a:solidFill>
                  <a:schemeClr val="accent1"/>
                </a:solidFill>
              </a:rPr>
              <a:t>Output shift register (wire bond pads)</a:t>
            </a:r>
            <a:endParaRPr lang="en-US" sz="1400" kern="0" dirty="0">
              <a:solidFill>
                <a:schemeClr val="accent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330560" y="685800"/>
            <a:ext cx="64037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 smtClean="0">
                <a:solidFill>
                  <a:schemeClr val="accent1"/>
                </a:solidFill>
              </a:rPr>
              <a:t>Test patterns are shifted into the input shift register.</a:t>
            </a:r>
            <a:br>
              <a:rPr lang="en-US" sz="1400" kern="0" dirty="0" smtClean="0">
                <a:solidFill>
                  <a:schemeClr val="accent1"/>
                </a:solidFill>
              </a:rPr>
            </a:br>
            <a:endParaRPr lang="en-US" sz="1400" kern="0" dirty="0" smtClean="0">
              <a:solidFill>
                <a:schemeClr val="accent1"/>
              </a:solidFill>
            </a:endParaRPr>
          </a:p>
          <a:p>
            <a:r>
              <a:rPr lang="en-US" sz="1400" kern="0" dirty="0" smtClean="0">
                <a:solidFill>
                  <a:schemeClr val="accent1"/>
                </a:solidFill>
              </a:rPr>
              <a:t>The patterns flows between the 2 chips, through the bumps.</a:t>
            </a:r>
            <a:br>
              <a:rPr lang="en-US" sz="1400" kern="0" dirty="0" smtClean="0">
                <a:solidFill>
                  <a:schemeClr val="accent1"/>
                </a:solidFill>
              </a:rPr>
            </a:br>
            <a:endParaRPr lang="en-US" sz="1400" kern="0" dirty="0" smtClean="0">
              <a:solidFill>
                <a:schemeClr val="accent1"/>
              </a:solidFill>
            </a:endParaRPr>
          </a:p>
          <a:p>
            <a:r>
              <a:rPr lang="en-US" sz="1400" kern="0" dirty="0" smtClean="0">
                <a:solidFill>
                  <a:schemeClr val="accent1"/>
                </a:solidFill>
              </a:rPr>
              <a:t>The pattern is read out from the next output shift register at the end of the chain.</a:t>
            </a:r>
            <a:endParaRPr lang="en-US" sz="1400" kern="0" dirty="0">
              <a:solidFill>
                <a:schemeClr val="accent1"/>
              </a:solidFill>
            </a:endParaRPr>
          </a:p>
        </p:txBody>
      </p:sp>
      <p:cxnSp>
        <p:nvCxnSpPr>
          <p:cNvPr id="59" name="Straight Connector 58"/>
          <p:cNvCxnSpPr>
            <a:endCxn id="57" idx="1"/>
          </p:cNvCxnSpPr>
          <p:nvPr/>
        </p:nvCxnSpPr>
        <p:spPr>
          <a:xfrm>
            <a:off x="3735389" y="3886200"/>
            <a:ext cx="150811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 flipV="1">
            <a:off x="3886200" y="3659188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 flipV="1">
            <a:off x="4495800" y="3659188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4803777" y="3887788"/>
            <a:ext cx="150811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 flipH="1" flipV="1">
            <a:off x="4114800" y="3492043"/>
            <a:ext cx="457200" cy="304800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 flipH="1" flipV="1">
            <a:off x="4115594" y="3964782"/>
            <a:ext cx="455612" cy="304800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3T Test ASIC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tttRowSensor_full_layout_6u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333" y="1677988"/>
            <a:ext cx="8014335" cy="36671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550" y="569595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bond pads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95850" y="5568950"/>
            <a:ext cx="1520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C4 bump pads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466850" y="5345113"/>
            <a:ext cx="114300" cy="433387"/>
          </a:xfrm>
          <a:prstGeom prst="straightConnector1">
            <a:avLst/>
          </a:prstGeom>
          <a:ln w="12700" cmpd="sng">
            <a:solidFill>
              <a:schemeClr val="tx1">
                <a:lumMod val="95000"/>
                <a:lumOff val="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581150" y="5307014"/>
            <a:ext cx="95250" cy="471486"/>
          </a:xfrm>
          <a:prstGeom prst="straightConnector1">
            <a:avLst/>
          </a:prstGeom>
          <a:ln w="12700" cmpd="sng">
            <a:solidFill>
              <a:schemeClr val="tx1">
                <a:lumMod val="95000"/>
                <a:lumOff val="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581150" y="5305428"/>
            <a:ext cx="654050" cy="473072"/>
          </a:xfrm>
          <a:prstGeom prst="straightConnector1">
            <a:avLst/>
          </a:prstGeom>
          <a:ln w="12700" cmpd="sng">
            <a:solidFill>
              <a:schemeClr val="tx1">
                <a:lumMod val="95000"/>
                <a:lumOff val="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416550" y="4927600"/>
            <a:ext cx="114300" cy="768350"/>
          </a:xfrm>
          <a:prstGeom prst="straightConnector1">
            <a:avLst/>
          </a:prstGeom>
          <a:ln w="12700" cmpd="sng">
            <a:solidFill>
              <a:schemeClr val="tx1">
                <a:lumMod val="95000"/>
                <a:lumOff val="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530850" y="4781550"/>
            <a:ext cx="95250" cy="914401"/>
          </a:xfrm>
          <a:prstGeom prst="straightConnector1">
            <a:avLst/>
          </a:prstGeom>
          <a:ln w="12700" cmpd="sng">
            <a:solidFill>
              <a:schemeClr val="tx1">
                <a:lumMod val="95000"/>
                <a:lumOff val="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530850" y="4025900"/>
            <a:ext cx="654050" cy="1670051"/>
          </a:xfrm>
          <a:prstGeom prst="straightConnector1">
            <a:avLst/>
          </a:prstGeom>
          <a:ln w="12700" cmpd="sng">
            <a:solidFill>
              <a:schemeClr val="tx1">
                <a:lumMod val="95000"/>
                <a:lumOff val="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530850" y="2324100"/>
            <a:ext cx="1549400" cy="3371851"/>
          </a:xfrm>
          <a:prstGeom prst="straightConnector1">
            <a:avLst/>
          </a:prstGeom>
          <a:ln w="12700" cmpd="sng">
            <a:solidFill>
              <a:schemeClr val="tx1">
                <a:lumMod val="95000"/>
                <a:lumOff val="5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28333" y="1524001"/>
            <a:ext cx="8014335" cy="1"/>
          </a:xfrm>
          <a:prstGeom prst="line">
            <a:avLst/>
          </a:prstGeom>
          <a:ln w="6350"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-176445" y="3008281"/>
            <a:ext cx="8979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7.2 mm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144348" y="1308656"/>
            <a:ext cx="8899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16 mm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Bump bonding preparation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IMG_00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60176"/>
            <a:ext cx="4929380" cy="3697035"/>
          </a:xfrm>
          <a:prstGeom prst="rect">
            <a:avLst/>
          </a:prstGeom>
        </p:spPr>
      </p:pic>
      <p:pic>
        <p:nvPicPr>
          <p:cNvPr id="8" name="Picture 7" descr="IMG_008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7886" y="835096"/>
            <a:ext cx="3936527" cy="52487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7840" y="4686300"/>
            <a:ext cx="428989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3T test chip designed in inexpensive ¼ micron tech.</a:t>
            </a:r>
          </a:p>
          <a:p>
            <a:r>
              <a:rPr lang="en-US" sz="1400" dirty="0" smtClean="0"/>
              <a:t>4 wafers bumped with C4 by IBM.</a:t>
            </a:r>
          </a:p>
          <a:p>
            <a:r>
              <a:rPr lang="en-US" sz="1400" dirty="0" smtClean="0"/>
              <a:t>4 un-bumped wafers.</a:t>
            </a:r>
          </a:p>
          <a:p>
            <a:endParaRPr lang="en-US" sz="1400" dirty="0" smtClean="0"/>
          </a:p>
          <a:p>
            <a:r>
              <a:rPr lang="en-US" sz="1400" dirty="0" smtClean="0"/>
              <a:t>Standalone chips have been tested first.</a:t>
            </a:r>
          </a:p>
          <a:p>
            <a:r>
              <a:rPr lang="en-US" sz="1400" dirty="0" smtClean="0"/>
              <a:t>Now going on with the bump bonding of the chips.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3T single chip testing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Content Placeholder 6" descr="pcb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9043" t="1953" r="14648" b="5859"/>
          <a:stretch>
            <a:fillRect/>
          </a:stretch>
        </p:blipFill>
        <p:spPr>
          <a:xfrm>
            <a:off x="282624" y="740688"/>
            <a:ext cx="2095872" cy="2185392"/>
          </a:xfrm>
        </p:spPr>
      </p:pic>
      <p:pic>
        <p:nvPicPr>
          <p:cNvPr id="8" name="Picture 7" descr="pcb2.jpg"/>
          <p:cNvPicPr>
            <a:picLocks noChangeAspect="1"/>
          </p:cNvPicPr>
          <p:nvPr/>
        </p:nvPicPr>
        <p:blipFill>
          <a:blip r:embed="rId3" cstate="print"/>
          <a:srcRect l="33691" t="25391" r="21973" b="21484"/>
          <a:stretch>
            <a:fillRect/>
          </a:stretch>
        </p:blipFill>
        <p:spPr>
          <a:xfrm>
            <a:off x="3221360" y="740688"/>
            <a:ext cx="2478400" cy="2227387"/>
          </a:xfrm>
          <a:prstGeom prst="rect">
            <a:avLst/>
          </a:prstGeom>
        </p:spPr>
      </p:pic>
      <p:pic>
        <p:nvPicPr>
          <p:cNvPr id="9" name="Content Placeholder 6" descr="full_test_cycle.PNG"/>
          <p:cNvPicPr>
            <a:picLocks noGrp="1" noChangeAspect="1"/>
          </p:cNvPicPr>
          <p:nvPr/>
        </p:nvPicPr>
        <p:blipFill>
          <a:blip r:embed="rId4" cstate="print"/>
          <a:srcRect t="26250" b="26250"/>
          <a:stretch>
            <a:fillRect/>
          </a:stretch>
        </p:blipFill>
        <p:spPr bwMode="auto">
          <a:xfrm>
            <a:off x="3710796" y="3718197"/>
            <a:ext cx="5204245" cy="197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 bwMode="auto">
          <a:xfrm>
            <a:off x="785730" y="1196340"/>
            <a:ext cx="1089660" cy="1104900"/>
          </a:xfrm>
          <a:prstGeom prst="ellipse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2" name="Straight Arrow Connector 11"/>
          <p:cNvCxnSpPr>
            <a:stCxn id="10" idx="6"/>
          </p:cNvCxnSpPr>
          <p:nvPr/>
        </p:nvCxnSpPr>
        <p:spPr bwMode="auto">
          <a:xfrm flipV="1">
            <a:off x="1875390" y="1737360"/>
            <a:ext cx="1345970" cy="1143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87840" y="3619500"/>
            <a:ext cx="35240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Standalone test: 2 modes </a:t>
            </a:r>
            <a:r>
              <a:rPr lang="en-US" sz="1400" dirty="0" smtClean="0"/>
              <a:t>enabled </a:t>
            </a:r>
            <a:r>
              <a:rPr lang="en-US" sz="1400" dirty="0" smtClean="0"/>
              <a:t>at same time.</a:t>
            </a:r>
          </a:p>
          <a:p>
            <a:endParaRPr lang="en-US" sz="1400" dirty="0" smtClean="0"/>
          </a:p>
          <a:p>
            <a:r>
              <a:rPr lang="en-US" sz="1400" dirty="0" smtClean="0"/>
              <a:t>Test patterns flow successfully from the input to </a:t>
            </a:r>
            <a:r>
              <a:rPr lang="en-US" sz="1400" dirty="0" smtClean="0"/>
              <a:t>the output shift register.</a:t>
            </a:r>
          </a:p>
          <a:p>
            <a:endParaRPr lang="en-US" sz="1400" dirty="0" smtClean="0"/>
          </a:p>
          <a:p>
            <a:r>
              <a:rPr lang="en-US" sz="1400" dirty="0" smtClean="0"/>
              <a:t>The chips are fully functional.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Etching of TSVs at IPDIA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4903680" y="762142"/>
            <a:ext cx="352404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Starting with a bare pixel mode 3T chip, with the original bond pads facing upwards.</a:t>
            </a:r>
          </a:p>
          <a:p>
            <a:endParaRPr lang="en-US" sz="1400" dirty="0" smtClean="0"/>
          </a:p>
          <a:p>
            <a:r>
              <a:rPr lang="en-US" sz="1400" dirty="0" smtClean="0"/>
              <a:t>Through silicon </a:t>
            </a:r>
            <a:r>
              <a:rPr lang="en-US" sz="1400" dirty="0" err="1" smtClean="0"/>
              <a:t>vias</a:t>
            </a:r>
            <a:r>
              <a:rPr lang="en-US" sz="1400" dirty="0" smtClean="0"/>
              <a:t> are etched under the bond pads to bring the connectivity on the other side of the chip.</a:t>
            </a:r>
          </a:p>
          <a:p>
            <a:endParaRPr lang="en-US" sz="1400" dirty="0" smtClean="0"/>
          </a:p>
          <a:p>
            <a:r>
              <a:rPr lang="en-US" sz="1400" dirty="0" smtClean="0"/>
              <a:t>A redistribution layer is deposited on the bottom of the stack.</a:t>
            </a:r>
          </a:p>
          <a:p>
            <a:endParaRPr lang="en-US" sz="1400" dirty="0" smtClean="0"/>
          </a:p>
          <a:p>
            <a:r>
              <a:rPr lang="en-US" sz="1400" dirty="0" smtClean="0"/>
              <a:t>Bumps are then deposited on the new redistribution layer.</a:t>
            </a:r>
          </a:p>
          <a:p>
            <a:endParaRPr lang="en-US" sz="1400" dirty="0" smtClean="0"/>
          </a:p>
          <a:p>
            <a:r>
              <a:rPr lang="en-US" sz="1400" dirty="0" smtClean="0"/>
              <a:t>One bumped 3T chip (sensor) is bonded with the </a:t>
            </a:r>
            <a:r>
              <a:rPr lang="en-US" sz="1400" dirty="0" err="1" smtClean="0"/>
              <a:t>TSV’d</a:t>
            </a:r>
            <a:r>
              <a:rPr lang="en-US" sz="1400" dirty="0" smtClean="0"/>
              <a:t> 3T chip (pixel mode).</a:t>
            </a:r>
          </a:p>
          <a:p>
            <a:endParaRPr lang="en-US" sz="1400" dirty="0" smtClean="0"/>
          </a:p>
          <a:p>
            <a:r>
              <a:rPr lang="en-US" sz="1400" dirty="0" smtClean="0"/>
              <a:t>The flip chip stack can be </a:t>
            </a:r>
            <a:r>
              <a:rPr lang="en-US" sz="1400" dirty="0" err="1" smtClean="0"/>
              <a:t>assembed</a:t>
            </a:r>
            <a:r>
              <a:rPr lang="en-US" sz="1400" dirty="0" smtClean="0"/>
              <a:t> onto a test board.</a:t>
            </a:r>
          </a:p>
          <a:p>
            <a:endParaRPr lang="en-US" sz="1400" dirty="0" smtClean="0"/>
          </a:p>
          <a:p>
            <a:r>
              <a:rPr lang="en-US" sz="1400" dirty="0" smtClean="0"/>
              <a:t>The flip chip assembly of the 3T, the etching of TSVs, redistribution layer and new bumps can be done at IPDIA (France), a company specialized in the 3D integration.</a:t>
            </a:r>
          </a:p>
          <a:p>
            <a:endParaRPr lang="en-US" sz="14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304800" y="1058820"/>
            <a:ext cx="4145280" cy="169671"/>
            <a:chOff x="304800" y="1058820"/>
            <a:chExt cx="4145280" cy="169671"/>
          </a:xfrm>
        </p:grpSpPr>
        <p:sp>
          <p:nvSpPr>
            <p:cNvPr id="34" name="Rectangle 33"/>
            <p:cNvSpPr/>
            <p:nvPr/>
          </p:nvSpPr>
          <p:spPr>
            <a:xfrm>
              <a:off x="304800" y="1076596"/>
              <a:ext cx="4145280" cy="1518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Pixel mode 3T</a:t>
              </a:r>
              <a:endParaRPr lang="en-US" sz="1050" dirty="0"/>
            </a:p>
          </p:txBody>
        </p:sp>
        <p:cxnSp>
          <p:nvCxnSpPr>
            <p:cNvPr id="38" name="Straight Connector 37"/>
            <p:cNvCxnSpPr/>
            <p:nvPr/>
          </p:nvCxnSpPr>
          <p:spPr bwMode="auto">
            <a:xfrm>
              <a:off x="304800" y="1067708"/>
              <a:ext cx="4145280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A065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>
              <a:off x="304800" y="1058820"/>
              <a:ext cx="365760" cy="0"/>
            </a:xfrm>
            <a:prstGeom prst="line">
              <a:avLst/>
            </a:prstGeom>
            <a:solidFill>
              <a:srgbClr val="00B8FF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Straight Connector 48"/>
            <p:cNvCxnSpPr/>
            <p:nvPr/>
          </p:nvCxnSpPr>
          <p:spPr bwMode="auto">
            <a:xfrm>
              <a:off x="4084320" y="1058820"/>
              <a:ext cx="365760" cy="0"/>
            </a:xfrm>
            <a:prstGeom prst="line">
              <a:avLst/>
            </a:prstGeom>
            <a:solidFill>
              <a:srgbClr val="00B8FF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6" name="Group 65"/>
          <p:cNvGrpSpPr/>
          <p:nvPr/>
        </p:nvGrpSpPr>
        <p:grpSpPr>
          <a:xfrm>
            <a:off x="304800" y="762142"/>
            <a:ext cx="4145280" cy="305566"/>
            <a:chOff x="304800" y="762142"/>
            <a:chExt cx="4145280" cy="305566"/>
          </a:xfrm>
        </p:grpSpPr>
        <p:sp>
          <p:nvSpPr>
            <p:cNvPr id="19" name="Rectangle 18"/>
            <p:cNvSpPr/>
            <p:nvPr/>
          </p:nvSpPr>
          <p:spPr>
            <a:xfrm>
              <a:off x="304800" y="762142"/>
              <a:ext cx="4145280" cy="1620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Sensor mode 3T</a:t>
              </a:r>
              <a:endParaRPr lang="en-US" sz="1050" dirty="0"/>
            </a:p>
          </p:txBody>
        </p:sp>
        <p:sp>
          <p:nvSpPr>
            <p:cNvPr id="23" name="Oval 22"/>
            <p:cNvSpPr/>
            <p:nvPr/>
          </p:nvSpPr>
          <p:spPr>
            <a:xfrm>
              <a:off x="3611583" y="915308"/>
              <a:ext cx="167624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976234" y="906420"/>
              <a:ext cx="167624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1646729" y="915308"/>
              <a:ext cx="167624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317224" y="915308"/>
              <a:ext cx="167624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966766" y="906420"/>
              <a:ext cx="167624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" name="Straight Connector 36"/>
            <p:cNvCxnSpPr/>
            <p:nvPr/>
          </p:nvCxnSpPr>
          <p:spPr bwMode="auto">
            <a:xfrm>
              <a:off x="304800" y="924196"/>
              <a:ext cx="4145280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A065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Straight Connector 49"/>
            <p:cNvCxnSpPr/>
            <p:nvPr/>
          </p:nvCxnSpPr>
          <p:spPr bwMode="auto">
            <a:xfrm>
              <a:off x="304800" y="924196"/>
              <a:ext cx="365760" cy="0"/>
            </a:xfrm>
            <a:prstGeom prst="line">
              <a:avLst/>
            </a:prstGeom>
            <a:solidFill>
              <a:srgbClr val="00B8FF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1" name="Straight Connector 50"/>
            <p:cNvCxnSpPr/>
            <p:nvPr/>
          </p:nvCxnSpPr>
          <p:spPr bwMode="auto">
            <a:xfrm>
              <a:off x="4084320" y="924196"/>
              <a:ext cx="365760" cy="0"/>
            </a:xfrm>
            <a:prstGeom prst="line">
              <a:avLst/>
            </a:prstGeom>
            <a:solidFill>
              <a:srgbClr val="00B8FF"/>
            </a:solidFill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64" name="Group 63"/>
          <p:cNvGrpSpPr/>
          <p:nvPr/>
        </p:nvGrpSpPr>
        <p:grpSpPr>
          <a:xfrm>
            <a:off x="417087" y="1084032"/>
            <a:ext cx="3916503" cy="144780"/>
            <a:chOff x="417087" y="1084032"/>
            <a:chExt cx="3916503" cy="144780"/>
          </a:xfrm>
        </p:grpSpPr>
        <p:sp>
          <p:nvSpPr>
            <p:cNvPr id="52" name="Rectangle 51"/>
            <p:cNvSpPr/>
            <p:nvPr/>
          </p:nvSpPr>
          <p:spPr>
            <a:xfrm>
              <a:off x="417087" y="1084032"/>
              <a:ext cx="116313" cy="14445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217277" y="1084353"/>
              <a:ext cx="116313" cy="14445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5" name="Straight Connector 54"/>
          <p:cNvCxnSpPr/>
          <p:nvPr/>
        </p:nvCxnSpPr>
        <p:spPr bwMode="auto">
          <a:xfrm>
            <a:off x="304800" y="1228812"/>
            <a:ext cx="4145280" cy="0"/>
          </a:xfrm>
          <a:prstGeom prst="line">
            <a:avLst/>
          </a:prstGeom>
          <a:solidFill>
            <a:srgbClr val="00B8FF"/>
          </a:solidFill>
          <a:ln w="38100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65" name="Group 64"/>
          <p:cNvGrpSpPr/>
          <p:nvPr/>
        </p:nvGrpSpPr>
        <p:grpSpPr>
          <a:xfrm>
            <a:off x="586748" y="1228491"/>
            <a:ext cx="3497572" cy="152721"/>
            <a:chOff x="586748" y="1228491"/>
            <a:chExt cx="3497572" cy="152721"/>
          </a:xfrm>
        </p:grpSpPr>
        <p:sp>
          <p:nvSpPr>
            <p:cNvPr id="56" name="Oval 55"/>
            <p:cNvSpPr/>
            <p:nvPr/>
          </p:nvSpPr>
          <p:spPr>
            <a:xfrm>
              <a:off x="586748" y="1228491"/>
              <a:ext cx="167624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Oval 56"/>
            <p:cNvSpPr/>
            <p:nvPr/>
          </p:nvSpPr>
          <p:spPr>
            <a:xfrm>
              <a:off x="3916696" y="1228812"/>
              <a:ext cx="167624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Rectangle 58"/>
          <p:cNvSpPr/>
          <p:nvPr/>
        </p:nvSpPr>
        <p:spPr>
          <a:xfrm>
            <a:off x="87840" y="1380891"/>
            <a:ext cx="4628940" cy="162054"/>
          </a:xfrm>
          <a:prstGeom prst="rect">
            <a:avLst/>
          </a:prstGeom>
          <a:solidFill>
            <a:srgbClr val="92CA9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Test board</a:t>
            </a:r>
            <a:endParaRPr lang="en-US" sz="1050" dirty="0"/>
          </a:p>
        </p:txBody>
      </p:sp>
      <p:sp>
        <p:nvSpPr>
          <p:cNvPr id="61" name="TextBox 60"/>
          <p:cNvSpPr txBox="1"/>
          <p:nvPr/>
        </p:nvSpPr>
        <p:spPr>
          <a:xfrm>
            <a:off x="560280" y="1683008"/>
            <a:ext cx="35240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23 functional connections need to be brought under the pixel-mode 3T through TSVs.</a:t>
            </a:r>
          </a:p>
          <a:p>
            <a:endParaRPr lang="en-US" sz="1200" dirty="0" smtClean="0"/>
          </a:p>
          <a:p>
            <a:r>
              <a:rPr lang="en-US" sz="1200" dirty="0" smtClean="0"/>
              <a:t>TSVs pitch = 400 </a:t>
            </a:r>
            <a:r>
              <a:rPr lang="el-GR" sz="1200" dirty="0" smtClean="0"/>
              <a:t>μ</a:t>
            </a:r>
            <a:r>
              <a:rPr lang="en-US" sz="1200" dirty="0" smtClean="0"/>
              <a:t>m.</a:t>
            </a:r>
          </a:p>
          <a:p>
            <a:r>
              <a:rPr lang="en-US" sz="1200" dirty="0" smtClean="0"/>
              <a:t>Under bump diameter = 200 </a:t>
            </a:r>
            <a:r>
              <a:rPr lang="el-GR" sz="1200" dirty="0" smtClean="0"/>
              <a:t>μ</a:t>
            </a:r>
            <a:r>
              <a:rPr lang="en-US" sz="1200" dirty="0" smtClean="0"/>
              <a:t>m.</a:t>
            </a:r>
          </a:p>
          <a:p>
            <a:endParaRPr lang="en-US" sz="1200" dirty="0" smtClean="0"/>
          </a:p>
          <a:p>
            <a:r>
              <a:rPr lang="en-US" sz="1200" dirty="0" smtClean="0"/>
              <a:t>The dummy bond pads are also fitted with TSVs and attached to dummy under bumps.</a:t>
            </a:r>
          </a:p>
          <a:p>
            <a:endParaRPr lang="en-US" sz="1200" dirty="0" smtClean="0"/>
          </a:p>
          <a:p>
            <a:r>
              <a:rPr lang="en-US" sz="1200" dirty="0" smtClean="0"/>
              <a:t>The under bump pattern is arranged as a frame for mechanical strength of the final assembly.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3918162"/>
            <a:ext cx="4621659" cy="2290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Foreseen test plan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278027" y="605001"/>
            <a:ext cx="3866940" cy="564094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sz="1100" kern="0" dirty="0" smtClean="0">
              <a:solidFill>
                <a:schemeClr val="accent1"/>
              </a:solidFill>
            </a:endParaRP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100" u="sng" kern="0" dirty="0" smtClean="0">
                <a:solidFill>
                  <a:schemeClr val="accent1"/>
                </a:solidFill>
              </a:rPr>
              <a:t> Etching of TSVs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sz="1100" u="sng" kern="0" dirty="0" smtClean="0">
              <a:solidFill>
                <a:schemeClr val="accent1"/>
              </a:solidFill>
            </a:endParaRP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dirty="0" smtClean="0">
                <a:solidFill>
                  <a:sysClr val="windowText" lastClr="000000"/>
                </a:solidFill>
              </a:rPr>
              <a:t> 5 wafers have been sent to IPDIA for TSV etching.</a:t>
            </a: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dirty="0" smtClean="0">
                <a:solidFill>
                  <a:sysClr val="windowText" lastClr="000000"/>
                </a:solidFill>
              </a:rPr>
              <a:t> Deposition of redistribution layer and bumps.</a:t>
            </a: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dirty="0" smtClean="0">
                <a:solidFill>
                  <a:sysClr val="windowText" lastClr="000000"/>
                </a:solidFill>
              </a:rPr>
              <a:t> Due mid 2012.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100" kern="0" dirty="0" smtClean="0">
                <a:solidFill>
                  <a:schemeClr val="accent1"/>
                </a:solidFill>
              </a:rPr>
              <a:t> 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100" u="sng" kern="0" dirty="0" smtClean="0">
                <a:solidFill>
                  <a:schemeClr val="accent1"/>
                </a:solidFill>
              </a:rPr>
              <a:t> Testing of a standalone 3T stack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1100" u="sng" kern="0" dirty="0" smtClean="0">
              <a:solidFill>
                <a:schemeClr val="accent1"/>
              </a:solidFill>
            </a:endParaRP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noProof="0" dirty="0" smtClean="0"/>
              <a:t> </a:t>
            </a:r>
            <a:r>
              <a:rPr kumimoji="0" lang="en-US" sz="1100" i="0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Bump</a:t>
            </a:r>
            <a:r>
              <a:rPr kumimoji="0" lang="en-US" sz="1100" i="0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bond 3T chips together.</a:t>
            </a: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noProof="0" dirty="0" smtClean="0"/>
              <a:t> Design standalone test board for bump bonded stack.</a:t>
            </a: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noProof="0" dirty="0" smtClean="0"/>
              <a:t> Test standalone stack.</a:t>
            </a: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noProof="0" dirty="0" smtClean="0"/>
              <a:t> Expected: end summer 2012.</a:t>
            </a:r>
            <a:endParaRPr kumimoji="0" lang="en-US" sz="1100" i="0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defTabSz="914400">
              <a:buFont typeface="Wingdings" pitchFamily="2" charset="2"/>
              <a:buChar char="§"/>
              <a:defRPr/>
            </a:pPr>
            <a:endParaRPr lang="en-US" sz="1100" kern="0" dirty="0" smtClean="0">
              <a:solidFill>
                <a:schemeClr val="accent1"/>
              </a:solidFill>
            </a:endParaRPr>
          </a:p>
          <a:p>
            <a:pPr defTabSz="914400">
              <a:buFont typeface="Wingdings" pitchFamily="2" charset="2"/>
              <a:buChar char="§"/>
              <a:defRPr/>
            </a:pPr>
            <a:r>
              <a:rPr lang="en-US" sz="1100" u="sng" kern="0" dirty="0" smtClean="0">
                <a:solidFill>
                  <a:schemeClr val="accent1"/>
                </a:solidFill>
              </a:rPr>
              <a:t> Testing of 3T array structure</a:t>
            </a:r>
          </a:p>
          <a:p>
            <a:pPr defTabSz="914400">
              <a:buFont typeface="Wingdings" pitchFamily="2" charset="2"/>
              <a:buChar char="§"/>
              <a:defRPr/>
            </a:pPr>
            <a:endParaRPr lang="en-US" sz="1100" u="sng" kern="0" dirty="0" smtClean="0">
              <a:solidFill>
                <a:schemeClr val="accent1"/>
              </a:solidFill>
            </a:endParaRP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dirty="0" smtClean="0"/>
              <a:t> Dice an array of 3 × 6 bumped chips in one piece.</a:t>
            </a: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dirty="0" smtClean="0"/>
              <a:t> Bump bond </a:t>
            </a:r>
            <a:r>
              <a:rPr lang="en-US" sz="1100" kern="0" dirty="0" err="1" smtClean="0"/>
              <a:t>TSV’d</a:t>
            </a:r>
            <a:r>
              <a:rPr lang="en-US" sz="1100" kern="0" dirty="0" smtClean="0"/>
              <a:t> chips with the sensor array, </a:t>
            </a:r>
            <a:r>
              <a:rPr lang="en-US" sz="1100" kern="0" dirty="0" err="1" smtClean="0"/>
              <a:t>abuted</a:t>
            </a:r>
            <a:r>
              <a:rPr lang="en-US" sz="1100" kern="0" dirty="0" smtClean="0"/>
              <a:t> on </a:t>
            </a:r>
            <a:r>
              <a:rPr lang="en-US" sz="1100" kern="0" dirty="0" err="1" smtClean="0"/>
              <a:t>alll</a:t>
            </a:r>
            <a:r>
              <a:rPr lang="en-US" sz="1100" kern="0" dirty="0" smtClean="0"/>
              <a:t> sides..</a:t>
            </a: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dirty="0" smtClean="0"/>
              <a:t> Design array test board.</a:t>
            </a: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dirty="0" smtClean="0"/>
              <a:t> Testing.</a:t>
            </a:r>
          </a:p>
          <a:p>
            <a:pPr lvl="1" defTabSz="914400">
              <a:buFont typeface="Wingdings" pitchFamily="2" charset="2"/>
              <a:buChar char="§"/>
              <a:defRPr/>
            </a:pPr>
            <a:r>
              <a:rPr lang="en-US" sz="1100" kern="0" dirty="0" smtClean="0"/>
              <a:t> Expected: end 2012.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214729" y="1710363"/>
            <a:ext cx="4628940" cy="780803"/>
            <a:chOff x="87840" y="1105042"/>
            <a:chExt cx="4628940" cy="780803"/>
          </a:xfrm>
        </p:grpSpPr>
        <p:grpSp>
          <p:nvGrpSpPr>
            <p:cNvPr id="9" name="Group 57"/>
            <p:cNvGrpSpPr/>
            <p:nvPr/>
          </p:nvGrpSpPr>
          <p:grpSpPr>
            <a:xfrm>
              <a:off x="304800" y="1105042"/>
              <a:ext cx="4145280" cy="619070"/>
              <a:chOff x="304800" y="1105042"/>
              <a:chExt cx="4145280" cy="61907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304800" y="1105042"/>
                <a:ext cx="4145280" cy="162054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/>
                  <a:t>Sensor mode 3T</a:t>
                </a:r>
                <a:endParaRPr lang="en-US" sz="1050" dirty="0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3611583" y="1258208"/>
                <a:ext cx="167624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976234" y="1249320"/>
                <a:ext cx="167624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46729" y="1258208"/>
                <a:ext cx="167624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2317224" y="1258208"/>
                <a:ext cx="167624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2966766" y="1249320"/>
                <a:ext cx="167624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04800" y="1419496"/>
                <a:ext cx="4145280" cy="15189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/>
                  <a:t>Pixel mode 3T</a:t>
                </a:r>
                <a:endParaRPr lang="en-US" sz="1050" dirty="0"/>
              </a:p>
            </p:txBody>
          </p:sp>
          <p:cxnSp>
            <p:nvCxnSpPr>
              <p:cNvPr id="18" name="Straight Connector 17"/>
              <p:cNvCxnSpPr/>
              <p:nvPr/>
            </p:nvCxnSpPr>
            <p:spPr bwMode="auto">
              <a:xfrm>
                <a:off x="304800" y="1267096"/>
                <a:ext cx="414528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rgbClr val="A065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9" name="Straight Connector 18"/>
              <p:cNvCxnSpPr/>
              <p:nvPr/>
            </p:nvCxnSpPr>
            <p:spPr bwMode="auto">
              <a:xfrm>
                <a:off x="304800" y="1410608"/>
                <a:ext cx="4145280" cy="0"/>
              </a:xfrm>
              <a:prstGeom prst="line">
                <a:avLst/>
              </a:prstGeom>
              <a:solidFill>
                <a:srgbClr val="00B8FF"/>
              </a:solidFill>
              <a:ln w="19050" cap="flat" cmpd="sng" algn="ctr">
                <a:solidFill>
                  <a:srgbClr val="A065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0" name="Straight Connector 19"/>
              <p:cNvCxnSpPr/>
              <p:nvPr/>
            </p:nvCxnSpPr>
            <p:spPr bwMode="auto">
              <a:xfrm>
                <a:off x="304800" y="1401720"/>
                <a:ext cx="365760" cy="0"/>
              </a:xfrm>
              <a:prstGeom prst="line">
                <a:avLst/>
              </a:prstGeom>
              <a:solidFill>
                <a:srgbClr val="00B8FF"/>
              </a:solidFill>
              <a:ln w="444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1" name="Straight Connector 20"/>
              <p:cNvCxnSpPr/>
              <p:nvPr/>
            </p:nvCxnSpPr>
            <p:spPr bwMode="auto">
              <a:xfrm>
                <a:off x="4084320" y="1401720"/>
                <a:ext cx="365760" cy="0"/>
              </a:xfrm>
              <a:prstGeom prst="line">
                <a:avLst/>
              </a:prstGeom>
              <a:solidFill>
                <a:srgbClr val="00B8FF"/>
              </a:solidFill>
              <a:ln w="444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2" name="Straight Connector 21"/>
              <p:cNvCxnSpPr/>
              <p:nvPr/>
            </p:nvCxnSpPr>
            <p:spPr bwMode="auto">
              <a:xfrm>
                <a:off x="304800" y="1267096"/>
                <a:ext cx="365760" cy="0"/>
              </a:xfrm>
              <a:prstGeom prst="line">
                <a:avLst/>
              </a:prstGeom>
              <a:solidFill>
                <a:srgbClr val="00B8FF"/>
              </a:solidFill>
              <a:ln w="444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23" name="Straight Connector 22"/>
              <p:cNvCxnSpPr/>
              <p:nvPr/>
            </p:nvCxnSpPr>
            <p:spPr bwMode="auto">
              <a:xfrm>
                <a:off x="4084320" y="1267096"/>
                <a:ext cx="365760" cy="0"/>
              </a:xfrm>
              <a:prstGeom prst="line">
                <a:avLst/>
              </a:prstGeom>
              <a:solidFill>
                <a:srgbClr val="00B8FF"/>
              </a:solidFill>
              <a:ln w="444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4" name="Rectangle 23"/>
              <p:cNvSpPr/>
              <p:nvPr/>
            </p:nvSpPr>
            <p:spPr>
              <a:xfrm>
                <a:off x="417087" y="1426932"/>
                <a:ext cx="116313" cy="14445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4217277" y="1427253"/>
                <a:ext cx="116313" cy="14445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6" name="Straight Connector 25"/>
              <p:cNvCxnSpPr/>
              <p:nvPr/>
            </p:nvCxnSpPr>
            <p:spPr bwMode="auto">
              <a:xfrm>
                <a:off x="304800" y="1571712"/>
                <a:ext cx="4145280" cy="0"/>
              </a:xfrm>
              <a:prstGeom prst="line">
                <a:avLst/>
              </a:prstGeom>
              <a:solidFill>
                <a:srgbClr val="00B8FF"/>
              </a:solidFill>
              <a:ln w="38100" cap="flat" cmpd="sng" algn="ctr">
                <a:solidFill>
                  <a:schemeClr val="bg2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27" name="Oval 26"/>
              <p:cNvSpPr/>
              <p:nvPr/>
            </p:nvSpPr>
            <p:spPr>
              <a:xfrm>
                <a:off x="586748" y="1571391"/>
                <a:ext cx="167624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3916696" y="1571712"/>
                <a:ext cx="167624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>
              <a:off x="87840" y="1723791"/>
              <a:ext cx="4628940" cy="162054"/>
            </a:xfrm>
            <a:prstGeom prst="rect">
              <a:avLst/>
            </a:prstGeom>
            <a:solidFill>
              <a:srgbClr val="92CA9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Test board</a:t>
              </a:r>
              <a:endParaRPr lang="en-US" sz="1050" dirty="0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270747" y="2819400"/>
            <a:ext cx="2083401" cy="1562551"/>
            <a:chOff x="4214729" y="2819400"/>
            <a:chExt cx="2083401" cy="1562551"/>
          </a:xfrm>
        </p:grpSpPr>
        <p:pic>
          <p:nvPicPr>
            <p:cNvPr id="29" name="Picture 28" descr="IMG_0080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4729" y="2819400"/>
              <a:ext cx="2083401" cy="1562551"/>
            </a:xfrm>
            <a:prstGeom prst="rect">
              <a:avLst/>
            </a:prstGeom>
          </p:spPr>
        </p:pic>
        <p:cxnSp>
          <p:nvCxnSpPr>
            <p:cNvPr id="31" name="Straight Connector 30"/>
            <p:cNvCxnSpPr/>
            <p:nvPr/>
          </p:nvCxnSpPr>
          <p:spPr bwMode="auto">
            <a:xfrm>
              <a:off x="4777828" y="3669506"/>
              <a:ext cx="418060" cy="197644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4" name="Straight Connector 33"/>
            <p:cNvCxnSpPr/>
            <p:nvPr/>
          </p:nvCxnSpPr>
          <p:spPr bwMode="auto">
            <a:xfrm>
              <a:off x="5020611" y="3357562"/>
              <a:ext cx="380064" cy="145257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6" name="Straight Connector 35"/>
            <p:cNvCxnSpPr/>
            <p:nvPr/>
          </p:nvCxnSpPr>
          <p:spPr bwMode="auto">
            <a:xfrm flipV="1">
              <a:off x="4777828" y="3357562"/>
              <a:ext cx="242783" cy="311944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0" name="Straight Connector 39"/>
            <p:cNvCxnSpPr/>
            <p:nvPr/>
          </p:nvCxnSpPr>
          <p:spPr bwMode="auto">
            <a:xfrm flipV="1">
              <a:off x="5195888" y="3502820"/>
              <a:ext cx="204787" cy="364330"/>
            </a:xfrm>
            <a:prstGeom prst="line">
              <a:avLst/>
            </a:prstGeom>
            <a:solidFill>
              <a:srgbClr val="00B8FF"/>
            </a:solidFill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47" name="Rectangle 46"/>
          <p:cNvSpPr/>
          <p:nvPr/>
        </p:nvSpPr>
        <p:spPr>
          <a:xfrm flipV="1">
            <a:off x="782359" y="5341354"/>
            <a:ext cx="7648057" cy="68582"/>
          </a:xfrm>
          <a:prstGeom prst="rect">
            <a:avLst/>
          </a:prstGeom>
          <a:solidFill>
            <a:srgbClr val="326B23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1021540" y="4713611"/>
            <a:ext cx="7202163" cy="15062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Sensor mode 3T array (bumped)</a:t>
            </a:r>
            <a:endParaRPr lang="en-US" sz="1050" dirty="0"/>
          </a:p>
        </p:txBody>
      </p:sp>
      <p:sp>
        <p:nvSpPr>
          <p:cNvPr id="66" name="Oval 65"/>
          <p:cNvSpPr/>
          <p:nvPr/>
        </p:nvSpPr>
        <p:spPr>
          <a:xfrm>
            <a:off x="3572896" y="5185389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1091838" y="5178015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3157428" y="5175230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5562286" y="5182604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1021540" y="4870270"/>
            <a:ext cx="2393407" cy="306071"/>
            <a:chOff x="1330561" y="4408813"/>
            <a:chExt cx="2393407" cy="306071"/>
          </a:xfrm>
        </p:grpSpPr>
        <p:sp>
          <p:nvSpPr>
            <p:cNvPr id="74" name="Rectangle 73"/>
            <p:cNvSpPr/>
            <p:nvPr/>
          </p:nvSpPr>
          <p:spPr>
            <a:xfrm>
              <a:off x="1330561" y="4562484"/>
              <a:ext cx="2393407" cy="1523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Pixel mode 3T (</a:t>
              </a:r>
              <a:r>
                <a:rPr lang="en-US" sz="1050" dirty="0" err="1" smtClean="0"/>
                <a:t>TSV’d</a:t>
              </a:r>
              <a:r>
                <a:rPr lang="en-US" sz="1050" dirty="0" smtClean="0"/>
                <a:t>)</a:t>
              </a:r>
              <a:endParaRPr lang="en-US" sz="1050" dirty="0"/>
            </a:p>
          </p:txBody>
        </p:sp>
        <p:sp>
          <p:nvSpPr>
            <p:cNvPr id="54" name="Oval 53"/>
            <p:cNvSpPr/>
            <p:nvPr/>
          </p:nvSpPr>
          <p:spPr>
            <a:xfrm>
              <a:off x="1477059" y="4410084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Oval 57"/>
            <p:cNvSpPr/>
            <p:nvPr/>
          </p:nvSpPr>
          <p:spPr>
            <a:xfrm>
              <a:off x="2049130" y="440881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Oval 58"/>
            <p:cNvSpPr/>
            <p:nvPr/>
          </p:nvSpPr>
          <p:spPr>
            <a:xfrm>
              <a:off x="2658730" y="441897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3268330" y="4409316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698040" y="4572642"/>
              <a:ext cx="53870" cy="1422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3420730" y="4572643"/>
              <a:ext cx="45719" cy="1422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3426398" y="4871610"/>
            <a:ext cx="2393407" cy="306071"/>
            <a:chOff x="1330561" y="4408813"/>
            <a:chExt cx="2393407" cy="306071"/>
          </a:xfrm>
        </p:grpSpPr>
        <p:sp>
          <p:nvSpPr>
            <p:cNvPr id="77" name="Rectangle 76"/>
            <p:cNvSpPr/>
            <p:nvPr/>
          </p:nvSpPr>
          <p:spPr>
            <a:xfrm>
              <a:off x="1330561" y="4562484"/>
              <a:ext cx="2393407" cy="1523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Pixel mode 3T (</a:t>
              </a:r>
              <a:r>
                <a:rPr lang="en-US" sz="1050" dirty="0" err="1" smtClean="0"/>
                <a:t>TSV’d</a:t>
              </a:r>
              <a:r>
                <a:rPr lang="en-US" sz="1050" dirty="0" smtClean="0"/>
                <a:t>)</a:t>
              </a:r>
              <a:endParaRPr lang="en-US" sz="1050" dirty="0"/>
            </a:p>
          </p:txBody>
        </p:sp>
        <p:sp>
          <p:nvSpPr>
            <p:cNvPr id="78" name="Oval 77"/>
            <p:cNvSpPr/>
            <p:nvPr/>
          </p:nvSpPr>
          <p:spPr>
            <a:xfrm>
              <a:off x="1477059" y="4410084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/>
            <p:cNvSpPr/>
            <p:nvPr/>
          </p:nvSpPr>
          <p:spPr>
            <a:xfrm>
              <a:off x="2049130" y="440881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Oval 79"/>
            <p:cNvSpPr/>
            <p:nvPr/>
          </p:nvSpPr>
          <p:spPr>
            <a:xfrm>
              <a:off x="2658730" y="441897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Oval 80"/>
            <p:cNvSpPr/>
            <p:nvPr/>
          </p:nvSpPr>
          <p:spPr>
            <a:xfrm>
              <a:off x="3268330" y="4409316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1698040" y="4572642"/>
              <a:ext cx="53870" cy="1422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3420730" y="4572643"/>
              <a:ext cx="45719" cy="1422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830297" y="4870974"/>
            <a:ext cx="2393407" cy="306071"/>
            <a:chOff x="1330561" y="4408813"/>
            <a:chExt cx="2393407" cy="306071"/>
          </a:xfrm>
        </p:grpSpPr>
        <p:sp>
          <p:nvSpPr>
            <p:cNvPr id="85" name="Rectangle 84"/>
            <p:cNvSpPr/>
            <p:nvPr/>
          </p:nvSpPr>
          <p:spPr>
            <a:xfrm>
              <a:off x="1330561" y="4562484"/>
              <a:ext cx="2393407" cy="1523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Pixel mode 3T (</a:t>
              </a:r>
              <a:r>
                <a:rPr lang="en-US" sz="1050" dirty="0" err="1" smtClean="0"/>
                <a:t>TSV’d</a:t>
              </a:r>
              <a:r>
                <a:rPr lang="en-US" sz="1050" dirty="0" smtClean="0"/>
                <a:t>)</a:t>
              </a:r>
              <a:endParaRPr lang="en-US" sz="1050" dirty="0"/>
            </a:p>
          </p:txBody>
        </p:sp>
        <p:sp>
          <p:nvSpPr>
            <p:cNvPr id="86" name="Oval 85"/>
            <p:cNvSpPr/>
            <p:nvPr/>
          </p:nvSpPr>
          <p:spPr>
            <a:xfrm>
              <a:off x="1477059" y="4410084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2049130" y="440881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2658730" y="441897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3268330" y="4409316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698040" y="4572642"/>
              <a:ext cx="53870" cy="1422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3420730" y="4572643"/>
              <a:ext cx="45719" cy="14224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2" name="Oval 91"/>
          <p:cNvSpPr/>
          <p:nvPr/>
        </p:nvSpPr>
        <p:spPr>
          <a:xfrm>
            <a:off x="5989109" y="5178015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7978499" y="5175230"/>
            <a:ext cx="152400" cy="1524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Content Placeholder 7"/>
          <p:cNvSpPr txBox="1">
            <a:spLocks/>
          </p:cNvSpPr>
          <p:nvPr/>
        </p:nvSpPr>
        <p:spPr bwMode="auto">
          <a:xfrm>
            <a:off x="1141901" y="803142"/>
            <a:ext cx="6337658" cy="490834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b="1" kern="0" dirty="0" smtClean="0">
                <a:solidFill>
                  <a:schemeClr val="accent1"/>
                </a:solidFill>
              </a:rPr>
              <a:t> Targeted applications of the R&amp;D project with IPDIA.</a:t>
            </a: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b="1" kern="0" dirty="0" smtClean="0">
                <a:solidFill>
                  <a:schemeClr val="accent1"/>
                </a:solidFill>
              </a:rPr>
              <a:t> The 3T demonstrator ASIC</a:t>
            </a: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b="1" kern="0" dirty="0" smtClean="0">
                <a:solidFill>
                  <a:schemeClr val="accent1"/>
                </a:solidFill>
              </a:rPr>
              <a:t> Bump bonding preparation:</a:t>
            </a:r>
          </a:p>
          <a:p>
            <a:pPr lvl="1" defTabSz="914400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b="1" kern="0" dirty="0" smtClean="0">
                <a:solidFill>
                  <a:schemeClr val="accent1"/>
                </a:solidFill>
              </a:rPr>
              <a:t> Wafer bumping at IBM.</a:t>
            </a:r>
          </a:p>
          <a:p>
            <a:pPr lvl="1" defTabSz="914400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b="1" kern="0" dirty="0" smtClean="0">
                <a:solidFill>
                  <a:schemeClr val="accent1"/>
                </a:solidFill>
              </a:rPr>
              <a:t> TSVs etching at IPDIA.</a:t>
            </a:r>
          </a:p>
          <a:p>
            <a:pPr lvl="1" defTabSz="914400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b="1" kern="0" dirty="0" smtClean="0">
                <a:solidFill>
                  <a:schemeClr val="accent1"/>
                </a:solidFill>
              </a:rPr>
              <a:t> Foreseen test plan.</a:t>
            </a:r>
          </a:p>
          <a:p>
            <a:pPr defTabSz="914400">
              <a:lnSpc>
                <a:spcPct val="200000"/>
              </a:lnSpc>
              <a:buFont typeface="Wingdings" pitchFamily="2" charset="2"/>
              <a:buChar char="§"/>
              <a:defRPr/>
            </a:pPr>
            <a:r>
              <a:rPr lang="en-US" b="1" kern="0" dirty="0" smtClean="0">
                <a:solidFill>
                  <a:schemeClr val="accent1"/>
                </a:solidFill>
              </a:rPr>
              <a:t> Conclusion</a:t>
            </a:r>
            <a:endParaRPr lang="en-US" b="1" kern="0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b="1" kern="0" dirty="0" smtClean="0">
              <a:solidFill>
                <a:schemeClr val="accent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b="1" kern="0" dirty="0" smtClean="0">
              <a:solidFill>
                <a:schemeClr val="accent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endParaRPr lang="en-US" sz="1200" kern="0" dirty="0" smtClea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Scope of the R&amp;D activity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dirty="0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Picture 5" descr="Picture 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688422"/>
            <a:ext cx="2730000" cy="167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7"/>
          <p:cNvSpPr txBox="1">
            <a:spLocks/>
          </p:cNvSpPr>
          <p:nvPr/>
        </p:nvSpPr>
        <p:spPr bwMode="auto">
          <a:xfrm>
            <a:off x="268814" y="548698"/>
            <a:ext cx="5979586" cy="575005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lang="en-US" sz="1400" b="1" kern="0" dirty="0" smtClean="0">
                <a:solidFill>
                  <a:schemeClr val="accent1"/>
                </a:solidFill>
              </a:rPr>
              <a:t> Double sided </a:t>
            </a:r>
            <a:r>
              <a:rPr lang="en-US" sz="1400" b="1" kern="0" dirty="0" err="1" smtClean="0">
                <a:solidFill>
                  <a:schemeClr val="accent1"/>
                </a:solidFill>
              </a:rPr>
              <a:t>pixelated</a:t>
            </a:r>
            <a:r>
              <a:rPr lang="en-US" sz="1400" b="1" kern="0" dirty="0" smtClean="0">
                <a:solidFill>
                  <a:schemeClr val="accent1"/>
                </a:solidFill>
              </a:rPr>
              <a:t> strip modules have been considered for the tracker trigger modules.</a:t>
            </a:r>
            <a:r>
              <a:rPr lang="en-US" sz="1600" b="1" kern="0" dirty="0" smtClean="0">
                <a:solidFill>
                  <a:schemeClr val="accent1"/>
                </a:solidFill>
              </a:rPr>
              <a:t/>
            </a:r>
            <a:br>
              <a:rPr lang="en-US" sz="1600" b="1" kern="0" dirty="0" smtClean="0">
                <a:solidFill>
                  <a:schemeClr val="accent1"/>
                </a:solidFill>
              </a:rPr>
            </a:br>
            <a:endParaRPr lang="en-US" sz="1600" b="1" kern="0" dirty="0" smtClean="0">
              <a:solidFill>
                <a:schemeClr val="accent1"/>
              </a:solidFill>
            </a:endParaRPr>
          </a:p>
          <a:p>
            <a:pPr lvl="1" defTabSz="914400">
              <a:defRPr/>
            </a:pPr>
            <a:r>
              <a:rPr lang="en-US" sz="1200" kern="0" dirty="0" smtClean="0"/>
              <a:t>Dense integration requirement for a Sensor – ASIC – Hybrid stack motivated the TSV studies for pixel ASICs.</a:t>
            </a:r>
            <a:r>
              <a:rPr lang="en-US" sz="1400" kern="0" dirty="0" smtClean="0"/>
              <a:t/>
            </a:r>
            <a:br>
              <a:rPr lang="en-US" sz="1400" kern="0" dirty="0" smtClean="0"/>
            </a:br>
            <a:endParaRPr lang="en-US" sz="1400" kern="0" dirty="0" smtClean="0"/>
          </a:p>
          <a:p>
            <a:pPr defTabSz="914400">
              <a:buFont typeface="Wingdings" pitchFamily="2" charset="2"/>
              <a:buChar char="§"/>
              <a:defRPr/>
            </a:pPr>
            <a:r>
              <a:rPr lang="en-US" sz="1400" b="1" kern="0" dirty="0" smtClean="0">
                <a:solidFill>
                  <a:schemeClr val="accent1"/>
                </a:solidFill>
              </a:rPr>
              <a:t> Hybrid pixel/strip modules aim for the highest integration.</a:t>
            </a:r>
          </a:p>
          <a:p>
            <a:pPr lvl="0" defTabSz="914400">
              <a:buFont typeface="Wingdings" pitchFamily="2" charset="2"/>
              <a:buChar char="§"/>
              <a:defRPr/>
            </a:pPr>
            <a:endParaRPr lang="en-US" sz="1600" b="1" kern="0" dirty="0" smtClean="0">
              <a:solidFill>
                <a:schemeClr val="accent1"/>
              </a:solidFill>
            </a:endParaRPr>
          </a:p>
          <a:p>
            <a:pPr lvl="1" defTabSz="914400">
              <a:lnSpc>
                <a:spcPct val="150000"/>
              </a:lnSpc>
              <a:defRPr/>
            </a:pPr>
            <a:r>
              <a:rPr lang="en-US" sz="1200" kern="0" dirty="0" smtClean="0"/>
              <a:t>Mass reduction drives the need for highly integrated hybrids.</a:t>
            </a:r>
          </a:p>
          <a:p>
            <a:pPr lvl="1" defTabSz="914400">
              <a:lnSpc>
                <a:spcPct val="150000"/>
              </a:lnSpc>
              <a:defRPr/>
            </a:pPr>
            <a:r>
              <a:rPr lang="en-US" sz="1200" kern="0" dirty="0" smtClean="0"/>
              <a:t>Try to avoid wire bond dead space: small die size wire bonded ASICs result in poor module area usage.</a:t>
            </a:r>
          </a:p>
          <a:p>
            <a:pPr lvl="1" defTabSz="914400">
              <a:lnSpc>
                <a:spcPct val="150000"/>
              </a:lnSpc>
              <a:defRPr/>
            </a:pPr>
            <a:r>
              <a:rPr lang="en-US" sz="1200" kern="0" dirty="0" smtClean="0"/>
              <a:t>3D integration of </a:t>
            </a:r>
            <a:r>
              <a:rPr lang="en-US" sz="1200" kern="0" dirty="0" smtClean="0"/>
              <a:t>ASICS and passives </a:t>
            </a:r>
            <a:r>
              <a:rPr lang="en-US" sz="1200" kern="0" dirty="0" smtClean="0"/>
              <a:t>need to be explored at some point.</a:t>
            </a:r>
            <a:r>
              <a:rPr lang="en-US" sz="1400" kern="0" dirty="0" smtClean="0"/>
              <a:t/>
            </a:r>
            <a:br>
              <a:rPr lang="en-US" sz="1400" kern="0" dirty="0" smtClean="0"/>
            </a:br>
            <a:endParaRPr lang="en-US" sz="1400" kern="0" dirty="0" smtClean="0"/>
          </a:p>
          <a:p>
            <a:pPr defTabSz="914400">
              <a:buFont typeface="Wingdings" pitchFamily="2" charset="2"/>
              <a:buChar char="§"/>
              <a:defRPr/>
            </a:pPr>
            <a:r>
              <a:rPr lang="en-US" sz="1400" b="1" kern="0" dirty="0" smtClean="0">
                <a:solidFill>
                  <a:schemeClr val="accent1"/>
                </a:solidFill>
              </a:rPr>
              <a:t> Examples:</a:t>
            </a:r>
          </a:p>
          <a:p>
            <a:pPr lvl="0" defTabSz="914400">
              <a:buFont typeface="Wingdings" pitchFamily="2" charset="2"/>
              <a:buChar char="§"/>
              <a:defRPr/>
            </a:pPr>
            <a:endParaRPr lang="en-US" sz="1600" b="1" kern="0" dirty="0" smtClean="0">
              <a:solidFill>
                <a:schemeClr val="accent1"/>
              </a:solidFill>
            </a:endParaRPr>
          </a:p>
          <a:p>
            <a:pPr lvl="1" defTabSz="914400">
              <a:lnSpc>
                <a:spcPct val="150000"/>
              </a:lnSpc>
              <a:defRPr/>
            </a:pPr>
            <a:r>
              <a:rPr lang="en-US" sz="1200" kern="0" dirty="0" err="1" smtClean="0"/>
              <a:t>Pixelated</a:t>
            </a:r>
            <a:r>
              <a:rPr lang="en-US" sz="1200" kern="0" dirty="0" smtClean="0"/>
              <a:t> strip front-end ASIC.</a:t>
            </a:r>
          </a:p>
          <a:p>
            <a:pPr lvl="1" defTabSz="914400">
              <a:lnSpc>
                <a:spcPct val="150000"/>
              </a:lnSpc>
              <a:defRPr/>
            </a:pPr>
            <a:r>
              <a:rPr lang="en-US" sz="1200" kern="0" dirty="0" smtClean="0"/>
              <a:t>Low power GBT, laser driver, laser diode 3D integration.</a:t>
            </a:r>
          </a:p>
          <a:p>
            <a:pPr lvl="1" defTabSz="914400">
              <a:lnSpc>
                <a:spcPct val="150000"/>
              </a:lnSpc>
              <a:defRPr/>
            </a:pPr>
            <a:r>
              <a:rPr lang="en-US" sz="1200" kern="0" dirty="0" smtClean="0"/>
              <a:t>Charge pump and capacitors integration.</a:t>
            </a:r>
          </a:p>
          <a:p>
            <a:pPr lvl="1" defTabSz="914400">
              <a:defRPr/>
            </a:pPr>
            <a:endParaRPr lang="en-US" sz="1400" kern="0" dirty="0" smtClean="0"/>
          </a:p>
          <a:p>
            <a:pPr defTabSz="914400">
              <a:buFont typeface="Wingdings" pitchFamily="2" charset="2"/>
              <a:buChar char="§"/>
              <a:defRPr/>
            </a:pPr>
            <a:r>
              <a:rPr lang="en-US" sz="1400" b="1" kern="0" dirty="0" smtClean="0">
                <a:solidFill>
                  <a:schemeClr val="accent1"/>
                </a:solidFill>
              </a:rPr>
              <a:t> R&amp;D project</a:t>
            </a:r>
          </a:p>
          <a:p>
            <a:pPr lvl="0" defTabSz="914400">
              <a:buFont typeface="Wingdings" pitchFamily="2" charset="2"/>
              <a:buChar char="§"/>
              <a:defRPr/>
            </a:pPr>
            <a:endParaRPr lang="en-US" sz="1600" b="1" kern="0" dirty="0" smtClean="0">
              <a:solidFill>
                <a:schemeClr val="accent1"/>
              </a:solidFill>
            </a:endParaRPr>
          </a:p>
          <a:p>
            <a:pPr lvl="1" defTabSz="914400">
              <a:lnSpc>
                <a:spcPct val="150000"/>
              </a:lnSpc>
              <a:defRPr/>
            </a:pPr>
            <a:r>
              <a:rPr lang="en-US" sz="1200" kern="0" dirty="0" smtClean="0"/>
              <a:t>Demonstrator ASIC: 	3T chip.</a:t>
            </a:r>
          </a:p>
          <a:p>
            <a:pPr lvl="1" defTabSz="914400">
              <a:lnSpc>
                <a:spcPct val="150000"/>
              </a:lnSpc>
              <a:defRPr/>
            </a:pPr>
            <a:r>
              <a:rPr lang="en-US" sz="1200" kern="0" dirty="0" smtClean="0"/>
              <a:t>Bump Bonding and TSV: 	IPDIA contract.</a:t>
            </a:r>
          </a:p>
          <a:p>
            <a:pPr lvl="1" defTabSz="914400">
              <a:lnSpc>
                <a:spcPct val="150000"/>
              </a:lnSpc>
              <a:defRPr/>
            </a:pPr>
            <a:r>
              <a:rPr lang="en-US" sz="1200" kern="0" dirty="0" smtClean="0"/>
              <a:t>IPDIA manufactures also Silicon capacitors for hybrid circuit integration</a:t>
            </a:r>
            <a:r>
              <a:rPr lang="en-US" sz="1200" kern="0" dirty="0" smtClean="0"/>
              <a:t>.</a:t>
            </a:r>
            <a:endParaRPr lang="en-US" sz="1400" kern="0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2452868"/>
            <a:ext cx="2733068" cy="1823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/>
          <a:srcRect r="5000" b="5155"/>
          <a:stretch>
            <a:fillRect/>
          </a:stretch>
        </p:blipFill>
        <p:spPr bwMode="auto">
          <a:xfrm>
            <a:off x="6248400" y="4381500"/>
            <a:ext cx="2733068" cy="204645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12" name="Rectangle 11"/>
          <p:cNvSpPr/>
          <p:nvPr/>
        </p:nvSpPr>
        <p:spPr bwMode="auto">
          <a:xfrm>
            <a:off x="6484620" y="5608320"/>
            <a:ext cx="2240280" cy="690436"/>
          </a:xfrm>
          <a:prstGeom prst="rect">
            <a:avLst/>
          </a:prstGeom>
          <a:solidFill>
            <a:srgbClr val="FFFF00">
              <a:alpha val="2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  <a:p>
            <a:pPr marL="0" marR="0" indent="0" algn="ctr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Dead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 space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248400" y="4671060"/>
            <a:ext cx="302610" cy="1036320"/>
          </a:xfrm>
          <a:prstGeom prst="rect">
            <a:avLst/>
          </a:prstGeom>
          <a:solidFill>
            <a:srgbClr val="FFFF00">
              <a:alpha val="2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437120" y="4671060"/>
            <a:ext cx="302610" cy="1036320"/>
          </a:xfrm>
          <a:prstGeom prst="rect">
            <a:avLst/>
          </a:prstGeom>
          <a:solidFill>
            <a:srgbClr val="FFFF00">
              <a:alpha val="2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8612431" y="4671060"/>
            <a:ext cx="302610" cy="1036320"/>
          </a:xfrm>
          <a:prstGeom prst="rect">
            <a:avLst/>
          </a:prstGeom>
          <a:solidFill>
            <a:srgbClr val="FFFF00">
              <a:alpha val="2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484620" y="4381500"/>
            <a:ext cx="2240280" cy="289560"/>
          </a:xfrm>
          <a:prstGeom prst="rect">
            <a:avLst/>
          </a:prstGeom>
          <a:solidFill>
            <a:srgbClr val="FFFF00">
              <a:alpha val="26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10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Pixelated</a:t>
            </a:r>
            <a:r>
              <a:rPr lang="en-US" dirty="0" smtClean="0"/>
              <a:t> strip ASIC connectivity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81" name="Group 80"/>
          <p:cNvGrpSpPr/>
          <p:nvPr/>
        </p:nvGrpSpPr>
        <p:grpSpPr>
          <a:xfrm>
            <a:off x="466144" y="1597528"/>
            <a:ext cx="6781800" cy="1251477"/>
            <a:chOff x="457200" y="1186923"/>
            <a:chExt cx="6781800" cy="1251477"/>
          </a:xfrm>
        </p:grpSpPr>
        <p:sp>
          <p:nvSpPr>
            <p:cNvPr id="8" name="Rectangle 7"/>
            <p:cNvSpPr/>
            <p:nvPr/>
          </p:nvSpPr>
          <p:spPr>
            <a:xfrm>
              <a:off x="533402" y="1205733"/>
              <a:ext cx="6324600" cy="1523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33400" y="1569709"/>
              <a:ext cx="6705600" cy="18289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 rot="10800000">
              <a:off x="1551231" y="2120137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 rot="10800000">
              <a:off x="726468" y="2133601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2182566" y="1371600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020762" y="137159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57200" y="2286000"/>
              <a:ext cx="6324600" cy="1524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38600" y="1524000"/>
              <a:ext cx="10056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Substrate 1</a:t>
              </a:r>
              <a:endParaRPr lang="en-US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829259" y="1186923"/>
              <a:ext cx="3440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grpSp>
          <p:nvGrpSpPr>
            <p:cNvPr id="21" name="Group 184"/>
            <p:cNvGrpSpPr/>
            <p:nvPr/>
          </p:nvGrpSpPr>
          <p:grpSpPr>
            <a:xfrm>
              <a:off x="1981200" y="1447799"/>
              <a:ext cx="250328" cy="121922"/>
              <a:chOff x="533402" y="1434331"/>
              <a:chExt cx="250328" cy="121922"/>
            </a:xfrm>
          </p:grpSpPr>
          <p:cxnSp>
            <p:nvCxnSpPr>
              <p:cNvPr id="79" name="Curved Connector 78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urved Connector 79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185"/>
            <p:cNvGrpSpPr/>
            <p:nvPr/>
          </p:nvGrpSpPr>
          <p:grpSpPr>
            <a:xfrm flipH="1">
              <a:off x="3159729" y="1447797"/>
              <a:ext cx="250328" cy="121922"/>
              <a:chOff x="533402" y="1434331"/>
              <a:chExt cx="250328" cy="121922"/>
            </a:xfrm>
          </p:grpSpPr>
          <p:cxnSp>
            <p:nvCxnSpPr>
              <p:cNvPr id="77" name="Curved Connector 76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Curved Connector 77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" name="Rectangle 22"/>
            <p:cNvSpPr/>
            <p:nvPr/>
          </p:nvSpPr>
          <p:spPr>
            <a:xfrm flipV="1">
              <a:off x="2133600" y="1524000"/>
              <a:ext cx="1115762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188"/>
            <p:cNvGrpSpPr/>
            <p:nvPr/>
          </p:nvGrpSpPr>
          <p:grpSpPr>
            <a:xfrm flipV="1">
              <a:off x="525101" y="2087883"/>
              <a:ext cx="250328" cy="121922"/>
              <a:chOff x="533402" y="1434331"/>
              <a:chExt cx="250328" cy="121922"/>
            </a:xfrm>
          </p:grpSpPr>
          <p:cxnSp>
            <p:nvCxnSpPr>
              <p:cNvPr id="75" name="Curved Connector 74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Curved Connector 75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191"/>
            <p:cNvGrpSpPr/>
            <p:nvPr/>
          </p:nvGrpSpPr>
          <p:grpSpPr>
            <a:xfrm flipV="1">
              <a:off x="1703631" y="2087885"/>
              <a:ext cx="250328" cy="121922"/>
              <a:chOff x="533402" y="1434331"/>
              <a:chExt cx="250328" cy="121922"/>
            </a:xfrm>
          </p:grpSpPr>
          <p:cxnSp>
            <p:nvCxnSpPr>
              <p:cNvPr id="73" name="Curved Connector 72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Curved Connector 73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Rectangle 25"/>
            <p:cNvSpPr/>
            <p:nvPr/>
          </p:nvSpPr>
          <p:spPr>
            <a:xfrm rot="10800000" flipV="1">
              <a:off x="677499" y="2087871"/>
              <a:ext cx="1115765" cy="4573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 rot="10800000">
              <a:off x="6446974" y="2133594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 rot="10800000">
              <a:off x="5622211" y="2147058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630511" y="137158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468707" y="1371588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202"/>
            <p:cNvGrpSpPr/>
            <p:nvPr/>
          </p:nvGrpSpPr>
          <p:grpSpPr>
            <a:xfrm>
              <a:off x="5429145" y="1447788"/>
              <a:ext cx="250328" cy="121922"/>
              <a:chOff x="533402" y="1434331"/>
              <a:chExt cx="250328" cy="121922"/>
            </a:xfrm>
          </p:grpSpPr>
          <p:cxnSp>
            <p:nvCxnSpPr>
              <p:cNvPr id="71" name="Curved Connector 70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urved Connector 71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205"/>
            <p:cNvGrpSpPr/>
            <p:nvPr/>
          </p:nvGrpSpPr>
          <p:grpSpPr>
            <a:xfrm flipH="1">
              <a:off x="6607674" y="1447786"/>
              <a:ext cx="250328" cy="121922"/>
              <a:chOff x="533402" y="1434331"/>
              <a:chExt cx="250328" cy="121922"/>
            </a:xfrm>
          </p:grpSpPr>
          <p:cxnSp>
            <p:nvCxnSpPr>
              <p:cNvPr id="69" name="Curved Connector 68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urved Connector 69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Rectangle 35"/>
            <p:cNvSpPr/>
            <p:nvPr/>
          </p:nvSpPr>
          <p:spPr>
            <a:xfrm flipV="1">
              <a:off x="5581545" y="1523989"/>
              <a:ext cx="1115762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7" name="Group 209"/>
            <p:cNvGrpSpPr/>
            <p:nvPr/>
          </p:nvGrpSpPr>
          <p:grpSpPr>
            <a:xfrm flipV="1">
              <a:off x="5420844" y="2101340"/>
              <a:ext cx="250328" cy="121922"/>
              <a:chOff x="533402" y="1434331"/>
              <a:chExt cx="250328" cy="121922"/>
            </a:xfrm>
          </p:grpSpPr>
          <p:cxnSp>
            <p:nvCxnSpPr>
              <p:cNvPr id="67" name="Curved Connector 66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urved Connector 67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212"/>
            <p:cNvGrpSpPr/>
            <p:nvPr/>
          </p:nvGrpSpPr>
          <p:grpSpPr>
            <a:xfrm flipV="1">
              <a:off x="6599374" y="2101342"/>
              <a:ext cx="250328" cy="121922"/>
              <a:chOff x="533402" y="1434331"/>
              <a:chExt cx="250328" cy="121922"/>
            </a:xfrm>
          </p:grpSpPr>
          <p:cxnSp>
            <p:nvCxnSpPr>
              <p:cNvPr id="65" name="Curved Connector 64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urved Connector 65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9" name="Rectangle 38"/>
            <p:cNvSpPr/>
            <p:nvPr/>
          </p:nvSpPr>
          <p:spPr>
            <a:xfrm rot="10800000" flipV="1">
              <a:off x="5573242" y="2101328"/>
              <a:ext cx="1115765" cy="4573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>
              <a:off x="734766" y="1371600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572962" y="137159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" name="Group 140"/>
            <p:cNvGrpSpPr/>
            <p:nvPr/>
          </p:nvGrpSpPr>
          <p:grpSpPr>
            <a:xfrm>
              <a:off x="533400" y="1447799"/>
              <a:ext cx="250328" cy="121922"/>
              <a:chOff x="533402" y="1434331"/>
              <a:chExt cx="250328" cy="121922"/>
            </a:xfrm>
          </p:grpSpPr>
          <p:cxnSp>
            <p:nvCxnSpPr>
              <p:cNvPr id="63" name="Curved Connector 62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urved Connector 63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143"/>
            <p:cNvGrpSpPr/>
            <p:nvPr/>
          </p:nvGrpSpPr>
          <p:grpSpPr>
            <a:xfrm flipH="1">
              <a:off x="1711929" y="1447797"/>
              <a:ext cx="250328" cy="121922"/>
              <a:chOff x="533402" y="1434331"/>
              <a:chExt cx="250328" cy="121922"/>
            </a:xfrm>
          </p:grpSpPr>
          <p:cxnSp>
            <p:nvCxnSpPr>
              <p:cNvPr id="61" name="Curved Connector 60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urved Connector 61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 44"/>
            <p:cNvSpPr/>
            <p:nvPr/>
          </p:nvSpPr>
          <p:spPr>
            <a:xfrm flipV="1">
              <a:off x="685800" y="1524000"/>
              <a:ext cx="1115762" cy="45719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 rot="10800000">
              <a:off x="2999033" y="212014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 rot="10800000">
              <a:off x="2174270" y="213361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149"/>
            <p:cNvGrpSpPr/>
            <p:nvPr/>
          </p:nvGrpSpPr>
          <p:grpSpPr>
            <a:xfrm flipV="1">
              <a:off x="1972903" y="2087895"/>
              <a:ext cx="250328" cy="121922"/>
              <a:chOff x="533402" y="1434331"/>
              <a:chExt cx="250328" cy="121922"/>
            </a:xfrm>
          </p:grpSpPr>
          <p:cxnSp>
            <p:nvCxnSpPr>
              <p:cNvPr id="59" name="Curved Connector 58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urved Connector 59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9" name="Group 152"/>
            <p:cNvGrpSpPr/>
            <p:nvPr/>
          </p:nvGrpSpPr>
          <p:grpSpPr>
            <a:xfrm flipV="1">
              <a:off x="3151433" y="2087897"/>
              <a:ext cx="250328" cy="121922"/>
              <a:chOff x="533402" y="1434331"/>
              <a:chExt cx="250328" cy="121922"/>
            </a:xfrm>
          </p:grpSpPr>
          <p:cxnSp>
            <p:nvCxnSpPr>
              <p:cNvPr id="57" name="Curved Connector 56"/>
              <p:cNvCxnSpPr/>
              <p:nvPr/>
            </p:nvCxnSpPr>
            <p:spPr>
              <a:xfrm rot="10800000" flipV="1">
                <a:off x="533402" y="1434333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urved Connector 57"/>
              <p:cNvCxnSpPr/>
              <p:nvPr/>
            </p:nvCxnSpPr>
            <p:spPr>
              <a:xfrm rot="10800000" flipH="1" flipV="1">
                <a:off x="658566" y="1434331"/>
                <a:ext cx="125164" cy="121920"/>
              </a:xfrm>
              <a:prstGeom prst="curvedConnector3">
                <a:avLst>
                  <a:gd name="adj1" fmla="val 50000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Rectangle 49"/>
            <p:cNvSpPr/>
            <p:nvPr/>
          </p:nvSpPr>
          <p:spPr>
            <a:xfrm rot="10800000" flipV="1">
              <a:off x="2125301" y="2087883"/>
              <a:ext cx="1115765" cy="4573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33400" y="1752600"/>
              <a:ext cx="6705600" cy="1524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33400" y="1905000"/>
              <a:ext cx="6705600" cy="1524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032220" y="1839281"/>
              <a:ext cx="10056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Substrate 2</a:t>
              </a:r>
              <a:endParaRPr lang="en-US" sz="14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181600" y="1676400"/>
              <a:ext cx="7309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2"/>
                  </a:solidFill>
                </a:rPr>
                <a:t>Cooling</a:t>
              </a:r>
              <a:endParaRPr lang="en-US" sz="14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542346" y="3856684"/>
            <a:ext cx="6328833" cy="1385067"/>
            <a:chOff x="533400" y="1205733"/>
            <a:chExt cx="6328833" cy="1385067"/>
          </a:xfrm>
        </p:grpSpPr>
        <p:sp>
          <p:nvSpPr>
            <p:cNvPr id="83" name="Rectangle 82"/>
            <p:cNvSpPr/>
            <p:nvPr/>
          </p:nvSpPr>
          <p:spPr>
            <a:xfrm>
              <a:off x="533402" y="1205733"/>
              <a:ext cx="6324600" cy="1523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533400" y="1752600"/>
              <a:ext cx="6324599" cy="30478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 rot="10800000">
              <a:off x="1524000" y="2294466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 rot="10800000">
              <a:off x="802668" y="2294467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2182566" y="1371600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3020762" y="137159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533400" y="2438400"/>
              <a:ext cx="6324600" cy="1524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4716016" y="1772816"/>
              <a:ext cx="877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Substrate</a:t>
              </a:r>
              <a:endParaRPr lang="en-US" sz="140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4191000" y="1295400"/>
              <a:ext cx="3440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92" name="Oval 91"/>
            <p:cNvSpPr/>
            <p:nvPr/>
          </p:nvSpPr>
          <p:spPr>
            <a:xfrm rot="10800000">
              <a:off x="6527407" y="2269061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 rot="10800000">
              <a:off x="5702644" y="2282525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5630511" y="137158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6468707" y="1371588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734766" y="1371600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1572962" y="137159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/>
            <p:cNvSpPr/>
            <p:nvPr/>
          </p:nvSpPr>
          <p:spPr>
            <a:xfrm flipV="1">
              <a:off x="533400" y="1523997"/>
              <a:ext cx="1447800" cy="7620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 rot="10800000">
              <a:off x="2971800" y="2294466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 rot="10800000">
              <a:off x="2250470" y="229447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/>
            <p:cNvSpPr/>
            <p:nvPr/>
          </p:nvSpPr>
          <p:spPr>
            <a:xfrm flipV="1">
              <a:off x="1981200" y="1524000"/>
              <a:ext cx="1447800" cy="7620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/>
            <p:cNvSpPr/>
            <p:nvPr/>
          </p:nvSpPr>
          <p:spPr>
            <a:xfrm flipV="1">
              <a:off x="5410200" y="1524000"/>
              <a:ext cx="1447800" cy="7620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/>
            <p:cNvSpPr/>
            <p:nvPr/>
          </p:nvSpPr>
          <p:spPr>
            <a:xfrm flipV="1">
              <a:off x="533400" y="2218263"/>
              <a:ext cx="1447800" cy="7620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 flipV="1">
              <a:off x="1981200" y="2218266"/>
              <a:ext cx="1447800" cy="7620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Rectangle 104"/>
            <p:cNvSpPr/>
            <p:nvPr/>
          </p:nvSpPr>
          <p:spPr>
            <a:xfrm flipV="1">
              <a:off x="5414433" y="2192867"/>
              <a:ext cx="1447800" cy="7620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267200" y="1828800"/>
              <a:ext cx="3440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609600" y="1524000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914400" y="1524000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219200" y="1524000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1524000" y="1524000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133600" y="1524000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2438400" y="1524000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743200" y="1524000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3048000" y="1524000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133600" y="22182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2438400" y="22182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2743200" y="22182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3048000" y="22182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609600" y="22182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914400" y="22182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1219200" y="22182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1524000" y="22182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554567" y="1600200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859367" y="1604434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1164167" y="1608668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1468967" y="161290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2078567" y="160020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2383367" y="160020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2688167" y="160020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/>
            <p:cNvSpPr/>
            <p:nvPr/>
          </p:nvSpPr>
          <p:spPr>
            <a:xfrm>
              <a:off x="2992967" y="160020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/>
            <p:cNvSpPr/>
            <p:nvPr/>
          </p:nvSpPr>
          <p:spPr>
            <a:xfrm>
              <a:off x="563034" y="206163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/>
            <p:cNvSpPr/>
            <p:nvPr/>
          </p:nvSpPr>
          <p:spPr>
            <a:xfrm>
              <a:off x="867834" y="2065867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/>
            <p:cNvSpPr/>
            <p:nvPr/>
          </p:nvSpPr>
          <p:spPr>
            <a:xfrm>
              <a:off x="1172634" y="2070101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Oval 133"/>
            <p:cNvSpPr/>
            <p:nvPr/>
          </p:nvSpPr>
          <p:spPr>
            <a:xfrm>
              <a:off x="1477434" y="2074335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2087034" y="2061635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2391834" y="2061635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2696634" y="2061635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3001434" y="2061635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5742712" y="159664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6047512" y="1600876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6352312" y="1605110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>
              <a:off x="5731571" y="2042238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>
              <a:off x="6036371" y="204647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Oval 143"/>
            <p:cNvSpPr/>
            <p:nvPr/>
          </p:nvSpPr>
          <p:spPr>
            <a:xfrm>
              <a:off x="6341171" y="2050706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5795433" y="15197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6100233" y="15197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405033" y="15197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782733" y="21928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6087533" y="21928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6392333" y="2192866"/>
              <a:ext cx="45719" cy="762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1" name="TextBox 150"/>
          <p:cNvSpPr txBox="1"/>
          <p:nvPr/>
        </p:nvSpPr>
        <p:spPr>
          <a:xfrm>
            <a:off x="542347" y="3548907"/>
            <a:ext cx="8372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 TSVs: coarse pitch bumps on the other side of the ASIC enable bump bonding on substrate.</a:t>
            </a:r>
            <a:endParaRPr lang="en-US" sz="1400" dirty="0"/>
          </a:p>
        </p:txBody>
      </p:sp>
      <p:sp>
        <p:nvSpPr>
          <p:cNvPr id="152" name="TextBox 151"/>
          <p:cNvSpPr txBox="1"/>
          <p:nvPr/>
        </p:nvSpPr>
        <p:spPr>
          <a:xfrm>
            <a:off x="542342" y="1308561"/>
            <a:ext cx="75500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Without TSVs: chip wire bonded on substrate, sensor bump bonded after (fine pitch).</a:t>
            </a:r>
            <a:endParaRPr lang="en-US" sz="1400" dirty="0"/>
          </a:p>
        </p:txBody>
      </p:sp>
      <p:sp>
        <p:nvSpPr>
          <p:cNvPr id="153" name="TextBox 152"/>
          <p:cNvSpPr txBox="1"/>
          <p:nvPr/>
        </p:nvSpPr>
        <p:spPr>
          <a:xfrm>
            <a:off x="384976" y="723900"/>
            <a:ext cx="8073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kern="0" dirty="0" smtClean="0">
                <a:solidFill>
                  <a:schemeClr val="accent1"/>
                </a:solidFill>
              </a:rPr>
              <a:t>Double sided </a:t>
            </a:r>
            <a:r>
              <a:rPr lang="en-US" sz="1400" kern="0" dirty="0" err="1" smtClean="0">
                <a:solidFill>
                  <a:schemeClr val="accent1"/>
                </a:solidFill>
              </a:rPr>
              <a:t>pixelated</a:t>
            </a:r>
            <a:r>
              <a:rPr lang="en-US" sz="1400" kern="0" dirty="0" smtClean="0">
                <a:solidFill>
                  <a:schemeClr val="accent1"/>
                </a:solidFill>
              </a:rPr>
              <a:t> strip modules example</a:t>
            </a:r>
            <a:endParaRPr lang="en-US" sz="1400" kern="0" dirty="0">
              <a:solidFill>
                <a:schemeClr val="accent1"/>
              </a:solidFill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1029180" y="4393880"/>
            <a:ext cx="3727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kern="0" smtClean="0">
                <a:solidFill>
                  <a:schemeClr val="bg1"/>
                </a:solidFill>
              </a:rPr>
              <a:t>One substrate instead of two</a:t>
            </a:r>
            <a:endParaRPr lang="en-US" sz="1400" i="1" kern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Pixel – Strip Module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05" name="Rectangle 204"/>
          <p:cNvSpPr/>
          <p:nvPr/>
        </p:nvSpPr>
        <p:spPr>
          <a:xfrm>
            <a:off x="1437157" y="774700"/>
            <a:ext cx="622772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 smtClean="0">
                <a:solidFill>
                  <a:schemeClr val="accent1"/>
                </a:solidFill>
              </a:rPr>
              <a:t>Without TSVs: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200" kern="0" dirty="0" smtClean="0"/>
              <a:t> Edge side powering of large ASICs can pose problems.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200" kern="0" dirty="0" smtClean="0"/>
              <a:t> Wire bonds have limited current capabilities: large resistivity of bond wires</a:t>
            </a:r>
          </a:p>
        </p:txBody>
      </p:sp>
      <p:grpSp>
        <p:nvGrpSpPr>
          <p:cNvPr id="217" name="Group 216"/>
          <p:cNvGrpSpPr/>
          <p:nvPr/>
        </p:nvGrpSpPr>
        <p:grpSpPr>
          <a:xfrm>
            <a:off x="493002" y="1743207"/>
            <a:ext cx="8136704" cy="710704"/>
            <a:chOff x="543364" y="1261106"/>
            <a:chExt cx="8136704" cy="710704"/>
          </a:xfrm>
        </p:grpSpPr>
        <p:grpSp>
          <p:nvGrpSpPr>
            <p:cNvPr id="208" name="Group 207"/>
            <p:cNvGrpSpPr/>
            <p:nvPr/>
          </p:nvGrpSpPr>
          <p:grpSpPr>
            <a:xfrm>
              <a:off x="543364" y="1261106"/>
              <a:ext cx="8136704" cy="710704"/>
              <a:chOff x="543364" y="1512571"/>
              <a:chExt cx="8136704" cy="710704"/>
            </a:xfrm>
          </p:grpSpPr>
          <p:cxnSp>
            <p:nvCxnSpPr>
              <p:cNvPr id="206" name="Curved Connector 175"/>
              <p:cNvCxnSpPr/>
              <p:nvPr/>
            </p:nvCxnSpPr>
            <p:spPr>
              <a:xfrm rot="5400000" flipH="1" flipV="1">
                <a:off x="7647457" y="2012286"/>
                <a:ext cx="228602" cy="193373"/>
              </a:xfrm>
              <a:prstGeom prst="curvedConnector3">
                <a:avLst>
                  <a:gd name="adj1" fmla="val -2666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Curved Connector 175"/>
              <p:cNvCxnSpPr/>
              <p:nvPr/>
            </p:nvCxnSpPr>
            <p:spPr>
              <a:xfrm rot="16200000" flipV="1">
                <a:off x="1271971" y="2012287"/>
                <a:ext cx="228602" cy="193373"/>
              </a:xfrm>
              <a:prstGeom prst="curvedConnector3">
                <a:avLst>
                  <a:gd name="adj1" fmla="val -2666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Rectangle 166"/>
              <p:cNvSpPr/>
              <p:nvPr/>
            </p:nvSpPr>
            <p:spPr>
              <a:xfrm>
                <a:off x="1437158" y="1512571"/>
                <a:ext cx="6324600" cy="15239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err="1" smtClean="0"/>
                  <a:t>Pixelated</a:t>
                </a:r>
                <a:r>
                  <a:rPr lang="en-US" sz="1050" dirty="0" smtClean="0"/>
                  <a:t> Sensor</a:t>
                </a:r>
                <a:endParaRPr lang="en-US" sz="1050" dirty="0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4713754" y="1668914"/>
                <a:ext cx="152400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7578339" y="1668914"/>
                <a:ext cx="152400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1440879" y="1665738"/>
                <a:ext cx="152400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4408954" y="1664970"/>
                <a:ext cx="152400" cy="152400"/>
              </a:xfrm>
              <a:prstGeom prst="ellipse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ectangle 177"/>
              <p:cNvSpPr/>
              <p:nvPr/>
            </p:nvSpPr>
            <p:spPr>
              <a:xfrm flipV="1">
                <a:off x="1263026" y="1827026"/>
                <a:ext cx="3298328" cy="6858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Rectangle 178"/>
              <p:cNvSpPr/>
              <p:nvPr/>
            </p:nvSpPr>
            <p:spPr>
              <a:xfrm flipV="1">
                <a:off x="4669306" y="1827024"/>
                <a:ext cx="3298328" cy="6858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8" name="Curved Connector 175"/>
              <p:cNvCxnSpPr/>
              <p:nvPr/>
            </p:nvCxnSpPr>
            <p:spPr>
              <a:xfrm rot="16200000" flipH="1">
                <a:off x="7910596" y="1821782"/>
                <a:ext cx="228602" cy="193373"/>
              </a:xfrm>
              <a:prstGeom prst="curvedConnector3">
                <a:avLst>
                  <a:gd name="adj1" fmla="val -2666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urved Connector 175"/>
              <p:cNvCxnSpPr/>
              <p:nvPr/>
            </p:nvCxnSpPr>
            <p:spPr>
              <a:xfrm rot="5400000">
                <a:off x="1119572" y="1821779"/>
                <a:ext cx="228602" cy="193373"/>
              </a:xfrm>
              <a:prstGeom prst="curvedConnector3">
                <a:avLst>
                  <a:gd name="adj1" fmla="val -26667"/>
                </a:avLst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8" name="Rectangle 197"/>
              <p:cNvSpPr/>
              <p:nvPr/>
            </p:nvSpPr>
            <p:spPr>
              <a:xfrm>
                <a:off x="1263026" y="1887991"/>
                <a:ext cx="6704608" cy="152399"/>
              </a:xfrm>
              <a:prstGeom prst="rect">
                <a:avLst/>
              </a:prstGeom>
              <a:solidFill>
                <a:schemeClr val="tx2">
                  <a:lumMod val="75000"/>
                  <a:lumOff val="2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/>
                  <a:t>Cooling and support</a:t>
                </a:r>
                <a:endParaRPr lang="en-US" sz="1050" dirty="0"/>
              </a:p>
            </p:txBody>
          </p:sp>
          <p:sp>
            <p:nvSpPr>
              <p:cNvPr id="181" name="Rectangle 180"/>
              <p:cNvSpPr/>
              <p:nvPr/>
            </p:nvSpPr>
            <p:spPr>
              <a:xfrm flipV="1">
                <a:off x="543364" y="1971810"/>
                <a:ext cx="862775" cy="68582"/>
              </a:xfrm>
              <a:prstGeom prst="rect">
                <a:avLst/>
              </a:prstGeom>
              <a:solidFill>
                <a:srgbClr val="326B2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Rectangle 186"/>
              <p:cNvSpPr/>
              <p:nvPr/>
            </p:nvSpPr>
            <p:spPr>
              <a:xfrm flipV="1">
                <a:off x="7730739" y="1971810"/>
                <a:ext cx="949329" cy="68582"/>
              </a:xfrm>
              <a:prstGeom prst="rect">
                <a:avLst/>
              </a:prstGeom>
              <a:solidFill>
                <a:srgbClr val="326B23"/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2" name="Rectangle 201"/>
              <p:cNvSpPr/>
              <p:nvPr/>
            </p:nvSpPr>
            <p:spPr>
              <a:xfrm>
                <a:off x="1406139" y="2040392"/>
                <a:ext cx="6324600" cy="152399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50" dirty="0" smtClean="0"/>
                  <a:t>Strip Sensor</a:t>
                </a:r>
                <a:endParaRPr lang="en-US" sz="1050" dirty="0"/>
              </a:p>
            </p:txBody>
          </p:sp>
          <p:sp>
            <p:nvSpPr>
              <p:cNvPr id="203" name="Rectangle 202"/>
              <p:cNvSpPr/>
              <p:nvPr/>
            </p:nvSpPr>
            <p:spPr>
              <a:xfrm flipV="1">
                <a:off x="715008" y="2040392"/>
                <a:ext cx="304800" cy="6858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4" name="Rectangle 203"/>
              <p:cNvSpPr/>
              <p:nvPr/>
            </p:nvSpPr>
            <p:spPr>
              <a:xfrm flipV="1">
                <a:off x="8234142" y="2040392"/>
                <a:ext cx="304800" cy="68582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09" name="Oval 208"/>
            <p:cNvSpPr/>
            <p:nvPr/>
          </p:nvSpPr>
          <p:spPr>
            <a:xfrm>
              <a:off x="2012950" y="141300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Oval 209"/>
            <p:cNvSpPr/>
            <p:nvPr/>
          </p:nvSpPr>
          <p:spPr>
            <a:xfrm>
              <a:off x="2622550" y="1423161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1" name="Oval 210"/>
            <p:cNvSpPr/>
            <p:nvPr/>
          </p:nvSpPr>
          <p:spPr>
            <a:xfrm>
              <a:off x="3232150" y="1413505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/>
            <p:cNvSpPr/>
            <p:nvPr/>
          </p:nvSpPr>
          <p:spPr>
            <a:xfrm>
              <a:off x="3822700" y="141427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/>
            <p:cNvSpPr/>
            <p:nvPr/>
          </p:nvSpPr>
          <p:spPr>
            <a:xfrm>
              <a:off x="5175250" y="1423161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4" name="Oval 213"/>
            <p:cNvSpPr/>
            <p:nvPr/>
          </p:nvSpPr>
          <p:spPr>
            <a:xfrm>
              <a:off x="5784850" y="141300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Oval 214"/>
            <p:cNvSpPr/>
            <p:nvPr/>
          </p:nvSpPr>
          <p:spPr>
            <a:xfrm>
              <a:off x="6394450" y="1423664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/>
            <p:cNvSpPr/>
            <p:nvPr/>
          </p:nvSpPr>
          <p:spPr>
            <a:xfrm>
              <a:off x="6985000" y="142443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8" name="Group 277"/>
          <p:cNvGrpSpPr/>
          <p:nvPr/>
        </p:nvGrpSpPr>
        <p:grpSpPr>
          <a:xfrm>
            <a:off x="664646" y="4256917"/>
            <a:ext cx="8051602" cy="912634"/>
            <a:chOff x="730504" y="2807196"/>
            <a:chExt cx="8051602" cy="912634"/>
          </a:xfrm>
        </p:grpSpPr>
        <p:cxnSp>
          <p:nvCxnSpPr>
            <p:cNvPr id="228" name="Curved Connector 175"/>
            <p:cNvCxnSpPr/>
            <p:nvPr/>
          </p:nvCxnSpPr>
          <p:spPr>
            <a:xfrm rot="5400000" flipH="1" flipV="1">
              <a:off x="7799341" y="3449497"/>
              <a:ext cx="297184" cy="243481"/>
            </a:xfrm>
            <a:prstGeom prst="curvedConnector3">
              <a:avLst>
                <a:gd name="adj1" fmla="val -46153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Curved Connector 175"/>
            <p:cNvCxnSpPr/>
            <p:nvPr/>
          </p:nvCxnSpPr>
          <p:spPr>
            <a:xfrm rot="16200000" flipV="1">
              <a:off x="1334366" y="3474550"/>
              <a:ext cx="297184" cy="193374"/>
            </a:xfrm>
            <a:prstGeom prst="curvedConnector3">
              <a:avLst>
                <a:gd name="adj1" fmla="val -37606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1533845" y="3422645"/>
              <a:ext cx="6329952" cy="144781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Cooling and support</a:t>
              </a:r>
              <a:endParaRPr lang="en-US" sz="1050" dirty="0"/>
            </a:p>
          </p:txBody>
        </p:sp>
        <p:sp>
          <p:nvSpPr>
            <p:cNvPr id="240" name="Rectangle 239"/>
            <p:cNvSpPr/>
            <p:nvPr/>
          </p:nvSpPr>
          <p:spPr>
            <a:xfrm flipV="1">
              <a:off x="730504" y="3347713"/>
              <a:ext cx="8051602" cy="68582"/>
            </a:xfrm>
            <a:prstGeom prst="rect">
              <a:avLst/>
            </a:prstGeom>
            <a:solidFill>
              <a:srgbClr val="326B23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2" name="Rectangle 241"/>
            <p:cNvSpPr/>
            <p:nvPr/>
          </p:nvSpPr>
          <p:spPr>
            <a:xfrm>
              <a:off x="1533845" y="3567426"/>
              <a:ext cx="6324600" cy="1523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Strip Sensor</a:t>
              </a:r>
              <a:endParaRPr lang="en-US" sz="1050" dirty="0"/>
            </a:p>
          </p:txBody>
        </p:sp>
        <p:sp>
          <p:nvSpPr>
            <p:cNvPr id="243" name="Rectangle 242"/>
            <p:cNvSpPr/>
            <p:nvPr/>
          </p:nvSpPr>
          <p:spPr>
            <a:xfrm flipV="1">
              <a:off x="817046" y="3416295"/>
              <a:ext cx="304800" cy="6858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4" name="Rectangle 243"/>
            <p:cNvSpPr/>
            <p:nvPr/>
          </p:nvSpPr>
          <p:spPr>
            <a:xfrm flipV="1">
              <a:off x="8386542" y="3422645"/>
              <a:ext cx="304800" cy="6858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Rectangle 229"/>
            <p:cNvSpPr/>
            <p:nvPr/>
          </p:nvSpPr>
          <p:spPr>
            <a:xfrm>
              <a:off x="1539196" y="2807196"/>
              <a:ext cx="6324600" cy="1523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err="1" smtClean="0"/>
                <a:t>Pixelated</a:t>
              </a:r>
              <a:r>
                <a:rPr lang="en-US" sz="1050" dirty="0" smtClean="0"/>
                <a:t> Sensor</a:t>
              </a:r>
              <a:endParaRPr lang="en-US" sz="1050" dirty="0"/>
            </a:p>
          </p:txBody>
        </p:sp>
        <p:sp>
          <p:nvSpPr>
            <p:cNvPr id="231" name="Oval 230"/>
            <p:cNvSpPr/>
            <p:nvPr/>
          </p:nvSpPr>
          <p:spPr>
            <a:xfrm>
              <a:off x="4815792" y="296353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Oval 231"/>
            <p:cNvSpPr/>
            <p:nvPr/>
          </p:nvSpPr>
          <p:spPr>
            <a:xfrm>
              <a:off x="7680377" y="296353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3" name="Oval 232"/>
            <p:cNvSpPr/>
            <p:nvPr/>
          </p:nvSpPr>
          <p:spPr>
            <a:xfrm>
              <a:off x="1542917" y="296036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/>
            <p:cNvSpPr/>
            <p:nvPr/>
          </p:nvSpPr>
          <p:spPr>
            <a:xfrm>
              <a:off x="4510992" y="2959595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Rectangle 234"/>
            <p:cNvSpPr/>
            <p:nvPr/>
          </p:nvSpPr>
          <p:spPr>
            <a:xfrm flipV="1">
              <a:off x="1365064" y="3121651"/>
              <a:ext cx="3298328" cy="6858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Rectangle 235"/>
            <p:cNvSpPr/>
            <p:nvPr/>
          </p:nvSpPr>
          <p:spPr>
            <a:xfrm flipV="1">
              <a:off x="4771344" y="3121649"/>
              <a:ext cx="3298328" cy="6858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0" name="Oval 219"/>
            <p:cNvSpPr/>
            <p:nvPr/>
          </p:nvSpPr>
          <p:spPr>
            <a:xfrm>
              <a:off x="2114988" y="295909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1" name="Oval 220"/>
            <p:cNvSpPr/>
            <p:nvPr/>
          </p:nvSpPr>
          <p:spPr>
            <a:xfrm>
              <a:off x="2724588" y="2969251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/>
            <p:cNvSpPr/>
            <p:nvPr/>
          </p:nvSpPr>
          <p:spPr>
            <a:xfrm>
              <a:off x="3334188" y="2959595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/>
            <p:cNvSpPr/>
            <p:nvPr/>
          </p:nvSpPr>
          <p:spPr>
            <a:xfrm>
              <a:off x="3924738" y="296036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/>
            <p:cNvSpPr/>
            <p:nvPr/>
          </p:nvSpPr>
          <p:spPr>
            <a:xfrm>
              <a:off x="5277288" y="2969251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/>
            <p:cNvSpPr/>
            <p:nvPr/>
          </p:nvSpPr>
          <p:spPr>
            <a:xfrm>
              <a:off x="5886888" y="295909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Oval 225"/>
            <p:cNvSpPr/>
            <p:nvPr/>
          </p:nvSpPr>
          <p:spPr>
            <a:xfrm>
              <a:off x="6496488" y="2969754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7" name="Oval 226"/>
            <p:cNvSpPr/>
            <p:nvPr/>
          </p:nvSpPr>
          <p:spPr>
            <a:xfrm>
              <a:off x="7087038" y="297052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6" name="Oval 245"/>
            <p:cNvSpPr/>
            <p:nvPr/>
          </p:nvSpPr>
          <p:spPr>
            <a:xfrm>
              <a:off x="5082492" y="3192139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Oval 247"/>
            <p:cNvSpPr/>
            <p:nvPr/>
          </p:nvSpPr>
          <p:spPr>
            <a:xfrm>
              <a:off x="1809617" y="318896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Oval 252"/>
            <p:cNvSpPr/>
            <p:nvPr/>
          </p:nvSpPr>
          <p:spPr>
            <a:xfrm>
              <a:off x="4191438" y="3188963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Oval 256"/>
            <p:cNvSpPr/>
            <p:nvPr/>
          </p:nvSpPr>
          <p:spPr>
            <a:xfrm>
              <a:off x="7353738" y="3199122"/>
              <a:ext cx="152400" cy="152400"/>
            </a:xfrm>
            <a:prstGeom prst="ellipse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1763898" y="3122921"/>
              <a:ext cx="45719" cy="6477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Rectangle 261"/>
            <p:cNvSpPr/>
            <p:nvPr/>
          </p:nvSpPr>
          <p:spPr>
            <a:xfrm>
              <a:off x="4077138" y="3122921"/>
              <a:ext cx="45719" cy="6477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7" name="Rectangle 266"/>
            <p:cNvSpPr/>
            <p:nvPr/>
          </p:nvSpPr>
          <p:spPr>
            <a:xfrm>
              <a:off x="4994779" y="3117842"/>
              <a:ext cx="45719" cy="6477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7308019" y="3117842"/>
              <a:ext cx="45719" cy="64771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79" name="Rectangle 278"/>
          <p:cNvSpPr/>
          <p:nvPr/>
        </p:nvSpPr>
        <p:spPr>
          <a:xfrm>
            <a:off x="1486338" y="3210477"/>
            <a:ext cx="627399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kern="0" dirty="0" smtClean="0">
                <a:solidFill>
                  <a:schemeClr val="accent1"/>
                </a:solidFill>
              </a:rPr>
              <a:t>With TSVs: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200" kern="0" dirty="0" smtClean="0"/>
              <a:t> Hybrid extends under the pixel ASICs for better power distribution.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200" kern="0" dirty="0" smtClean="0"/>
              <a:t> Power path without wire bonds.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200" kern="0" dirty="0" smtClean="0"/>
              <a:t> No direct cooling contact.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1200" kern="0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of circuits on hybrid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81000" y="548698"/>
            <a:ext cx="825246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 smtClean="0">
                <a:solidFill>
                  <a:schemeClr val="accent1"/>
                </a:solidFill>
              </a:rPr>
              <a:t>Very compact front-end is now under development:</a:t>
            </a:r>
          </a:p>
          <a:p>
            <a:endParaRPr lang="en-US" kern="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kern="0" dirty="0" smtClean="0"/>
              <a:t> Flip chip C4’ed CBCs.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kern="0" dirty="0" smtClean="0"/>
              <a:t> High density substrate.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kern="0" dirty="0" smtClean="0"/>
              <a:t> </a:t>
            </a:r>
            <a:r>
              <a:rPr lang="en-US" sz="1400" kern="0" dirty="0" smtClean="0"/>
              <a:t>Compact and </a:t>
            </a:r>
            <a:r>
              <a:rPr lang="en-US" sz="1400" kern="0" dirty="0" smtClean="0"/>
              <a:t>low </a:t>
            </a:r>
            <a:r>
              <a:rPr lang="en-US" sz="1400" kern="0" dirty="0" smtClean="0"/>
              <a:t>mass.</a:t>
            </a:r>
            <a:endParaRPr lang="en-US" sz="1400" kern="0" dirty="0" smtClean="0"/>
          </a:p>
          <a:p>
            <a:endParaRPr lang="en-US" sz="1400" kern="0" dirty="0" smtClean="0"/>
          </a:p>
          <a:p>
            <a:r>
              <a:rPr lang="en-US" kern="0" dirty="0" smtClean="0">
                <a:solidFill>
                  <a:schemeClr val="accent1"/>
                </a:solidFill>
              </a:rPr>
              <a:t>Modules will have many other circuits to be </a:t>
            </a:r>
            <a:r>
              <a:rPr lang="en-US" kern="0" dirty="0" smtClean="0">
                <a:solidFill>
                  <a:schemeClr val="accent1"/>
                </a:solidFill>
              </a:rPr>
              <a:t>complete:</a:t>
            </a:r>
            <a:endParaRPr lang="en-US" kern="0" dirty="0" smtClean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endParaRPr lang="en-US" sz="14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Low power GBT packaged in 8 × 8 mm2 BGA package.</a:t>
            </a:r>
            <a:endParaRPr lang="en-US" sz="12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Charge pumps to enable different voltage domains, require external capacitors.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Laser driver, laser </a:t>
            </a:r>
            <a:r>
              <a:rPr lang="en-US" sz="1400" dirty="0" err="1" smtClean="0"/>
              <a:t>diode,optical</a:t>
            </a:r>
            <a:r>
              <a:rPr lang="en-US" sz="1400" dirty="0" smtClean="0"/>
              <a:t> fiber </a:t>
            </a:r>
            <a:r>
              <a:rPr lang="en-US" sz="1400" dirty="0" smtClean="0"/>
              <a:t>connection</a:t>
            </a:r>
            <a:r>
              <a:rPr lang="en-US" sz="1400" dirty="0" smtClean="0"/>
              <a:t>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</a:t>
            </a:r>
            <a:r>
              <a:rPr lang="en-US" sz="1400" dirty="0" smtClean="0"/>
              <a:t>They all require non negligible board area.</a:t>
            </a:r>
            <a:endParaRPr lang="en-US" sz="1400" dirty="0" smtClean="0"/>
          </a:p>
          <a:p>
            <a:endParaRPr lang="en-US" dirty="0" smtClean="0"/>
          </a:p>
          <a:p>
            <a:r>
              <a:rPr lang="en-US" kern="0" dirty="0" smtClean="0">
                <a:solidFill>
                  <a:schemeClr val="accent1"/>
                </a:solidFill>
              </a:rPr>
              <a:t>TSV and bump bonding technology is accessible today:</a:t>
            </a:r>
          </a:p>
          <a:p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Become better acquainted with large area bump-bonding techniques (i.e. sensor to read-out chips, chips to substrate).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Keep open the possibility of using a simple TSV technology for </a:t>
            </a:r>
            <a:r>
              <a:rPr lang="en-US" sz="1400" dirty="0" smtClean="0"/>
              <a:t>stacking sensors, ASICs and hybrids.</a:t>
            </a:r>
            <a:endParaRPr lang="en-US" sz="140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Understand basic technologies and tricks for C4 assembly mixed with wire-bonding</a:t>
            </a:r>
          </a:p>
          <a:p>
            <a:pPr>
              <a:buFont typeface="Wingdings" pitchFamily="2" charset="2"/>
              <a:buChar char="§"/>
            </a:pPr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3T: Track Trigger </a:t>
            </a:r>
            <a:r>
              <a:rPr lang="en-US" dirty="0" err="1" smtClean="0"/>
              <a:t>Testchip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81000" y="548698"/>
            <a:ext cx="8252460" cy="57400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kern="0" dirty="0" smtClean="0">
                <a:solidFill>
                  <a:schemeClr val="accent1"/>
                </a:solidFill>
              </a:rPr>
              <a:t>3T: a demonstrator ASIC for large bump bonded areas</a:t>
            </a:r>
          </a:p>
          <a:p>
            <a:endParaRPr lang="en-US" kern="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kern="0" dirty="0" smtClean="0"/>
              <a:t> Single design, two operation modes.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kern="0" dirty="0" smtClean="0"/>
              <a:t> Mode 1: pixel ASIC emulator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kern="0" dirty="0" smtClean="0"/>
              <a:t> Mode 2: sensor emulator.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kern="0" dirty="0" smtClean="0"/>
              <a:t> Two 3T dies bump bonded together to emulate a sensor-pixel ASIC assembly.</a:t>
            </a:r>
          </a:p>
          <a:p>
            <a:endParaRPr lang="en-US" sz="1400" kern="0" dirty="0" smtClean="0"/>
          </a:p>
          <a:p>
            <a:r>
              <a:rPr lang="en-US" kern="0" dirty="0" smtClean="0">
                <a:solidFill>
                  <a:schemeClr val="accent1"/>
                </a:solidFill>
              </a:rPr>
              <a:t>3T wafers: IBM 0.25</a:t>
            </a:r>
            <a:r>
              <a:rPr lang="el-GR" kern="0" dirty="0" smtClean="0">
                <a:solidFill>
                  <a:schemeClr val="accent1"/>
                </a:solidFill>
              </a:rPr>
              <a:t>μ</a:t>
            </a:r>
            <a:r>
              <a:rPr lang="en-US" kern="0" dirty="0" smtClean="0">
                <a:solidFill>
                  <a:schemeClr val="accent1"/>
                </a:solidFill>
              </a:rPr>
              <a:t>m.</a:t>
            </a:r>
          </a:p>
          <a:p>
            <a:endParaRPr lang="en-US" sz="1400" kern="0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6 wafers un-bumped (1 diced for standalone </a:t>
            </a:r>
            <a:r>
              <a:rPr lang="en-US" sz="1400" dirty="0" smtClean="0"/>
              <a:t>tests at CERN, </a:t>
            </a:r>
            <a:r>
              <a:rPr lang="en-US" sz="1400" dirty="0" smtClean="0"/>
              <a:t>5 </a:t>
            </a:r>
            <a:r>
              <a:rPr lang="en-US" sz="1400" dirty="0" smtClean="0"/>
              <a:t>at IPDIA</a:t>
            </a:r>
            <a:r>
              <a:rPr lang="en-US" sz="1400" dirty="0" smtClean="0"/>
              <a:t>).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6 wafers C4 bumped (3 at CERN, 3 coming).</a:t>
            </a:r>
          </a:p>
          <a:p>
            <a:endParaRPr lang="en-US" dirty="0" smtClean="0"/>
          </a:p>
          <a:p>
            <a:r>
              <a:rPr lang="en-US" kern="0" dirty="0" smtClean="0">
                <a:solidFill>
                  <a:schemeClr val="accent1"/>
                </a:solidFill>
              </a:rPr>
              <a:t>Interconnecting 3T devices: IPDIA</a:t>
            </a:r>
          </a:p>
          <a:p>
            <a:endParaRPr lang="en-US" dirty="0" smtClean="0"/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Thinning wafers down to 200 </a:t>
            </a:r>
            <a:r>
              <a:rPr lang="el-GR" sz="1400" dirty="0" smtClean="0"/>
              <a:t>μ</a:t>
            </a:r>
            <a:r>
              <a:rPr lang="en-US" sz="1400" dirty="0" smtClean="0"/>
              <a:t>m, try down to 150 </a:t>
            </a:r>
            <a:r>
              <a:rPr lang="el-GR" sz="1400" dirty="0" smtClean="0"/>
              <a:t>μ</a:t>
            </a:r>
            <a:r>
              <a:rPr lang="en-US" sz="1400" dirty="0" smtClean="0"/>
              <a:t>m.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Etch TSVs on the un-bumped wafers.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Redistribution layer with coarse pitch bumps to connect the TSVs on the other side of the chip.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Flip chip the 3Ts together to form the sensor-pixel ASIC stack.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1400" dirty="0" smtClean="0"/>
              <a:t> Flip chip the resulting stack on a test board.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3T Test ASIC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80463" y="3353596"/>
            <a:ext cx="6858000" cy="2133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180463" y="1219996"/>
            <a:ext cx="6858000" cy="2133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141569" y="838996"/>
            <a:ext cx="6896894" cy="1"/>
          </a:xfrm>
          <a:prstGeom prst="line">
            <a:avLst/>
          </a:prstGeom>
          <a:ln w="6350"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380475" y="3008281"/>
            <a:ext cx="8979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7.2 mm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7240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180463" y="5487196"/>
            <a:ext cx="68580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180463" y="991396"/>
            <a:ext cx="68580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 flipV="1">
            <a:off x="1332863" y="48775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13336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7"/>
          <p:cNvSpPr/>
          <p:nvPr/>
        </p:nvSpPr>
        <p:spPr>
          <a:xfrm flipV="1">
            <a:off x="1942463" y="48775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1637663" y="4953796"/>
            <a:ext cx="3048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 flipV="1">
            <a:off x="2552063" y="48775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/>
        </p:nvCxnSpPr>
        <p:spPr>
          <a:xfrm>
            <a:off x="2247263" y="4953796"/>
            <a:ext cx="3048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19432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Isosceles Triangle 39"/>
          <p:cNvSpPr/>
          <p:nvPr/>
        </p:nvSpPr>
        <p:spPr>
          <a:xfrm>
            <a:off x="1332863" y="34297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 flipV="1">
            <a:off x="1332863" y="12961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 flipV="1">
            <a:off x="1942463" y="12961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1637663" y="1372396"/>
            <a:ext cx="3048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 flipV="1">
            <a:off x="2552063" y="12961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2247263" y="1372396"/>
            <a:ext cx="3048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stCxn id="26" idx="2"/>
            <a:endCxn id="95" idx="0"/>
          </p:cNvCxnSpPr>
          <p:nvPr/>
        </p:nvCxnSpPr>
        <p:spPr>
          <a:xfrm flipV="1">
            <a:off x="1485263" y="4648996"/>
            <a:ext cx="0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stCxn id="121" idx="4"/>
            <a:endCxn id="40" idx="3"/>
          </p:cNvCxnSpPr>
          <p:nvPr/>
        </p:nvCxnSpPr>
        <p:spPr>
          <a:xfrm flipV="1">
            <a:off x="1485263" y="3734596"/>
            <a:ext cx="0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40" idx="0"/>
            <a:endCxn id="93" idx="0"/>
          </p:cNvCxnSpPr>
          <p:nvPr/>
        </p:nvCxnSpPr>
        <p:spPr>
          <a:xfrm flipV="1">
            <a:off x="1485263" y="2743996"/>
            <a:ext cx="0" cy="6858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94" idx="4"/>
            <a:endCxn id="43" idx="0"/>
          </p:cNvCxnSpPr>
          <p:nvPr/>
        </p:nvCxnSpPr>
        <p:spPr>
          <a:xfrm flipV="1">
            <a:off x="1485263" y="1753396"/>
            <a:ext cx="0" cy="3048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96" idx="0"/>
          </p:cNvCxnSpPr>
          <p:nvPr/>
        </p:nvCxnSpPr>
        <p:spPr>
          <a:xfrm flipV="1">
            <a:off x="2094069" y="4648996"/>
            <a:ext cx="794" cy="229394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V="1">
            <a:off x="2095657" y="3430590"/>
            <a:ext cx="0" cy="532606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100" idx="0"/>
          </p:cNvCxnSpPr>
          <p:nvPr/>
        </p:nvCxnSpPr>
        <p:spPr>
          <a:xfrm flipV="1">
            <a:off x="2094069" y="2743996"/>
            <a:ext cx="794" cy="686596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102" idx="4"/>
          </p:cNvCxnSpPr>
          <p:nvPr/>
        </p:nvCxnSpPr>
        <p:spPr>
          <a:xfrm flipV="1">
            <a:off x="2094863" y="1753399"/>
            <a:ext cx="3" cy="304797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31" idx="2"/>
            <a:endCxn id="97" idx="0"/>
          </p:cNvCxnSpPr>
          <p:nvPr/>
        </p:nvCxnSpPr>
        <p:spPr>
          <a:xfrm flipV="1">
            <a:off x="2704463" y="4648996"/>
            <a:ext cx="0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V="1">
            <a:off x="2706765" y="3429796"/>
            <a:ext cx="0" cy="5334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42" idx="0"/>
            <a:endCxn id="101" idx="0"/>
          </p:cNvCxnSpPr>
          <p:nvPr/>
        </p:nvCxnSpPr>
        <p:spPr>
          <a:xfrm flipV="1">
            <a:off x="2704463" y="2743996"/>
            <a:ext cx="0" cy="6858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103" idx="4"/>
          </p:cNvCxnSpPr>
          <p:nvPr/>
        </p:nvCxnSpPr>
        <p:spPr>
          <a:xfrm flipV="1">
            <a:off x="2704463" y="1753397"/>
            <a:ext cx="0" cy="304799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1028063" y="4953796"/>
            <a:ext cx="304800" cy="1588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7240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13336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19432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63628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/>
        </p:nvSpPr>
        <p:spPr>
          <a:xfrm flipV="1">
            <a:off x="6971663" y="48775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6" name="Straight Connector 65"/>
          <p:cNvCxnSpPr/>
          <p:nvPr/>
        </p:nvCxnSpPr>
        <p:spPr>
          <a:xfrm rot="5400000">
            <a:off x="69724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 flipV="1">
            <a:off x="7581263" y="48775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8" name="Straight Connector 67"/>
          <p:cNvCxnSpPr/>
          <p:nvPr/>
        </p:nvCxnSpPr>
        <p:spPr>
          <a:xfrm>
            <a:off x="7276463" y="4953796"/>
            <a:ext cx="3048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Isosceles Triangle 72"/>
          <p:cNvSpPr/>
          <p:nvPr/>
        </p:nvSpPr>
        <p:spPr>
          <a:xfrm>
            <a:off x="6971663" y="34297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/>
          <p:cNvSpPr/>
          <p:nvPr/>
        </p:nvSpPr>
        <p:spPr>
          <a:xfrm flipV="1">
            <a:off x="6971663" y="12961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 flipV="1">
            <a:off x="7581263" y="1296196"/>
            <a:ext cx="304800" cy="4572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7" name="Straight Connector 76"/>
          <p:cNvCxnSpPr/>
          <p:nvPr/>
        </p:nvCxnSpPr>
        <p:spPr>
          <a:xfrm>
            <a:off x="7276463" y="1372396"/>
            <a:ext cx="304800" cy="158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65" idx="2"/>
            <a:endCxn id="106" idx="0"/>
          </p:cNvCxnSpPr>
          <p:nvPr/>
        </p:nvCxnSpPr>
        <p:spPr>
          <a:xfrm flipV="1">
            <a:off x="7124063" y="4648996"/>
            <a:ext cx="0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>
            <a:stCxn id="110" idx="4"/>
            <a:endCxn id="73" idx="3"/>
          </p:cNvCxnSpPr>
          <p:nvPr/>
        </p:nvCxnSpPr>
        <p:spPr>
          <a:xfrm flipV="1">
            <a:off x="7124063" y="3734596"/>
            <a:ext cx="0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V="1">
            <a:off x="7126367" y="2743996"/>
            <a:ext cx="0" cy="533401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endCxn id="75" idx="0"/>
          </p:cNvCxnSpPr>
          <p:nvPr/>
        </p:nvCxnSpPr>
        <p:spPr>
          <a:xfrm flipH="1" flipV="1">
            <a:off x="7124063" y="1753396"/>
            <a:ext cx="2304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7732869" y="4648996"/>
            <a:ext cx="1589" cy="229394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H="1" flipV="1">
            <a:off x="7734457" y="3430590"/>
            <a:ext cx="1" cy="532606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74" idx="0"/>
            <a:endCxn id="109" idx="0"/>
          </p:cNvCxnSpPr>
          <p:nvPr/>
        </p:nvCxnSpPr>
        <p:spPr>
          <a:xfrm flipV="1">
            <a:off x="7733663" y="2743996"/>
            <a:ext cx="0" cy="6858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112" idx="4"/>
          </p:cNvCxnSpPr>
          <p:nvPr/>
        </p:nvCxnSpPr>
        <p:spPr>
          <a:xfrm flipV="1">
            <a:off x="7733663" y="1677198"/>
            <a:ext cx="1" cy="30479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63628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69724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888366" y="1372396"/>
            <a:ext cx="304800" cy="1588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7886063" y="4953796"/>
            <a:ext cx="304800" cy="1588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1030366" y="1372396"/>
            <a:ext cx="304800" cy="1588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6666863" y="4953796"/>
            <a:ext cx="304800" cy="1588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6669166" y="1372396"/>
            <a:ext cx="304800" cy="1588"/>
          </a:xfrm>
          <a:prstGeom prst="line">
            <a:avLst/>
          </a:prstGeom>
          <a:ln w="9525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Oval 92"/>
          <p:cNvSpPr/>
          <p:nvPr/>
        </p:nvSpPr>
        <p:spPr>
          <a:xfrm>
            <a:off x="14090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1409063" y="1905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14090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20186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26282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0186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26282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20186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26282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2018663" y="1905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2628263" y="1905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266063" y="6081556"/>
            <a:ext cx="2515432" cy="2769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2">
                    <a:lumMod val="75000"/>
                  </a:schemeClr>
                </a:solidFill>
              </a:rPr>
              <a:t>ASIC emulator:    Lower layer chip</a:t>
            </a:r>
          </a:p>
        </p:txBody>
      </p:sp>
      <p:sp>
        <p:nvSpPr>
          <p:cNvPr id="106" name="Oval 105"/>
          <p:cNvSpPr/>
          <p:nvPr/>
        </p:nvSpPr>
        <p:spPr>
          <a:xfrm>
            <a:off x="70478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76574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76574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76574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70478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70478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7657463" y="18295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7047863" y="18295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4152263" y="5410996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Periphery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152263" y="915196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Periphery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076063" y="4953796"/>
            <a:ext cx="15704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Input Shift Register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152263" y="1372396"/>
            <a:ext cx="17107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Output Shift Register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14090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Isosceles Triangle 121"/>
          <p:cNvSpPr/>
          <p:nvPr/>
        </p:nvSpPr>
        <p:spPr>
          <a:xfrm>
            <a:off x="1332863" y="29725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Isosceles Triangle 122"/>
          <p:cNvSpPr/>
          <p:nvPr/>
        </p:nvSpPr>
        <p:spPr>
          <a:xfrm>
            <a:off x="1942463" y="29725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Isosceles Triangle 123"/>
          <p:cNvSpPr/>
          <p:nvPr/>
        </p:nvSpPr>
        <p:spPr>
          <a:xfrm>
            <a:off x="2552063" y="29725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Isosceles Triangle 124"/>
          <p:cNvSpPr/>
          <p:nvPr/>
        </p:nvSpPr>
        <p:spPr>
          <a:xfrm>
            <a:off x="6971663" y="29725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Isosceles Triangle 125"/>
          <p:cNvSpPr/>
          <p:nvPr/>
        </p:nvSpPr>
        <p:spPr>
          <a:xfrm>
            <a:off x="7581263" y="29725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/>
          <p:cNvSpPr txBox="1"/>
          <p:nvPr/>
        </p:nvSpPr>
        <p:spPr>
          <a:xfrm>
            <a:off x="4144348" y="622064"/>
            <a:ext cx="8899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16 mm</a:t>
            </a:r>
            <a:endParaRPr lang="en-US" dirty="0"/>
          </a:p>
        </p:txBody>
      </p:sp>
      <p:sp>
        <p:nvSpPr>
          <p:cNvPr id="41" name="Isosceles Triangle 40"/>
          <p:cNvSpPr/>
          <p:nvPr/>
        </p:nvSpPr>
        <p:spPr>
          <a:xfrm>
            <a:off x="1942463" y="34297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Isosceles Triangle 41"/>
          <p:cNvSpPr/>
          <p:nvPr/>
        </p:nvSpPr>
        <p:spPr>
          <a:xfrm>
            <a:off x="2552063" y="34297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Isosceles Triangle 73"/>
          <p:cNvSpPr/>
          <p:nvPr/>
        </p:nvSpPr>
        <p:spPr>
          <a:xfrm>
            <a:off x="7581263" y="3429796"/>
            <a:ext cx="304800" cy="304800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3T Test ASIC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07/NOV/2011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G. Blanchot - R&amp;D on TSVs with IPDIA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27B9492C-A7A2-AF46-920A-054713D086F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180463" y="3353596"/>
            <a:ext cx="6858000" cy="2133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180463" y="1219996"/>
            <a:ext cx="6858000" cy="2133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141569" y="838996"/>
            <a:ext cx="6896894" cy="1"/>
          </a:xfrm>
          <a:prstGeom prst="line">
            <a:avLst/>
          </a:prstGeom>
          <a:ln w="6350"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200000">
            <a:off x="380474" y="3008281"/>
            <a:ext cx="8979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7.2 mm</a:t>
            </a:r>
            <a:endParaRPr lang="en-US" dirty="0"/>
          </a:p>
        </p:txBody>
      </p:sp>
      <p:cxnSp>
        <p:nvCxnSpPr>
          <p:cNvPr id="22" name="Straight Connector 21"/>
          <p:cNvCxnSpPr>
            <a:stCxn id="18" idx="1"/>
            <a:endCxn id="18" idx="3"/>
          </p:cNvCxnSpPr>
          <p:nvPr/>
        </p:nvCxnSpPr>
        <p:spPr>
          <a:xfrm rot="10800000" flipH="1">
            <a:off x="1180463" y="2286796"/>
            <a:ext cx="6858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7240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180463" y="5487196"/>
            <a:ext cx="68580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180463" y="991396"/>
            <a:ext cx="6858000" cy="2286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rot="5400000">
            <a:off x="13336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10800000" flipH="1">
            <a:off x="1180463" y="4420396"/>
            <a:ext cx="68580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19432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Isosceles Triangle 33"/>
          <p:cNvSpPr/>
          <p:nvPr/>
        </p:nvSpPr>
        <p:spPr>
          <a:xfrm>
            <a:off x="1332863" y="40393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Isosceles Triangle 34"/>
          <p:cNvSpPr/>
          <p:nvPr/>
        </p:nvSpPr>
        <p:spPr>
          <a:xfrm>
            <a:off x="1942463" y="40393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Isosceles Triangle 35"/>
          <p:cNvSpPr/>
          <p:nvPr/>
        </p:nvSpPr>
        <p:spPr>
          <a:xfrm>
            <a:off x="2552063" y="40393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Isosceles Triangle 36"/>
          <p:cNvSpPr/>
          <p:nvPr/>
        </p:nvSpPr>
        <p:spPr>
          <a:xfrm>
            <a:off x="1332863" y="23629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/>
          <p:cNvSpPr/>
          <p:nvPr/>
        </p:nvSpPr>
        <p:spPr>
          <a:xfrm>
            <a:off x="1942463" y="23629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Isosceles Triangle 38"/>
          <p:cNvSpPr/>
          <p:nvPr/>
        </p:nvSpPr>
        <p:spPr>
          <a:xfrm>
            <a:off x="2552063" y="23629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>
            <a:endCxn id="34" idx="3"/>
          </p:cNvCxnSpPr>
          <p:nvPr/>
        </p:nvCxnSpPr>
        <p:spPr>
          <a:xfrm flipV="1">
            <a:off x="1484469" y="4344196"/>
            <a:ext cx="794" cy="4572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H="1" flipV="1">
            <a:off x="1484469" y="3810798"/>
            <a:ext cx="3098" cy="533398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37" idx="3"/>
          </p:cNvCxnSpPr>
          <p:nvPr/>
        </p:nvCxnSpPr>
        <p:spPr>
          <a:xfrm flipH="1" flipV="1">
            <a:off x="1485263" y="2667796"/>
            <a:ext cx="2304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37" idx="0"/>
          </p:cNvCxnSpPr>
          <p:nvPr/>
        </p:nvCxnSpPr>
        <p:spPr>
          <a:xfrm flipV="1">
            <a:off x="1485263" y="1905796"/>
            <a:ext cx="2304" cy="4572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endCxn id="35" idx="3"/>
          </p:cNvCxnSpPr>
          <p:nvPr/>
        </p:nvCxnSpPr>
        <p:spPr>
          <a:xfrm flipH="1" flipV="1">
            <a:off x="2094863" y="4344196"/>
            <a:ext cx="794" cy="4572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>
            <a:endCxn id="98" idx="0"/>
          </p:cNvCxnSpPr>
          <p:nvPr/>
        </p:nvCxnSpPr>
        <p:spPr>
          <a:xfrm flipV="1">
            <a:off x="2094069" y="3810796"/>
            <a:ext cx="794" cy="229394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38" idx="3"/>
          </p:cNvCxnSpPr>
          <p:nvPr/>
        </p:nvCxnSpPr>
        <p:spPr>
          <a:xfrm flipV="1">
            <a:off x="2094069" y="2667796"/>
            <a:ext cx="794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>
            <a:stCxn id="38" idx="0"/>
            <a:endCxn id="102" idx="0"/>
          </p:cNvCxnSpPr>
          <p:nvPr/>
        </p:nvCxnSpPr>
        <p:spPr>
          <a:xfrm flipV="1">
            <a:off x="2094863" y="1905796"/>
            <a:ext cx="0" cy="4572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97" idx="4"/>
            <a:endCxn id="36" idx="3"/>
          </p:cNvCxnSpPr>
          <p:nvPr/>
        </p:nvCxnSpPr>
        <p:spPr>
          <a:xfrm flipV="1">
            <a:off x="2704463" y="4344196"/>
            <a:ext cx="0" cy="4572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>
            <a:endCxn id="99" idx="0"/>
          </p:cNvCxnSpPr>
          <p:nvPr/>
        </p:nvCxnSpPr>
        <p:spPr>
          <a:xfrm flipV="1">
            <a:off x="2704463" y="3810796"/>
            <a:ext cx="0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endCxn id="39" idx="3"/>
          </p:cNvCxnSpPr>
          <p:nvPr/>
        </p:nvCxnSpPr>
        <p:spPr>
          <a:xfrm flipH="1" flipV="1">
            <a:off x="2704463" y="2667796"/>
            <a:ext cx="794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39" idx="0"/>
            <a:endCxn id="103" idx="0"/>
          </p:cNvCxnSpPr>
          <p:nvPr/>
        </p:nvCxnSpPr>
        <p:spPr>
          <a:xfrm flipV="1">
            <a:off x="2704463" y="1905796"/>
            <a:ext cx="0" cy="4572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7240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13336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19432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63628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6972457" y="44196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Isosceles Triangle 68"/>
          <p:cNvSpPr/>
          <p:nvPr/>
        </p:nvSpPr>
        <p:spPr>
          <a:xfrm>
            <a:off x="6971663" y="40393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Isosceles Triangle 69"/>
          <p:cNvSpPr/>
          <p:nvPr/>
        </p:nvSpPr>
        <p:spPr>
          <a:xfrm>
            <a:off x="7581263" y="40393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Isosceles Triangle 70"/>
          <p:cNvSpPr/>
          <p:nvPr/>
        </p:nvSpPr>
        <p:spPr>
          <a:xfrm>
            <a:off x="6971663" y="23629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Isosceles Triangle 71"/>
          <p:cNvSpPr/>
          <p:nvPr/>
        </p:nvSpPr>
        <p:spPr>
          <a:xfrm>
            <a:off x="7581263" y="2362996"/>
            <a:ext cx="304800" cy="304800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8" name="Straight Connector 77"/>
          <p:cNvCxnSpPr>
            <a:endCxn id="69" idx="3"/>
          </p:cNvCxnSpPr>
          <p:nvPr/>
        </p:nvCxnSpPr>
        <p:spPr>
          <a:xfrm flipH="1" flipV="1">
            <a:off x="7124063" y="4344196"/>
            <a:ext cx="2304" cy="4572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7126367" y="3810796"/>
            <a:ext cx="0" cy="7620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 flipH="1" flipV="1">
            <a:off x="7124064" y="2439197"/>
            <a:ext cx="793" cy="457199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1" idx="0"/>
          </p:cNvCxnSpPr>
          <p:nvPr/>
        </p:nvCxnSpPr>
        <p:spPr>
          <a:xfrm flipV="1">
            <a:off x="7124063" y="1829596"/>
            <a:ext cx="2304" cy="5334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endCxn id="70" idx="3"/>
          </p:cNvCxnSpPr>
          <p:nvPr/>
        </p:nvCxnSpPr>
        <p:spPr>
          <a:xfrm flipH="1" flipV="1">
            <a:off x="7733663" y="4344196"/>
            <a:ext cx="795" cy="4572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>
            <a:stCxn id="70" idx="0"/>
          </p:cNvCxnSpPr>
          <p:nvPr/>
        </p:nvCxnSpPr>
        <p:spPr>
          <a:xfrm flipV="1">
            <a:off x="7733663" y="3810796"/>
            <a:ext cx="795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109" idx="4"/>
            <a:endCxn id="72" idx="3"/>
          </p:cNvCxnSpPr>
          <p:nvPr/>
        </p:nvCxnSpPr>
        <p:spPr>
          <a:xfrm flipV="1">
            <a:off x="7733663" y="2667796"/>
            <a:ext cx="0" cy="2286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stCxn id="72" idx="0"/>
          </p:cNvCxnSpPr>
          <p:nvPr/>
        </p:nvCxnSpPr>
        <p:spPr>
          <a:xfrm flipH="1" flipV="1">
            <a:off x="7732869" y="1829596"/>
            <a:ext cx="794" cy="533400"/>
          </a:xfrm>
          <a:prstGeom prst="line">
            <a:avLst/>
          </a:prstGeom>
          <a:ln w="952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5400000">
            <a:off x="63628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rot="5400000">
            <a:off x="6972457" y="2286002"/>
            <a:ext cx="2133600" cy="1588"/>
          </a:xfrm>
          <a:prstGeom prst="line">
            <a:avLst/>
          </a:prstGeom>
          <a:ln w="12700"/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Oval 92"/>
          <p:cNvSpPr/>
          <p:nvPr/>
        </p:nvSpPr>
        <p:spPr>
          <a:xfrm>
            <a:off x="14090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1409063" y="1905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14090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20186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26282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20186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26282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20186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26282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2018663" y="1905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2628263" y="1905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/>
          <p:cNvSpPr txBox="1"/>
          <p:nvPr/>
        </p:nvSpPr>
        <p:spPr>
          <a:xfrm>
            <a:off x="266063" y="5776756"/>
            <a:ext cx="2512226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/>
                </a:solidFill>
              </a:rPr>
              <a:t>Sensor emulator: Upper layer chip</a:t>
            </a:r>
          </a:p>
        </p:txBody>
      </p:sp>
      <p:sp>
        <p:nvSpPr>
          <p:cNvPr id="106" name="Oval 105"/>
          <p:cNvSpPr/>
          <p:nvPr/>
        </p:nvSpPr>
        <p:spPr>
          <a:xfrm>
            <a:off x="70478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7657463" y="4648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76574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76574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70478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7047863" y="27439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7657463" y="18295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7047863" y="18295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4152263" y="5410996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Periphery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152263" y="915196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>
                    <a:lumMod val="75000"/>
                  </a:schemeClr>
                </a:solidFill>
              </a:rPr>
              <a:t>Periphery</a:t>
            </a:r>
            <a:endParaRPr lang="en-US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438263" y="6020596"/>
            <a:ext cx="13901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Slice: see next slide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21" name="Oval 120"/>
          <p:cNvSpPr/>
          <p:nvPr/>
        </p:nvSpPr>
        <p:spPr>
          <a:xfrm>
            <a:off x="1409063" y="3810796"/>
            <a:ext cx="152400" cy="1524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25400">
            <a:solidFill>
              <a:schemeClr val="tx1">
                <a:lumMod val="65000"/>
                <a:lumOff val="3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/>
          <p:cNvSpPr txBox="1"/>
          <p:nvPr/>
        </p:nvSpPr>
        <p:spPr>
          <a:xfrm>
            <a:off x="4144348" y="622064"/>
            <a:ext cx="88998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16 mm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 Project Theme 2011">
  <a:themeElements>
    <a:clrScheme name="Tailored">
      <a:dk1>
        <a:sysClr val="windowText" lastClr="000000"/>
      </a:dk1>
      <a:lt1>
        <a:sysClr val="window" lastClr="FFFFFF"/>
      </a:lt1>
      <a:dk2>
        <a:srgbClr val="123452"/>
      </a:dk2>
      <a:lt2>
        <a:srgbClr val="E0EDF8"/>
      </a:lt2>
      <a:accent1>
        <a:srgbClr val="2254A6"/>
      </a:accent1>
      <a:accent2>
        <a:srgbClr val="9B6261"/>
      </a:accent2>
      <a:accent3>
        <a:srgbClr val="939070"/>
      </a:accent3>
      <a:accent4>
        <a:srgbClr val="60254D"/>
      </a:accent4>
      <a:accent5>
        <a:srgbClr val="9FC6E9"/>
      </a:accent5>
      <a:accent6>
        <a:srgbClr val="8BA7B3"/>
      </a:accent6>
      <a:hlink>
        <a:srgbClr val="3286D2"/>
      </a:hlink>
      <a:folHlink>
        <a:srgbClr val="D99BBA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10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10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 Project Theme 2011</Template>
  <TotalTime>17072</TotalTime>
  <Words>1199</Words>
  <Application>Microsoft Office PowerPoint</Application>
  <PresentationFormat>On-screen Show (4:3)</PresentationFormat>
  <Paragraphs>243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Power Project Theme 2011</vt:lpstr>
      <vt:lpstr> R&amp;D on TSVs with IPDIA  CMS Upgrade Week at Fermilab Tracker Phase 2 Parallel session https://indico.cern.ch/sessionDisplay.py?sessionId=9&amp;confId=153564#20111107 </vt:lpstr>
      <vt:lpstr>Outline</vt:lpstr>
      <vt:lpstr>Scope of the R&amp;D activity</vt:lpstr>
      <vt:lpstr>Pixelated strip ASIC connectivity</vt:lpstr>
      <vt:lpstr>Hybrid Pixel – Strip Module</vt:lpstr>
      <vt:lpstr>Integration of circuits on hybrid</vt:lpstr>
      <vt:lpstr>3T: Track Trigger Testchip</vt:lpstr>
      <vt:lpstr>The 3T Test ASIC</vt:lpstr>
      <vt:lpstr>The 3T Test ASIC</vt:lpstr>
      <vt:lpstr>The 3T Test ASIC</vt:lpstr>
      <vt:lpstr>The 3T Test ASIC</vt:lpstr>
      <vt:lpstr>Bump bonding preparation</vt:lpstr>
      <vt:lpstr>3T single chip testing</vt:lpstr>
      <vt:lpstr>Etching of TSVs at IPDIA</vt:lpstr>
      <vt:lpstr>Foreseen test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on DC-DC converter ASICs</dc:title>
  <dc:creator>nice cern</dc:creator>
  <cp:lastModifiedBy>Georges Blanchot</cp:lastModifiedBy>
  <cp:revision>810</cp:revision>
  <dcterms:created xsi:type="dcterms:W3CDTF">2011-02-14T08:39:59Z</dcterms:created>
  <dcterms:modified xsi:type="dcterms:W3CDTF">2011-11-07T11:48:14Z</dcterms:modified>
</cp:coreProperties>
</file>