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0" r:id="rId3"/>
    <p:sldId id="258" r:id="rId4"/>
    <p:sldId id="259" r:id="rId5"/>
    <p:sldId id="257" r:id="rId6"/>
    <p:sldId id="276" r:id="rId7"/>
    <p:sldId id="281" r:id="rId8"/>
    <p:sldId id="270" r:id="rId9"/>
    <p:sldId id="271" r:id="rId10"/>
    <p:sldId id="282" r:id="rId11"/>
    <p:sldId id="278" r:id="rId12"/>
    <p:sldId id="275" r:id="rId13"/>
    <p:sldId id="262" r:id="rId14"/>
    <p:sldId id="288" r:id="rId15"/>
    <p:sldId id="291" r:id="rId16"/>
    <p:sldId id="261" r:id="rId17"/>
    <p:sldId id="289" r:id="rId18"/>
    <p:sldId id="283" r:id="rId19"/>
    <p:sldId id="285" r:id="rId20"/>
    <p:sldId id="279" r:id="rId21"/>
    <p:sldId id="280" r:id="rId22"/>
    <p:sldId id="284" r:id="rId23"/>
    <p:sldId id="287" r:id="rId24"/>
    <p:sldId id="286" r:id="rId25"/>
    <p:sldId id="264" r:id="rId26"/>
    <p:sldId id="268" r:id="rId27"/>
    <p:sldId id="265" r:id="rId28"/>
    <p:sldId id="267" r:id="rId29"/>
    <p:sldId id="290" r:id="rId30"/>
    <p:sldId id="26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uchti:Library:Mail%20Downloads:Copy%20of%206%2029%20MM6%20Cookie%20Fina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364025695931477"/>
          <c:y val="0.0362595166438328"/>
          <c:w val="0.796573875802998"/>
          <c:h val="0.908396311708655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'Sheet 1 - Table 1 - Table 1 - T'!$T$2</c:f>
              <c:strCache>
                <c:ptCount val="1"/>
                <c:pt idx="0">
                  <c:v>row 4-1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T'!$T$3:$T$9</c:f>
              <c:numCache>
                <c:formatCode>0.00</c:formatCode>
                <c:ptCount val="7"/>
                <c:pt idx="0">
                  <c:v>1.0</c:v>
                </c:pt>
                <c:pt idx="1">
                  <c:v>0.915789473684211</c:v>
                </c:pt>
                <c:pt idx="2">
                  <c:v>0.905263157894737</c:v>
                </c:pt>
                <c:pt idx="3">
                  <c:v>0.889473684210526</c:v>
                </c:pt>
                <c:pt idx="4">
                  <c:v>0.873684210526316</c:v>
                </c:pt>
                <c:pt idx="5">
                  <c:v>0.847368421052632</c:v>
                </c:pt>
                <c:pt idx="6">
                  <c:v>0.810526315789474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 1 - Table 1 - Table 1 - T'!$E$13</c:f>
              <c:strCache>
                <c:ptCount val="1"/>
                <c:pt idx="0">
                  <c:v>row 4-2</c:v>
                </c:pt>
              </c:strCache>
            </c:strRef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T'!$E$14:$E$20</c:f>
              <c:numCache>
                <c:formatCode>0.00</c:formatCode>
                <c:ptCount val="7"/>
                <c:pt idx="0">
                  <c:v>1.0</c:v>
                </c:pt>
                <c:pt idx="1">
                  <c:v>0.9</c:v>
                </c:pt>
                <c:pt idx="2">
                  <c:v>0.884210526315789</c:v>
                </c:pt>
                <c:pt idx="3">
                  <c:v>0.857894736842105</c:v>
                </c:pt>
                <c:pt idx="4">
                  <c:v>0.836842105263158</c:v>
                </c:pt>
                <c:pt idx="5">
                  <c:v>0.805263157894737</c:v>
                </c:pt>
                <c:pt idx="6">
                  <c:v>0.752631578947368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'Sheet 1 - Table 1 - Table 1 - T'!$H$13</c:f>
              <c:strCache>
                <c:ptCount val="1"/>
                <c:pt idx="0">
                  <c:v>row 4-3</c:v>
                </c:pt>
              </c:strCache>
            </c:strRef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T'!$H$14:$H$20</c:f>
              <c:numCache>
                <c:formatCode>0.00</c:formatCode>
                <c:ptCount val="7"/>
                <c:pt idx="0">
                  <c:v>1.0</c:v>
                </c:pt>
                <c:pt idx="1">
                  <c:v>0.910526315789474</c:v>
                </c:pt>
                <c:pt idx="2">
                  <c:v>0.9</c:v>
                </c:pt>
                <c:pt idx="3">
                  <c:v>0.889473684210526</c:v>
                </c:pt>
                <c:pt idx="4">
                  <c:v>0.873684210526316</c:v>
                </c:pt>
                <c:pt idx="5">
                  <c:v>0.857894736842105</c:v>
                </c:pt>
                <c:pt idx="6">
                  <c:v>0.831578947368421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'Sheet 1 - Table 1 - Table 1 - T'!$K$13</c:f>
              <c:strCache>
                <c:ptCount val="1"/>
                <c:pt idx="0">
                  <c:v>row 4-4</c:v>
                </c:pt>
              </c:strCache>
            </c:strRef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T'!$K$14:$K$20</c:f>
              <c:numCache>
                <c:formatCode>0.00</c:formatCode>
                <c:ptCount val="7"/>
                <c:pt idx="0">
                  <c:v>1.0</c:v>
                </c:pt>
                <c:pt idx="1">
                  <c:v>0.915789473684211</c:v>
                </c:pt>
                <c:pt idx="2">
                  <c:v>0.910526315789474</c:v>
                </c:pt>
                <c:pt idx="3">
                  <c:v>0.9</c:v>
                </c:pt>
                <c:pt idx="4">
                  <c:v>0.884210526315789</c:v>
                </c:pt>
                <c:pt idx="5">
                  <c:v>0.868421052631579</c:v>
                </c:pt>
                <c:pt idx="6">
                  <c:v>0.836842105263158</c:v>
                </c:pt>
              </c:numCache>
            </c:numRef>
          </c:yVal>
          <c:smooth val="1"/>
        </c:ser>
        <c:ser>
          <c:idx val="0"/>
          <c:order val="4"/>
          <c:tx>
            <c:v>row 3-3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T'!$N$14:$N$20</c:f>
              <c:numCache>
                <c:formatCode>0.00</c:formatCode>
                <c:ptCount val="7"/>
                <c:pt idx="0">
                  <c:v>1.0</c:v>
                </c:pt>
                <c:pt idx="1">
                  <c:v>0.915789473684211</c:v>
                </c:pt>
                <c:pt idx="2">
                  <c:v>0.905263157894737</c:v>
                </c:pt>
                <c:pt idx="3">
                  <c:v>0.889473684210526</c:v>
                </c:pt>
                <c:pt idx="4">
                  <c:v>0.878947368421053</c:v>
                </c:pt>
                <c:pt idx="5">
                  <c:v>0.868421052631579</c:v>
                </c:pt>
                <c:pt idx="6">
                  <c:v>0.852631578947368</c:v>
                </c:pt>
              </c:numCache>
            </c:numRef>
          </c:yVal>
          <c:smooth val="1"/>
        </c:ser>
        <c:ser>
          <c:idx val="5"/>
          <c:order val="5"/>
          <c:tx>
            <c:v>row 3-4</c:v>
          </c:tx>
          <c:spPr>
            <a:ln w="12700">
              <a:solidFill>
                <a:srgbClr val="8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T'!$Q$14:$Q$20</c:f>
              <c:numCache>
                <c:formatCode>0.00</c:formatCode>
                <c:ptCount val="7"/>
                <c:pt idx="0">
                  <c:v>1.0</c:v>
                </c:pt>
                <c:pt idx="1">
                  <c:v>0.910526315789474</c:v>
                </c:pt>
                <c:pt idx="2">
                  <c:v>0.905263157894737</c:v>
                </c:pt>
                <c:pt idx="3">
                  <c:v>0.894736842105263</c:v>
                </c:pt>
                <c:pt idx="4">
                  <c:v>0.884210526315789</c:v>
                </c:pt>
                <c:pt idx="5">
                  <c:v>0.857894736842105</c:v>
                </c:pt>
                <c:pt idx="6">
                  <c:v>0.836842105263158</c:v>
                </c:pt>
              </c:numCache>
            </c:numRef>
          </c:yVal>
          <c:smooth val="1"/>
        </c:ser>
        <c:ser>
          <c:idx val="6"/>
          <c:order val="6"/>
          <c:tx>
            <c:v>row 4-1</c:v>
          </c:tx>
          <c:spPr>
            <a:ln w="12700">
              <a:solidFill>
                <a:srgbClr val="008080"/>
              </a:solidFill>
              <a:prstDash val="solid"/>
            </a:ln>
          </c:spPr>
          <c:marker>
            <c:symbol val="plus"/>
            <c:size val="5"/>
            <c:spPr>
              <a:noFill/>
              <a:ln>
                <a:solidFill>
                  <a:srgbClr val="008080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T'!$T$14:$T$20</c:f>
              <c:numCache>
                <c:formatCode>0.00</c:formatCode>
                <c:ptCount val="7"/>
                <c:pt idx="0">
                  <c:v>1.0</c:v>
                </c:pt>
                <c:pt idx="1">
                  <c:v>0.915789473684211</c:v>
                </c:pt>
                <c:pt idx="2">
                  <c:v>0.894736842105263</c:v>
                </c:pt>
                <c:pt idx="3">
                  <c:v>0.884210526315789</c:v>
                </c:pt>
                <c:pt idx="4">
                  <c:v>0.868421052631579</c:v>
                </c:pt>
                <c:pt idx="5">
                  <c:v>0.847368421052632</c:v>
                </c:pt>
                <c:pt idx="6">
                  <c:v>0.821052631578947</c:v>
                </c:pt>
              </c:numCache>
            </c:numRef>
          </c:yVal>
          <c:smooth val="1"/>
        </c:ser>
        <c:ser>
          <c:idx val="7"/>
          <c:order val="7"/>
          <c:tx>
            <c:v>row 4-2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dot"/>
            <c:size val="5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T'!$E$25:$E$31</c:f>
              <c:numCache>
                <c:formatCode>0.00</c:formatCode>
                <c:ptCount val="7"/>
                <c:pt idx="0">
                  <c:v>1.0</c:v>
                </c:pt>
                <c:pt idx="1">
                  <c:v>0.903553299492386</c:v>
                </c:pt>
                <c:pt idx="2">
                  <c:v>0.888324873096447</c:v>
                </c:pt>
                <c:pt idx="3">
                  <c:v>0.873096446700508</c:v>
                </c:pt>
                <c:pt idx="4">
                  <c:v>0.83248730964467</c:v>
                </c:pt>
                <c:pt idx="5">
                  <c:v>0.786802030456853</c:v>
                </c:pt>
                <c:pt idx="6">
                  <c:v>0.720812182741117</c:v>
                </c:pt>
              </c:numCache>
            </c:numRef>
          </c:yVal>
          <c:smooth val="1"/>
        </c:ser>
        <c:ser>
          <c:idx val="8"/>
          <c:order val="8"/>
          <c:tx>
            <c:v>row 4-3</c:v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dash"/>
            <c:size val="5"/>
            <c:spPr>
              <a:noFill/>
              <a:ln>
                <a:solidFill>
                  <a:srgbClr val="00CC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T'!$H$25:$H$31</c:f>
              <c:numCache>
                <c:formatCode>0.00</c:formatCode>
                <c:ptCount val="7"/>
                <c:pt idx="0">
                  <c:v>1.0</c:v>
                </c:pt>
                <c:pt idx="1">
                  <c:v>0.903553299492386</c:v>
                </c:pt>
                <c:pt idx="2">
                  <c:v>0.888324873096447</c:v>
                </c:pt>
                <c:pt idx="3">
                  <c:v>0.873096446700508</c:v>
                </c:pt>
                <c:pt idx="4">
                  <c:v>0.842639593908629</c:v>
                </c:pt>
                <c:pt idx="5">
                  <c:v>0.812182741116751</c:v>
                </c:pt>
                <c:pt idx="6">
                  <c:v>0.776649746192893</c:v>
                </c:pt>
              </c:numCache>
            </c:numRef>
          </c:yVal>
          <c:smooth val="1"/>
        </c:ser>
        <c:ser>
          <c:idx val="9"/>
          <c:order val="9"/>
          <c:tx>
            <c:v>row 4-4</c:v>
          </c:tx>
          <c:spPr>
            <a:ln w="12700">
              <a:solidFill>
                <a:srgbClr val="CCFF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CCFFFF"/>
              </a:solidFill>
              <a:ln>
                <a:solidFill>
                  <a:srgbClr val="CCFF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yVal>
          <c:smooth val="1"/>
        </c:ser>
        <c:ser>
          <c:idx val="10"/>
          <c:order val="10"/>
          <c:tx>
            <c:v>row 5-1</c:v>
          </c:tx>
          <c:spPr>
            <a:ln w="12700">
              <a:solidFill>
                <a:srgbClr val="CCFFCC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CCFFCC"/>
              </a:solidFill>
              <a:ln>
                <a:solidFill>
                  <a:srgbClr val="CCFFCC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yVal>
          <c:smooth val="1"/>
        </c:ser>
        <c:ser>
          <c:idx val="11"/>
          <c:order val="11"/>
          <c:tx>
            <c:v>row 5-2</c:v>
          </c:tx>
          <c:spPr>
            <a:ln w="12700">
              <a:solidFill>
                <a:srgbClr val="FFFF99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99"/>
              </a:solidFill>
              <a:ln>
                <a:solidFill>
                  <a:srgbClr val="FFFF99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yVal>
          <c:smooth val="1"/>
        </c:ser>
        <c:ser>
          <c:idx val="12"/>
          <c:order val="12"/>
          <c:tx>
            <c:v>row 5-3</c:v>
          </c:tx>
          <c:spPr>
            <a:ln w="12700">
              <a:solidFill>
                <a:srgbClr val="99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99CC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yVal>
          <c:smooth val="1"/>
        </c:ser>
        <c:ser>
          <c:idx val="13"/>
          <c:order val="13"/>
          <c:tx>
            <c:v>row 1-1</c:v>
          </c:tx>
          <c:spPr>
            <a:ln w="12700">
              <a:solidFill>
                <a:srgbClr val="FF99CC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T'!$E$3:$E$9</c:f>
              <c:numCache>
                <c:formatCode>0.00</c:formatCode>
                <c:ptCount val="7"/>
                <c:pt idx="0">
                  <c:v>1.0</c:v>
                </c:pt>
                <c:pt idx="1">
                  <c:v>0.868421052631579</c:v>
                </c:pt>
                <c:pt idx="2">
                  <c:v>0.857894736842105</c:v>
                </c:pt>
                <c:pt idx="3">
                  <c:v>0.842105263157895</c:v>
                </c:pt>
                <c:pt idx="4">
                  <c:v>0.831578947368421</c:v>
                </c:pt>
                <c:pt idx="5">
                  <c:v>0.815789473684211</c:v>
                </c:pt>
                <c:pt idx="6">
                  <c:v>0.789473684210526</c:v>
                </c:pt>
              </c:numCache>
            </c:numRef>
          </c:yVal>
          <c:smooth val="1"/>
        </c:ser>
        <c:ser>
          <c:idx val="14"/>
          <c:order val="14"/>
          <c:tx>
            <c:v>row 1-2</c:v>
          </c:tx>
          <c:spPr>
            <a:ln w="12700">
              <a:solidFill>
                <a:srgbClr val="CC99FF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CC99FF"/>
              </a:solidFill>
              <a:ln>
                <a:solidFill>
                  <a:srgbClr val="CC99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T'!$H$3:$H$9</c:f>
              <c:numCache>
                <c:formatCode>0.00</c:formatCode>
                <c:ptCount val="7"/>
                <c:pt idx="0">
                  <c:v>1.0</c:v>
                </c:pt>
                <c:pt idx="1">
                  <c:v>0.926315789473684</c:v>
                </c:pt>
                <c:pt idx="2">
                  <c:v>0.910526315789474</c:v>
                </c:pt>
                <c:pt idx="3">
                  <c:v>0.9</c:v>
                </c:pt>
                <c:pt idx="4">
                  <c:v>0.884210526315789</c:v>
                </c:pt>
                <c:pt idx="5">
                  <c:v>0.868421052631579</c:v>
                </c:pt>
                <c:pt idx="6">
                  <c:v>0.778947368421053</c:v>
                </c:pt>
              </c:numCache>
            </c:numRef>
          </c:yVal>
          <c:smooth val="1"/>
        </c:ser>
        <c:ser>
          <c:idx val="15"/>
          <c:order val="15"/>
          <c:tx>
            <c:v>row 1-3</c:v>
          </c:tx>
          <c:spPr>
            <a:ln w="12700">
              <a:solidFill>
                <a:srgbClr val="FFCC99"/>
              </a:solidFill>
              <a:prstDash val="solid"/>
            </a:ln>
          </c:spPr>
          <c:marker>
            <c:symbol val="plus"/>
            <c:size val="5"/>
            <c:spPr>
              <a:noFill/>
              <a:ln>
                <a:solidFill>
                  <a:srgbClr val="FFCC99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T'!$K$3:$K$9</c:f>
              <c:numCache>
                <c:formatCode>0.00</c:formatCode>
                <c:ptCount val="7"/>
                <c:pt idx="0">
                  <c:v>1.0</c:v>
                </c:pt>
                <c:pt idx="1">
                  <c:v>0.915789473684211</c:v>
                </c:pt>
                <c:pt idx="2">
                  <c:v>0.905263157894737</c:v>
                </c:pt>
                <c:pt idx="3">
                  <c:v>0.889473684210526</c:v>
                </c:pt>
                <c:pt idx="4">
                  <c:v>0.873684210526316</c:v>
                </c:pt>
                <c:pt idx="5">
                  <c:v>0.852631578947368</c:v>
                </c:pt>
                <c:pt idx="6">
                  <c:v>0.821052631578947</c:v>
                </c:pt>
              </c:numCache>
            </c:numRef>
          </c:yVal>
          <c:smooth val="1"/>
        </c:ser>
        <c:ser>
          <c:idx val="16"/>
          <c:order val="16"/>
          <c:tx>
            <c:v>row 2-1</c:v>
          </c:tx>
          <c:spPr>
            <a:ln w="12700">
              <a:solidFill>
                <a:srgbClr val="3366FF"/>
              </a:solidFill>
              <a:prstDash val="solid"/>
            </a:ln>
          </c:spPr>
          <c:marker>
            <c:symbol val="dot"/>
            <c:size val="5"/>
            <c:spPr>
              <a:noFill/>
              <a:ln>
                <a:solidFill>
                  <a:srgbClr val="3366FF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T'!$N$3:$N$9</c:f>
              <c:numCache>
                <c:formatCode>0.00</c:formatCode>
                <c:ptCount val="7"/>
                <c:pt idx="0">
                  <c:v>1.0</c:v>
                </c:pt>
                <c:pt idx="1">
                  <c:v>0.910526315789474</c:v>
                </c:pt>
                <c:pt idx="2">
                  <c:v>0.889473684210526</c:v>
                </c:pt>
                <c:pt idx="3">
                  <c:v>0.878947368421053</c:v>
                </c:pt>
                <c:pt idx="4">
                  <c:v>0.857894736842105</c:v>
                </c:pt>
                <c:pt idx="5">
                  <c:v>0.831578947368421</c:v>
                </c:pt>
                <c:pt idx="6">
                  <c:v>0.8</c:v>
                </c:pt>
              </c:numCache>
            </c:numRef>
          </c:yVal>
          <c:smooth val="1"/>
        </c:ser>
        <c:ser>
          <c:idx val="17"/>
          <c:order val="17"/>
          <c:tx>
            <c:v>row 2-2</c:v>
          </c:tx>
          <c:spPr>
            <a:ln w="12700">
              <a:solidFill>
                <a:srgbClr val="33CCCC"/>
              </a:solidFill>
              <a:prstDash val="solid"/>
            </a:ln>
          </c:spPr>
          <c:marker>
            <c:symbol val="dash"/>
            <c:size val="5"/>
            <c:spPr>
              <a:noFill/>
              <a:ln>
                <a:solidFill>
                  <a:srgbClr val="33CCCC"/>
                </a:solidFill>
                <a:prstDash val="solid"/>
              </a:ln>
            </c:spPr>
          </c:marker>
          <c:xVal>
            <c:numRef>
              <c:f>'Sheet 1 - Table 1 - Table 1 - T'!$S$3:$S$9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3.0</c:v>
                </c:pt>
                <c:pt idx="5">
                  <c:v>4.0</c:v>
                </c:pt>
                <c:pt idx="6">
                  <c:v>5.0</c:v>
                </c:pt>
              </c:numCache>
            </c:numRef>
          </c:xVal>
          <c:yVal>
            <c:numRef>
              <c:f>'Sheet 1 - Table 1 - Table 1 - T'!$Q$3:$Q$9</c:f>
              <c:numCache>
                <c:formatCode>0.00</c:formatCode>
                <c:ptCount val="7"/>
                <c:pt idx="0">
                  <c:v>1.0</c:v>
                </c:pt>
                <c:pt idx="1">
                  <c:v>0.915789473684211</c:v>
                </c:pt>
                <c:pt idx="2">
                  <c:v>0.910526315789474</c:v>
                </c:pt>
                <c:pt idx="3">
                  <c:v>0.889473684210526</c:v>
                </c:pt>
                <c:pt idx="4">
                  <c:v>0.878947368421053</c:v>
                </c:pt>
                <c:pt idx="5">
                  <c:v>0.868421052631579</c:v>
                </c:pt>
                <c:pt idx="6">
                  <c:v>0.836842105263158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5708264"/>
        <c:axId val="730751368"/>
      </c:scatterChart>
      <c:valAx>
        <c:axId val="455708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30751368"/>
        <c:crosses val="autoZero"/>
        <c:crossBetween val="midCat"/>
      </c:valAx>
      <c:valAx>
        <c:axId val="7307513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55708264"/>
        <c:crosses val="autoZero"/>
        <c:crossBetween val="midCat"/>
      </c:valAx>
      <c:spPr>
        <a:solidFill>
          <a:srgbClr val="AEB2B1"/>
        </a:solidFill>
        <a:ln w="12700">
          <a:solidFill>
            <a:srgbClr val="800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62955032119914"/>
          <c:y val="0.293892924376329"/>
          <c:w val="0.122055674518201"/>
          <c:h val="0.37977072695382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08314-A009-F14A-9064-A2BA5EF8AA01}" type="datetimeFigureOut">
              <a:rPr lang="en-US" smtClean="0"/>
              <a:t>11/8/11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9ECB0-C64F-8846-BA9A-354E2F05F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79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2B1AC-38EB-234C-B04B-500409E24667}" type="datetimeFigureOut">
              <a:rPr lang="en-US" smtClean="0"/>
              <a:t>11/8/11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02ABA-1E27-8248-8D51-C80DC5848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515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02ABA-1E27-8248-8D51-C80DC5848E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90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02ABA-1E27-8248-8D51-C80DC5848E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78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09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6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92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6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6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87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6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44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07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78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3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87548" y="274638"/>
            <a:ext cx="70992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Ruchti, Notre Dame et al, </a:t>
            </a:r>
          </a:p>
          <a:p>
            <a:r>
              <a:rPr lang="en-US" dirty="0" smtClean="0"/>
              <a:t>CMS Upgrade Week at </a:t>
            </a:r>
            <a:r>
              <a:rPr lang="en-US" dirty="0" err="1" smtClean="0"/>
              <a:t>Fermilab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EA4BF-84D3-9C43-88EC-E2859F0C3EA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274638"/>
            <a:ext cx="5842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2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6" Type="http://schemas.openxmlformats.org/officeDocument/2006/relationships/image" Target="../media/image20.emf"/><Relationship Id="rId7" Type="http://schemas.openxmlformats.org/officeDocument/2006/relationships/image" Target="../media/image21.emf"/><Relationship Id="rId8" Type="http://schemas.openxmlformats.org/officeDocument/2006/relationships/image" Target="../media/image22.emf"/><Relationship Id="rId9" Type="http://schemas.openxmlformats.org/officeDocument/2006/relationships/image" Target="../media/image23.emf"/><Relationship Id="rId10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EODU, Mixers and Plans for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Baumbaugh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376092"/>
                </a:solidFill>
              </a:rPr>
              <a:t>C. Broughton</a:t>
            </a:r>
            <a:r>
              <a:rPr lang="en-US" dirty="0" smtClean="0"/>
              <a:t>,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C. Burke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J. Conti</a:t>
            </a:r>
            <a:r>
              <a:rPr lang="en-US" dirty="0" smtClean="0"/>
              <a:t>,            </a:t>
            </a:r>
            <a:r>
              <a:rPr lang="en-US" dirty="0" smtClean="0">
                <a:solidFill>
                  <a:srgbClr val="376092"/>
                </a:solidFill>
              </a:rPr>
              <a:t>K. Daily</a:t>
            </a:r>
            <a:r>
              <a:rPr lang="en-US" dirty="0" smtClean="0"/>
              <a:t>, J. Freeman, A. </a:t>
            </a:r>
            <a:r>
              <a:rPr lang="en-US" dirty="0" err="1" smtClean="0"/>
              <a:t>Heering</a:t>
            </a:r>
            <a:r>
              <a:rPr lang="en-US" dirty="0" smtClean="0"/>
              <a:t>, D. </a:t>
            </a:r>
            <a:r>
              <a:rPr lang="en-US" dirty="0" err="1" smtClean="0"/>
              <a:t>Karmgard</a:t>
            </a:r>
            <a:r>
              <a:rPr lang="en-US" dirty="0" smtClean="0"/>
              <a:t>, </a:t>
            </a:r>
          </a:p>
          <a:p>
            <a:r>
              <a:rPr lang="en-US" dirty="0" smtClean="0"/>
              <a:t>S. Los, J. </a:t>
            </a:r>
            <a:r>
              <a:rPr lang="en-US" dirty="0" err="1" smtClean="0"/>
              <a:t>Marchant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376092"/>
                </a:solidFill>
              </a:rPr>
              <a:t>M. O’Brien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376092"/>
                </a:solidFill>
              </a:rPr>
              <a:t>P. Rose</a:t>
            </a:r>
            <a:r>
              <a:rPr lang="en-US" dirty="0" smtClean="0"/>
              <a:t>, R. Ruchti, </a:t>
            </a:r>
          </a:p>
          <a:p>
            <a:r>
              <a:rPr lang="en-US" dirty="0" smtClean="0"/>
              <a:t>I. Schmidt, </a:t>
            </a:r>
            <a:r>
              <a:rPr lang="en-US" u="sng" dirty="0" smtClean="0">
                <a:solidFill>
                  <a:srgbClr val="376092"/>
                </a:solidFill>
              </a:rPr>
              <a:t>J. Taylor</a:t>
            </a:r>
            <a:r>
              <a:rPr lang="en-US" dirty="0" smtClean="0"/>
              <a:t>, M. </a:t>
            </a:r>
            <a:r>
              <a:rPr lang="en-US" dirty="0" err="1" smtClean="0"/>
              <a:t>Vigneault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289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Station for CCD Imaging</a:t>
            </a:r>
            <a:endParaRPr lang="en-US" dirty="0"/>
          </a:p>
        </p:txBody>
      </p:sp>
      <p:pic>
        <p:nvPicPr>
          <p:cNvPr id="4" name="Content Placeholder 3" descr="Randy_1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45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 Testing</a:t>
            </a:r>
            <a:endParaRPr lang="en-US" dirty="0"/>
          </a:p>
        </p:txBody>
      </p:sp>
      <p:pic>
        <p:nvPicPr>
          <p:cNvPr id="4" name="Content Placeholder 3" descr="Randy_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 Imaging</a:t>
            </a:r>
            <a:endParaRPr lang="en-US" dirty="0"/>
          </a:p>
        </p:txBody>
      </p:sp>
      <p:pic>
        <p:nvPicPr>
          <p:cNvPr id="4" name="Content Placeholder 3" descr="Randy_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09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48" y="69023"/>
            <a:ext cx="709925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Mixer characterization </a:t>
            </a:r>
            <a:br>
              <a:rPr lang="en-US" dirty="0" smtClean="0"/>
            </a:br>
            <a:r>
              <a:rPr lang="en-US" dirty="0" smtClean="0"/>
              <a:t>– on the right track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pic>
        <p:nvPicPr>
          <p:cNvPr id="1026" name="Picture 2" descr="LgrayMM_MP5_c9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8" t="34633" r="24269" b="10989"/>
          <a:stretch>
            <a:fillRect/>
          </a:stretch>
        </p:blipFill>
        <p:spPr bwMode="auto">
          <a:xfrm>
            <a:off x="698425" y="1279373"/>
            <a:ext cx="1452562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LmeshMM_MP5_c2_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438" y="1158420"/>
            <a:ext cx="22860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LhistMM_MP5_c2_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940" y="1167945"/>
            <a:ext cx="2290763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grayMM_MP5_c2_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0" t="32939" r="21574" b="14098"/>
          <a:stretch>
            <a:fillRect/>
          </a:stretch>
        </p:blipFill>
        <p:spPr bwMode="auto">
          <a:xfrm>
            <a:off x="698425" y="3115203"/>
            <a:ext cx="1452562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MmeshMM_MP5_c2_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6" y="3063006"/>
            <a:ext cx="2290762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MhistMM_MP5_c2_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940" y="3050911"/>
            <a:ext cx="2290763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23" y="4738043"/>
            <a:ext cx="2914952" cy="159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80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Mixer Characterization </a:t>
            </a:r>
            <a:br>
              <a:rPr lang="en-US" dirty="0" smtClean="0"/>
            </a:br>
            <a:r>
              <a:rPr lang="en-US" dirty="0" smtClean="0"/>
              <a:t>– illustrating problems…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517347"/>
            <a:ext cx="1560891" cy="15608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078238"/>
            <a:ext cx="1718129" cy="1293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1872" y="4372138"/>
            <a:ext cx="1879926" cy="14157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315" y="1517346"/>
            <a:ext cx="1560891" cy="15608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1315" y="3078239"/>
            <a:ext cx="1718128" cy="12938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1678" y="4486729"/>
            <a:ext cx="1727765" cy="13011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3589" y="1517347"/>
            <a:ext cx="1560890" cy="15608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93589" y="3105563"/>
            <a:ext cx="1681846" cy="12665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93588" y="4486729"/>
            <a:ext cx="1727764" cy="130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344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48" y="44833"/>
            <a:ext cx="709925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Mixer Characterization - recent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33" y="1063281"/>
            <a:ext cx="2081482" cy="20814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515" y="918137"/>
            <a:ext cx="3338285" cy="2503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2755" y="1063280"/>
            <a:ext cx="2767282" cy="20754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33" y="3482326"/>
            <a:ext cx="2081482" cy="20814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3770" y="3289905"/>
            <a:ext cx="3306030" cy="24795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5953" y="3512592"/>
            <a:ext cx="2741991" cy="205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02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 Mixers – Current Studies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707019" y="2191556"/>
            <a:ext cx="3556000" cy="2933700"/>
            <a:chOff x="0" y="0"/>
            <a:chExt cx="5028" cy="4605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0" y="0"/>
              <a:ext cx="4608" cy="460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2145" y="4095"/>
              <a:ext cx="288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145" y="225"/>
              <a:ext cx="288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15" name="AutoShape 6"/>
            <p:cNvCxnSpPr>
              <a:cxnSpLocks noChangeShapeType="1"/>
            </p:cNvCxnSpPr>
            <p:nvPr/>
          </p:nvCxnSpPr>
          <p:spPr bwMode="auto">
            <a:xfrm flipV="1">
              <a:off x="1605" y="1305"/>
              <a:ext cx="1296" cy="789"/>
            </a:xfrm>
            <a:prstGeom prst="straightConnector1">
              <a:avLst/>
            </a:prstGeom>
            <a:noFill/>
            <a:ln w="57150">
              <a:solidFill>
                <a:srgbClr val="A5A5A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7"/>
            <p:cNvCxnSpPr>
              <a:cxnSpLocks noChangeShapeType="1"/>
            </p:cNvCxnSpPr>
            <p:nvPr/>
          </p:nvCxnSpPr>
          <p:spPr bwMode="auto">
            <a:xfrm flipV="1">
              <a:off x="1680" y="1560"/>
              <a:ext cx="1296" cy="789"/>
            </a:xfrm>
            <a:prstGeom prst="straightConnector1">
              <a:avLst/>
            </a:prstGeom>
            <a:noFill/>
            <a:ln w="57150">
              <a:solidFill>
                <a:srgbClr val="A5A5A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8"/>
            <p:cNvCxnSpPr>
              <a:cxnSpLocks noChangeShapeType="1"/>
            </p:cNvCxnSpPr>
            <p:nvPr/>
          </p:nvCxnSpPr>
          <p:spPr bwMode="auto">
            <a:xfrm flipV="1">
              <a:off x="1770" y="1800"/>
              <a:ext cx="1296" cy="789"/>
            </a:xfrm>
            <a:prstGeom prst="straightConnector1">
              <a:avLst/>
            </a:prstGeom>
            <a:noFill/>
            <a:ln w="57150">
              <a:solidFill>
                <a:srgbClr val="A5A5A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9"/>
            <p:cNvCxnSpPr>
              <a:cxnSpLocks noChangeShapeType="1"/>
            </p:cNvCxnSpPr>
            <p:nvPr/>
          </p:nvCxnSpPr>
          <p:spPr bwMode="auto">
            <a:xfrm flipV="1">
              <a:off x="1845" y="2040"/>
              <a:ext cx="1296" cy="789"/>
            </a:xfrm>
            <a:prstGeom prst="straightConnector1">
              <a:avLst/>
            </a:prstGeom>
            <a:noFill/>
            <a:ln w="57150">
              <a:solidFill>
                <a:srgbClr val="A5A5A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0"/>
            <p:cNvCxnSpPr>
              <a:cxnSpLocks noChangeShapeType="1"/>
            </p:cNvCxnSpPr>
            <p:nvPr/>
          </p:nvCxnSpPr>
          <p:spPr bwMode="auto">
            <a:xfrm flipV="1">
              <a:off x="1920" y="2265"/>
              <a:ext cx="1296" cy="789"/>
            </a:xfrm>
            <a:prstGeom prst="straightConnector1">
              <a:avLst/>
            </a:prstGeom>
            <a:noFill/>
            <a:ln w="57150">
              <a:solidFill>
                <a:srgbClr val="A5A5A5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752" y="1914"/>
              <a:ext cx="1020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800" b="0" i="0" u="none" strike="noStrike" baseline="0">
                  <a:solidFill>
                    <a:srgbClr val="000000"/>
                  </a:solidFill>
                  <a:latin typeface="Calibri"/>
                </a:rPr>
                <a:t>Row 1</a:t>
              </a:r>
            </a:p>
            <a:p>
              <a:pPr algn="l" rtl="0">
                <a:lnSpc>
                  <a:spcPts val="800"/>
                </a:lnSpc>
                <a:defRPr sz="1000"/>
              </a:pPr>
              <a:endParaRPr lang="en-US" sz="800" b="0" i="0" u="none" strike="noStrike" baseline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1" name="Text Box 12"/>
            <p:cNvSpPr txBox="1">
              <a:spLocks noChangeArrowheads="1"/>
            </p:cNvSpPr>
            <p:nvPr/>
          </p:nvSpPr>
          <p:spPr bwMode="auto">
            <a:xfrm>
              <a:off x="859" y="2153"/>
              <a:ext cx="1020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lnSpc>
                  <a:spcPts val="800"/>
                </a:lnSpc>
                <a:defRPr sz="1000"/>
              </a:pPr>
              <a:r>
                <a:rPr lang="en-US" sz="800" b="0" i="0" u="none" strike="noStrike" baseline="0">
                  <a:solidFill>
                    <a:srgbClr val="000000"/>
                  </a:solidFill>
                  <a:latin typeface="Calibri"/>
                </a:rPr>
                <a:t>Row 2</a:t>
              </a:r>
            </a:p>
            <a:p>
              <a:pPr algn="l" rtl="0">
                <a:lnSpc>
                  <a:spcPts val="800"/>
                </a:lnSpc>
                <a:defRPr sz="1000"/>
              </a:pPr>
              <a:endParaRPr lang="en-US" sz="800" b="0" i="0" u="none" strike="noStrike" baseline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966" y="2392"/>
              <a:ext cx="1020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lnSpc>
                  <a:spcPts val="800"/>
                </a:lnSpc>
                <a:defRPr sz="1000"/>
              </a:pPr>
              <a:r>
                <a:rPr lang="en-US" sz="800" b="0" i="0" u="none" strike="noStrike" baseline="0">
                  <a:solidFill>
                    <a:srgbClr val="000000"/>
                  </a:solidFill>
                  <a:latin typeface="Calibri"/>
                </a:rPr>
                <a:t>Row 3</a:t>
              </a:r>
            </a:p>
            <a:p>
              <a:pPr algn="l" rtl="0">
                <a:lnSpc>
                  <a:spcPts val="800"/>
                </a:lnSpc>
                <a:defRPr sz="1000"/>
              </a:pPr>
              <a:endParaRPr lang="en-US" sz="800" b="0" i="0" u="none" strike="noStrike" baseline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1074" y="2631"/>
              <a:ext cx="1020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800" b="0" i="0" u="none" strike="noStrike" baseline="0">
                  <a:solidFill>
                    <a:srgbClr val="000000"/>
                  </a:solidFill>
                  <a:latin typeface="Calibri"/>
                </a:rPr>
                <a:t>Row 4</a:t>
              </a:r>
            </a:p>
            <a:p>
              <a:pPr algn="l" rtl="0">
                <a:lnSpc>
                  <a:spcPts val="800"/>
                </a:lnSpc>
                <a:defRPr sz="1000"/>
              </a:pPr>
              <a:endParaRPr lang="en-US" sz="800" b="0" i="0" u="none" strike="noStrike" baseline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1181" y="2891"/>
              <a:ext cx="1020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lnSpc>
                  <a:spcPts val="900"/>
                </a:lnSpc>
                <a:defRPr sz="1000"/>
              </a:pPr>
              <a:r>
                <a:rPr lang="en-US" sz="800" b="0" i="0" u="none" strike="noStrike" baseline="0">
                  <a:solidFill>
                    <a:srgbClr val="000000"/>
                  </a:solidFill>
                  <a:latin typeface="Calibri"/>
                </a:rPr>
                <a:t>Row 5</a:t>
              </a:r>
            </a:p>
            <a:p>
              <a:pPr algn="l" rtl="0">
                <a:lnSpc>
                  <a:spcPts val="800"/>
                </a:lnSpc>
                <a:defRPr sz="1000"/>
              </a:pPr>
              <a:endParaRPr lang="en-US" sz="800" b="0" i="0" u="none" strike="noStrike" baseline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" name="Text Box 16"/>
            <p:cNvSpPr txBox="1">
              <a:spLocks noChangeArrowheads="1"/>
            </p:cNvSpPr>
            <p:nvPr/>
          </p:nvSpPr>
          <p:spPr bwMode="auto">
            <a:xfrm>
              <a:off x="1467" y="1555"/>
              <a:ext cx="537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800" b="0" i="0" u="none" strike="noStrike" baseline="0">
                  <a:solidFill>
                    <a:srgbClr val="343434"/>
                  </a:solidFill>
                  <a:latin typeface="Palatino"/>
                  <a:ea typeface="Palatino"/>
                  <a:cs typeface="Palatino"/>
                </a:rPr>
                <a:t>- 1</a:t>
              </a:r>
            </a:p>
            <a:p>
              <a:pPr algn="l" rtl="0">
                <a:defRPr sz="1000"/>
              </a:pPr>
              <a:endParaRPr lang="en-US" sz="800" b="0" i="0" u="none" strike="noStrike" baseline="0">
                <a:solidFill>
                  <a:srgbClr val="343434"/>
                </a:solidFill>
                <a:latin typeface="Palatino"/>
                <a:ea typeface="Palatino"/>
                <a:cs typeface="Palatino"/>
              </a:endParaRPr>
            </a:p>
          </p:txBody>
        </p:sp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1718" y="1435"/>
              <a:ext cx="555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800" b="0" i="0" u="none" strike="noStrike" baseline="0">
                  <a:solidFill>
                    <a:srgbClr val="343434"/>
                  </a:solidFill>
                  <a:latin typeface="Palatino"/>
                  <a:ea typeface="Palatino"/>
                  <a:cs typeface="Palatino"/>
                </a:rPr>
                <a:t>- 2</a:t>
              </a:r>
            </a:p>
            <a:p>
              <a:pPr algn="l" rtl="0">
                <a:defRPr sz="1000"/>
              </a:pPr>
              <a:endParaRPr lang="en-US" sz="800" b="0" i="0" u="none" strike="noStrike" baseline="0">
                <a:solidFill>
                  <a:srgbClr val="343434"/>
                </a:solidFill>
                <a:latin typeface="Palatino"/>
                <a:ea typeface="Palatino"/>
                <a:cs typeface="Palatino"/>
              </a:endParaRPr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1950" y="1296"/>
              <a:ext cx="662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800" b="0" i="0" u="none" strike="noStrike" baseline="0">
                  <a:solidFill>
                    <a:srgbClr val="343434"/>
                  </a:solidFill>
                  <a:latin typeface="Palatino"/>
                  <a:ea typeface="Palatino"/>
                  <a:cs typeface="Palatino"/>
                </a:rPr>
                <a:t>- 3</a:t>
              </a:r>
            </a:p>
            <a:p>
              <a:pPr algn="l" rtl="0">
                <a:defRPr sz="1000"/>
              </a:pPr>
              <a:endParaRPr lang="en-US" sz="800" b="0" i="0" u="none" strike="noStrike" baseline="0">
                <a:solidFill>
                  <a:srgbClr val="343434"/>
                </a:solidFill>
                <a:latin typeface="Palatino"/>
                <a:ea typeface="Palatino"/>
                <a:cs typeface="Palatino"/>
              </a:endParaRPr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 rot="-1828958">
              <a:off x="2446" y="2072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 rot="-1828958">
              <a:off x="2666" y="1943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 rot="-1828958">
              <a:off x="1981" y="2346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 rot="-1828958">
              <a:off x="1735" y="2490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rrowheads="1"/>
            </p:cNvSpPr>
            <p:nvPr/>
          </p:nvSpPr>
          <p:spPr bwMode="auto">
            <a:xfrm rot="-1828958">
              <a:off x="2206" y="2492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rrowheads="1"/>
            </p:cNvSpPr>
            <p:nvPr/>
          </p:nvSpPr>
          <p:spPr bwMode="auto">
            <a:xfrm rot="-1828958">
              <a:off x="2439" y="2355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 rot="-1828958">
              <a:off x="2659" y="2225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 rot="-1828958">
              <a:off x="1973" y="2629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 rot="-1828958">
              <a:off x="1968" y="2058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 rot="-1828958">
              <a:off x="2201" y="1921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 rot="-1828958">
              <a:off x="2420" y="1791"/>
              <a:ext cx="144" cy="144"/>
            </a:xfrm>
            <a:prstGeom prst="ellipse">
              <a:avLst/>
            </a:prstGeom>
            <a:solidFill>
              <a:srgbClr val="93895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 rot="-1828958">
              <a:off x="1735" y="2195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-1828958">
              <a:off x="1981" y="1754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 rot="-1828958">
              <a:off x="2213" y="1617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 rot="-1828958">
              <a:off x="1748" y="1891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 rot="-1828958">
              <a:off x="2424" y="2625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 rot="-1828958">
              <a:off x="2656" y="2488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 rot="-1828958">
              <a:off x="2204" y="2754"/>
              <a:ext cx="144" cy="1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6" name="Oval 45"/>
            <p:cNvSpPr>
              <a:spLocks noChangeArrowheads="1"/>
            </p:cNvSpPr>
            <p:nvPr/>
          </p:nvSpPr>
          <p:spPr bwMode="auto">
            <a:xfrm rot="-1828958">
              <a:off x="3651" y="4383"/>
              <a:ext cx="144" cy="144"/>
            </a:xfrm>
            <a:prstGeom prst="ellipse">
              <a:avLst/>
            </a:prstGeom>
            <a:solidFill>
              <a:srgbClr val="93895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7" name="Text Box 38"/>
            <p:cNvSpPr txBox="1">
              <a:spLocks noChangeArrowheads="1"/>
            </p:cNvSpPr>
            <p:nvPr/>
          </p:nvSpPr>
          <p:spPr bwMode="auto">
            <a:xfrm>
              <a:off x="3775" y="4266"/>
              <a:ext cx="1253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lnSpc>
                  <a:spcPts val="900"/>
                </a:lnSpc>
                <a:defRPr sz="1000"/>
              </a:pPr>
              <a:r>
                <a:rPr lang="en-US" sz="800" b="0" i="0" u="none" strike="noStrike" baseline="0">
                  <a:solidFill>
                    <a:srgbClr val="000000"/>
                  </a:solidFill>
                  <a:latin typeface="Calibri"/>
                </a:rPr>
                <a:t>Row 2 - 4</a:t>
              </a:r>
            </a:p>
            <a:p>
              <a:pPr algn="l" rtl="0">
                <a:lnSpc>
                  <a:spcPts val="800"/>
                </a:lnSpc>
                <a:defRPr sz="1000"/>
              </a:pPr>
              <a:endParaRPr lang="en-US" sz="800" b="0" i="0" u="none" strike="noStrike" baseline="0">
                <a:solidFill>
                  <a:srgbClr val="000000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7926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382" y="1428801"/>
            <a:ext cx="7535333" cy="4818694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87548" y="165783"/>
            <a:ext cx="7099251" cy="1143000"/>
          </a:xfrm>
        </p:spPr>
        <p:txBody>
          <a:bodyPr/>
          <a:lstStyle/>
          <a:p>
            <a:r>
              <a:rPr lang="en-US" dirty="0" smtClean="0"/>
              <a:t>Transmission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141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 Mixer Disks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C1:  4/5 mm thick, 4mm </a:t>
            </a:r>
            <a:r>
              <a:rPr lang="en-US" u="sng" dirty="0" err="1" smtClean="0"/>
              <a:t>dia</a:t>
            </a:r>
            <a:r>
              <a:rPr lang="en-US" u="sng" dirty="0" smtClean="0"/>
              <a:t>            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00050"/>
            <a:r>
              <a:rPr lang="en-US" dirty="0" smtClean="0"/>
              <a:t>A.HO.0.01Al4, e, b, j     </a:t>
            </a:r>
            <a:r>
              <a:rPr lang="en-US" dirty="0" smtClean="0">
                <a:solidFill>
                  <a:srgbClr val="800000"/>
                </a:solidFill>
              </a:rPr>
              <a:t>	78%</a:t>
            </a:r>
          </a:p>
          <a:p>
            <a:pPr marL="400050"/>
            <a:r>
              <a:rPr lang="en-US" dirty="0" smtClean="0"/>
              <a:t>A.HO.0.04Al5, e, b, j	  </a:t>
            </a:r>
            <a:r>
              <a:rPr lang="en-US" dirty="0" smtClean="0">
                <a:solidFill>
                  <a:srgbClr val="800000"/>
                </a:solidFill>
              </a:rPr>
              <a:t>77%</a:t>
            </a:r>
          </a:p>
          <a:p>
            <a:pPr marL="400050"/>
            <a:r>
              <a:rPr lang="en-US" dirty="0" smtClean="0"/>
              <a:t>D.HO.0.01 Delrin4, e, b, j		</a:t>
            </a:r>
            <a:r>
              <a:rPr lang="en-US" dirty="0" smtClean="0">
                <a:solidFill>
                  <a:srgbClr val="800000"/>
                </a:solidFill>
              </a:rPr>
              <a:t>78%</a:t>
            </a:r>
          </a:p>
          <a:p>
            <a:pPr marL="400050"/>
            <a:r>
              <a:rPr lang="en-US" dirty="0" smtClean="0"/>
              <a:t>D.HO.0.04 Delrin5, e, b, j		</a:t>
            </a:r>
            <a:r>
              <a:rPr lang="en-US" dirty="0" smtClean="0">
                <a:solidFill>
                  <a:srgbClr val="800000"/>
                </a:solidFill>
              </a:rPr>
              <a:t>78%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C1:  </a:t>
            </a:r>
            <a:r>
              <a:rPr lang="en-US" u="sng" dirty="0"/>
              <a:t>4mm thick 4mm </a:t>
            </a:r>
            <a:r>
              <a:rPr lang="en-US" u="sng" dirty="0" err="1" smtClean="0"/>
              <a:t>dia</a:t>
            </a:r>
            <a:endParaRPr lang="en-US" u="sn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D.HO.0.02 </a:t>
            </a:r>
            <a:r>
              <a:rPr lang="en-US" dirty="0" err="1"/>
              <a:t>Delrin</a:t>
            </a:r>
            <a:r>
              <a:rPr lang="en-US" dirty="0"/>
              <a:t>, e, b, P3 </a:t>
            </a:r>
            <a:r>
              <a:rPr lang="en-US" dirty="0">
                <a:solidFill>
                  <a:srgbClr val="800000"/>
                </a:solidFill>
              </a:rPr>
              <a:t>82%</a:t>
            </a:r>
          </a:p>
          <a:p>
            <a:r>
              <a:rPr lang="en-US" dirty="0"/>
              <a:t>D.HO.0.03 </a:t>
            </a:r>
            <a:r>
              <a:rPr lang="en-US" dirty="0" err="1"/>
              <a:t>Delrin</a:t>
            </a:r>
            <a:r>
              <a:rPr lang="en-US" dirty="0"/>
              <a:t>, e, b, P3 </a:t>
            </a:r>
            <a:r>
              <a:rPr lang="en-US" dirty="0">
                <a:solidFill>
                  <a:srgbClr val="800000"/>
                </a:solidFill>
              </a:rPr>
              <a:t>85% </a:t>
            </a:r>
            <a:r>
              <a:rPr lang="en-US" dirty="0"/>
              <a:t>      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53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 Mixer Disks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/>
              <a:t>SGS: 4/5 mm thick, 3.25mm </a:t>
            </a:r>
            <a:r>
              <a:rPr lang="en-US" u="sng" dirty="0" err="1" smtClean="0"/>
              <a:t>dia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D.HO.1*2.01 Delrin4, b, P3		</a:t>
            </a:r>
            <a:r>
              <a:rPr lang="en-US" dirty="0">
                <a:solidFill>
                  <a:srgbClr val="800000"/>
                </a:solidFill>
              </a:rPr>
              <a:t>84%</a:t>
            </a:r>
          </a:p>
          <a:p>
            <a:r>
              <a:rPr lang="en-US" dirty="0"/>
              <a:t>D.HO.1*2.02 Delrin4, b, P3	</a:t>
            </a:r>
            <a:r>
              <a:rPr lang="en-US" dirty="0">
                <a:solidFill>
                  <a:srgbClr val="800000"/>
                </a:solidFill>
              </a:rPr>
              <a:t>84%</a:t>
            </a:r>
          </a:p>
          <a:p>
            <a:r>
              <a:rPr lang="en-US" dirty="0"/>
              <a:t>D.HO.1*2.03 Delrin4, b, P3	</a:t>
            </a:r>
            <a:r>
              <a:rPr lang="en-US" dirty="0">
                <a:solidFill>
                  <a:srgbClr val="800000"/>
                </a:solidFill>
              </a:rPr>
              <a:t>81%</a:t>
            </a:r>
          </a:p>
          <a:p>
            <a:r>
              <a:rPr lang="en-US" dirty="0"/>
              <a:t>D.HO.1*2.04 Delrin5, b, j		</a:t>
            </a:r>
            <a:r>
              <a:rPr lang="en-US" dirty="0">
                <a:solidFill>
                  <a:srgbClr val="800000"/>
                </a:solidFill>
              </a:rPr>
              <a:t>77%</a:t>
            </a:r>
          </a:p>
          <a:p>
            <a:r>
              <a:rPr lang="en-US" dirty="0"/>
              <a:t>A.HO.1*2.04 Al5, bond, j		</a:t>
            </a:r>
            <a:r>
              <a:rPr lang="en-US" dirty="0">
                <a:solidFill>
                  <a:srgbClr val="800000"/>
                </a:solidFill>
              </a:rPr>
              <a:t>82%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2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Mixer Study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light </a:t>
            </a:r>
            <a:r>
              <a:rPr lang="en-US" dirty="0"/>
              <a:t>t</a:t>
            </a:r>
            <a:r>
              <a:rPr lang="en-US" dirty="0" smtClean="0"/>
              <a:t>ransmission</a:t>
            </a:r>
          </a:p>
          <a:p>
            <a:r>
              <a:rPr lang="en-US" dirty="0" smtClean="0"/>
              <a:t>Uniformity of distribution of illumination</a:t>
            </a:r>
          </a:p>
          <a:p>
            <a:r>
              <a:rPr lang="en-US" dirty="0" smtClean="0"/>
              <a:t>Light reduction per photo element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630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 Structure</a:t>
            </a:r>
            <a:endParaRPr lang="en-US" dirty="0"/>
          </a:p>
        </p:txBody>
      </p:sp>
      <p:pic>
        <p:nvPicPr>
          <p:cNvPr id="4" name="Content Placeholder 3" descr="Randy_1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35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 Structure</a:t>
            </a:r>
            <a:endParaRPr lang="en-US" dirty="0"/>
          </a:p>
        </p:txBody>
      </p:sp>
      <p:pic>
        <p:nvPicPr>
          <p:cNvPr id="4" name="Content Placeholder 3" descr="Randy_1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27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 Mixer Plates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SGS, 4/5mm thick, 3.25mm </a:t>
            </a:r>
            <a:r>
              <a:rPr lang="en-US" u="sng" dirty="0" err="1" smtClean="0"/>
              <a:t>dia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A.HB.11 Al4, bond, P3	</a:t>
            </a:r>
            <a:r>
              <a:rPr lang="en-US" dirty="0" smtClean="0">
                <a:solidFill>
                  <a:srgbClr val="800000"/>
                </a:solidFill>
              </a:rPr>
              <a:t>89%</a:t>
            </a:r>
          </a:p>
          <a:p>
            <a:r>
              <a:rPr lang="en-US" dirty="0" smtClean="0"/>
              <a:t>A.HB.12	Al4, bond, P3 	</a:t>
            </a:r>
            <a:r>
              <a:rPr lang="en-US" dirty="0" smtClean="0">
                <a:solidFill>
                  <a:srgbClr val="800000"/>
                </a:solidFill>
              </a:rPr>
              <a:t>89%</a:t>
            </a:r>
          </a:p>
          <a:p>
            <a:r>
              <a:rPr lang="en-US" dirty="0" smtClean="0"/>
              <a:t>A.HB.13 Al4, bond, P3	</a:t>
            </a:r>
            <a:r>
              <a:rPr lang="en-US" dirty="0" smtClean="0">
                <a:solidFill>
                  <a:srgbClr val="800000"/>
                </a:solidFill>
              </a:rPr>
              <a:t>89%</a:t>
            </a:r>
          </a:p>
          <a:p>
            <a:r>
              <a:rPr lang="en-US" dirty="0" smtClean="0"/>
              <a:t>A.HB.14 Al4, bond, P3	</a:t>
            </a:r>
            <a:r>
              <a:rPr lang="en-US" dirty="0" smtClean="0">
                <a:solidFill>
                  <a:srgbClr val="800000"/>
                </a:solidFill>
              </a:rPr>
              <a:t>87%</a:t>
            </a:r>
          </a:p>
          <a:p>
            <a:r>
              <a:rPr lang="en-US" dirty="0" smtClean="0"/>
              <a:t>A.HB.15 Al4, bond, P3	</a:t>
            </a:r>
            <a:r>
              <a:rPr lang="en-US" dirty="0" smtClean="0">
                <a:solidFill>
                  <a:srgbClr val="800000"/>
                </a:solidFill>
              </a:rPr>
              <a:t>89%</a:t>
            </a:r>
          </a:p>
          <a:p>
            <a:r>
              <a:rPr lang="en-US" dirty="0" smtClean="0"/>
              <a:t>A.HB.05 Al5, bond, j	</a:t>
            </a:r>
            <a:r>
              <a:rPr lang="en-US" dirty="0" smtClean="0">
                <a:solidFill>
                  <a:srgbClr val="800000"/>
                </a:solidFill>
              </a:rPr>
              <a:t>82%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682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Square cross sections are better avoided – machining and surface issues; corners…</a:t>
            </a:r>
          </a:p>
          <a:p>
            <a:r>
              <a:rPr lang="en-US" dirty="0" smtClean="0"/>
              <a:t>Cylindrical thick-clad fiber mixers have good characteristics…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Excellent surface properties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Thick cladding keeps light away from support/mounting structure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Excellent light transmission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Challenges – dimensional tolerances and bonding</a:t>
            </a:r>
          </a:p>
          <a:p>
            <a:r>
              <a:rPr lang="en-US" dirty="0" smtClean="0"/>
              <a:t>Would be good to have </a:t>
            </a:r>
            <a:r>
              <a:rPr lang="en-US" dirty="0" err="1" smtClean="0"/>
              <a:t>SiPM</a:t>
            </a:r>
            <a:r>
              <a:rPr lang="en-US" dirty="0" smtClean="0"/>
              <a:t> of circular shape to match the cylindrical mixers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292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issues…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651" y="1850864"/>
            <a:ext cx="5524500" cy="363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76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RBX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38" y="1517322"/>
            <a:ext cx="7467600" cy="42672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4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RBX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616" y="1150219"/>
            <a:ext cx="6677721" cy="540179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51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RM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562" y="1582934"/>
            <a:ext cx="6485412" cy="461512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286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RM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26" y="1572660"/>
            <a:ext cx="9144000" cy="467861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477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possible approach to HE RBX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295" y="1318381"/>
            <a:ext cx="6352419" cy="513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1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Mixers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Mixer formats</a:t>
            </a:r>
          </a:p>
          <a:p>
            <a:pPr lvl="1"/>
            <a:r>
              <a:rPr lang="en-US" dirty="0" smtClean="0"/>
              <a:t>Single  structures</a:t>
            </a:r>
          </a:p>
          <a:p>
            <a:pPr lvl="2"/>
            <a:r>
              <a:rPr lang="en-US" dirty="0" smtClean="0"/>
              <a:t>Varying cross sections, materials and properties</a:t>
            </a:r>
          </a:p>
          <a:p>
            <a:pPr lvl="1"/>
            <a:r>
              <a:rPr lang="en-US" dirty="0" smtClean="0"/>
              <a:t>Multi-element structures</a:t>
            </a:r>
          </a:p>
          <a:p>
            <a:pPr lvl="2"/>
            <a:r>
              <a:rPr lang="en-US" dirty="0" smtClean="0"/>
              <a:t>Use in HO and HB ODU</a:t>
            </a:r>
          </a:p>
          <a:p>
            <a:pPr lvl="2"/>
            <a:r>
              <a:rPr lang="en-US" dirty="0" smtClean="0"/>
              <a:t>Intention is to expand application to HE ODU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370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 for 2012/2013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Redesign the HE RBX – working prototype in 18 months (summer 2013)</a:t>
            </a:r>
          </a:p>
          <a:p>
            <a:pPr lvl="1"/>
            <a:r>
              <a:rPr lang="en-US" dirty="0" smtClean="0"/>
              <a:t>RM</a:t>
            </a:r>
          </a:p>
          <a:p>
            <a:pPr lvl="2"/>
            <a:r>
              <a:rPr lang="en-US" dirty="0" smtClean="0"/>
              <a:t>Four QIE cards (12 channel)</a:t>
            </a:r>
          </a:p>
          <a:p>
            <a:pPr lvl="2"/>
            <a:r>
              <a:rPr lang="en-US" dirty="0" smtClean="0"/>
              <a:t>One control card</a:t>
            </a:r>
          </a:p>
          <a:p>
            <a:pPr lvl="2"/>
            <a:r>
              <a:rPr lang="en-US" dirty="0" smtClean="0"/>
              <a:t>Compatibility with HB and HE – goal to use same cards</a:t>
            </a:r>
          </a:p>
          <a:p>
            <a:r>
              <a:rPr lang="en-US" dirty="0" smtClean="0"/>
              <a:t>Built RM for H2 beam tests for summer/fall 2012 </a:t>
            </a:r>
          </a:p>
          <a:p>
            <a:pPr lvl="2"/>
            <a:r>
              <a:rPr lang="en-US" dirty="0" smtClean="0"/>
              <a:t>These would be existing RM, but HPD replaced by </a:t>
            </a:r>
            <a:r>
              <a:rPr lang="en-US" dirty="0" err="1" smtClean="0"/>
              <a:t>SiPM</a:t>
            </a:r>
            <a:endParaRPr lang="en-US" dirty="0" smtClean="0"/>
          </a:p>
          <a:p>
            <a:pPr lvl="2"/>
            <a:r>
              <a:rPr lang="en-US" dirty="0" smtClean="0"/>
              <a:t>For studying depth sampling in HE</a:t>
            </a:r>
          </a:p>
          <a:p>
            <a:pPr lvl="2"/>
            <a:r>
              <a:rPr lang="en-US" dirty="0" smtClean="0"/>
              <a:t>Make a full complement (4) of HE/RM with </a:t>
            </a:r>
            <a:r>
              <a:rPr lang="en-US" dirty="0" err="1" smtClean="0"/>
              <a:t>SiPM</a:t>
            </a:r>
            <a:r>
              <a:rPr lang="en-US" dirty="0" smtClean="0"/>
              <a:t> readout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30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72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Mixers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structures</a:t>
            </a:r>
          </a:p>
          <a:p>
            <a:pPr lvl="1"/>
            <a:r>
              <a:rPr lang="en-US" dirty="0" smtClean="0"/>
              <a:t>Cores</a:t>
            </a:r>
          </a:p>
          <a:p>
            <a:pPr lvl="1"/>
            <a:r>
              <a:rPr lang="en-US" dirty="0" smtClean="0"/>
              <a:t>Aperture surface preparations</a:t>
            </a:r>
          </a:p>
          <a:p>
            <a:pPr lvl="1"/>
            <a:r>
              <a:rPr lang="en-US" dirty="0" smtClean="0"/>
              <a:t>Thicknesses</a:t>
            </a:r>
          </a:p>
          <a:p>
            <a:pPr lvl="1"/>
            <a:r>
              <a:rPr lang="en-US" dirty="0" smtClean="0"/>
              <a:t>End finishing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35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Mixers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Setups</a:t>
            </a:r>
          </a:p>
          <a:p>
            <a:pPr lvl="1"/>
            <a:r>
              <a:rPr lang="en-US" dirty="0" smtClean="0"/>
              <a:t>1.  CCD imaging</a:t>
            </a:r>
          </a:p>
          <a:p>
            <a:pPr lvl="3"/>
            <a:r>
              <a:rPr lang="en-US" dirty="0" smtClean="0"/>
              <a:t>Uniformity studies</a:t>
            </a:r>
          </a:p>
          <a:p>
            <a:pPr lvl="3"/>
            <a:r>
              <a:rPr lang="en-US" dirty="0" err="1" smtClean="0"/>
              <a:t>Pulseheight</a:t>
            </a:r>
            <a:r>
              <a:rPr lang="en-US" dirty="0" smtClean="0"/>
              <a:t> </a:t>
            </a:r>
            <a:r>
              <a:rPr lang="en-US" dirty="0" err="1" smtClean="0"/>
              <a:t>histogramming</a:t>
            </a:r>
            <a:r>
              <a:rPr lang="en-US" dirty="0" smtClean="0"/>
              <a:t> technique</a:t>
            </a:r>
          </a:p>
          <a:p>
            <a:pPr lvl="1"/>
            <a:r>
              <a:rPr lang="en-US" dirty="0" smtClean="0"/>
              <a:t>2.  P/N diode current sensing</a:t>
            </a:r>
          </a:p>
          <a:p>
            <a:pPr lvl="3"/>
            <a:r>
              <a:rPr lang="en-US" dirty="0" smtClean="0"/>
              <a:t>Transmission measurement</a:t>
            </a:r>
          </a:p>
          <a:p>
            <a:pPr lvl="1"/>
            <a:r>
              <a:rPr lang="en-US" dirty="0" smtClean="0"/>
              <a:t>3.  Beam tests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06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 Mixers</a:t>
            </a:r>
            <a:endParaRPr lang="en-US" dirty="0"/>
          </a:p>
        </p:txBody>
      </p:sp>
      <p:pic>
        <p:nvPicPr>
          <p:cNvPr id="4" name="Content Placeholder 3" descr="Randy_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46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Station for Current Measurements</a:t>
            </a:r>
            <a:endParaRPr lang="en-US" dirty="0"/>
          </a:p>
        </p:txBody>
      </p:sp>
      <p:pic>
        <p:nvPicPr>
          <p:cNvPr id="4" name="Content Placeholder 3" descr="Randy_1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88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Measurements</a:t>
            </a:r>
            <a:endParaRPr lang="en-US" dirty="0"/>
          </a:p>
        </p:txBody>
      </p:sp>
      <p:pic>
        <p:nvPicPr>
          <p:cNvPr id="4" name="Content Placeholder 3" descr="Randy_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94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andy_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Ruchti, Notre Dame et al, CMS Upgrade Week at Fermilab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A4BF-84D3-9C43-88EC-E2859F0C3EA3}" type="slidenum">
              <a:rPr lang="en-US" smtClean="0"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71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1056</Words>
  <Application>Microsoft Macintosh PowerPoint</Application>
  <PresentationFormat>On-screen Show (4:3)</PresentationFormat>
  <Paragraphs>188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EODU, Mixers and Plans for 2012</vt:lpstr>
      <vt:lpstr>Mixer Study Objectives</vt:lpstr>
      <vt:lpstr>Mixers - 1</vt:lpstr>
      <vt:lpstr>Mixers - 2</vt:lpstr>
      <vt:lpstr>Mixers - 3</vt:lpstr>
      <vt:lpstr>HO Mixers</vt:lpstr>
      <vt:lpstr>Test Station for Current Measurements</vt:lpstr>
      <vt:lpstr>Current Measurements</vt:lpstr>
      <vt:lpstr>PowerPoint Presentation</vt:lpstr>
      <vt:lpstr>Test Station for CCD Imaging</vt:lpstr>
      <vt:lpstr>CCD Testing</vt:lpstr>
      <vt:lpstr>CCD Imaging</vt:lpstr>
      <vt:lpstr>Mixer characterization  – on the right track</vt:lpstr>
      <vt:lpstr>Mixer Characterization  – illustrating problems…</vt:lpstr>
      <vt:lpstr>Mixer Characterization - recent</vt:lpstr>
      <vt:lpstr>HO Mixers – Current Studies</vt:lpstr>
      <vt:lpstr>Transmission measurements</vt:lpstr>
      <vt:lpstr>HO Mixer Disks</vt:lpstr>
      <vt:lpstr>HO Mixer Disks</vt:lpstr>
      <vt:lpstr>HB Structure</vt:lpstr>
      <vt:lpstr>HB Structure</vt:lpstr>
      <vt:lpstr>HB Mixer Plates</vt:lpstr>
      <vt:lpstr>Lessons learned…</vt:lpstr>
      <vt:lpstr>Cross section issues…</vt:lpstr>
      <vt:lpstr>HE RBX</vt:lpstr>
      <vt:lpstr>HE RBX</vt:lpstr>
      <vt:lpstr>HE RM</vt:lpstr>
      <vt:lpstr>HE RM</vt:lpstr>
      <vt:lpstr>A possible approach to HE RBX</vt:lpstr>
      <vt:lpstr>Thoughts for 2012/2013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EODU, Mixers and Plans for 2012</dc:title>
  <dc:creator>Randal Ruchti</dc:creator>
  <cp:lastModifiedBy>Randal Ruchti</cp:lastModifiedBy>
  <cp:revision>39</cp:revision>
  <dcterms:created xsi:type="dcterms:W3CDTF">2011-11-07T04:02:15Z</dcterms:created>
  <dcterms:modified xsi:type="dcterms:W3CDTF">2011-11-07T13:16:30Z</dcterms:modified>
</cp:coreProperties>
</file>