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2" r:id="rId2"/>
    <p:sldId id="274" r:id="rId3"/>
    <p:sldId id="275" r:id="rId4"/>
    <p:sldId id="276" r:id="rId5"/>
    <p:sldId id="277" r:id="rId6"/>
    <p:sldId id="315" r:id="rId7"/>
    <p:sldId id="320" r:id="rId8"/>
    <p:sldId id="321" r:id="rId9"/>
    <p:sldId id="325" r:id="rId10"/>
    <p:sldId id="324" r:id="rId11"/>
    <p:sldId id="327" r:id="rId12"/>
    <p:sldId id="326" r:id="rId13"/>
    <p:sldId id="328" r:id="rId14"/>
    <p:sldId id="286" r:id="rId15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DFF31F"/>
    <a:srgbClr val="DEF915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1" autoAdjust="0"/>
    <p:restoredTop sz="90929"/>
  </p:normalViewPr>
  <p:slideViewPr>
    <p:cSldViewPr snapToObjects="1">
      <p:cViewPr varScale="1">
        <p:scale>
          <a:sx n="94" d="100"/>
          <a:sy n="94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7" d="100"/>
          <a:sy n="87" d="100"/>
        </p:scale>
        <p:origin x="-1386" y="-72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257356" y="9144870"/>
            <a:ext cx="800490" cy="2656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855" tIns="46763" rIns="91855" bIns="46763">
            <a:spAutoFit/>
          </a:bodyPr>
          <a:lstStyle/>
          <a:p>
            <a:pPr algn="ctr" defTabSz="913927">
              <a:lnSpc>
                <a:spcPct val="90000"/>
              </a:lnSpc>
              <a:defRPr/>
            </a:pPr>
            <a:r>
              <a:rPr lang="en-US" sz="1200" b="0" dirty="0">
                <a:latin typeface="Arial" charset="0"/>
              </a:rPr>
              <a:t>Page </a:t>
            </a:r>
            <a:fld id="{081F884F-025C-4C4D-9225-24D36B75B2B4}" type="slidenum">
              <a:rPr lang="en-US" sz="1200" b="0">
                <a:latin typeface="Arial" charset="0"/>
              </a:rPr>
              <a:pPr algn="ctr" defTabSz="913927">
                <a:lnSpc>
                  <a:spcPct val="90000"/>
                </a:lnSpc>
                <a:defRPr/>
              </a:pPr>
              <a:t>‹#›</a:t>
            </a:fld>
            <a:endParaRPr lang="en-US" sz="1200" b="0" dirty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031" y="4559989"/>
            <a:ext cx="5365139" cy="432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196" tIns="46763" rIns="95196" bIns="467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4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79963" cy="3584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257356" y="9144870"/>
            <a:ext cx="800490" cy="2656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855" tIns="46763" rIns="91855" bIns="46763">
            <a:spAutoFit/>
          </a:bodyPr>
          <a:lstStyle/>
          <a:p>
            <a:pPr algn="ctr" defTabSz="913927">
              <a:lnSpc>
                <a:spcPct val="90000"/>
              </a:lnSpc>
              <a:defRPr/>
            </a:pPr>
            <a:r>
              <a:rPr lang="en-US" sz="1200" b="0" dirty="0">
                <a:latin typeface="Arial" charset="0"/>
              </a:rPr>
              <a:t>Page </a:t>
            </a:r>
            <a:fld id="{F8AE8644-9D06-403A-B647-C34986E40D37}" type="slidenum">
              <a:rPr lang="en-US" sz="1200" b="0">
                <a:latin typeface="Arial" charset="0"/>
              </a:rPr>
              <a:pPr algn="ctr" defTabSz="913927">
                <a:lnSpc>
                  <a:spcPct val="90000"/>
                </a:lnSpc>
                <a:defRPr/>
              </a:pPr>
              <a:t>‹#›</a:t>
            </a:fld>
            <a:endParaRPr lang="en-US" sz="1200" b="0" dirty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9" y="9119474"/>
            <a:ext cx="3169920" cy="480060"/>
          </a:xfrm>
          <a:prstGeom prst="rect">
            <a:avLst/>
          </a:prstGeom>
        </p:spPr>
        <p:txBody>
          <a:bodyPr lIns="94851" tIns="47425" rIns="94851" bIns="47425"/>
          <a:lstStyle/>
          <a:p>
            <a:fld id="{3A468922-7B5A-4A6E-8250-BCE030C816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3500" y="241300"/>
            <a:ext cx="1924050" cy="612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241300"/>
            <a:ext cx="5619750" cy="612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257300"/>
            <a:ext cx="37719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5650" y="1257300"/>
            <a:ext cx="37719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19238" y="241300"/>
            <a:ext cx="5888037" cy="838200"/>
          </a:xfrm>
          <a:prstGeom prst="rect">
            <a:avLst/>
          </a:prstGeom>
          <a:gradFill rotWithShape="0">
            <a:gsLst>
              <a:gs pos="0">
                <a:srgbClr val="DFF31F">
                  <a:gamma/>
                  <a:tint val="42353"/>
                  <a:invGamma/>
                </a:srgbClr>
              </a:gs>
              <a:gs pos="100000">
                <a:srgbClr val="DFF31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8081963" y="6602413"/>
            <a:ext cx="33655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>
              <a:defRPr/>
            </a:pPr>
            <a:fld id="{DE804CE1-88C7-4822-B5E5-36A2D11BFBF1}" type="slidenum">
              <a:rPr lang="en-US" sz="1000">
                <a:solidFill>
                  <a:schemeClr val="tx2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sz="10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79450" y="6565900"/>
            <a:ext cx="7683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79450" y="241300"/>
            <a:ext cx="1219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2055" name="Picture 1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5800" y="241300"/>
            <a:ext cx="833438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7223125" y="-15875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7407275" y="241300"/>
            <a:ext cx="930275" cy="838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7407275" y="241300"/>
            <a:ext cx="930275" cy="842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/>
              <a:t>H</a:t>
            </a:r>
          </a:p>
          <a:p>
            <a:pPr>
              <a:spcBef>
                <a:spcPct val="50000"/>
              </a:spcBef>
              <a:defRPr/>
            </a:pPr>
            <a:r>
              <a:rPr lang="en-US" sz="900"/>
              <a:t>       C</a:t>
            </a:r>
          </a:p>
          <a:p>
            <a:pPr>
              <a:spcBef>
                <a:spcPct val="50000"/>
              </a:spcBef>
              <a:defRPr/>
            </a:pPr>
            <a:r>
              <a:rPr lang="en-US" sz="900"/>
              <a:t>              A</a:t>
            </a:r>
          </a:p>
          <a:p>
            <a:pPr>
              <a:spcBef>
                <a:spcPct val="50000"/>
              </a:spcBef>
              <a:defRPr/>
            </a:pPr>
            <a:r>
              <a:rPr lang="en-US" sz="900"/>
              <a:t>                      L</a:t>
            </a:r>
            <a:endParaRPr lang="en-US"/>
          </a:p>
        </p:txBody>
      </p:sp>
      <p:sp>
        <p:nvSpPr>
          <p:cNvPr id="2059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1350" y="1257300"/>
            <a:ext cx="76962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3000" b="1">
          <a:solidFill>
            <a:srgbClr val="FC0128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rgbClr val="114FFB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defRPr sz="2400">
          <a:solidFill>
            <a:srgbClr val="005400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b="1">
          <a:solidFill>
            <a:srgbClr val="DC008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>
          <a:solidFill>
            <a:schemeClr val="tx2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>
          <a:solidFill>
            <a:schemeClr val="tx2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>
          <a:solidFill>
            <a:schemeClr val="tx2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>
          <a:solidFill>
            <a:schemeClr val="tx2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HF </a:t>
            </a:r>
            <a:r>
              <a:rPr lang="en-US" dirty="0" smtClean="0"/>
              <a:t>Upgrade</a:t>
            </a:r>
            <a:endParaRPr lang="en-US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  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HF </a:t>
            </a:r>
            <a:r>
              <a:rPr lang="en-US" dirty="0" smtClean="0"/>
              <a:t>Upgrade</a:t>
            </a:r>
            <a:endParaRPr lang="en-US" dirty="0" smtClean="0"/>
          </a:p>
          <a:p>
            <a:pPr algn="ctr"/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November 7, </a:t>
            </a:r>
            <a:r>
              <a:rPr lang="en-US" sz="2400" dirty="0" smtClean="0">
                <a:solidFill>
                  <a:schemeClr val="tx1"/>
                </a:solidFill>
              </a:rPr>
              <a:t>2011</a:t>
            </a:r>
          </a:p>
          <a:p>
            <a:pPr algn="ctr"/>
            <a:r>
              <a:rPr lang="en-US" sz="2000" b="0" dirty="0" smtClean="0">
                <a:solidFill>
                  <a:schemeClr val="tx1"/>
                </a:solidFill>
              </a:rPr>
              <a:t>T. Shaw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Winchester solution -&gt; </a:t>
            </a:r>
            <a:r>
              <a:rPr lang="en-US" sz="2800" dirty="0" smtClean="0"/>
              <a:t>Possible Readout </a:t>
            </a:r>
            <a:r>
              <a:rPr lang="en-US" sz="2800" dirty="0" smtClean="0"/>
              <a:t>card/crate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SOME PRELIMINARY </a:t>
            </a:r>
            <a:r>
              <a:rPr lang="en-US" sz="2400" dirty="0" smtClean="0">
                <a:solidFill>
                  <a:schemeClr val="tx1"/>
                </a:solidFill>
              </a:rPr>
              <a:t>THOUGHTS – Assumes 4 anode readout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Assuming we will maintain </a:t>
            </a:r>
            <a:r>
              <a:rPr lang="en-US" sz="2400" dirty="0" err="1" smtClean="0">
                <a:solidFill>
                  <a:srgbClr val="00B050"/>
                </a:solidFill>
              </a:rPr>
              <a:t>Eurocard</a:t>
            </a:r>
            <a:r>
              <a:rPr lang="en-US" sz="2400" dirty="0" smtClean="0">
                <a:solidFill>
                  <a:srgbClr val="00B050"/>
                </a:solidFill>
              </a:rPr>
              <a:t> format</a:t>
            </a:r>
            <a:endParaRPr lang="en-US" sz="2400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9u card size would allow for 48 channel cards; this would be the same as </a:t>
            </a:r>
            <a:r>
              <a:rPr lang="en-US" sz="2000" dirty="0" smtClean="0"/>
              <a:t>what </a:t>
            </a:r>
            <a:r>
              <a:rPr lang="en-US" sz="2000" dirty="0" smtClean="0"/>
              <a:t>is proposed for an RM in HB/HE/HO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new backplane would have 1.2" spacing rather than the current 0.8".  </a:t>
            </a:r>
            <a:r>
              <a:rPr lang="en-US" sz="2000" dirty="0" smtClean="0"/>
              <a:t>This is due to new connector size.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QIEs </a:t>
            </a:r>
            <a:r>
              <a:rPr lang="en-US" sz="2000" dirty="0" smtClean="0"/>
              <a:t>would be placed on both sides of the board.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With 1.2" spacing, we can have 14 slots.  One slot for a </a:t>
            </a:r>
            <a:r>
              <a:rPr lang="en-US" sz="2000" dirty="0" err="1" smtClean="0"/>
              <a:t>ngCCM</a:t>
            </a:r>
            <a:r>
              <a:rPr lang="en-US" sz="2000" dirty="0" smtClean="0"/>
              <a:t> and one slot for a calibration module, leaves 12 slots for FE cards. 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Thus, a crate would cover 6 ROBOX.  We would need a total of 12 9U crates in place of the 24 6u crates we have now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9U Card Format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1524000"/>
            <a:ext cx="49600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FPGA logic, </a:t>
            </a:r>
            <a:r>
              <a:rPr lang="en-US" dirty="0" err="1" smtClean="0"/>
              <a:t>serializers</a:t>
            </a:r>
            <a:r>
              <a:rPr lang="en-US" dirty="0" smtClean="0"/>
              <a:t> and fiber drivers</a:t>
            </a:r>
          </a:p>
          <a:p>
            <a:r>
              <a:rPr lang="en-US" dirty="0" smtClean="0"/>
              <a:t>Could be onboard or use transition module</a:t>
            </a:r>
          </a:p>
          <a:p>
            <a:endParaRPr lang="en-US" dirty="0" smtClean="0"/>
          </a:p>
          <a:p>
            <a:r>
              <a:rPr lang="en-US" dirty="0" smtClean="0"/>
              <a:t>48 channel card – 24 QIEs on both top/bottom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7431" r="37838" b="4954"/>
          <a:stretch>
            <a:fillRect/>
          </a:stretch>
        </p:blipFill>
        <p:spPr bwMode="auto">
          <a:xfrm>
            <a:off x="304800" y="1113183"/>
            <a:ext cx="2895600" cy="528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877425" cy="741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96334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From IANOS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31681" y="155626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X2?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3U or 6U formats also possible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3581400"/>
            <a:ext cx="216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channel 3U card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5486400"/>
            <a:ext cx="216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 channel 6U card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724400"/>
            <a:ext cx="42114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Custom backplane could funnel</a:t>
            </a:r>
          </a:p>
          <a:p>
            <a:r>
              <a:rPr lang="en-US" dirty="0" smtClean="0"/>
              <a:t>Data to the FPGA, </a:t>
            </a:r>
            <a:r>
              <a:rPr lang="en-US" dirty="0" err="1" smtClean="0"/>
              <a:t>serializer</a:t>
            </a:r>
            <a:r>
              <a:rPr lang="en-US" dirty="0" smtClean="0"/>
              <a:t> and fiber </a:t>
            </a:r>
          </a:p>
          <a:p>
            <a:r>
              <a:rPr lang="en-US" dirty="0" smtClean="0"/>
              <a:t>Drivers located on a transition module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 l="5975" t="5825" r="9748" b="8738"/>
          <a:stretch>
            <a:fillRect/>
          </a:stretch>
        </p:blipFill>
        <p:spPr bwMode="auto">
          <a:xfrm>
            <a:off x="5181600" y="1274927"/>
            <a:ext cx="3081642" cy="404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685" t="6716" r="9231" b="54478"/>
          <a:stretch>
            <a:fillRect/>
          </a:stretch>
        </p:blipFill>
        <p:spPr bwMode="auto">
          <a:xfrm>
            <a:off x="685800" y="1274927"/>
            <a:ext cx="3081642" cy="182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HF readout crate requires</a:t>
            </a:r>
          </a:p>
          <a:p>
            <a:pPr lvl="1"/>
            <a:r>
              <a:rPr lang="en-US" dirty="0" smtClean="0"/>
              <a:t>QIE card</a:t>
            </a:r>
          </a:p>
          <a:p>
            <a:pPr lvl="2"/>
            <a:r>
              <a:rPr lang="en-US" dirty="0" smtClean="0"/>
              <a:t>How many channels?</a:t>
            </a:r>
          </a:p>
          <a:p>
            <a:pPr lvl="1"/>
            <a:r>
              <a:rPr lang="en-US" dirty="0" smtClean="0"/>
              <a:t>Custom backplane</a:t>
            </a:r>
          </a:p>
          <a:p>
            <a:pPr lvl="1"/>
            <a:r>
              <a:rPr lang="en-US" dirty="0" smtClean="0"/>
              <a:t>FPGA mezzanine/transition card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Decision on 2 or 4 anode readout?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</a:t>
            </a:r>
            <a:r>
              <a:rPr lang="en-US" dirty="0" err="1" smtClean="0"/>
              <a:t>RoBox</a:t>
            </a:r>
            <a:endParaRPr lang="en-US" dirty="0"/>
          </a:p>
        </p:txBody>
      </p:sp>
      <p:pic>
        <p:nvPicPr>
          <p:cNvPr id="4" name="Content Placeholder 3" descr="PA08002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524000"/>
            <a:ext cx="4572000" cy="3429000"/>
          </a:xfrm>
        </p:spPr>
      </p:pic>
      <p:pic>
        <p:nvPicPr>
          <p:cNvPr id="5" name="Picture 4" descr="PA0800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2590800"/>
            <a:ext cx="5029200" cy="3771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26765" y="1295400"/>
            <a:ext cx="42648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24 PMTs/</a:t>
            </a:r>
            <a:r>
              <a:rPr lang="en-US" sz="2000" dirty="0" err="1" smtClean="0"/>
              <a:t>RoBox</a:t>
            </a:r>
            <a:endParaRPr lang="en-US" sz="2000" dirty="0" smtClean="0"/>
          </a:p>
          <a:p>
            <a:pPr lvl="1"/>
            <a:r>
              <a:rPr lang="en-US" sz="2000" dirty="0" smtClean="0"/>
              <a:t>Signal &amp; Reference signals sent on a</a:t>
            </a:r>
          </a:p>
          <a:p>
            <a:pPr lvl="1"/>
            <a:r>
              <a:rPr lang="en-US" sz="2000" dirty="0" smtClean="0"/>
              <a:t>Pair of Coax for each PMT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486400"/>
            <a:ext cx="2037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 </a:t>
            </a:r>
            <a:r>
              <a:rPr lang="en-US" dirty="0" err="1" smtClean="0"/>
              <a:t>RoBox</a:t>
            </a:r>
            <a:r>
              <a:rPr lang="en-US" dirty="0" smtClean="0"/>
              <a:t>  in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HF FE Module Front Panel</a:t>
            </a:r>
            <a:endParaRPr lang="en-US" dirty="0"/>
          </a:p>
        </p:txBody>
      </p:sp>
      <p:pic>
        <p:nvPicPr>
          <p:cNvPr id="4" name="Content Placeholder 3" descr="PA080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119" t="40407" r="8330" b="39390"/>
          <a:stretch>
            <a:fillRect/>
          </a:stretch>
        </p:blipFill>
        <p:spPr>
          <a:xfrm>
            <a:off x="685800" y="2590800"/>
            <a:ext cx="7600950" cy="1447800"/>
          </a:xfrm>
        </p:spPr>
      </p:pic>
      <p:sp>
        <p:nvSpPr>
          <p:cNvPr id="5" name="TextBox 4"/>
          <p:cNvSpPr txBox="1"/>
          <p:nvPr/>
        </p:nvSpPr>
        <p:spPr>
          <a:xfrm>
            <a:off x="990600" y="4648200"/>
            <a:ext cx="5031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Each FE module reads out 6 QIEs.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 Cable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Current </a:t>
            </a:r>
            <a:r>
              <a:rPr lang="en-US" dirty="0" smtClean="0"/>
              <a:t>plans – Intermediate upgrade of cabling ONLY</a:t>
            </a:r>
            <a:endParaRPr lang="en-US" dirty="0" smtClean="0"/>
          </a:p>
          <a:p>
            <a:pPr lvl="1"/>
            <a:r>
              <a:rPr lang="en-US" dirty="0" smtClean="0"/>
              <a:t>Multi-anode readout -&gt; Fit 2x or 4x  channels/cabling into available space; no degradation in performance</a:t>
            </a:r>
          </a:p>
          <a:p>
            <a:pPr lvl="1"/>
            <a:r>
              <a:rPr lang="en-US" dirty="0" smtClean="0"/>
              <a:t>Marching orders say to plan for 4x number of current cables.</a:t>
            </a:r>
          </a:p>
          <a:p>
            <a:pPr lvl="1"/>
            <a:r>
              <a:rPr lang="en-US" dirty="0" smtClean="0"/>
              <a:t>Use same FE modules</a:t>
            </a:r>
          </a:p>
          <a:p>
            <a:pPr lvl="2"/>
            <a:r>
              <a:rPr lang="en-US" dirty="0" smtClean="0"/>
              <a:t>Some kind of patch panel/connector adapter near FE crates to convert new cabling to present connectors.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5" descr="125-2563_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00200"/>
            <a:ext cx="3581400" cy="477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Cabling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Cabling tested during November </a:t>
            </a:r>
            <a:r>
              <a:rPr lang="en-US" dirty="0" err="1" smtClean="0"/>
              <a:t>Testbeam</a:t>
            </a:r>
            <a:endParaRPr lang="en-US" dirty="0" smtClean="0"/>
          </a:p>
          <a:p>
            <a:pPr marL="971550" lvl="1" indent="-514350">
              <a:buFont typeface="Arial" pitchFamily="34" charset="0"/>
              <a:buChar char="•"/>
            </a:pPr>
            <a:r>
              <a:rPr lang="en-US" dirty="0" smtClean="0"/>
              <a:t>Winchester </a:t>
            </a:r>
            <a:r>
              <a:rPr lang="en-US" dirty="0" smtClean="0"/>
              <a:t>Electronics CMTS system customized to our </a:t>
            </a:r>
            <a:r>
              <a:rPr lang="en-US" dirty="0" smtClean="0"/>
              <a:t>application – 24 individual coax contacts/connector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333" t="32000" r="10338" b="30000"/>
          <a:stretch>
            <a:fillRect/>
          </a:stretch>
        </p:blipFill>
        <p:spPr bwMode="auto">
          <a:xfrm>
            <a:off x="5029200" y="3352800"/>
            <a:ext cx="3581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48454" t="35000" r="10580" b="25000"/>
          <a:stretch>
            <a:fillRect/>
          </a:stretch>
        </p:blipFill>
        <p:spPr bwMode="auto">
          <a:xfrm>
            <a:off x="641350" y="3200400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Winchester Hybrid</a:t>
            </a:r>
            <a:endParaRPr lang="en-US" dirty="0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5522"/>
          <a:stretch>
            <a:fillRect/>
          </a:stretch>
        </p:blipFill>
        <p:spPr bwMode="auto">
          <a:xfrm>
            <a:off x="533400" y="1257300"/>
            <a:ext cx="6612316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4648200"/>
            <a:ext cx="8174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connector has contacts for 24 coax.  Vertical and right angle connectors </a:t>
            </a:r>
          </a:p>
          <a:p>
            <a:r>
              <a:rPr lang="en-US" dirty="0" smtClean="0"/>
              <a:t>Exist.  </a:t>
            </a:r>
            <a:r>
              <a:rPr lang="en-US" dirty="0" smtClean="0"/>
              <a:t>No cable mount.  75 ohm.</a:t>
            </a:r>
          </a:p>
          <a:p>
            <a:endParaRPr lang="en-US" dirty="0" smtClean="0"/>
          </a:p>
          <a:p>
            <a:r>
              <a:rPr lang="en-US" dirty="0" smtClean="0"/>
              <a:t>Vendor has provided us with 50 </a:t>
            </a:r>
            <a:r>
              <a:rPr lang="en-US" dirty="0" smtClean="0"/>
              <a:t>ohm pins and </a:t>
            </a:r>
            <a:r>
              <a:rPr lang="en-US" dirty="0" smtClean="0"/>
              <a:t>cable connectors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Winchester Hybrid- </a:t>
            </a:r>
            <a:r>
              <a:rPr lang="en-US" dirty="0" err="1" smtClean="0"/>
              <a:t>ROBox</a:t>
            </a:r>
            <a:r>
              <a:rPr lang="en-US" dirty="0" smtClean="0"/>
              <a:t> end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23672"/>
            <a:ext cx="6934200" cy="535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Winchester Hybrid- Readout Card end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6456" y="1079500"/>
            <a:ext cx="6983826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Winchester Hybrid- Readout Card </a:t>
            </a:r>
            <a:r>
              <a:rPr lang="en-US" dirty="0" smtClean="0"/>
              <a:t>Adapter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1079500"/>
            <a:ext cx="870585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003E3E"/>
      </a:lt2>
      <a:accent1>
        <a:srgbClr val="FFD798"/>
      </a:accent1>
      <a:accent2>
        <a:srgbClr val="8CF4EA"/>
      </a:accent2>
      <a:accent3>
        <a:srgbClr val="FFFFFF"/>
      </a:accent3>
      <a:accent4>
        <a:srgbClr val="000000"/>
      </a:accent4>
      <a:accent5>
        <a:srgbClr val="FFE8CA"/>
      </a:accent5>
      <a:accent6>
        <a:srgbClr val="7EDDD4"/>
      </a:accent6>
      <a:hlink>
        <a:srgbClr val="FE9B03"/>
      </a:hlink>
      <a:folHlink>
        <a:srgbClr val="00D0D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4279</TotalTime>
  <Words>402</Words>
  <Application>Microsoft Office PowerPoint</Application>
  <PresentationFormat>Letter Paper (8.5x11 in)</PresentationFormat>
  <Paragraphs>64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HF Upgrade</vt:lpstr>
      <vt:lpstr>Existing RoBox</vt:lpstr>
      <vt:lpstr>Current HF FE Module Front Panel</vt:lpstr>
      <vt:lpstr>HF Cable Upgrade</vt:lpstr>
      <vt:lpstr>Cabling Selection</vt:lpstr>
      <vt:lpstr>Winchester Hybrid</vt:lpstr>
      <vt:lpstr>Winchester Hybrid- ROBox end</vt:lpstr>
      <vt:lpstr>Winchester Hybrid- Readout Card end</vt:lpstr>
      <vt:lpstr>Winchester Hybrid- Readout Card Adapter</vt:lpstr>
      <vt:lpstr>Winchester solution -&gt; Possible Readout card/crate</vt:lpstr>
      <vt:lpstr>9U Card Format</vt:lpstr>
      <vt:lpstr>Slide 12</vt:lpstr>
      <vt:lpstr>3U or 6U formats also possible</vt:lpstr>
      <vt:lpstr>Conclusions</vt:lpstr>
    </vt:vector>
  </TitlesOfParts>
  <Company>CMS-Fermilab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Title Goes Here</dc:title>
  <dc:creator>Dan Green</dc:creator>
  <cp:lastModifiedBy>tshaw</cp:lastModifiedBy>
  <cp:revision>109</cp:revision>
  <cp:lastPrinted>1998-12-21T22:38:24Z</cp:lastPrinted>
  <dcterms:created xsi:type="dcterms:W3CDTF">1998-04-13T17:33:42Z</dcterms:created>
  <dcterms:modified xsi:type="dcterms:W3CDTF">2011-11-04T19:33:30Z</dcterms:modified>
</cp:coreProperties>
</file>