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27"/>
  </p:notesMasterIdLst>
  <p:handoutMasterIdLst>
    <p:handoutMasterId r:id="rId28"/>
  </p:handoutMasterIdLst>
  <p:sldIdLst>
    <p:sldId id="471" r:id="rId2"/>
    <p:sldId id="475" r:id="rId3"/>
    <p:sldId id="476" r:id="rId4"/>
    <p:sldId id="477" r:id="rId5"/>
    <p:sldId id="478" r:id="rId6"/>
    <p:sldId id="479" r:id="rId7"/>
    <p:sldId id="480" r:id="rId8"/>
    <p:sldId id="481" r:id="rId9"/>
    <p:sldId id="490" r:id="rId10"/>
    <p:sldId id="491" r:id="rId11"/>
    <p:sldId id="492" r:id="rId12"/>
    <p:sldId id="493" r:id="rId13"/>
    <p:sldId id="494" r:id="rId14"/>
    <p:sldId id="495" r:id="rId15"/>
    <p:sldId id="482" r:id="rId16"/>
    <p:sldId id="499" r:id="rId17"/>
    <p:sldId id="498" r:id="rId18"/>
    <p:sldId id="483" r:id="rId19"/>
    <p:sldId id="484" r:id="rId20"/>
    <p:sldId id="485" r:id="rId21"/>
    <p:sldId id="486" r:id="rId22"/>
    <p:sldId id="488" r:id="rId23"/>
    <p:sldId id="489" r:id="rId24"/>
    <p:sldId id="496" r:id="rId25"/>
    <p:sldId id="497" r:id="rId26"/>
  </p:sldIdLst>
  <p:sldSz cx="9906000" cy="6858000" type="A4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lnSpc>
        <a:spcPct val="90000"/>
      </a:lnSpc>
      <a:spcBef>
        <a:spcPct val="30000"/>
      </a:spcBef>
      <a:spcAft>
        <a:spcPct val="0"/>
      </a:spcAft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30000"/>
      </a:spcBef>
      <a:spcAft>
        <a:spcPct val="0"/>
      </a:spcAft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30000"/>
      </a:spcBef>
      <a:spcAft>
        <a:spcPct val="0"/>
      </a:spcAft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30000"/>
      </a:spcBef>
      <a:spcAft>
        <a:spcPct val="0"/>
      </a:spcAft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3200" b="1" kern="1200">
        <a:solidFill>
          <a:srgbClr val="ED181E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99FF"/>
    <a:srgbClr val="0066FF"/>
    <a:srgbClr val="C834CC"/>
    <a:srgbClr val="0000FF"/>
    <a:srgbClr val="00FF00"/>
    <a:srgbClr val="33CCFF"/>
    <a:srgbClr val="C5C000"/>
    <a:srgbClr val="FF0000"/>
    <a:srgbClr val="CCECFF"/>
    <a:srgbClr val="F9A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60" autoAdjust="0"/>
    <p:restoredTop sz="94646" autoAdjust="0"/>
  </p:normalViewPr>
  <p:slideViewPr>
    <p:cSldViewPr>
      <p:cViewPr varScale="1">
        <p:scale>
          <a:sx n="111" d="100"/>
          <a:sy n="111" d="100"/>
        </p:scale>
        <p:origin x="-408" y="-1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6"/>
    </p:cViewPr>
  </p:sorterViewPr>
  <p:notesViewPr>
    <p:cSldViewPr>
      <p:cViewPr varScale="1">
        <p:scale>
          <a:sx n="96" d="100"/>
          <a:sy n="96" d="100"/>
        </p:scale>
        <p:origin x="-3540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ppleGothic" charset="-127"/>
                <a:cs typeface="+mn-cs"/>
              </a:defRPr>
            </a:lvl1pPr>
          </a:lstStyle>
          <a:p>
            <a:pPr>
              <a:defRPr/>
            </a:pPr>
            <a:endParaRPr lang="en-US" dirty="0">
              <a:ea typeface="Arial"/>
            </a:endParaRP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502" y="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ppleGothic" charset="-127"/>
                <a:cs typeface="+mn-cs"/>
              </a:defRPr>
            </a:lvl1pPr>
          </a:lstStyle>
          <a:p>
            <a:pPr>
              <a:defRPr/>
            </a:pPr>
            <a:endParaRPr lang="en-US" dirty="0">
              <a:ea typeface="Arial"/>
            </a:endParaRP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ppleGothic" charset="-127"/>
                <a:cs typeface="+mn-cs"/>
              </a:defRPr>
            </a:lvl1pPr>
          </a:lstStyle>
          <a:p>
            <a:pPr>
              <a:defRPr/>
            </a:pPr>
            <a:endParaRPr lang="en-US" dirty="0">
              <a:ea typeface="Arial"/>
            </a:endParaRP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502" y="912114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ppleGothic" charset="-127"/>
              </a:defRPr>
            </a:lvl1pPr>
          </a:lstStyle>
          <a:p>
            <a:fld id="{A562A832-3F3C-49FB-A854-26FCFFE94629}" type="slidenum">
              <a:rPr lang="en-US">
                <a:ea typeface="Arial"/>
              </a:rPr>
              <a:pPr/>
              <a:t>‹#›</a:t>
            </a:fld>
            <a:endParaRPr lang="en-US" dirty="0">
              <a:ea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16353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rial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502" y="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rial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720725"/>
            <a:ext cx="520065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144" y="4560570"/>
            <a:ext cx="5366914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rial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502" y="9121140"/>
            <a:ext cx="3169699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7300">
              <a:lnSpc>
                <a:spcPct val="100000"/>
              </a:lnSpc>
              <a:spcBef>
                <a:spcPct val="0"/>
              </a:spcBef>
              <a:defRPr sz="1400" b="0">
                <a:solidFill>
                  <a:schemeClr val="tx1"/>
                </a:solidFill>
                <a:ea typeface="Arial"/>
              </a:defRPr>
            </a:lvl1pPr>
          </a:lstStyle>
          <a:p>
            <a:fld id="{EE5E71CD-4F11-49CE-A6EA-35681BCC4D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30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F19E6E-A387-7343-A60A-3DCB04C4534B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ln/>
        </p:spPr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ln/>
        </p:spPr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720725"/>
            <a:ext cx="5200650" cy="3600450"/>
          </a:xfrm>
          <a:ln/>
        </p:spPr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76200"/>
            <a:ext cx="2393950" cy="6432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76200"/>
            <a:ext cx="7016750" cy="6432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62800"/>
      </p:ext>
    </p:extLst>
  </p:cSld>
  <p:clrMapOvr>
    <a:masterClrMapping/>
  </p:clrMapOvr>
  <p:transition xmlns:p14="http://schemas.microsoft.com/office/powerpoint/2010/main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1988079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64058" y="6597650"/>
            <a:ext cx="1141942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46E1-DB35-4248-BE89-FA605E5898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21972" y="6597650"/>
            <a:ext cx="522644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3566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1988079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64058" y="6597650"/>
            <a:ext cx="1141942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46E1-DB35-4248-BE89-FA605E5898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21972" y="6597650"/>
            <a:ext cx="522644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3566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1988079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64058" y="6597650"/>
            <a:ext cx="1141942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46E1-DB35-4248-BE89-FA605E5898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21972" y="6597650"/>
            <a:ext cx="522644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35662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1988079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64058" y="6597650"/>
            <a:ext cx="1141942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46E1-DB35-4248-BE89-FA605E5898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21972" y="6597650"/>
            <a:ext cx="522644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3566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0" y="6597650"/>
            <a:ext cx="1988079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64058" y="6597650"/>
            <a:ext cx="1141942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346E1-DB35-4248-BE89-FA605E589887}" type="slidenum">
              <a:rPr lang="de-AT"/>
              <a:pPr>
                <a:defRPr/>
              </a:pPr>
              <a:t>‹#›</a:t>
            </a:fld>
            <a:endParaRPr lang="de-AT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2221972" y="6597650"/>
            <a:ext cx="522644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8356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066800"/>
            <a:ext cx="470535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066800"/>
            <a:ext cx="4705350" cy="5441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155700" y="76200"/>
            <a:ext cx="7677150" cy="915988"/>
          </a:xfrm>
          <a:prstGeom prst="rect">
            <a:avLst/>
          </a:prstGeom>
          <a:gradFill rotWithShape="0">
            <a:gsLst>
              <a:gs pos="0">
                <a:srgbClr val="F3F3FF"/>
              </a:gs>
              <a:gs pos="50000">
                <a:srgbClr val="9999FF"/>
              </a:gs>
              <a:gs pos="100000">
                <a:srgbClr val="F3F3FF"/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en-US" sz="2400" b="0" dirty="0">
              <a:solidFill>
                <a:schemeClr val="tx1"/>
              </a:solidFill>
              <a:ea typeface="Arial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82550" y="6565900"/>
            <a:ext cx="2824298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zh-CN" sz="900" dirty="0" smtClean="0">
                <a:solidFill>
                  <a:schemeClr val="tx2"/>
                </a:solidFill>
                <a:ea typeface="Arial"/>
              </a:rPr>
              <a:t>W. Smith, </a:t>
            </a:r>
            <a:r>
              <a:rPr lang="en-US" altLang="zh-CN" sz="900" dirty="0">
                <a:solidFill>
                  <a:schemeClr val="tx2"/>
                </a:solidFill>
                <a:ea typeface="Arial"/>
              </a:rPr>
              <a:t>et al., U. </a:t>
            </a:r>
            <a:r>
              <a:rPr lang="en-US" altLang="zh-CN" sz="900" dirty="0" smtClean="0">
                <a:solidFill>
                  <a:schemeClr val="tx2"/>
                </a:solidFill>
                <a:ea typeface="Arial"/>
              </a:rPr>
              <a:t>Wisconsin,</a:t>
            </a:r>
            <a:r>
              <a:rPr lang="en-US" altLang="zh-CN" sz="900" baseline="0" dirty="0" smtClean="0">
                <a:solidFill>
                  <a:schemeClr val="tx2"/>
                </a:solidFill>
                <a:ea typeface="Arial"/>
              </a:rPr>
              <a:t> November 9, 2011</a:t>
            </a:r>
            <a:endParaRPr lang="en-US" altLang="zh-CN" sz="900" dirty="0">
              <a:solidFill>
                <a:schemeClr val="tx2"/>
              </a:solidFill>
              <a:ea typeface="Arial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200650" y="6553200"/>
            <a:ext cx="4705350" cy="2282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</a:pPr>
            <a:r>
              <a:rPr lang="en-US" altLang="zh-CN" sz="900" dirty="0" smtClean="0">
                <a:solidFill>
                  <a:schemeClr val="tx2"/>
                </a:solidFill>
                <a:ea typeface="Arial"/>
              </a:rPr>
              <a:t>Trigger Upgrade Schedule -  </a:t>
            </a:r>
            <a:fld id="{0799C257-CCC9-4D60-99D1-86A9954EF5CF}" type="slidenum">
              <a:rPr lang="en-US" altLang="zh-CN" sz="900">
                <a:solidFill>
                  <a:schemeClr val="tx2"/>
                </a:solidFill>
                <a:ea typeface="Arial"/>
              </a:rPr>
              <a:pPr algn="r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altLang="zh-CN" sz="900" dirty="0">
              <a:solidFill>
                <a:schemeClr val="tx2"/>
              </a:solidFill>
              <a:ea typeface="Arial"/>
            </a:endParaRP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 flipV="1">
            <a:off x="165100" y="6553200"/>
            <a:ext cx="9575800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en-US" sz="2400" b="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90600"/>
            <a:ext cx="9906000" cy="5562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155700" y="76200"/>
            <a:ext cx="767715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53882" dir="2700000" algn="ctr" rotWithShape="0">
              <a:srgbClr val="FEFE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624285" y="6418263"/>
            <a:ext cx="18466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endParaRPr lang="zh-CN" altLang="en-US" sz="1800" dirty="0">
              <a:solidFill>
                <a:schemeClr val="tx1"/>
              </a:solidFill>
              <a:ea typeface="Arial"/>
            </a:endParaRPr>
          </a:p>
        </p:txBody>
      </p:sp>
      <p:pic>
        <p:nvPicPr>
          <p:cNvPr id="1034" name="Picture 10" descr="UW_logo4C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832850" y="39688"/>
            <a:ext cx="1073150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65100" y="762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7" r:id="rId17"/>
  </p:sldLayoutIdLst>
  <p:hf sldNum="0"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0009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Arial"/>
          <a:cs typeface="Arial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081D58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Arial"/>
          <a:cs typeface="Arial"/>
        </a:defRPr>
      </a:lvl1pPr>
      <a:lvl2pPr marL="6286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Tx/>
        <a:buSzPct val="100000"/>
        <a:buChar char="•"/>
        <a:defRPr sz="2400" b="1">
          <a:solidFill>
            <a:srgbClr val="1822CD"/>
          </a:solidFill>
          <a:latin typeface="+mn-lt"/>
          <a:ea typeface="Arial"/>
          <a:cs typeface="Arial"/>
        </a:defRPr>
      </a:lvl2pPr>
      <a:lvl3pPr marL="9715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>
          <a:solidFill>
            <a:srgbClr val="006600"/>
          </a:solidFill>
          <a:latin typeface="+mn-lt"/>
          <a:ea typeface="Arial"/>
          <a:cs typeface="Arial"/>
        </a:defRPr>
      </a:lvl3pPr>
      <a:lvl4pPr marL="12573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 b="1">
          <a:solidFill>
            <a:srgbClr val="DC0081"/>
          </a:solidFill>
          <a:latin typeface="+mn-lt"/>
          <a:ea typeface="Arial"/>
          <a:cs typeface="Arial"/>
        </a:defRPr>
      </a:lvl4pPr>
      <a:lvl5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Arial"/>
          <a:cs typeface="Arial"/>
        </a:defRPr>
      </a:lvl5pPr>
      <a:lvl6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6pPr>
      <a:lvl7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7pPr>
      <a:lvl8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8pPr>
      <a:lvl9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38250" y="76200"/>
            <a:ext cx="7677150" cy="9144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Arial"/>
                <a:cs typeface="Arial"/>
              </a:rPr>
              <a:t>Trigger  Upgrade Schedule</a:t>
            </a:r>
            <a:endParaRPr lang="en-US" dirty="0">
              <a:ea typeface="Arial"/>
              <a:cs typeface="Arial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65100" y="990600"/>
            <a:ext cx="9658350" cy="5562600"/>
          </a:xfrm>
        </p:spPr>
        <p:txBody>
          <a:bodyPr/>
          <a:lstStyle/>
          <a:p>
            <a:pPr lvl="1" algn="ctr" eaLnBrk="1" hangingPunct="1">
              <a:lnSpc>
                <a:spcPct val="80000"/>
              </a:lnSpc>
              <a:buFontTx/>
              <a:buNone/>
            </a:pPr>
            <a:r>
              <a:rPr lang="en-US" dirty="0" smtClean="0"/>
              <a:t>W.H</a:t>
            </a:r>
            <a:r>
              <a:rPr lang="en-US" dirty="0"/>
              <a:t>. Smith</a:t>
            </a:r>
          </a:p>
          <a:p>
            <a:pPr lvl="1" algn="ctr" eaLnBrk="1" hangingPunct="1">
              <a:lnSpc>
                <a:spcPct val="80000"/>
              </a:lnSpc>
              <a:buFontTx/>
              <a:buNone/>
            </a:pPr>
            <a:r>
              <a:rPr lang="en-US" i="1" dirty="0" smtClean="0">
                <a:solidFill>
                  <a:srgbClr val="000090"/>
                </a:solidFill>
              </a:rPr>
              <a:t>Physics Department</a:t>
            </a:r>
            <a:endParaRPr lang="en-US" i="1" dirty="0" smtClean="0">
              <a:solidFill>
                <a:srgbClr val="FF0000"/>
              </a:solidFill>
            </a:endParaRPr>
          </a:p>
          <a:p>
            <a:pPr lvl="1" algn="ctr" eaLnBrk="1" hangingPunct="1">
              <a:lnSpc>
                <a:spcPct val="80000"/>
              </a:lnSpc>
              <a:buFontTx/>
              <a:buNone/>
            </a:pPr>
            <a:r>
              <a:rPr lang="en-US" i="1" dirty="0" smtClean="0">
                <a:solidFill>
                  <a:srgbClr val="FF0000"/>
                </a:solidFill>
              </a:rPr>
              <a:t>U</a:t>
            </a:r>
            <a:r>
              <a:rPr lang="en-US" i="1" dirty="0">
                <a:solidFill>
                  <a:srgbClr val="FF0000"/>
                </a:solidFill>
              </a:rPr>
              <a:t>. Wisconsin – Madison</a:t>
            </a:r>
          </a:p>
          <a:p>
            <a:pPr lvl="1" algn="ctr" eaLnBrk="1" hangingPunct="1"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006600"/>
                </a:solidFill>
              </a:rPr>
              <a:t>Joint HCAL/Muon/Trigger Session</a:t>
            </a:r>
          </a:p>
          <a:p>
            <a:pPr lvl="1" algn="ctr" eaLnBrk="1" hangingPunct="1">
              <a:lnSpc>
                <a:spcPct val="80000"/>
              </a:lnSpc>
              <a:buFontTx/>
              <a:buNone/>
            </a:pPr>
            <a:r>
              <a:rPr lang="en-US" dirty="0" smtClean="0">
                <a:solidFill>
                  <a:srgbClr val="800000"/>
                </a:solidFill>
              </a:rPr>
              <a:t>November 9, 2011</a:t>
            </a:r>
          </a:p>
          <a:p>
            <a:pPr lvl="1" algn="ctr" eaLnBrk="1" hangingPunct="1">
              <a:lnSpc>
                <a:spcPct val="80000"/>
              </a:lnSpc>
              <a:buFontTx/>
              <a:buNone/>
            </a:pPr>
            <a:endParaRPr lang="en-US" sz="2400" u="sng" dirty="0" smtClean="0">
              <a:solidFill>
                <a:srgbClr val="0000FF"/>
              </a:solidFill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09543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106" y="4221164"/>
            <a:ext cx="5303838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47" y="3644900"/>
            <a:ext cx="4289160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TUBES: TRB theta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2819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Goal: Replace all MB1s theta TRB (120 u.) with the new boards based in FPGA to increase #spares</a:t>
            </a:r>
          </a:p>
          <a:p>
            <a:pPr lvl="1"/>
            <a:r>
              <a:rPr lang="en-US" dirty="0" smtClean="0"/>
              <a:t>Project is progressing satisfactorily </a:t>
            </a:r>
          </a:p>
          <a:p>
            <a:pPr lvl="1"/>
            <a:r>
              <a:rPr lang="en-US" dirty="0" smtClean="0"/>
              <a:t>First PCB prototype produced and assembled with 1 FPGA/8 BTIs</a:t>
            </a:r>
          </a:p>
          <a:p>
            <a:pPr lvl="1"/>
            <a:r>
              <a:rPr lang="en-US" dirty="0" smtClean="0"/>
              <a:t>Testing of the board is underway</a:t>
            </a:r>
          </a:p>
          <a:p>
            <a:pPr lvl="1"/>
            <a:r>
              <a:rPr lang="en-US" dirty="0" smtClean="0"/>
              <a:t>Radiation test by neutrons from d-BE @ 5.5MeV done on main components. Results show that this components are suitable for SLHC.</a:t>
            </a:r>
          </a:p>
          <a:p>
            <a:pPr lvl="1"/>
            <a:r>
              <a:rPr lang="en-US" dirty="0" smtClean="0"/>
              <a:t>Further irradiation tests with the full board to take place at LHC irradiation facility H4IRRAD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020710"/>
      </p:ext>
    </p:extLst>
  </p:cSld>
  <p:clrMapOvr>
    <a:masterClrMapping/>
  </p:clrMapOvr>
  <p:transition xmlns:p14="http://schemas.microsoft.com/office/powerpoint/2010/main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051"/>
            <a:ext cx="9906000" cy="298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5030391" y="1196976"/>
            <a:ext cx="0" cy="26638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101" name="WordArt 17"/>
          <p:cNvSpPr>
            <a:spLocks noChangeArrowheads="1" noChangeShapeType="1" noTextEdit="1"/>
          </p:cNvSpPr>
          <p:nvPr/>
        </p:nvSpPr>
        <p:spPr bwMode="auto">
          <a:xfrm>
            <a:off x="1910689" y="188914"/>
            <a:ext cx="5616840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1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  <a:ea typeface="Comic Sans MS"/>
              <a:cs typeface="Comic Sans MS"/>
            </a:endParaRP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5791200" y="1600200"/>
            <a:ext cx="3725599" cy="430887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cs typeface="+mn-cs"/>
              </a:rPr>
              <a:t>Installation in 2013-2014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DRIFT TUBES: TRB theta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3810000"/>
            <a:ext cx="9906000" cy="30480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MILESTONES:</a:t>
            </a:r>
          </a:p>
          <a:p>
            <a:r>
              <a:rPr lang="en-US" dirty="0" smtClean="0"/>
              <a:t>-</a:t>
            </a:r>
            <a:r>
              <a:rPr lang="en-US" dirty="0" smtClean="0">
                <a:solidFill>
                  <a:srgbClr val="0000FF"/>
                </a:solidFill>
              </a:rPr>
              <a:t>Test prototype functionality during next 2-3 months (key point to insure we don´t incorporate extra delays)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-Test prototype at LNL with a full DT chamber (guarantee proper integration and final functionality)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-Irradiation test of full board in H4IRRAD (depends when access is available, May 2012?)</a:t>
            </a:r>
          </a:p>
          <a:p>
            <a:r>
              <a:rPr lang="en-US" dirty="0" smtClean="0"/>
              <a:t>* </a:t>
            </a:r>
            <a:r>
              <a:rPr lang="en-US" dirty="0" smtClean="0">
                <a:solidFill>
                  <a:srgbClr val="008000"/>
                </a:solidFill>
              </a:rPr>
              <a:t>Installation and commissioning planning is delicate due to interference with HO interventions, availability of central services, SC relocation, </a:t>
            </a:r>
            <a:r>
              <a:rPr lang="en-US" dirty="0" err="1" smtClean="0">
                <a:solidFill>
                  <a:srgbClr val="008000"/>
                </a:solidFill>
              </a:rPr>
              <a:t>etc</a:t>
            </a:r>
            <a:r>
              <a:rPr lang="en-US" dirty="0" smtClean="0">
                <a:solidFill>
                  <a:srgbClr val="008000"/>
                </a:solidFill>
              </a:rPr>
              <a:t> =&gt; Careful planning with technical coordination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* Budget secured through </a:t>
            </a:r>
            <a:r>
              <a:rPr lang="en-US" dirty="0" err="1" smtClean="0">
                <a:solidFill>
                  <a:srgbClr val="008000"/>
                </a:solidFill>
              </a:rPr>
              <a:t>MoB</a:t>
            </a:r>
            <a:r>
              <a:rPr lang="en-US" dirty="0" smtClean="0">
                <a:solidFill>
                  <a:srgbClr val="008000"/>
                </a:solidFill>
              </a:rPr>
              <a:t>, no major concerns at present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* In general, could always profit from extra delays in the LS1</a:t>
            </a:r>
          </a:p>
        </p:txBody>
      </p:sp>
    </p:spTree>
    <p:extLst>
      <p:ext uri="{BB962C8B-B14F-4D97-AF65-F5344CB8AC3E}">
        <p14:creationId xmlns:p14="http://schemas.microsoft.com/office/powerpoint/2010/main" val="4197464669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2692582" y="6581495"/>
            <a:ext cx="27000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fld id="{1FFDD5DA-970C-6A4A-8FE9-570499B913F9}" type="slidenum">
              <a:rPr lang="en-US" sz="1200" b="1">
                <a:solidFill>
                  <a:srgbClr val="000099"/>
                </a:solidFill>
                <a:cs typeface="+mn-cs"/>
              </a:rPr>
              <a:pPr>
                <a:defRPr/>
              </a:pPr>
              <a:t>12</a:t>
            </a:fld>
            <a:endParaRPr lang="en-US" sz="1200" b="1">
              <a:solidFill>
                <a:srgbClr val="000099"/>
              </a:solidFill>
              <a:cs typeface="+mn-cs"/>
            </a:endParaRPr>
          </a:p>
        </p:txBody>
      </p:sp>
      <p:pic>
        <p:nvPicPr>
          <p:cNvPr id="5124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231" y="1773238"/>
            <a:ext cx="7878365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622" y="4076701"/>
            <a:ext cx="8191368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>
          <a:xfrm>
            <a:off x="3159259" y="3573463"/>
            <a:ext cx="545173" cy="79216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TUBES: SC relocation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10668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2400" u="sng" dirty="0">
                <a:solidFill>
                  <a:srgbClr val="000099"/>
                </a:solidFill>
              </a:rPr>
              <a:t>Goal: Replace SC crate with simple </a:t>
            </a:r>
            <a:r>
              <a:rPr lang="en-US" sz="2400" u="sng" dirty="0" err="1">
                <a:solidFill>
                  <a:srgbClr val="000099"/>
                </a:solidFill>
              </a:rPr>
              <a:t>CuOF</a:t>
            </a:r>
            <a:r>
              <a:rPr lang="en-US" sz="2400" u="sng" dirty="0">
                <a:solidFill>
                  <a:srgbClr val="000099"/>
                </a:solidFill>
              </a:rPr>
              <a:t> electronics and place TSC (Trigger Sector Collector) and ROS (Read Out Server) in USC during LS1</a:t>
            </a: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pPr>
              <a:defRPr/>
            </a:pPr>
            <a:endParaRPr lang="en-US" sz="2400" u="sng" dirty="0">
              <a:solidFill>
                <a:srgbClr val="000099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876027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7"/>
          <p:cNvSpPr>
            <a:spLocks noChangeArrowheads="1" noChangeShapeType="1" noTextEdit="1"/>
          </p:cNvSpPr>
          <p:nvPr/>
        </p:nvSpPr>
        <p:spPr bwMode="auto">
          <a:xfrm>
            <a:off x="1910690" y="188914"/>
            <a:ext cx="624112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1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  <a:ea typeface="Comic Sans MS"/>
              <a:cs typeface="Comic Sans MS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741231" y="4235451"/>
            <a:ext cx="7766970" cy="2164695"/>
          </a:xfrm>
          <a:prstGeom prst="rect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60000"/>
              </a:spcBef>
              <a:defRPr/>
            </a:pPr>
            <a:r>
              <a:rPr lang="en-US" sz="1600" u="sng">
                <a:solidFill>
                  <a:srgbClr val="FFFF00"/>
                </a:solidFill>
                <a:cs typeface="+mn-cs"/>
              </a:rPr>
              <a:t>MILESTONES</a:t>
            </a:r>
          </a:p>
          <a:p>
            <a:pPr>
              <a:spcBef>
                <a:spcPct val="60000"/>
              </a:spcBef>
              <a:defRPr/>
            </a:pPr>
            <a:r>
              <a:rPr lang="en-US" sz="1600">
                <a:solidFill>
                  <a:srgbClr val="FFFF00"/>
                </a:solidFill>
                <a:cs typeface="+mn-cs"/>
              </a:rPr>
              <a:t>-Finalize the architecture of the system by the end of the year (basically done)</a:t>
            </a:r>
          </a:p>
          <a:p>
            <a:pPr>
              <a:spcBef>
                <a:spcPct val="60000"/>
              </a:spcBef>
              <a:defRPr/>
            </a:pPr>
            <a:r>
              <a:rPr lang="en-US" sz="1600">
                <a:solidFill>
                  <a:srgbClr val="FFFF00"/>
                </a:solidFill>
                <a:cs typeface="+mn-cs"/>
              </a:rPr>
              <a:t>-Identify suitable CUOF devices radiation tolerant (underway)</a:t>
            </a:r>
          </a:p>
          <a:p>
            <a:pPr>
              <a:spcBef>
                <a:spcPct val="60000"/>
              </a:spcBef>
              <a:defRPr/>
            </a:pPr>
            <a:r>
              <a:rPr lang="en-US" sz="1600">
                <a:solidFill>
                  <a:srgbClr val="FFFF00"/>
                </a:solidFill>
                <a:cs typeface="+mn-cs"/>
              </a:rPr>
              <a:t>-Production of the CUOF prototype (Q1-Q2 2012)</a:t>
            </a:r>
          </a:p>
          <a:p>
            <a:pPr>
              <a:spcBef>
                <a:spcPct val="60000"/>
              </a:spcBef>
              <a:defRPr/>
            </a:pPr>
            <a:r>
              <a:rPr lang="en-US" sz="1600">
                <a:solidFill>
                  <a:srgbClr val="FFFF00"/>
                </a:solidFill>
                <a:cs typeface="+mn-cs"/>
              </a:rPr>
              <a:t>-</a:t>
            </a:r>
            <a:r>
              <a:rPr lang="en-US" sz="1600" u="sng">
                <a:solidFill>
                  <a:srgbClr val="FFFF00"/>
                </a:solidFill>
                <a:cs typeface="+mn-cs"/>
              </a:rPr>
              <a:t>Test full chain CUOF+OFCU+TSC/ROS by Q1-Q2 2012. </a:t>
            </a:r>
          </a:p>
          <a:p>
            <a:pPr>
              <a:spcBef>
                <a:spcPct val="60000"/>
              </a:spcBef>
              <a:defRPr/>
            </a:pPr>
            <a:r>
              <a:rPr lang="en-US" sz="1600">
                <a:solidFill>
                  <a:srgbClr val="FFFF00"/>
                </a:solidFill>
                <a:cs typeface="+mn-cs"/>
              </a:rPr>
              <a:t>-</a:t>
            </a:r>
            <a:r>
              <a:rPr lang="en-US" sz="1600" u="sng">
                <a:solidFill>
                  <a:srgbClr val="FFFF00"/>
                </a:solidFill>
                <a:cs typeface="+mn-cs"/>
              </a:rPr>
              <a:t>Detailed study of the L1A latency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TUBES: SC relocation</a:t>
            </a:r>
            <a:br>
              <a:rPr lang="en-US" dirty="0" smtClean="0"/>
            </a:br>
            <a:r>
              <a:rPr lang="en-US" sz="2400" dirty="0" smtClean="0"/>
              <a:t>(STATUS cont’d)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3276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Fibers study: </a:t>
            </a:r>
          </a:p>
          <a:p>
            <a:pPr lvl="1"/>
            <a:r>
              <a:rPr lang="en-US" dirty="0" smtClean="0"/>
              <a:t>Market survey has been taking place in the last months and some suitable candidates seem to be available</a:t>
            </a:r>
          </a:p>
          <a:p>
            <a:pPr lvl="1"/>
            <a:r>
              <a:rPr lang="en-US" dirty="0" smtClean="0"/>
              <a:t>Installation details are being studied </a:t>
            </a:r>
          </a:p>
          <a:p>
            <a:pPr lvl="1"/>
            <a:r>
              <a:rPr lang="en-US" dirty="0" smtClean="0"/>
              <a:t>Testing system for the final batch of fibers under development</a:t>
            </a:r>
          </a:p>
          <a:p>
            <a:r>
              <a:rPr lang="en-US" dirty="0" smtClean="0"/>
              <a:t>OFCU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rchitecture has been decided and seems to comply satisfactorily with the different constraints (available rack space in USC, cabling, </a:t>
            </a:r>
            <a:r>
              <a:rPr lang="en-US" dirty="0" err="1" smtClean="0"/>
              <a:t>etc</a:t>
            </a:r>
            <a:r>
              <a:rPr lang="en-US" dirty="0" smtClean="0"/>
              <a:t>) =&gt; re-check L1A latency</a:t>
            </a:r>
          </a:p>
          <a:p>
            <a:pPr lvl="1"/>
            <a:r>
              <a:rPr lang="en-US" dirty="0" smtClean="0"/>
              <a:t>OFCU-TSC first prototype under production</a:t>
            </a:r>
          </a:p>
          <a:p>
            <a:pPr lvl="1"/>
            <a:r>
              <a:rPr lang="en-US" dirty="0" smtClean="0"/>
              <a:t>OFCU-ROS design of the first prototype under going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10434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7"/>
          <p:cNvSpPr>
            <a:spLocks noChangeArrowheads="1" noChangeShapeType="1" noTextEdit="1"/>
          </p:cNvSpPr>
          <p:nvPr/>
        </p:nvSpPr>
        <p:spPr bwMode="auto">
          <a:xfrm>
            <a:off x="1910690" y="188914"/>
            <a:ext cx="6241123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1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FF"/>
              </a:solidFill>
              <a:latin typeface="Comic Sans MS"/>
              <a:ea typeface="Comic Sans MS"/>
              <a:cs typeface="Comic Sans M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DRIFT TUBES: New TSC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Goal:</a:t>
            </a:r>
          </a:p>
          <a:p>
            <a:pPr lvl="1"/>
            <a:r>
              <a:rPr lang="en-US" sz="2800" dirty="0" smtClean="0"/>
              <a:t>Reduce complexity (presently 2 crates/wheel) using modern technology, providing a more integrated TSC-DTTF solution</a:t>
            </a:r>
          </a:p>
          <a:p>
            <a:pPr lvl="1"/>
            <a:r>
              <a:rPr lang="en-US" sz="2800" dirty="0" smtClean="0"/>
              <a:t>Try to be ready for phase-2 upgrades</a:t>
            </a:r>
          </a:p>
          <a:p>
            <a:r>
              <a:rPr lang="en-US" sz="3200" dirty="0" smtClean="0"/>
              <a:t>Plans:</a:t>
            </a:r>
          </a:p>
          <a:p>
            <a:pPr lvl="1"/>
            <a:r>
              <a:rPr lang="en-US" sz="2800" dirty="0" smtClean="0"/>
              <a:t>Design the detail of the system (form factor, optical technology etc.) together with the new DTTF</a:t>
            </a:r>
          </a:p>
          <a:p>
            <a:pPr lvl="2"/>
            <a:r>
              <a:rPr lang="en-US" sz="2800" dirty="0" smtClean="0"/>
              <a:t>Plan to reuse the optical receivers initially used in the </a:t>
            </a:r>
            <a:r>
              <a:rPr lang="en-US" sz="2800" dirty="0" err="1" smtClean="0"/>
              <a:t>OfCu</a:t>
            </a:r>
            <a:r>
              <a:rPr lang="en-US" sz="2800" dirty="0" smtClean="0"/>
              <a:t> boards (</a:t>
            </a:r>
            <a:r>
              <a:rPr lang="en-US" sz="2800" dirty="0" err="1" smtClean="0"/>
              <a:t>snap-on</a:t>
            </a:r>
            <a:r>
              <a:rPr lang="en-US" sz="2800" dirty="0" smtClean="0"/>
              <a:t>)</a:t>
            </a:r>
          </a:p>
          <a:p>
            <a:pPr lvl="1"/>
            <a:r>
              <a:rPr lang="en-US" sz="2800" dirty="0" smtClean="0"/>
              <a:t>Planned immediately after the LS1</a:t>
            </a:r>
          </a:p>
          <a:p>
            <a:pPr lvl="2"/>
            <a:r>
              <a:rPr lang="en-US" sz="2800" dirty="0" smtClean="0"/>
              <a:t>The SC relocation will allow to test a prototype of the new system together with the old one (fiber splitting) in USC</a:t>
            </a:r>
          </a:p>
        </p:txBody>
      </p:sp>
    </p:spTree>
    <p:extLst>
      <p:ext uri="{BB962C8B-B14F-4D97-AF65-F5344CB8AC3E}">
        <p14:creationId xmlns:p14="http://schemas.microsoft.com/office/powerpoint/2010/main" val="2090850372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DTTF Schedule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Technology </a:t>
            </a:r>
            <a:r>
              <a:rPr lang="en-US" dirty="0"/>
              <a:t>demonstrator</a:t>
            </a:r>
          </a:p>
          <a:p>
            <a:pPr lvl="1"/>
            <a:r>
              <a:rPr lang="en-US" dirty="0" smtClean="0"/>
              <a:t>Firmware </a:t>
            </a:r>
            <a:r>
              <a:rPr lang="en-US" dirty="0"/>
              <a:t>design, component selection - July 2012</a:t>
            </a:r>
          </a:p>
          <a:p>
            <a:pPr lvl="1"/>
            <a:r>
              <a:rPr lang="en-US" dirty="0" smtClean="0"/>
              <a:t>PCB </a:t>
            </a:r>
            <a:r>
              <a:rPr lang="en-US" dirty="0"/>
              <a:t>design - Dec. 2012</a:t>
            </a:r>
          </a:p>
          <a:p>
            <a:pPr lvl="1"/>
            <a:r>
              <a:rPr lang="en-US" dirty="0" smtClean="0"/>
              <a:t>Board </a:t>
            </a:r>
            <a:r>
              <a:rPr lang="en-US" dirty="0"/>
              <a:t>for test 2nd Q. 2013</a:t>
            </a:r>
          </a:p>
          <a:p>
            <a:r>
              <a:rPr lang="en-US" dirty="0" smtClean="0"/>
              <a:t>Prototype </a:t>
            </a:r>
            <a:r>
              <a:rPr lang="en-US" dirty="0"/>
              <a:t>Boards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Design </a:t>
            </a:r>
            <a:r>
              <a:rPr lang="en-US" dirty="0"/>
              <a:t>4th Q. 2013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Test </a:t>
            </a:r>
            <a:r>
              <a:rPr lang="en-US" dirty="0"/>
              <a:t>2014</a:t>
            </a:r>
          </a:p>
          <a:p>
            <a:r>
              <a:rPr lang="en-US" dirty="0" smtClean="0"/>
              <a:t>Production </a:t>
            </a:r>
            <a:r>
              <a:rPr lang="en-US" dirty="0"/>
              <a:t>System</a:t>
            </a:r>
          </a:p>
          <a:p>
            <a:pPr lvl="1"/>
            <a:r>
              <a:rPr lang="en-US" dirty="0" smtClean="0"/>
              <a:t>Board </a:t>
            </a:r>
            <a:r>
              <a:rPr lang="en-US" dirty="0"/>
              <a:t>Production </a:t>
            </a:r>
            <a:r>
              <a:rPr lang="en-US" dirty="0" smtClean="0"/>
              <a:t>- </a:t>
            </a:r>
            <a:r>
              <a:rPr lang="en-US" dirty="0"/>
              <a:t>2015</a:t>
            </a:r>
          </a:p>
          <a:p>
            <a:pPr lvl="1"/>
            <a:r>
              <a:rPr lang="en-US" dirty="0" smtClean="0"/>
              <a:t>System </a:t>
            </a:r>
            <a:r>
              <a:rPr lang="en-US" dirty="0"/>
              <a:t>setup - 2016</a:t>
            </a:r>
          </a:p>
          <a:p>
            <a:r>
              <a:rPr lang="en-US" dirty="0"/>
              <a:t>Commissioning </a:t>
            </a:r>
            <a:r>
              <a:rPr lang="en-US" dirty="0" smtClean="0"/>
              <a:t>– 2016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Note: Schedule can be advanced to have commissioning in 2015, but with little contingency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654075"/>
      </p:ext>
    </p:extLst>
  </p:cSld>
  <p:clrMapOvr>
    <a:masterClrMapping/>
  </p:clrMapOvr>
  <p:transition xmlns:p14="http://schemas.microsoft.com/office/powerpoint/2010/main"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MPC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Continue testing of MPC2010 and SP10 prototypes</a:t>
            </a:r>
          </a:p>
          <a:p>
            <a:pPr lvl="1"/>
            <a:r>
              <a:rPr lang="en-US" dirty="0" smtClean="0"/>
              <a:t>test </a:t>
            </a:r>
            <a:r>
              <a:rPr lang="en-US" dirty="0"/>
              <a:t>stands at Rice and UF for firmware and hardware developments</a:t>
            </a:r>
          </a:p>
          <a:p>
            <a:pPr lvl="1"/>
            <a:r>
              <a:rPr lang="en-US" dirty="0" smtClean="0"/>
              <a:t>have </a:t>
            </a:r>
            <a:r>
              <a:rPr lang="en-US" dirty="0"/>
              <a:t>6 Muon Port Cards with new mezzanines and 2 SP10 boards</a:t>
            </a:r>
          </a:p>
          <a:p>
            <a:pPr lvl="1"/>
            <a:r>
              <a:rPr lang="en-US" dirty="0" smtClean="0"/>
              <a:t>move </a:t>
            </a:r>
            <a:r>
              <a:rPr lang="en-US" dirty="0"/>
              <a:t>prototypes to bld.904 in the 1st half of 2012 and </a:t>
            </a:r>
            <a:r>
              <a:rPr lang="en-US" dirty="0" smtClean="0"/>
              <a:t>integrate into </a:t>
            </a:r>
            <a:r>
              <a:rPr lang="en-US" dirty="0"/>
              <a:t>cosmic stand</a:t>
            </a:r>
          </a:p>
          <a:p>
            <a:r>
              <a:rPr lang="en-US" dirty="0" smtClean="0"/>
              <a:t>Proceed </a:t>
            </a:r>
            <a:r>
              <a:rPr lang="en-US" dirty="0"/>
              <a:t>with the Spartan-6 design</a:t>
            </a:r>
          </a:p>
          <a:p>
            <a:pPr lvl="1"/>
            <a:r>
              <a:rPr lang="en-US" dirty="0" smtClean="0"/>
              <a:t>1st </a:t>
            </a:r>
            <a:r>
              <a:rPr lang="en-US" dirty="0"/>
              <a:t>prototype of the MPC mezzanine by April 2012</a:t>
            </a:r>
          </a:p>
          <a:p>
            <a:r>
              <a:rPr lang="en-US" dirty="0" smtClean="0"/>
              <a:t>Production </a:t>
            </a:r>
            <a:r>
              <a:rPr lang="en-US" dirty="0"/>
              <a:t>and Installation</a:t>
            </a:r>
          </a:p>
          <a:p>
            <a:pPr lvl="1"/>
            <a:r>
              <a:rPr lang="en-US" dirty="0" smtClean="0"/>
              <a:t>production </a:t>
            </a:r>
            <a:r>
              <a:rPr lang="en-US" dirty="0"/>
              <a:t>prototype by end of 2012</a:t>
            </a:r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tests with the SP board in the 1st half of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/>
              <a:t>Install &amp; test of prototypes in UXC55 in 2</a:t>
            </a:r>
            <a:r>
              <a:rPr lang="en-US" baseline="30000" dirty="0" smtClean="0"/>
              <a:t>nd</a:t>
            </a:r>
            <a:r>
              <a:rPr lang="en-US" dirty="0" smtClean="0"/>
              <a:t> half of 2013</a:t>
            </a:r>
          </a:p>
          <a:p>
            <a:pPr lvl="2"/>
            <a:r>
              <a:rPr lang="en-US" dirty="0"/>
              <a:t>Need 120 (one per peripheral crate = 60 + 60 spare) fiber plant installed by June 2013</a:t>
            </a:r>
          </a:p>
          <a:p>
            <a:pPr lvl="2"/>
            <a:r>
              <a:rPr lang="en-US" dirty="0"/>
              <a:t>Test with prototype CSC TF Sector Processor card in USC55 </a:t>
            </a:r>
          </a:p>
          <a:p>
            <a:pPr lvl="1"/>
            <a:r>
              <a:rPr lang="en-US" dirty="0" smtClean="0"/>
              <a:t>fabrication </a:t>
            </a:r>
            <a:r>
              <a:rPr lang="en-US" dirty="0"/>
              <a:t>and tests of 80 mezzanine boards – 2nd half of 2013</a:t>
            </a:r>
          </a:p>
          <a:p>
            <a:pPr lvl="1"/>
            <a:r>
              <a:rPr lang="en-US" dirty="0" smtClean="0"/>
              <a:t>equip </a:t>
            </a:r>
            <a:r>
              <a:rPr lang="en-US" dirty="0"/>
              <a:t>all MPC boards with new mezzanines, re-work front panels,</a:t>
            </a:r>
          </a:p>
          <a:p>
            <a:pPr lvl="1"/>
            <a:r>
              <a:rPr lang="en-US" dirty="0"/>
              <a:t>re-test boards – end 2013 - early 2014</a:t>
            </a:r>
          </a:p>
          <a:p>
            <a:pPr lvl="1"/>
            <a:r>
              <a:rPr lang="en-US" dirty="0" smtClean="0"/>
              <a:t>Install 60 upgraded MPCs </a:t>
            </a:r>
            <a:r>
              <a:rPr lang="en-US" dirty="0"/>
              <a:t>at CMS – spring </a:t>
            </a:r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6228"/>
      </p:ext>
    </p:extLst>
  </p:cSld>
  <p:clrMapOvr>
    <a:masterClrMapping/>
  </p:clrMapOvr>
  <p:transition xmlns:p14="http://schemas.microsoft.com/office/powerpoint/2010/main"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 TF Schedule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Task</a:t>
            </a:r>
            <a:r>
              <a:rPr lang="en-US" sz="2000" b="0" dirty="0"/>
              <a:t>	</a:t>
            </a:r>
            <a:r>
              <a:rPr lang="en-US" sz="2000" b="0" dirty="0" smtClean="0"/>
              <a:t>						</a:t>
            </a:r>
            <a:r>
              <a:rPr lang="en-US" sz="2000" dirty="0" smtClean="0"/>
              <a:t>Start</a:t>
            </a:r>
            <a:r>
              <a:rPr lang="en-US" sz="2000" b="0" dirty="0"/>
              <a:t>	</a:t>
            </a:r>
            <a:r>
              <a:rPr lang="en-US" sz="2000" b="0" dirty="0" smtClean="0"/>
              <a:t>	</a:t>
            </a:r>
            <a:r>
              <a:rPr lang="en-US" sz="2000" dirty="0" smtClean="0"/>
              <a:t>End</a:t>
            </a:r>
            <a:endParaRPr lang="en-US" sz="2000" b="0" dirty="0"/>
          </a:p>
          <a:p>
            <a:r>
              <a:rPr lang="en-US" sz="2000" b="0" dirty="0"/>
              <a:t>SP prototype test (VME), firmware development	</a:t>
            </a:r>
            <a:r>
              <a:rPr lang="en-US" sz="2000" b="0" dirty="0" smtClean="0"/>
              <a:t>	Nov </a:t>
            </a:r>
            <a:r>
              <a:rPr lang="en-US" sz="2000" b="0" dirty="0"/>
              <a:t>2011	Nov 2012		</a:t>
            </a:r>
          </a:p>
          <a:p>
            <a:r>
              <a:rPr lang="en-US" sz="2000" b="0" dirty="0"/>
              <a:t>integration tests with MPC prototypes, 5 MPCs to SP	Apr 2012	May 2012		</a:t>
            </a:r>
          </a:p>
          <a:p>
            <a:r>
              <a:rPr lang="en-US" sz="2000" b="0" dirty="0"/>
              <a:t>Investigating uTCA migration, in parallel with other work	Nov 2011	May 2012	uTCA crate and MCH	</a:t>
            </a:r>
          </a:p>
          <a:p>
            <a:r>
              <a:rPr lang="en-US" sz="2000" b="0" dirty="0"/>
              <a:t>uTCA prototype design + production	</a:t>
            </a:r>
            <a:r>
              <a:rPr lang="en-US" sz="2000" b="0" dirty="0" smtClean="0"/>
              <a:t>		May </a:t>
            </a:r>
            <a:r>
              <a:rPr lang="en-US" sz="2000" b="0" dirty="0"/>
              <a:t>2012	Mar 2013		</a:t>
            </a:r>
          </a:p>
          <a:p>
            <a:r>
              <a:rPr lang="en-US" sz="2000" b="0" dirty="0"/>
              <a:t>uTCA prototype tests	</a:t>
            </a:r>
            <a:r>
              <a:rPr lang="en-US" sz="2000" b="0" dirty="0" smtClean="0"/>
              <a:t>				Mar </a:t>
            </a:r>
            <a:r>
              <a:rPr lang="en-US" sz="2000" b="0" dirty="0"/>
              <a:t>2013	Sep 2013		</a:t>
            </a:r>
          </a:p>
          <a:p>
            <a:r>
              <a:rPr lang="en-US" sz="2000" b="0" dirty="0"/>
              <a:t>uTCA prototype DT integration	</a:t>
            </a:r>
            <a:r>
              <a:rPr lang="en-US" sz="2000" b="0" dirty="0" smtClean="0"/>
              <a:t>			July </a:t>
            </a:r>
            <a:r>
              <a:rPr lang="en-US" sz="2000" b="0" dirty="0"/>
              <a:t>2013	Sep 2013		</a:t>
            </a:r>
          </a:p>
          <a:p>
            <a:r>
              <a:rPr lang="en-US" sz="2000" b="0" dirty="0"/>
              <a:t>Pre-production + tests	</a:t>
            </a:r>
            <a:r>
              <a:rPr lang="en-US" sz="2000" b="0" dirty="0" smtClean="0"/>
              <a:t>				Sep </a:t>
            </a:r>
            <a:r>
              <a:rPr lang="en-US" sz="2000" b="0" dirty="0"/>
              <a:t>2013	Apr </a:t>
            </a:r>
            <a:r>
              <a:rPr lang="en-US" sz="2000" b="0" dirty="0" smtClean="0"/>
              <a:t>2014</a:t>
            </a:r>
            <a:r>
              <a:rPr lang="en-US" sz="2000" b="0" dirty="0"/>
              <a:t>	</a:t>
            </a:r>
          </a:p>
          <a:p>
            <a:r>
              <a:rPr lang="en-US" sz="2000" b="0" dirty="0"/>
              <a:t>Full production + tests	</a:t>
            </a:r>
            <a:r>
              <a:rPr lang="en-US" sz="2000" b="0" dirty="0" smtClean="0"/>
              <a:t>				Apr </a:t>
            </a:r>
            <a:r>
              <a:rPr lang="en-US" sz="2000" b="0" dirty="0"/>
              <a:t>2014	Jan </a:t>
            </a:r>
            <a:r>
              <a:rPr lang="en-US" sz="2000" b="0" dirty="0" smtClean="0"/>
              <a:t>2015</a:t>
            </a:r>
            <a:r>
              <a:rPr lang="en-US" sz="2000" b="0" dirty="0"/>
              <a:t>	</a:t>
            </a:r>
          </a:p>
          <a:p>
            <a:r>
              <a:rPr lang="en-US" sz="2000" b="0" dirty="0" smtClean="0"/>
              <a:t>Installation </a:t>
            </a:r>
            <a:r>
              <a:rPr lang="en-US" sz="2000" b="0" dirty="0"/>
              <a:t>and commissioning at P5	</a:t>
            </a:r>
            <a:r>
              <a:rPr lang="en-US" sz="2000" b="0" dirty="0" smtClean="0"/>
              <a:t>		Jan </a:t>
            </a:r>
            <a:r>
              <a:rPr lang="en-US" sz="2000" b="0" dirty="0"/>
              <a:t>2015	Jun 2015		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5959398"/>
      </p:ext>
    </p:extLst>
  </p:cSld>
  <p:clrMapOvr>
    <a:masterClrMapping/>
  </p:clrMapOvr>
  <p:transition xmlns:p14="http://schemas.microsoft.com/office/powerpoint/2010/main"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GT time-table Milestones 1</a:t>
            </a:r>
            <a:endParaRPr lang="en-US" dirty="0" smtClean="0"/>
          </a:p>
        </p:txBody>
      </p:sp>
      <p:sp>
        <p:nvSpPr>
          <p:cNvPr id="25601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End of LS1 (December, 2014)</a:t>
            </a:r>
          </a:p>
          <a:p>
            <a:pPr lvl="1"/>
            <a:r>
              <a:rPr lang="en-US" dirty="0" err="1" smtClean="0"/>
              <a:t>μGTL</a:t>
            </a:r>
            <a:r>
              <a:rPr lang="en-US" dirty="0" smtClean="0"/>
              <a:t>: some features of this card is implemented</a:t>
            </a:r>
          </a:p>
          <a:p>
            <a:pPr lvl="1"/>
            <a:r>
              <a:rPr lang="en-US" dirty="0" err="1" smtClean="0"/>
              <a:t>μTCS</a:t>
            </a:r>
            <a:r>
              <a:rPr lang="en-US" dirty="0" smtClean="0"/>
              <a:t>: some features of this card is implemented</a:t>
            </a:r>
          </a:p>
          <a:p>
            <a:pPr lvl="1"/>
            <a:r>
              <a:rPr lang="en-US" dirty="0" smtClean="0"/>
              <a:t>Conversion crate: for some modules are available</a:t>
            </a:r>
          </a:p>
          <a:p>
            <a:pPr lvl="1"/>
            <a:r>
              <a:rPr lang="en-US" dirty="0" smtClean="0"/>
              <a:t>Sending the read-out record to DAQ</a:t>
            </a:r>
          </a:p>
          <a:p>
            <a:pPr lvl="2"/>
            <a:r>
              <a:rPr lang="en-US" dirty="0" smtClean="0"/>
              <a:t>if AMC 13 with GT requirements are available on time </a:t>
            </a:r>
            <a:r>
              <a:rPr lang="en-US" dirty="0" smtClean="0">
                <a:sym typeface="Wingdings" pitchFamily="2" charset="2"/>
              </a:rPr>
              <a:t>yes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otherwise either new Greg‘s card or new commercial GT Card yes</a:t>
            </a:r>
          </a:p>
          <a:p>
            <a:pPr lvl="1"/>
            <a:r>
              <a:rPr lang="en-US" dirty="0" smtClean="0"/>
              <a:t>SW Layers for accessing the card registers are implemented:</a:t>
            </a:r>
          </a:p>
          <a:p>
            <a:pPr lvl="2"/>
            <a:r>
              <a:rPr lang="en-US" dirty="0" smtClean="0"/>
              <a:t>XML hardware abstraction</a:t>
            </a:r>
          </a:p>
          <a:p>
            <a:pPr lvl="3"/>
            <a:r>
              <a:rPr lang="en-US" dirty="0" smtClean="0"/>
              <a:t>API for resolution of name to register address</a:t>
            </a:r>
          </a:p>
          <a:p>
            <a:pPr lvl="3"/>
            <a:r>
              <a:rPr lang="en-US" dirty="0" smtClean="0"/>
              <a:t>Tree organization of registers</a:t>
            </a:r>
          </a:p>
          <a:p>
            <a:pPr lvl="2"/>
            <a:r>
              <a:rPr lang="en-US" dirty="0" smtClean="0"/>
              <a:t>GT Control web interface</a:t>
            </a:r>
          </a:p>
          <a:p>
            <a:pPr lvl="3"/>
            <a:r>
              <a:rPr lang="en-US" dirty="0" smtClean="0"/>
              <a:t>Full display of register tree possible</a:t>
            </a:r>
          </a:p>
          <a:p>
            <a:pPr lvl="3"/>
            <a:r>
              <a:rPr lang="en-US" dirty="0" smtClean="0"/>
              <a:t>Offline mode with hardware emulation</a:t>
            </a:r>
          </a:p>
          <a:p>
            <a:pPr lvl="2"/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274945098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GT time-table Milestones 2</a:t>
            </a:r>
          </a:p>
        </p:txBody>
      </p:sp>
      <p:sp>
        <p:nvSpPr>
          <p:cNvPr id="26625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2016</a:t>
            </a:r>
          </a:p>
          <a:p>
            <a:pPr lvl="1"/>
            <a:r>
              <a:rPr lang="en-US" dirty="0" smtClean="0"/>
              <a:t>Full Upgrade Global Trigger hardware system installed, commissioned and operational</a:t>
            </a:r>
          </a:p>
          <a:p>
            <a:pPr lvl="1"/>
            <a:r>
              <a:rPr lang="en-US" dirty="0" smtClean="0"/>
              <a:t>Full upgrade Global Trigger software layers operational</a:t>
            </a:r>
          </a:p>
          <a:p>
            <a:pPr lvl="2"/>
            <a:r>
              <a:rPr lang="en-US" dirty="0" smtClean="0"/>
              <a:t>Interface are available for docking to XDAQ</a:t>
            </a:r>
          </a:p>
          <a:p>
            <a:pPr lvl="2"/>
            <a:r>
              <a:rPr lang="en-US" dirty="0" smtClean="0"/>
              <a:t>Otherwise we can not deliver TS from this point of view for the new system</a:t>
            </a:r>
          </a:p>
          <a:p>
            <a:pPr lvl="1"/>
            <a:r>
              <a:rPr lang="en-US" dirty="0" err="1" smtClean="0"/>
              <a:t>μGMT</a:t>
            </a:r>
            <a:r>
              <a:rPr lang="en-US" dirty="0" smtClean="0"/>
              <a:t> (Global Muon Trigger) is maybe available?</a:t>
            </a:r>
          </a:p>
          <a:p>
            <a:pPr lvl="2"/>
            <a:r>
              <a:rPr lang="en-US" dirty="0" smtClean="0"/>
              <a:t>It depends on man power</a:t>
            </a:r>
          </a:p>
          <a:p>
            <a:pPr lvl="2"/>
            <a:r>
              <a:rPr lang="en-US" dirty="0" smtClean="0"/>
              <a:t>Otherwise conversion crate</a:t>
            </a:r>
          </a:p>
          <a:p>
            <a:pPr lvl="3"/>
            <a:r>
              <a:rPr lang="en-US" dirty="0" smtClean="0"/>
              <a:t>Worry about latency</a:t>
            </a:r>
            <a:endParaRPr lang="de-AT" dirty="0" smtClean="0"/>
          </a:p>
          <a:p>
            <a:pPr lvl="2"/>
            <a:endParaRPr lang="de-AT" dirty="0" smtClean="0"/>
          </a:p>
          <a:p>
            <a:pPr lvl="2"/>
            <a:endParaRPr lang="de-AT" dirty="0" smtClean="0"/>
          </a:p>
          <a:p>
            <a:pPr lvl="2"/>
            <a:endParaRPr lang="de-AT" dirty="0" smtClean="0"/>
          </a:p>
        </p:txBody>
      </p:sp>
    </p:spTree>
    <p:extLst>
      <p:ext uri="{BB962C8B-B14F-4D97-AF65-F5344CB8AC3E}">
        <p14:creationId xmlns:p14="http://schemas.microsoft.com/office/powerpoint/2010/main" val="2429394101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5715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End of LS1 (December, 2014):</a:t>
            </a:r>
          </a:p>
          <a:p>
            <a:pPr lvl="1"/>
            <a:r>
              <a:rPr lang="en-US" dirty="0" smtClean="0"/>
              <a:t>All Calorimeter Trigger Fibers installed</a:t>
            </a:r>
          </a:p>
          <a:p>
            <a:pPr lvl="1"/>
            <a:r>
              <a:rPr lang="en-US" dirty="0" err="1" smtClean="0"/>
              <a:t>OptoSLBs</a:t>
            </a:r>
            <a:r>
              <a:rPr lang="en-US" dirty="0" smtClean="0"/>
              <a:t> installed in ECAL (# TBD), </a:t>
            </a:r>
            <a:r>
              <a:rPr lang="en-US" dirty="0" err="1" smtClean="0"/>
              <a:t>uHTRs</a:t>
            </a:r>
            <a:r>
              <a:rPr lang="en-US" dirty="0" smtClean="0"/>
              <a:t> installed in HF +..</a:t>
            </a:r>
          </a:p>
          <a:p>
            <a:pPr lvl="1"/>
            <a:r>
              <a:rPr lang="en-US" dirty="0" smtClean="0"/>
              <a:t>ORMs installed on RCT cards (to match ECAL </a:t>
            </a:r>
            <a:r>
              <a:rPr lang="en-US" dirty="0" err="1" smtClean="0"/>
              <a:t>oSLBs</a:t>
            </a:r>
            <a:r>
              <a:rPr lang="en-US" dirty="0" smtClean="0"/>
              <a:t> &amp; HCAL </a:t>
            </a:r>
            <a:r>
              <a:rPr lang="en-US" dirty="0" err="1" smtClean="0"/>
              <a:t>uHTRs</a:t>
            </a:r>
            <a:r>
              <a:rPr lang="en-US" dirty="0" smtClean="0"/>
              <a:t> where installed </a:t>
            </a:r>
            <a:r>
              <a:rPr lang="en-US" smtClean="0"/>
              <a:t>– HF + … 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All Cal Trigger uTCA Crates installed without electronics</a:t>
            </a:r>
          </a:p>
          <a:p>
            <a:pPr lvl="1"/>
            <a:r>
              <a:rPr lang="en-US" dirty="0" smtClean="0"/>
              <a:t>Prototype Calorimeter Trigger Processor (CTP) cards installed in one uTCA Cal Trigger Crate interfaced to &amp; read out by DAQ, as well as sending a trigger bit to Global Trigger as technical trigger bit.</a:t>
            </a:r>
          </a:p>
          <a:p>
            <a:r>
              <a:rPr lang="en-US" dirty="0" smtClean="0"/>
              <a:t>Review Charge: January 2016:</a:t>
            </a:r>
          </a:p>
          <a:p>
            <a:pPr marL="285750" lvl="1" indent="-285750">
              <a:buSzTx/>
              <a:buNone/>
            </a:pPr>
            <a:r>
              <a:rPr lang="en-US" dirty="0"/>
              <a:t>Full Upgrade Calorimeter Trigger system installed, commissioned and operational</a:t>
            </a:r>
            <a:r>
              <a:rPr lang="en-US" dirty="0" smtClean="0"/>
              <a:t>.</a:t>
            </a:r>
          </a:p>
          <a:p>
            <a:pPr marL="0" indent="-342900"/>
            <a:r>
              <a:rPr lang="en-US" dirty="0"/>
              <a:t>Review Charge: </a:t>
            </a:r>
            <a:r>
              <a:rPr lang="en-US" dirty="0" smtClean="0"/>
              <a:t>End of LS2:</a:t>
            </a:r>
          </a:p>
          <a:p>
            <a:pPr marL="342900" lvl="1" indent="-342900"/>
            <a:r>
              <a:rPr lang="en-US" dirty="0" smtClean="0"/>
              <a:t>Delay system production by time from Jan 2016 to end LS2</a:t>
            </a:r>
          </a:p>
          <a:p>
            <a:pPr marL="342900" lvl="1" indent="-342900"/>
            <a:r>
              <a:rPr lang="en-US" dirty="0" smtClean="0"/>
              <a:t>Schedule up until production stays the same since need to complete work in LS1</a:t>
            </a:r>
            <a:endParaRPr lang="en-US" dirty="0"/>
          </a:p>
          <a:p>
            <a:pPr marL="285750" lvl="1" indent="-285750">
              <a:buSzTx/>
              <a:buNone/>
            </a:pPr>
            <a:endParaRPr lang="en-US" dirty="0" smtClean="0"/>
          </a:p>
          <a:p>
            <a:pPr marL="285750" lvl="1" indent="-285750">
              <a:buSzTx/>
              <a:buNone/>
            </a:pPr>
            <a:endParaRPr lang="en-US" dirty="0" smtClean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55700" y="76200"/>
            <a:ext cx="7677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EFE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j-lt"/>
                <a:ea typeface="Arial"/>
                <a:cs typeface="+mj-cs"/>
              </a:rPr>
              <a:t>Major CT Schedule Milestones</a:t>
            </a:r>
          </a:p>
        </p:txBody>
      </p:sp>
    </p:spTree>
    <p:extLst>
      <p:ext uri="{BB962C8B-B14F-4D97-AF65-F5344CB8AC3E}">
        <p14:creationId xmlns:p14="http://schemas.microsoft.com/office/powerpoint/2010/main" val="295821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 Schedule through 2012</a:t>
            </a:r>
          </a:p>
        </p:txBody>
      </p:sp>
      <p:sp>
        <p:nvSpPr>
          <p:cNvPr id="2764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Develop the concept for Conversion crate</a:t>
            </a:r>
          </a:p>
          <a:p>
            <a:pPr lvl="1"/>
            <a:r>
              <a:rPr lang="en-US" smtClean="0"/>
              <a:t>We need the accepted </a:t>
            </a:r>
            <a:r>
              <a:rPr lang="it-IT" smtClean="0"/>
              <a:t>CMS Internal Note Global Trigger upgrade IO proposal</a:t>
            </a:r>
          </a:p>
          <a:p>
            <a:r>
              <a:rPr lang="en-US" smtClean="0"/>
              <a:t>Evaluate first μGT firmware concept based on commercial Card</a:t>
            </a:r>
          </a:p>
          <a:p>
            <a:r>
              <a:rPr lang="en-US" smtClean="0"/>
              <a:t>Evaluate Greg‘s card </a:t>
            </a:r>
          </a:p>
          <a:p>
            <a:pPr lvl="1"/>
            <a:r>
              <a:rPr lang="en-US" smtClean="0"/>
              <a:t>Define GT requirements for the new card</a:t>
            </a:r>
          </a:p>
          <a:p>
            <a:pPr lvl="1"/>
            <a:r>
              <a:rPr lang="en-US" smtClean="0"/>
              <a:t>specify the new card together with Greg?</a:t>
            </a:r>
          </a:p>
          <a:p>
            <a:r>
              <a:rPr lang="en-US" smtClean="0"/>
              <a:t>Evaluate AMC 13</a:t>
            </a:r>
          </a:p>
          <a:p>
            <a:pPr lvl="1"/>
            <a:r>
              <a:rPr lang="en-US" smtClean="0"/>
              <a:t>Define GT requirements for changing AMC 13?</a:t>
            </a:r>
          </a:p>
          <a:p>
            <a:r>
              <a:rPr lang="en-US" smtClean="0"/>
              <a:t>First suggestion of SW for GT</a:t>
            </a:r>
          </a:p>
          <a:p>
            <a:pPr lvl="1"/>
            <a:r>
              <a:rPr lang="en-US" smtClean="0"/>
              <a:t>Internal note for interface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214466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 Schedule through 2013</a:t>
            </a:r>
            <a:endParaRPr lang="de-AT" dirty="0" smtClean="0"/>
          </a:p>
        </p:txBody>
      </p:sp>
      <p:sp>
        <p:nvSpPr>
          <p:cNvPr id="2867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mtClean="0"/>
              <a:t>Develop the concept of </a:t>
            </a:r>
            <a:r>
              <a:rPr lang="en-US" smtClean="0"/>
              <a:t>μTCS</a:t>
            </a:r>
          </a:p>
          <a:p>
            <a:pPr lvl="1"/>
            <a:r>
              <a:rPr lang="en-US" smtClean="0"/>
              <a:t>The first implementation with some features</a:t>
            </a:r>
          </a:p>
          <a:p>
            <a:r>
              <a:rPr lang="en-US" smtClean="0"/>
              <a:t>μGTL implementation</a:t>
            </a:r>
          </a:p>
          <a:p>
            <a:r>
              <a:rPr lang="en-US" smtClean="0"/>
              <a:t>Implementation of Conversion crate</a:t>
            </a:r>
          </a:p>
          <a:p>
            <a:pPr lvl="1"/>
            <a:r>
              <a:rPr lang="de-AT" smtClean="0"/>
              <a:t>for GMT?</a:t>
            </a:r>
          </a:p>
          <a:p>
            <a:pPr lvl="1"/>
            <a:r>
              <a:rPr lang="de-AT" smtClean="0"/>
              <a:t>for </a:t>
            </a:r>
            <a:r>
              <a:rPr lang="en-US" smtClean="0"/>
              <a:t>μ</a:t>
            </a:r>
            <a:r>
              <a:rPr lang="de-AT" smtClean="0"/>
              <a:t>GTL</a:t>
            </a:r>
          </a:p>
          <a:p>
            <a:r>
              <a:rPr lang="de-AT" smtClean="0"/>
              <a:t>SW layers based on new cards</a:t>
            </a:r>
          </a:p>
          <a:p>
            <a:r>
              <a:rPr lang="en-US" smtClean="0"/>
              <a:t>μGMT/GMT ?</a:t>
            </a:r>
            <a:endParaRPr lang="de-AT" smtClean="0"/>
          </a:p>
          <a:p>
            <a:pPr lvl="1"/>
            <a:endParaRPr lang="de-AT" smtClean="0"/>
          </a:p>
        </p:txBody>
      </p:sp>
    </p:spTree>
    <p:extLst>
      <p:ext uri="{BB962C8B-B14F-4D97-AF65-F5344CB8AC3E}">
        <p14:creationId xmlns:p14="http://schemas.microsoft.com/office/powerpoint/2010/main" val="2095307393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GT Schedule 2014+</a:t>
            </a:r>
            <a:endParaRPr lang="de-AT" dirty="0" smtClean="0"/>
          </a:p>
        </p:txBody>
      </p:sp>
      <p:sp>
        <p:nvSpPr>
          <p:cNvPr id="3072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2014:</a:t>
            </a:r>
          </a:p>
          <a:p>
            <a:pPr lvl="1"/>
            <a:r>
              <a:rPr lang="de-AT" dirty="0" err="1" smtClean="0"/>
              <a:t>Testing</a:t>
            </a:r>
            <a:r>
              <a:rPr lang="de-AT" dirty="0" smtClean="0"/>
              <a:t> </a:t>
            </a:r>
            <a:r>
              <a:rPr lang="de-AT" dirty="0" err="1" smtClean="0"/>
              <a:t>one</a:t>
            </a:r>
            <a:r>
              <a:rPr lang="de-AT" dirty="0" smtClean="0"/>
              <a:t> </a:t>
            </a:r>
            <a:r>
              <a:rPr lang="en-US" dirty="0" err="1" smtClean="0"/>
              <a:t>μTCA</a:t>
            </a:r>
            <a:r>
              <a:rPr lang="en-US" dirty="0" smtClean="0"/>
              <a:t> </a:t>
            </a:r>
            <a:r>
              <a:rPr lang="de-AT" dirty="0" err="1" smtClean="0"/>
              <a:t>Crate</a:t>
            </a:r>
            <a:r>
              <a:rPr lang="de-AT" dirty="0" smtClean="0"/>
              <a:t> @ 904</a:t>
            </a:r>
            <a:endParaRPr lang="en-US" dirty="0" smtClean="0"/>
          </a:p>
          <a:p>
            <a:pPr lvl="2"/>
            <a:r>
              <a:rPr lang="en-US" sz="2800" dirty="0" smtClean="0"/>
              <a:t>Sending the data via fiber optic from </a:t>
            </a:r>
            <a:r>
              <a:rPr lang="en-US" sz="2800" dirty="0" err="1" smtClean="0"/>
              <a:t>psb_ogti</a:t>
            </a:r>
            <a:r>
              <a:rPr lang="en-US" sz="2800" dirty="0" smtClean="0"/>
              <a:t> to new system</a:t>
            </a:r>
          </a:p>
          <a:p>
            <a:pPr lvl="2"/>
            <a:r>
              <a:rPr lang="en-US" sz="2800" dirty="0" smtClean="0"/>
              <a:t>testing some </a:t>
            </a:r>
            <a:r>
              <a:rPr lang="en-US" sz="2800" dirty="0" err="1" smtClean="0"/>
              <a:t>μTCS</a:t>
            </a:r>
            <a:r>
              <a:rPr lang="en-US" sz="2800" dirty="0" smtClean="0"/>
              <a:t> features </a:t>
            </a:r>
          </a:p>
          <a:p>
            <a:pPr lvl="2"/>
            <a:r>
              <a:rPr lang="en-US" sz="2800" dirty="0" smtClean="0"/>
              <a:t>testing some </a:t>
            </a:r>
            <a:r>
              <a:rPr lang="en-US" sz="2800" dirty="0" err="1" smtClean="0"/>
              <a:t>μGTL</a:t>
            </a:r>
            <a:r>
              <a:rPr lang="en-US" sz="2800" dirty="0" smtClean="0"/>
              <a:t> </a:t>
            </a:r>
            <a:r>
              <a:rPr lang="en-US" dirty="0" err="1" smtClean="0"/>
              <a:t>feautures</a:t>
            </a:r>
            <a:endParaRPr lang="en-US" dirty="0" smtClean="0"/>
          </a:p>
          <a:p>
            <a:pPr lvl="1"/>
            <a:r>
              <a:rPr lang="en-US" dirty="0" smtClean="0"/>
              <a:t>Test the SW layers for getting access to the registers in </a:t>
            </a:r>
            <a:r>
              <a:rPr lang="en-US" dirty="0" err="1" smtClean="0"/>
              <a:t>μTCA</a:t>
            </a:r>
            <a:r>
              <a:rPr lang="en-US" dirty="0" smtClean="0"/>
              <a:t> environment.</a:t>
            </a:r>
          </a:p>
          <a:p>
            <a:pPr lvl="1"/>
            <a:r>
              <a:rPr lang="de-AT" dirty="0" err="1" smtClean="0"/>
              <a:t>December</a:t>
            </a:r>
            <a:r>
              <a:rPr lang="de-AT" dirty="0" smtClean="0"/>
              <a:t>, 2014: </a:t>
            </a:r>
            <a:r>
              <a:rPr lang="de-AT" dirty="0" err="1" smtClean="0"/>
              <a:t>Have</a:t>
            </a:r>
            <a:r>
              <a:rPr lang="de-AT" dirty="0" smtClean="0"/>
              <a:t> a </a:t>
            </a:r>
            <a:r>
              <a:rPr lang="de-AT" dirty="0" err="1" smtClean="0"/>
              <a:t>single</a:t>
            </a:r>
            <a:r>
              <a:rPr lang="de-AT" dirty="0" smtClean="0"/>
              <a:t> </a:t>
            </a:r>
            <a:r>
              <a:rPr lang="de-AT" dirty="0" err="1" smtClean="0"/>
              <a:t>full-function</a:t>
            </a:r>
            <a:r>
              <a:rPr lang="de-AT" dirty="0" smtClean="0"/>
              <a:t> </a:t>
            </a:r>
            <a:r>
              <a:rPr lang="de-AT" dirty="0" err="1" smtClean="0"/>
              <a:t>pre-production</a:t>
            </a:r>
            <a:r>
              <a:rPr lang="de-AT" smtClean="0"/>
              <a:t> prototype </a:t>
            </a:r>
            <a:r>
              <a:rPr lang="de-AT" dirty="0" err="1" smtClean="0"/>
              <a:t>available</a:t>
            </a:r>
            <a:r>
              <a:rPr lang="de-AT" dirty="0" smtClean="0"/>
              <a:t>.</a:t>
            </a:r>
          </a:p>
          <a:p>
            <a:r>
              <a:rPr lang="de-AT" dirty="0" smtClean="0"/>
              <a:t>2016:</a:t>
            </a:r>
          </a:p>
          <a:p>
            <a:pPr lvl="1"/>
            <a:r>
              <a:rPr lang="de-AT" dirty="0" err="1" smtClean="0"/>
              <a:t>January</a:t>
            </a:r>
            <a:r>
              <a:rPr lang="de-AT" dirty="0" smtClean="0"/>
              <a:t>, 2016 </a:t>
            </a:r>
            <a:r>
              <a:rPr lang="de-AT" dirty="0" err="1" smtClean="0"/>
              <a:t>Full</a:t>
            </a:r>
            <a:r>
              <a:rPr lang="de-AT" dirty="0" smtClean="0"/>
              <a:t> final </a:t>
            </a:r>
            <a:r>
              <a:rPr lang="de-AT" dirty="0" err="1" smtClean="0"/>
              <a:t>system</a:t>
            </a:r>
            <a:r>
              <a:rPr lang="de-AT" dirty="0" smtClean="0"/>
              <a:t> </a:t>
            </a:r>
            <a:r>
              <a:rPr lang="de-AT" dirty="0" err="1" smtClean="0"/>
              <a:t>commissioned</a:t>
            </a:r>
            <a:endParaRPr lang="de-AT" dirty="0" smtClean="0"/>
          </a:p>
          <a:p>
            <a:pPr lvl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737294918"/>
      </p:ext>
    </p:extLst>
  </p:cSld>
  <p:clrMapOvr>
    <a:masterClrMapping/>
  </p:clrMapOvr>
  <p:transition xmlns:p14="http://schemas.microsoft.com/office/powerpoint/2010/main" advClick="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08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9605027" y="7053275"/>
            <a:ext cx="270007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fld id="{65A9B13D-E09A-FD44-94C9-A101BE4E3DCA}" type="slidenum">
              <a:rPr lang="en-US" sz="1200" b="1">
                <a:solidFill>
                  <a:srgbClr val="000099"/>
                </a:solidFill>
                <a:cs typeface="+mn-cs"/>
              </a:rPr>
              <a:pPr>
                <a:defRPr/>
              </a:pPr>
              <a:t>24</a:t>
            </a:fld>
            <a:endParaRPr lang="en-US" sz="1200" b="1">
              <a:solidFill>
                <a:srgbClr val="000099"/>
              </a:solidFill>
              <a:cs typeface="+mn-cs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350838" y="908050"/>
            <a:ext cx="9206045" cy="543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solidFill>
                <a:srgbClr val="000099"/>
              </a:solidFill>
              <a:cs typeface="+mn-cs"/>
            </a:endParaRPr>
          </a:p>
        </p:txBody>
      </p:sp>
      <p:pic>
        <p:nvPicPr>
          <p:cNvPr id="614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719" y="4186239"/>
            <a:ext cx="507166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2513" y="4186239"/>
            <a:ext cx="3508375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50838" y="5338763"/>
            <a:ext cx="701675" cy="4318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-US" sz="2000" dirty="0">
                <a:solidFill>
                  <a:srgbClr val="660066"/>
                </a:solidFill>
                <a:cs typeface="+mn-cs"/>
              </a:rPr>
              <a:t>CUOF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DRIFT TUBES: SC relocation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3276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STATUS:</a:t>
            </a:r>
          </a:p>
          <a:p>
            <a:pPr lvl="1"/>
            <a:r>
              <a:rPr lang="en-US" dirty="0" smtClean="0"/>
              <a:t>Architecture of the system basically finalized</a:t>
            </a:r>
          </a:p>
          <a:p>
            <a:pPr lvl="1"/>
            <a:r>
              <a:rPr lang="en-US" dirty="0" smtClean="0"/>
              <a:t>Cost-book and responsibilities sharing pretty much defined, still few details missing</a:t>
            </a:r>
          </a:p>
          <a:p>
            <a:pPr lvl="1"/>
            <a:r>
              <a:rPr lang="en-US" dirty="0" smtClean="0"/>
              <a:t>Overall financial contributions seem within cost expectations. </a:t>
            </a:r>
          </a:p>
          <a:p>
            <a:pPr lvl="1"/>
            <a:r>
              <a:rPr lang="en-US" dirty="0" smtClean="0"/>
              <a:t>At present we are in the process of defining the incomes arrival profile.</a:t>
            </a:r>
          </a:p>
          <a:p>
            <a:r>
              <a:rPr lang="en-US" dirty="0" err="1" smtClean="0"/>
              <a:t>CuOF</a:t>
            </a:r>
            <a:endParaRPr lang="en-US" dirty="0" smtClean="0"/>
          </a:p>
          <a:p>
            <a:pPr lvl="1"/>
            <a:r>
              <a:rPr lang="en-US" dirty="0" smtClean="0"/>
              <a:t>Testing board to validate final components produced and assembled</a:t>
            </a:r>
          </a:p>
          <a:p>
            <a:pPr lvl="1"/>
            <a:r>
              <a:rPr lang="en-US" dirty="0" smtClean="0"/>
              <a:t>First irradiation tests being performed, seem promising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5122"/>
      </p:ext>
    </p:extLst>
  </p:cSld>
  <p:clrMapOvr>
    <a:masterClrMapping/>
  </p:clrMapOvr>
  <p:transition xmlns:p14="http://schemas.microsoft.com/office/powerpoint/2010/main" advClick="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051"/>
            <a:ext cx="9906000" cy="583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010400" y="1295400"/>
            <a:ext cx="2637235" cy="2037481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  <a:cs typeface="+mn-cs"/>
              </a:rPr>
              <a:t>Schedule is </a:t>
            </a:r>
            <a:r>
              <a:rPr lang="en-US" sz="2000" b="1" dirty="0" smtClean="0">
                <a:solidFill>
                  <a:srgbClr val="FF0000"/>
                </a:solidFill>
                <a:cs typeface="+mn-cs"/>
              </a:rPr>
              <a:t>tight</a:t>
            </a:r>
            <a:br>
              <a:rPr lang="en-US" sz="2000" b="1" dirty="0" smtClean="0">
                <a:solidFill>
                  <a:srgbClr val="FF0000"/>
                </a:solidFill>
                <a:cs typeface="+mn-cs"/>
              </a:rPr>
            </a:br>
            <a:r>
              <a:rPr lang="en-US" sz="2400" dirty="0" smtClean="0">
                <a:solidFill>
                  <a:srgbClr val="000099"/>
                </a:solidFill>
                <a:cs typeface="+mn-cs"/>
              </a:rPr>
              <a:t>aiming </a:t>
            </a:r>
            <a:r>
              <a:rPr lang="en-US" sz="2400" dirty="0">
                <a:solidFill>
                  <a:srgbClr val="000099"/>
                </a:solidFill>
                <a:cs typeface="+mn-cs"/>
              </a:rPr>
              <a:t>to parallelize as much as possible the different tasks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DRIFT TUBES: SC relocation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58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latin typeface="Arial" charset="0"/>
              </a:rPr>
              <a:t>Calorimeter Trigger Primitives</a:t>
            </a:r>
            <a:br>
              <a:rPr lang="en-US" sz="3200" dirty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Present Connections</a:t>
            </a:r>
            <a:endParaRPr lang="en-US" sz="3200" dirty="0">
              <a:latin typeface="Arial" charset="0"/>
            </a:endParaRPr>
          </a:p>
        </p:txBody>
      </p:sp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7313539" y="1587752"/>
            <a:ext cx="1898650" cy="15240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Regional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Calorimeter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Trigger</a:t>
            </a:r>
          </a:p>
        </p:txBody>
      </p:sp>
      <p:sp>
        <p:nvSpPr>
          <p:cNvPr id="4114" name="Line 15"/>
          <p:cNvSpPr>
            <a:spLocks noChangeShapeType="1"/>
          </p:cNvSpPr>
          <p:nvPr/>
        </p:nvSpPr>
        <p:spPr bwMode="auto">
          <a:xfrm flipH="1" flipV="1">
            <a:off x="9212189" y="2273552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17" name="Text Box 9"/>
          <p:cNvSpPr txBox="1">
            <a:spLocks noChangeArrowheads="1"/>
          </p:cNvSpPr>
          <p:nvPr/>
        </p:nvSpPr>
        <p:spPr bwMode="auto">
          <a:xfrm>
            <a:off x="9129639" y="1968752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18" name="Text Box 9"/>
          <p:cNvSpPr txBox="1">
            <a:spLocks noChangeArrowheads="1"/>
          </p:cNvSpPr>
          <p:nvPr/>
        </p:nvSpPr>
        <p:spPr bwMode="auto">
          <a:xfrm>
            <a:off x="9129639" y="2297372"/>
            <a:ext cx="1073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GCT</a:t>
            </a:r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925735" y="1172422"/>
            <a:ext cx="1733550" cy="1050262"/>
          </a:xfrm>
          <a:prstGeom prst="rect">
            <a:avLst/>
          </a:prstGeom>
          <a:solidFill>
            <a:srgbClr val="EEC8F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HCAL </a:t>
            </a:r>
            <a:r>
              <a:rPr lang="en-US" sz="1600" dirty="0" smtClean="0">
                <a:solidFill>
                  <a:schemeClr val="tx1"/>
                </a:solidFill>
                <a:ea typeface="Arial"/>
                <a:cs typeface="Arial"/>
              </a:rPr>
              <a:t>HTR</a:t>
            </a:r>
            <a:endParaRPr lang="en-US" sz="1600" dirty="0">
              <a:solidFill>
                <a:schemeClr val="tx1"/>
              </a:solidFill>
              <a:ea typeface="Arial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 Cards</a:t>
            </a: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7685" y="1553422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-147415" y="1858229"/>
            <a:ext cx="1073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chemeClr val="tx1"/>
                </a:solidFill>
                <a:ea typeface="Arial"/>
                <a:cs typeface="Arial"/>
              </a:rPr>
              <a:t>Via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chemeClr val="tx1"/>
                </a:solidFill>
                <a:ea typeface="Arial"/>
                <a:cs typeface="Arial"/>
              </a:rPr>
              <a:t>HCAL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chemeClr val="tx1"/>
                </a:solidFill>
                <a:ea typeface="Arial"/>
                <a:cs typeface="Arial"/>
              </a:rPr>
              <a:t>DCC2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 flipV="1">
            <a:off x="265335" y="1858222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 flipH="1" flipV="1">
            <a:off x="2653475" y="1803098"/>
            <a:ext cx="4655866" cy="11341"/>
          </a:xfrm>
          <a:prstGeom prst="line">
            <a:avLst/>
          </a:prstGeom>
          <a:noFill/>
          <a:ln w="38100">
            <a:solidFill>
              <a:srgbClr val="C834CC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ea typeface="Arial"/>
            </a:endParaRP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3374892" y="1549983"/>
            <a:ext cx="24725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C834CC"/>
                </a:solidFill>
                <a:ea typeface="Arial"/>
                <a:cs typeface="Arial"/>
              </a:rPr>
              <a:t>Existing Copper Cables</a:t>
            </a:r>
            <a:endParaRPr lang="en-US" sz="1200" dirty="0">
              <a:solidFill>
                <a:srgbClr val="C834CC"/>
              </a:solidFill>
              <a:ea typeface="Arial"/>
              <a:cs typeface="Arial"/>
            </a:endParaRPr>
          </a:p>
        </p:txBody>
      </p:sp>
      <p:sp>
        <p:nvSpPr>
          <p:cNvPr id="41" name="Rectangle 11"/>
          <p:cNvSpPr>
            <a:spLocks noChangeArrowheads="1"/>
          </p:cNvSpPr>
          <p:nvPr/>
        </p:nvSpPr>
        <p:spPr bwMode="auto">
          <a:xfrm>
            <a:off x="864303" y="2523015"/>
            <a:ext cx="1733550" cy="1117201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ECAL TCCs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-43747" y="2691728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4" name="Line 15"/>
          <p:cNvSpPr>
            <a:spLocks noChangeShapeType="1"/>
          </p:cNvSpPr>
          <p:nvPr/>
        </p:nvSpPr>
        <p:spPr bwMode="auto">
          <a:xfrm flipV="1">
            <a:off x="203903" y="2996528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-171992" y="3030556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ECAL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DCC</a:t>
            </a:r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2641193" y="2063927"/>
            <a:ext cx="4655867" cy="97525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 rot="20866506">
            <a:off x="3011750" y="2439503"/>
            <a:ext cx="24725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0080FF"/>
                </a:solidFill>
                <a:ea typeface="Arial"/>
                <a:cs typeface="Arial"/>
              </a:rPr>
              <a:t>Existing Copper Cables</a:t>
            </a:r>
            <a:endParaRPr lang="en-US" sz="1200" dirty="0">
              <a:solidFill>
                <a:srgbClr val="0080FF"/>
              </a:solidFill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4369174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latin typeface="Arial" charset="0"/>
              </a:rPr>
              <a:t>Calorimeter Trigger Primitives</a:t>
            </a:r>
            <a:br>
              <a:rPr lang="en-US" sz="3200" dirty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Connection Evolution</a:t>
            </a:r>
            <a:endParaRPr lang="en-US" sz="3200" dirty="0">
              <a:latin typeface="Arial" charset="0"/>
            </a:endParaRPr>
          </a:p>
        </p:txBody>
      </p:sp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7313539" y="1587752"/>
            <a:ext cx="1898650" cy="15240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Regional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Calorimeter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Trigger</a:t>
            </a:r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908050" y="3866407"/>
            <a:ext cx="1733550" cy="1077919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HCAL </a:t>
            </a:r>
            <a:r>
              <a:rPr lang="en-US" sz="1600" dirty="0" err="1">
                <a:solidFill>
                  <a:schemeClr val="tx1"/>
                </a:solidFill>
                <a:ea typeface="Arial"/>
                <a:cs typeface="Arial"/>
              </a:rPr>
              <a:t>uHTR</a:t>
            </a:r>
            <a:endParaRPr lang="en-US" sz="1600" dirty="0">
              <a:solidFill>
                <a:schemeClr val="tx1"/>
              </a:solidFill>
              <a:ea typeface="Arial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 Cards</a:t>
            </a:r>
          </a:p>
        </p:txBody>
      </p:sp>
      <p:sp>
        <p:nvSpPr>
          <p:cNvPr id="4100" name="Rectangle 11"/>
          <p:cNvSpPr>
            <a:spLocks noChangeArrowheads="1"/>
          </p:cNvSpPr>
          <p:nvPr/>
        </p:nvSpPr>
        <p:spPr bwMode="auto">
          <a:xfrm>
            <a:off x="908050" y="5228340"/>
            <a:ext cx="1733550" cy="120156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ECAL TCCs</a:t>
            </a: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7264398" y="4713769"/>
            <a:ext cx="1898650" cy="1524000"/>
          </a:xfrm>
          <a:prstGeom prst="rect">
            <a:avLst/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SLHC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ea typeface="Arial"/>
                <a:cs typeface="Arial"/>
              </a:rPr>
              <a:t>Cal </a:t>
            </a: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Trigger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Processor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ea typeface="Arial"/>
                <a:cs typeface="Arial"/>
              </a:rPr>
              <a:t>Cards</a:t>
            </a:r>
            <a:endParaRPr lang="en-US" sz="14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02" name="Line 15"/>
          <p:cNvSpPr>
            <a:spLocks noChangeShapeType="1"/>
          </p:cNvSpPr>
          <p:nvPr/>
        </p:nvSpPr>
        <p:spPr bwMode="auto">
          <a:xfrm flipH="1">
            <a:off x="2641190" y="4407426"/>
            <a:ext cx="1486310" cy="26601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03" name="Line 15"/>
          <p:cNvSpPr>
            <a:spLocks noChangeShapeType="1"/>
          </p:cNvSpPr>
          <p:nvPr/>
        </p:nvSpPr>
        <p:spPr bwMode="auto">
          <a:xfrm flipH="1" flipV="1">
            <a:off x="5861050" y="4191000"/>
            <a:ext cx="1403350" cy="12192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 rot="19769165">
            <a:off x="2568261" y="5208302"/>
            <a:ext cx="15684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rgbClr val="3366FF"/>
                </a:solidFill>
                <a:ea typeface="Arial"/>
                <a:cs typeface="Arial"/>
              </a:rPr>
              <a:t>Optical Ribbons</a:t>
            </a:r>
          </a:p>
        </p:txBody>
      </p:sp>
      <p:sp>
        <p:nvSpPr>
          <p:cNvPr id="4105" name="Rectangle 6"/>
          <p:cNvSpPr>
            <a:spLocks noChangeArrowheads="1"/>
          </p:cNvSpPr>
          <p:nvPr/>
        </p:nvSpPr>
        <p:spPr bwMode="auto">
          <a:xfrm>
            <a:off x="1568450" y="5609340"/>
            <a:ext cx="1073150" cy="685800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OSLBs</a:t>
            </a:r>
          </a:p>
        </p:txBody>
      </p:sp>
      <p:sp>
        <p:nvSpPr>
          <p:cNvPr id="4106" name="Rectangle 6"/>
          <p:cNvSpPr>
            <a:spLocks noChangeArrowheads="1"/>
          </p:cNvSpPr>
          <p:nvPr/>
        </p:nvSpPr>
        <p:spPr bwMode="auto">
          <a:xfrm>
            <a:off x="7313539" y="2425952"/>
            <a:ext cx="1073150" cy="533400"/>
          </a:xfrm>
          <a:prstGeom prst="rect">
            <a:avLst/>
          </a:prstGeom>
          <a:solidFill>
            <a:srgbClr val="EB798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ea typeface="Arial"/>
                <a:cs typeface="Arial"/>
              </a:rPr>
              <a:t>ORMs</a:t>
            </a:r>
            <a:endParaRPr lang="en-US" sz="14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4127500" y="3921180"/>
            <a:ext cx="1733550" cy="157882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Trigger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Primitive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Optical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Patch </a:t>
            </a:r>
            <a:r>
              <a:rPr lang="en-US" sz="1600" dirty="0" smtClean="0">
                <a:solidFill>
                  <a:schemeClr val="tx1"/>
                </a:solidFill>
                <a:ea typeface="Arial"/>
                <a:cs typeface="Arial"/>
              </a:rPr>
              <a:t>Panel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 smtClean="0">
                <a:ea typeface="Arial"/>
                <a:cs typeface="Arial"/>
              </a:rPr>
              <a:t>(Modular – grows</a:t>
            </a:r>
            <a:br>
              <a:rPr lang="en-US" sz="1600" dirty="0" smtClean="0">
                <a:ea typeface="Arial"/>
                <a:cs typeface="Arial"/>
              </a:rPr>
            </a:br>
            <a:r>
              <a:rPr lang="en-US" sz="1600" dirty="0" smtClean="0">
                <a:ea typeface="Arial"/>
                <a:cs typeface="Arial"/>
              </a:rPr>
              <a:t> to meet needs)</a:t>
            </a:r>
            <a:endParaRPr lang="en-US" sz="16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08" name="Line 15"/>
          <p:cNvSpPr>
            <a:spLocks noChangeShapeType="1"/>
          </p:cNvSpPr>
          <p:nvPr/>
        </p:nvSpPr>
        <p:spPr bwMode="auto">
          <a:xfrm flipH="1">
            <a:off x="2641601" y="5137121"/>
            <a:ext cx="1498313" cy="80786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109" name="Text Box 9"/>
          <p:cNvSpPr txBox="1">
            <a:spLocks noChangeArrowheads="1"/>
          </p:cNvSpPr>
          <p:nvPr/>
        </p:nvSpPr>
        <p:spPr bwMode="auto">
          <a:xfrm rot="2650361">
            <a:off x="5757451" y="4614780"/>
            <a:ext cx="18751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3366FF"/>
                </a:solidFill>
                <a:ea typeface="Arial"/>
                <a:cs typeface="Arial"/>
              </a:rPr>
              <a:t>ECAL </a:t>
            </a:r>
            <a:r>
              <a:rPr lang="en-US" sz="1200" dirty="0" err="1" smtClean="0">
                <a:solidFill>
                  <a:srgbClr val="3366FF"/>
                </a:solidFill>
                <a:ea typeface="Arial"/>
                <a:cs typeface="Arial"/>
              </a:rPr>
              <a:t>Opti</a:t>
            </a:r>
            <a:r>
              <a:rPr lang="en-US" sz="1200" dirty="0" smtClean="0">
                <a:solidFill>
                  <a:srgbClr val="3366FF"/>
                </a:solidFill>
                <a:ea typeface="Arial"/>
                <a:cs typeface="Arial"/>
              </a:rPr>
              <a:t>. Ribbons</a:t>
            </a:r>
            <a:endParaRPr lang="en-US" sz="1200" dirty="0">
              <a:solidFill>
                <a:srgbClr val="3366FF"/>
              </a:solidFill>
              <a:ea typeface="Arial"/>
              <a:cs typeface="Arial"/>
            </a:endParaRPr>
          </a:p>
        </p:txBody>
      </p:sp>
      <p:sp>
        <p:nvSpPr>
          <p:cNvPr id="4110" name="Text Box 9"/>
          <p:cNvSpPr txBox="1">
            <a:spLocks noChangeArrowheads="1"/>
          </p:cNvSpPr>
          <p:nvPr/>
        </p:nvSpPr>
        <p:spPr bwMode="auto">
          <a:xfrm rot="18854117">
            <a:off x="5529436" y="2908180"/>
            <a:ext cx="1817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3366FF"/>
                </a:solidFill>
                <a:ea typeface="Arial"/>
                <a:cs typeface="Arial"/>
              </a:rPr>
              <a:t>ECAL</a:t>
            </a:r>
            <a:br>
              <a:rPr lang="en-US" sz="1200" dirty="0" smtClean="0">
                <a:solidFill>
                  <a:srgbClr val="3366FF"/>
                </a:solidFill>
                <a:ea typeface="Arial"/>
                <a:cs typeface="Arial"/>
              </a:rPr>
            </a:br>
            <a:r>
              <a:rPr lang="en-US" sz="1200" dirty="0" err="1" smtClean="0">
                <a:solidFill>
                  <a:srgbClr val="3366FF"/>
                </a:solidFill>
                <a:ea typeface="Arial"/>
                <a:cs typeface="Arial"/>
              </a:rPr>
              <a:t>Indiv</a:t>
            </a:r>
            <a:r>
              <a:rPr lang="en-US" sz="1200" dirty="0">
                <a:solidFill>
                  <a:srgbClr val="3366FF"/>
                </a:solidFill>
                <a:ea typeface="Arial"/>
                <a:cs typeface="Arial"/>
              </a:rPr>
              <a:t>. Fibers (LC)</a:t>
            </a: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H="1">
            <a:off x="5861053" y="2721661"/>
            <a:ext cx="1436007" cy="134874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112" name="Text Box 9"/>
          <p:cNvSpPr txBox="1">
            <a:spLocks noChangeArrowheads="1"/>
          </p:cNvSpPr>
          <p:nvPr/>
        </p:nvSpPr>
        <p:spPr bwMode="auto">
          <a:xfrm>
            <a:off x="2570993" y="4130577"/>
            <a:ext cx="1969161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rgbClr val="008000"/>
                </a:solidFill>
                <a:ea typeface="Arial"/>
                <a:cs typeface="Arial"/>
              </a:rPr>
              <a:t>Optical Ribbons</a:t>
            </a:r>
          </a:p>
        </p:txBody>
      </p:sp>
      <p:sp>
        <p:nvSpPr>
          <p:cNvPr id="4113" name="Line 15"/>
          <p:cNvSpPr>
            <a:spLocks noChangeShapeType="1"/>
          </p:cNvSpPr>
          <p:nvPr/>
        </p:nvSpPr>
        <p:spPr bwMode="auto">
          <a:xfrm flipH="1" flipV="1">
            <a:off x="9163048" y="5399569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14" name="Line 15"/>
          <p:cNvSpPr>
            <a:spLocks noChangeShapeType="1"/>
          </p:cNvSpPr>
          <p:nvPr/>
        </p:nvSpPr>
        <p:spPr bwMode="auto">
          <a:xfrm flipH="1" flipV="1">
            <a:off x="9212189" y="2273552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15" name="Text Box 9"/>
          <p:cNvSpPr txBox="1">
            <a:spLocks noChangeArrowheads="1"/>
          </p:cNvSpPr>
          <p:nvPr/>
        </p:nvSpPr>
        <p:spPr bwMode="auto">
          <a:xfrm>
            <a:off x="9080498" y="5094769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16" name="Text Box 9"/>
          <p:cNvSpPr txBox="1">
            <a:spLocks noChangeArrowheads="1"/>
          </p:cNvSpPr>
          <p:nvPr/>
        </p:nvSpPr>
        <p:spPr bwMode="auto">
          <a:xfrm>
            <a:off x="9092782" y="5410910"/>
            <a:ext cx="1073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BU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“</a:t>
            </a:r>
            <a:r>
              <a:rPr lang="en-US" altLang="ja-JP" sz="1200" dirty="0">
                <a:solidFill>
                  <a:schemeClr val="tx1"/>
                </a:solidFill>
                <a:ea typeface="Arial"/>
                <a:cs typeface="Arial"/>
              </a:rPr>
              <a:t>AMC13</a:t>
            </a: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”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17" name="Text Box 9"/>
          <p:cNvSpPr txBox="1">
            <a:spLocks noChangeArrowheads="1"/>
          </p:cNvSpPr>
          <p:nvPr/>
        </p:nvSpPr>
        <p:spPr bwMode="auto">
          <a:xfrm>
            <a:off x="9129639" y="1968752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18" name="Text Box 9"/>
          <p:cNvSpPr txBox="1">
            <a:spLocks noChangeArrowheads="1"/>
          </p:cNvSpPr>
          <p:nvPr/>
        </p:nvSpPr>
        <p:spPr bwMode="auto">
          <a:xfrm>
            <a:off x="9129639" y="2297372"/>
            <a:ext cx="10731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GCT</a:t>
            </a:r>
          </a:p>
        </p:txBody>
      </p:sp>
      <p:sp>
        <p:nvSpPr>
          <p:cNvPr id="4119" name="Text Box 9"/>
          <p:cNvSpPr txBox="1">
            <a:spLocks noChangeArrowheads="1"/>
          </p:cNvSpPr>
          <p:nvPr/>
        </p:nvSpPr>
        <p:spPr bwMode="auto">
          <a:xfrm>
            <a:off x="0" y="4247400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20" name="Text Box 9"/>
          <p:cNvSpPr txBox="1">
            <a:spLocks noChangeArrowheads="1"/>
          </p:cNvSpPr>
          <p:nvPr/>
        </p:nvSpPr>
        <p:spPr bwMode="auto">
          <a:xfrm>
            <a:off x="-165100" y="4552200"/>
            <a:ext cx="1073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BU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“</a:t>
            </a:r>
            <a:r>
              <a:rPr lang="en-US" altLang="ja-JP" sz="1200" dirty="0">
                <a:solidFill>
                  <a:schemeClr val="tx1"/>
                </a:solidFill>
                <a:ea typeface="Arial"/>
                <a:cs typeface="Arial"/>
              </a:rPr>
              <a:t>AMC13</a:t>
            </a: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”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21" name="Line 15"/>
          <p:cNvSpPr>
            <a:spLocks noChangeShapeType="1"/>
          </p:cNvSpPr>
          <p:nvPr/>
        </p:nvSpPr>
        <p:spPr bwMode="auto">
          <a:xfrm flipV="1">
            <a:off x="247650" y="4552200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22" name="Text Box 9"/>
          <p:cNvSpPr txBox="1">
            <a:spLocks noChangeArrowheads="1"/>
          </p:cNvSpPr>
          <p:nvPr/>
        </p:nvSpPr>
        <p:spPr bwMode="auto">
          <a:xfrm>
            <a:off x="0" y="5487780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23" name="Text Box 9"/>
          <p:cNvSpPr txBox="1">
            <a:spLocks noChangeArrowheads="1"/>
          </p:cNvSpPr>
          <p:nvPr/>
        </p:nvSpPr>
        <p:spPr bwMode="auto">
          <a:xfrm>
            <a:off x="-165100" y="5792587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ECAL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DCC</a:t>
            </a:r>
          </a:p>
        </p:txBody>
      </p:sp>
      <p:sp>
        <p:nvSpPr>
          <p:cNvPr id="4124" name="Line 15"/>
          <p:cNvSpPr>
            <a:spLocks noChangeShapeType="1"/>
          </p:cNvSpPr>
          <p:nvPr/>
        </p:nvSpPr>
        <p:spPr bwMode="auto">
          <a:xfrm flipV="1">
            <a:off x="247650" y="5837940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925735" y="1172422"/>
            <a:ext cx="1733550" cy="1050262"/>
          </a:xfrm>
          <a:prstGeom prst="rect">
            <a:avLst/>
          </a:prstGeom>
          <a:solidFill>
            <a:srgbClr val="EEC8F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HCAL </a:t>
            </a:r>
            <a:r>
              <a:rPr lang="en-US" sz="1600" dirty="0" smtClean="0">
                <a:solidFill>
                  <a:schemeClr val="tx1"/>
                </a:solidFill>
                <a:ea typeface="Arial"/>
                <a:cs typeface="Arial"/>
              </a:rPr>
              <a:t>HTR</a:t>
            </a:r>
            <a:endParaRPr lang="en-US" sz="1600" dirty="0">
              <a:solidFill>
                <a:schemeClr val="tx1"/>
              </a:solidFill>
              <a:ea typeface="Arial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 Cards</a:t>
            </a:r>
          </a:p>
        </p:txBody>
      </p:sp>
      <p:sp>
        <p:nvSpPr>
          <p:cNvPr id="31" name="Text Box 9"/>
          <p:cNvSpPr txBox="1">
            <a:spLocks noChangeArrowheads="1"/>
          </p:cNvSpPr>
          <p:nvPr/>
        </p:nvSpPr>
        <p:spPr bwMode="auto">
          <a:xfrm>
            <a:off x="17685" y="1553422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32" name="Text Box 9"/>
          <p:cNvSpPr txBox="1">
            <a:spLocks noChangeArrowheads="1"/>
          </p:cNvSpPr>
          <p:nvPr/>
        </p:nvSpPr>
        <p:spPr bwMode="auto">
          <a:xfrm>
            <a:off x="-147415" y="1858229"/>
            <a:ext cx="1073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chemeClr val="tx1"/>
                </a:solidFill>
                <a:ea typeface="Arial"/>
                <a:cs typeface="Arial"/>
              </a:rPr>
              <a:t>Via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chemeClr val="tx1"/>
                </a:solidFill>
                <a:ea typeface="Arial"/>
                <a:cs typeface="Arial"/>
              </a:rPr>
              <a:t>HCAL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chemeClr val="tx1"/>
                </a:solidFill>
                <a:ea typeface="Arial"/>
                <a:cs typeface="Arial"/>
              </a:rPr>
              <a:t>DCC2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33" name="Line 15"/>
          <p:cNvSpPr>
            <a:spLocks noChangeShapeType="1"/>
          </p:cNvSpPr>
          <p:nvPr/>
        </p:nvSpPr>
        <p:spPr bwMode="auto">
          <a:xfrm flipV="1">
            <a:off x="265335" y="1858222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 flipH="1" flipV="1">
            <a:off x="2641190" y="1791755"/>
            <a:ext cx="4668151" cy="22681"/>
          </a:xfrm>
          <a:prstGeom prst="line">
            <a:avLst/>
          </a:prstGeom>
          <a:noFill/>
          <a:ln w="38100">
            <a:solidFill>
              <a:srgbClr val="C834CC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  <a:ea typeface="Arial"/>
            </a:endParaRP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3374892" y="1549983"/>
            <a:ext cx="24725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C834CC"/>
                </a:solidFill>
                <a:ea typeface="Arial"/>
                <a:cs typeface="Arial"/>
              </a:rPr>
              <a:t>Existing Copper Cables</a:t>
            </a:r>
            <a:endParaRPr lang="en-US" sz="1200" dirty="0">
              <a:solidFill>
                <a:srgbClr val="C834CC"/>
              </a:solidFill>
              <a:ea typeface="Arial"/>
              <a:cs typeface="Arial"/>
            </a:endParaRPr>
          </a:p>
        </p:txBody>
      </p:sp>
      <p:sp>
        <p:nvSpPr>
          <p:cNvPr id="39" name="Line 15"/>
          <p:cNvSpPr>
            <a:spLocks noChangeShapeType="1"/>
          </p:cNvSpPr>
          <p:nvPr/>
        </p:nvSpPr>
        <p:spPr bwMode="auto">
          <a:xfrm flipH="1" flipV="1">
            <a:off x="5872045" y="4365992"/>
            <a:ext cx="1348619" cy="1162593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 rot="2578769">
            <a:off x="5650335" y="4981543"/>
            <a:ext cx="18658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008000"/>
                </a:solidFill>
                <a:ea typeface="Arial"/>
                <a:cs typeface="Arial"/>
              </a:rPr>
              <a:t>HCAL </a:t>
            </a:r>
            <a:r>
              <a:rPr lang="en-US" sz="1200" dirty="0" err="1" smtClean="0">
                <a:solidFill>
                  <a:srgbClr val="008000"/>
                </a:solidFill>
                <a:ea typeface="Arial"/>
                <a:cs typeface="Arial"/>
              </a:rPr>
              <a:t>Opti</a:t>
            </a:r>
            <a:r>
              <a:rPr lang="en-US" sz="1200" dirty="0" smtClean="0">
                <a:solidFill>
                  <a:srgbClr val="008000"/>
                </a:solidFill>
                <a:ea typeface="Arial"/>
                <a:cs typeface="Arial"/>
              </a:rPr>
              <a:t>. </a:t>
            </a:r>
            <a:r>
              <a:rPr lang="en-US" sz="1200" dirty="0">
                <a:solidFill>
                  <a:srgbClr val="008000"/>
                </a:solidFill>
                <a:ea typeface="Arial"/>
                <a:cs typeface="Arial"/>
              </a:rPr>
              <a:t>Ribbons</a:t>
            </a:r>
          </a:p>
        </p:txBody>
      </p:sp>
      <p:sp>
        <p:nvSpPr>
          <p:cNvPr id="41" name="Rectangle 11"/>
          <p:cNvSpPr>
            <a:spLocks noChangeArrowheads="1"/>
          </p:cNvSpPr>
          <p:nvPr/>
        </p:nvSpPr>
        <p:spPr bwMode="auto">
          <a:xfrm>
            <a:off x="864303" y="2523015"/>
            <a:ext cx="1733550" cy="1117201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ECAL TCCs</a:t>
            </a:r>
          </a:p>
        </p:txBody>
      </p:sp>
      <p:sp>
        <p:nvSpPr>
          <p:cNvPr id="43" name="Text Box 9"/>
          <p:cNvSpPr txBox="1">
            <a:spLocks noChangeArrowheads="1"/>
          </p:cNvSpPr>
          <p:nvPr/>
        </p:nvSpPr>
        <p:spPr bwMode="auto">
          <a:xfrm>
            <a:off x="-43747" y="2691728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4" name="Line 15"/>
          <p:cNvSpPr>
            <a:spLocks noChangeShapeType="1"/>
          </p:cNvSpPr>
          <p:nvPr/>
        </p:nvSpPr>
        <p:spPr bwMode="auto">
          <a:xfrm flipV="1">
            <a:off x="203903" y="2996528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5" name="Text Box 9"/>
          <p:cNvSpPr txBox="1">
            <a:spLocks noChangeArrowheads="1"/>
          </p:cNvSpPr>
          <p:nvPr/>
        </p:nvSpPr>
        <p:spPr bwMode="auto">
          <a:xfrm>
            <a:off x="-171992" y="3030556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ECAL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DCC</a:t>
            </a:r>
          </a:p>
        </p:txBody>
      </p:sp>
      <p:sp>
        <p:nvSpPr>
          <p:cNvPr id="46" name="Line 15"/>
          <p:cNvSpPr>
            <a:spLocks noChangeShapeType="1"/>
          </p:cNvSpPr>
          <p:nvPr/>
        </p:nvSpPr>
        <p:spPr bwMode="auto">
          <a:xfrm flipH="1">
            <a:off x="2616621" y="2063928"/>
            <a:ext cx="4680436" cy="963919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7" name="Text Box 9"/>
          <p:cNvSpPr txBox="1">
            <a:spLocks noChangeArrowheads="1"/>
          </p:cNvSpPr>
          <p:nvPr/>
        </p:nvSpPr>
        <p:spPr bwMode="auto">
          <a:xfrm rot="20866506">
            <a:off x="3011750" y="2439503"/>
            <a:ext cx="247258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0080FF"/>
                </a:solidFill>
                <a:ea typeface="Arial"/>
                <a:cs typeface="Arial"/>
              </a:rPr>
              <a:t>Existing Copper Cables</a:t>
            </a:r>
            <a:endParaRPr lang="en-US" sz="1200" dirty="0">
              <a:solidFill>
                <a:srgbClr val="0080FF"/>
              </a:solidFill>
              <a:ea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5293440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>
                <a:latin typeface="Arial" charset="0"/>
              </a:rPr>
              <a:t>Calorimeter Trigger Primitives</a:t>
            </a:r>
            <a:br>
              <a:rPr lang="en-US" sz="3200" dirty="0">
                <a:latin typeface="Arial" charset="0"/>
              </a:rPr>
            </a:br>
            <a:r>
              <a:rPr lang="en-US" sz="3200" dirty="0" smtClean="0">
                <a:latin typeface="Arial" charset="0"/>
              </a:rPr>
              <a:t>Final Situation</a:t>
            </a:r>
            <a:endParaRPr lang="en-US" sz="3200" dirty="0">
              <a:latin typeface="Arial" charset="0"/>
            </a:endParaRPr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908050" y="3866407"/>
            <a:ext cx="1733550" cy="1077919"/>
          </a:xfrm>
          <a:prstGeom prst="rect">
            <a:avLst/>
          </a:prstGeom>
          <a:solidFill>
            <a:srgbClr val="00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HCAL </a:t>
            </a:r>
            <a:r>
              <a:rPr lang="en-US" sz="1600" dirty="0" err="1">
                <a:solidFill>
                  <a:schemeClr val="tx1"/>
                </a:solidFill>
                <a:ea typeface="Arial"/>
                <a:cs typeface="Arial"/>
              </a:rPr>
              <a:t>uHTR</a:t>
            </a:r>
            <a:endParaRPr lang="en-US" sz="1600" dirty="0">
              <a:solidFill>
                <a:schemeClr val="tx1"/>
              </a:solidFill>
              <a:ea typeface="Arial"/>
              <a:cs typeface="Arial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 Cards</a:t>
            </a:r>
          </a:p>
        </p:txBody>
      </p:sp>
      <p:sp>
        <p:nvSpPr>
          <p:cNvPr id="4100" name="Rectangle 11"/>
          <p:cNvSpPr>
            <a:spLocks noChangeArrowheads="1"/>
          </p:cNvSpPr>
          <p:nvPr/>
        </p:nvSpPr>
        <p:spPr bwMode="auto">
          <a:xfrm>
            <a:off x="908050" y="5228340"/>
            <a:ext cx="1733550" cy="120156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ECAL TCCs</a:t>
            </a: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7264398" y="4713769"/>
            <a:ext cx="1898650" cy="1524000"/>
          </a:xfrm>
          <a:prstGeom prst="rect">
            <a:avLst/>
          </a:prstGeom>
          <a:solidFill>
            <a:srgbClr val="FFCC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SLHC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ea typeface="Arial"/>
                <a:cs typeface="Arial"/>
              </a:rPr>
              <a:t>Cal </a:t>
            </a: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Trigger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Processor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 smtClean="0">
                <a:solidFill>
                  <a:schemeClr val="tx1"/>
                </a:solidFill>
                <a:ea typeface="Arial"/>
                <a:cs typeface="Arial"/>
              </a:rPr>
              <a:t>Cards</a:t>
            </a:r>
            <a:endParaRPr lang="en-US" sz="14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02" name="Line 15"/>
          <p:cNvSpPr>
            <a:spLocks noChangeShapeType="1"/>
          </p:cNvSpPr>
          <p:nvPr/>
        </p:nvSpPr>
        <p:spPr bwMode="auto">
          <a:xfrm flipH="1">
            <a:off x="2641190" y="4407426"/>
            <a:ext cx="1486310" cy="26601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03" name="Line 15"/>
          <p:cNvSpPr>
            <a:spLocks noChangeShapeType="1"/>
          </p:cNvSpPr>
          <p:nvPr/>
        </p:nvSpPr>
        <p:spPr bwMode="auto">
          <a:xfrm flipH="1" flipV="1">
            <a:off x="5861050" y="4191000"/>
            <a:ext cx="1403350" cy="12192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104" name="Text Box 9"/>
          <p:cNvSpPr txBox="1">
            <a:spLocks noChangeArrowheads="1"/>
          </p:cNvSpPr>
          <p:nvPr/>
        </p:nvSpPr>
        <p:spPr bwMode="auto">
          <a:xfrm rot="19769165">
            <a:off x="2568261" y="5219642"/>
            <a:ext cx="15684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rgbClr val="3366FF"/>
                </a:solidFill>
                <a:ea typeface="Arial"/>
                <a:cs typeface="Arial"/>
              </a:rPr>
              <a:t>Optical Ribbons</a:t>
            </a:r>
          </a:p>
        </p:txBody>
      </p:sp>
      <p:sp>
        <p:nvSpPr>
          <p:cNvPr id="4105" name="Rectangle 6"/>
          <p:cNvSpPr>
            <a:spLocks noChangeArrowheads="1"/>
          </p:cNvSpPr>
          <p:nvPr/>
        </p:nvSpPr>
        <p:spPr bwMode="auto">
          <a:xfrm>
            <a:off x="1568450" y="5609340"/>
            <a:ext cx="1073150" cy="685800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400" dirty="0">
                <a:solidFill>
                  <a:schemeClr val="tx1"/>
                </a:solidFill>
                <a:ea typeface="Arial"/>
                <a:cs typeface="Arial"/>
              </a:rPr>
              <a:t>OSLBs</a:t>
            </a:r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4127500" y="3921186"/>
            <a:ext cx="1733550" cy="2338623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Trigger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Primitive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Optical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>
                <a:solidFill>
                  <a:schemeClr val="tx1"/>
                </a:solidFill>
                <a:ea typeface="Arial"/>
                <a:cs typeface="Arial"/>
              </a:rPr>
              <a:t>Patch </a:t>
            </a:r>
            <a:r>
              <a:rPr lang="en-US" sz="1600" dirty="0" smtClean="0">
                <a:solidFill>
                  <a:schemeClr val="tx1"/>
                </a:solidFill>
                <a:ea typeface="Arial"/>
                <a:cs typeface="Arial"/>
              </a:rPr>
              <a:t>Panel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600" dirty="0" smtClean="0">
                <a:ea typeface="Arial"/>
                <a:cs typeface="Arial"/>
              </a:rPr>
              <a:t>(Full)</a:t>
            </a:r>
            <a:endParaRPr lang="en-US" sz="16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08" name="Line 15"/>
          <p:cNvSpPr>
            <a:spLocks noChangeShapeType="1"/>
          </p:cNvSpPr>
          <p:nvPr/>
        </p:nvSpPr>
        <p:spPr bwMode="auto">
          <a:xfrm flipH="1">
            <a:off x="2641601" y="5148461"/>
            <a:ext cx="1498313" cy="807865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109" name="Text Box 9"/>
          <p:cNvSpPr txBox="1">
            <a:spLocks noChangeArrowheads="1"/>
          </p:cNvSpPr>
          <p:nvPr/>
        </p:nvSpPr>
        <p:spPr bwMode="auto">
          <a:xfrm rot="2650361">
            <a:off x="5764890" y="4597858"/>
            <a:ext cx="182254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3366FF"/>
                </a:solidFill>
                <a:ea typeface="Arial"/>
                <a:cs typeface="Arial"/>
              </a:rPr>
              <a:t>ECAL </a:t>
            </a:r>
            <a:r>
              <a:rPr lang="en-US" sz="1200" dirty="0" err="1" smtClean="0">
                <a:solidFill>
                  <a:srgbClr val="3366FF"/>
                </a:solidFill>
                <a:ea typeface="Arial"/>
                <a:cs typeface="Arial"/>
              </a:rPr>
              <a:t>Opti</a:t>
            </a:r>
            <a:r>
              <a:rPr lang="en-US" sz="1200" dirty="0" smtClean="0">
                <a:solidFill>
                  <a:srgbClr val="3366FF"/>
                </a:solidFill>
                <a:ea typeface="Arial"/>
                <a:cs typeface="Arial"/>
              </a:rPr>
              <a:t>. Ribbons</a:t>
            </a:r>
            <a:endParaRPr lang="en-US" sz="1200" dirty="0">
              <a:solidFill>
                <a:srgbClr val="3366FF"/>
              </a:solidFill>
              <a:ea typeface="Arial"/>
              <a:cs typeface="Arial"/>
            </a:endParaRPr>
          </a:p>
        </p:txBody>
      </p:sp>
      <p:sp>
        <p:nvSpPr>
          <p:cNvPr id="4112" name="Text Box 9"/>
          <p:cNvSpPr txBox="1">
            <a:spLocks noChangeArrowheads="1"/>
          </p:cNvSpPr>
          <p:nvPr/>
        </p:nvSpPr>
        <p:spPr bwMode="auto">
          <a:xfrm>
            <a:off x="2570993" y="4130577"/>
            <a:ext cx="1969161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rgbClr val="008000"/>
                </a:solidFill>
                <a:ea typeface="Arial"/>
                <a:cs typeface="Arial"/>
              </a:rPr>
              <a:t>Optical Ribbons</a:t>
            </a:r>
          </a:p>
        </p:txBody>
      </p:sp>
      <p:sp>
        <p:nvSpPr>
          <p:cNvPr id="4113" name="Line 15"/>
          <p:cNvSpPr>
            <a:spLocks noChangeShapeType="1"/>
          </p:cNvSpPr>
          <p:nvPr/>
        </p:nvSpPr>
        <p:spPr bwMode="auto">
          <a:xfrm flipH="1" flipV="1">
            <a:off x="9163048" y="5399569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15" name="Text Box 9"/>
          <p:cNvSpPr txBox="1">
            <a:spLocks noChangeArrowheads="1"/>
          </p:cNvSpPr>
          <p:nvPr/>
        </p:nvSpPr>
        <p:spPr bwMode="auto">
          <a:xfrm>
            <a:off x="9080498" y="5094769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16" name="Text Box 9"/>
          <p:cNvSpPr txBox="1">
            <a:spLocks noChangeArrowheads="1"/>
          </p:cNvSpPr>
          <p:nvPr/>
        </p:nvSpPr>
        <p:spPr bwMode="auto">
          <a:xfrm>
            <a:off x="9092782" y="5410910"/>
            <a:ext cx="1073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BU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“</a:t>
            </a:r>
            <a:r>
              <a:rPr lang="en-US" altLang="ja-JP" sz="1200" dirty="0">
                <a:solidFill>
                  <a:schemeClr val="tx1"/>
                </a:solidFill>
                <a:ea typeface="Arial"/>
                <a:cs typeface="Arial"/>
              </a:rPr>
              <a:t>AMC13</a:t>
            </a: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”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19" name="Text Box 9"/>
          <p:cNvSpPr txBox="1">
            <a:spLocks noChangeArrowheads="1"/>
          </p:cNvSpPr>
          <p:nvPr/>
        </p:nvSpPr>
        <p:spPr bwMode="auto">
          <a:xfrm>
            <a:off x="0" y="4247400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20" name="Text Box 9"/>
          <p:cNvSpPr txBox="1">
            <a:spLocks noChangeArrowheads="1"/>
          </p:cNvSpPr>
          <p:nvPr/>
        </p:nvSpPr>
        <p:spPr bwMode="auto">
          <a:xfrm>
            <a:off x="-165100" y="4552200"/>
            <a:ext cx="1073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BU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“</a:t>
            </a:r>
            <a:r>
              <a:rPr lang="en-US" altLang="ja-JP" sz="1200" dirty="0">
                <a:solidFill>
                  <a:schemeClr val="tx1"/>
                </a:solidFill>
                <a:ea typeface="Arial"/>
                <a:cs typeface="Arial"/>
              </a:rPr>
              <a:t>AMC13</a:t>
            </a:r>
            <a:r>
              <a:rPr lang="ja-JP" altLang="en-US" sz="1200" dirty="0">
                <a:solidFill>
                  <a:schemeClr val="tx1"/>
                </a:solidFill>
                <a:ea typeface="Arial"/>
                <a:cs typeface="Arial"/>
              </a:rPr>
              <a:t>”</a:t>
            </a:r>
            <a:endParaRPr lang="en-US" sz="1200" dirty="0">
              <a:solidFill>
                <a:schemeClr val="tx1"/>
              </a:solidFill>
              <a:ea typeface="Arial"/>
              <a:cs typeface="Arial"/>
            </a:endParaRPr>
          </a:p>
        </p:txBody>
      </p:sp>
      <p:sp>
        <p:nvSpPr>
          <p:cNvPr id="4121" name="Line 15"/>
          <p:cNvSpPr>
            <a:spLocks noChangeShapeType="1"/>
          </p:cNvSpPr>
          <p:nvPr/>
        </p:nvSpPr>
        <p:spPr bwMode="auto">
          <a:xfrm flipV="1">
            <a:off x="247650" y="4552200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4122" name="Text Box 9"/>
          <p:cNvSpPr txBox="1">
            <a:spLocks noChangeArrowheads="1"/>
          </p:cNvSpPr>
          <p:nvPr/>
        </p:nvSpPr>
        <p:spPr bwMode="auto">
          <a:xfrm>
            <a:off x="0" y="5487780"/>
            <a:ext cx="9080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To DAQ</a:t>
            </a:r>
          </a:p>
        </p:txBody>
      </p:sp>
      <p:sp>
        <p:nvSpPr>
          <p:cNvPr id="4123" name="Text Box 9"/>
          <p:cNvSpPr txBox="1">
            <a:spLocks noChangeArrowheads="1"/>
          </p:cNvSpPr>
          <p:nvPr/>
        </p:nvSpPr>
        <p:spPr bwMode="auto">
          <a:xfrm>
            <a:off x="-165100" y="5792587"/>
            <a:ext cx="1073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Via ECAL</a:t>
            </a: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  <a:ea typeface="Arial"/>
                <a:cs typeface="Arial"/>
              </a:rPr>
              <a:t>DCC</a:t>
            </a:r>
          </a:p>
        </p:txBody>
      </p:sp>
      <p:sp>
        <p:nvSpPr>
          <p:cNvPr id="4124" name="Line 15"/>
          <p:cNvSpPr>
            <a:spLocks noChangeShapeType="1"/>
          </p:cNvSpPr>
          <p:nvPr/>
        </p:nvSpPr>
        <p:spPr bwMode="auto">
          <a:xfrm flipV="1">
            <a:off x="247650" y="5837940"/>
            <a:ext cx="66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ea typeface="Arial"/>
            </a:endParaRPr>
          </a:p>
        </p:txBody>
      </p:sp>
      <p:sp>
        <p:nvSpPr>
          <p:cNvPr id="39" name="Line 15"/>
          <p:cNvSpPr>
            <a:spLocks noChangeShapeType="1"/>
          </p:cNvSpPr>
          <p:nvPr/>
        </p:nvSpPr>
        <p:spPr bwMode="auto">
          <a:xfrm flipH="1" flipV="1">
            <a:off x="5854165" y="4354740"/>
            <a:ext cx="1403350" cy="12192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3366FF"/>
              </a:solidFill>
              <a:ea typeface="Arial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 rot="2578769">
            <a:off x="5625768" y="4958872"/>
            <a:ext cx="18658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3600" b="1">
                <a:solidFill>
                  <a:srgbClr val="ED181E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sz="1200" dirty="0" smtClean="0">
                <a:solidFill>
                  <a:srgbClr val="008000"/>
                </a:solidFill>
                <a:ea typeface="Arial"/>
                <a:cs typeface="Arial"/>
              </a:rPr>
              <a:t>HCAL </a:t>
            </a:r>
            <a:r>
              <a:rPr lang="en-US" sz="1200" dirty="0" err="1" smtClean="0">
                <a:solidFill>
                  <a:srgbClr val="008000"/>
                </a:solidFill>
                <a:ea typeface="Arial"/>
                <a:cs typeface="Arial"/>
              </a:rPr>
              <a:t>Opti</a:t>
            </a:r>
            <a:r>
              <a:rPr lang="en-US" sz="1200" dirty="0" smtClean="0">
                <a:solidFill>
                  <a:srgbClr val="008000"/>
                </a:solidFill>
                <a:ea typeface="Arial"/>
                <a:cs typeface="Arial"/>
              </a:rPr>
              <a:t>. </a:t>
            </a:r>
            <a:r>
              <a:rPr lang="en-US" sz="1200" dirty="0">
                <a:solidFill>
                  <a:srgbClr val="008000"/>
                </a:solidFill>
                <a:ea typeface="Arial"/>
                <a:cs typeface="Arial"/>
              </a:rPr>
              <a:t>Ribbons</a:t>
            </a:r>
          </a:p>
        </p:txBody>
      </p:sp>
    </p:spTree>
    <p:extLst>
      <p:ext uri="{BB962C8B-B14F-4D97-AF65-F5344CB8AC3E}">
        <p14:creationId xmlns:p14="http://schemas.microsoft.com/office/powerpoint/2010/main" val="4119266607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906000" cy="5715000"/>
          </a:xfrm>
        </p:spPr>
        <p:txBody>
          <a:bodyPr>
            <a:normAutofit fontScale="85000" lnSpcReduction="10000"/>
          </a:bodyPr>
          <a:lstStyle/>
          <a:p>
            <a:pPr marL="627063" lvl="1" indent="-284163"/>
            <a:r>
              <a:rPr lang="en-US" dirty="0" smtClean="0"/>
              <a:t>Rev </a:t>
            </a:r>
            <a:r>
              <a:rPr lang="en-US" dirty="0"/>
              <a:t>A Calorimeter Trigger </a:t>
            </a:r>
            <a:r>
              <a:rPr lang="en-US" dirty="0" smtClean="0"/>
              <a:t>Processor Prototype: Mar </a:t>
            </a:r>
            <a:r>
              <a:rPr lang="fr-FR" dirty="0" smtClean="0"/>
              <a:t>’</a:t>
            </a:r>
            <a:r>
              <a:rPr lang="en-US" dirty="0" smtClean="0"/>
              <a:t>12</a:t>
            </a:r>
          </a:p>
          <a:p>
            <a:pPr marL="627063" lvl="1" indent="-284163"/>
            <a:r>
              <a:rPr lang="en-US" dirty="0" smtClean="0"/>
              <a:t>Rev A CTP Prototype Testing SW &amp; FW: Mar ’12</a:t>
            </a:r>
          </a:p>
          <a:p>
            <a:pPr marL="627063" lvl="1" indent="-284163"/>
            <a:r>
              <a:rPr lang="en-US" dirty="0" smtClean="0"/>
              <a:t>Testing of Rev A CTP Proto: Mar-Apr’12</a:t>
            </a:r>
          </a:p>
          <a:p>
            <a:pPr marL="627063" lvl="1" indent="-284163"/>
            <a:r>
              <a:rPr lang="en-US" dirty="0" smtClean="0"/>
              <a:t>Rev </a:t>
            </a:r>
            <a:r>
              <a:rPr lang="en-US" dirty="0"/>
              <a:t>A Optical Receiver Mezzanine (ORM) </a:t>
            </a:r>
            <a:r>
              <a:rPr lang="en-US" dirty="0" smtClean="0"/>
              <a:t>Prototype: May </a:t>
            </a:r>
            <a:r>
              <a:rPr lang="fr-FR" dirty="0" smtClean="0"/>
              <a:t>’</a:t>
            </a:r>
            <a:r>
              <a:rPr lang="en-US" dirty="0" smtClean="0"/>
              <a:t>12</a:t>
            </a:r>
          </a:p>
          <a:p>
            <a:pPr marL="627063" lvl="1" indent="-284163"/>
            <a:r>
              <a:rPr lang="en-US" dirty="0" smtClean="0"/>
              <a:t>Rev A ORM Testing SW &amp; FW: May ‘12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uTCA Crate &amp; backplane constructed: Jun’12</a:t>
            </a:r>
          </a:p>
          <a:p>
            <a:pPr marL="627063" lvl="1" indent="-284163"/>
            <a:r>
              <a:rPr lang="en-US" dirty="0" smtClean="0"/>
              <a:t>Integration </a:t>
            </a:r>
            <a:r>
              <a:rPr lang="en-US" dirty="0"/>
              <a:t>of ORM first prototype with </a:t>
            </a:r>
            <a:r>
              <a:rPr lang="en-US" dirty="0" smtClean="0"/>
              <a:t>Calorimeter Trigger Processor (CTP) Prototype </a:t>
            </a:r>
            <a:r>
              <a:rPr lang="en-US" dirty="0"/>
              <a:t>Board </a:t>
            </a:r>
            <a:r>
              <a:rPr lang="en-US" dirty="0" smtClean="0"/>
              <a:t>Jul-Oct </a:t>
            </a:r>
            <a:r>
              <a:rPr lang="fr-FR" dirty="0" smtClean="0"/>
              <a:t>’</a:t>
            </a:r>
            <a:r>
              <a:rPr lang="en-US" dirty="0" smtClean="0"/>
              <a:t>12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Integrate ORM first proto. w/ECAL </a:t>
            </a:r>
            <a:r>
              <a:rPr lang="en-US" dirty="0" err="1" smtClean="0"/>
              <a:t>oSLB</a:t>
            </a:r>
            <a:r>
              <a:rPr lang="en-US" dirty="0" smtClean="0"/>
              <a:t> &amp; HCAL </a:t>
            </a:r>
            <a:r>
              <a:rPr lang="en-US" dirty="0" err="1" smtClean="0"/>
              <a:t>uHTR</a:t>
            </a:r>
            <a:r>
              <a:rPr lang="en-US" dirty="0" smtClean="0"/>
              <a:t> in 904, Oct-Dec ‘12 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Construction of Rev B prototype series CTP &amp; ORM Cards Jan-Mar’13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Rev B Prototype CTP &amp; ORM Testing SW &amp; FW Mar’13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Testing of </a:t>
            </a:r>
            <a:r>
              <a:rPr lang="en-US" dirty="0"/>
              <a:t>Rev B prototype series CTP &amp; ORM Cards </a:t>
            </a:r>
            <a:r>
              <a:rPr lang="en-US" dirty="0" smtClean="0"/>
              <a:t>Apr-Jun’13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Testing &amp; Integration of </a:t>
            </a:r>
            <a:r>
              <a:rPr lang="en-US" dirty="0"/>
              <a:t>Rev B prototype series CTP &amp; ORM Cards </a:t>
            </a:r>
            <a:r>
              <a:rPr lang="en-US" dirty="0" smtClean="0"/>
              <a:t>in 904 with ECAL </a:t>
            </a:r>
            <a:r>
              <a:rPr lang="en-US" dirty="0" err="1" smtClean="0"/>
              <a:t>oSLBs</a:t>
            </a:r>
            <a:r>
              <a:rPr lang="en-US" dirty="0" smtClean="0"/>
              <a:t> &amp; HCAL </a:t>
            </a:r>
            <a:r>
              <a:rPr lang="en-US" dirty="0" err="1" smtClean="0"/>
              <a:t>uHTRS</a:t>
            </a:r>
            <a:r>
              <a:rPr lang="en-US" dirty="0" smtClean="0"/>
              <a:t>, Jul-Oct’13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Installation &amp; Testing of uTCA Cal trigger crate at Point 5, Oct-Dec’13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Final ORM testing SW &amp; FW: Oct’13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 smtClean="0"/>
              <a:t>Production &amp; testing of ORMs Oct-Dec’13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55700" y="76200"/>
            <a:ext cx="7677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EFE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j-lt"/>
                <a:ea typeface="Arial"/>
                <a:cs typeface="+mj-cs"/>
              </a:rPr>
              <a:t>CT Schedule through 2013</a:t>
            </a:r>
          </a:p>
        </p:txBody>
      </p:sp>
    </p:spTree>
    <p:extLst>
      <p:ext uri="{BB962C8B-B14F-4D97-AF65-F5344CB8AC3E}">
        <p14:creationId xmlns:p14="http://schemas.microsoft.com/office/powerpoint/2010/main" val="2570752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906000" cy="5562600"/>
          </a:xfrm>
        </p:spPr>
        <p:txBody>
          <a:bodyPr>
            <a:normAutofit fontScale="92500" lnSpcReduction="10000"/>
          </a:bodyPr>
          <a:lstStyle/>
          <a:p>
            <a:pPr marL="627063" lvl="1" indent="-284163">
              <a:buFont typeface="Arial"/>
              <a:buChar char="•"/>
            </a:pPr>
            <a:r>
              <a:rPr lang="en-US" dirty="0"/>
              <a:t>Testing &amp; Integration of 1 Crate’s worth of optical fibers connected to </a:t>
            </a:r>
            <a:r>
              <a:rPr lang="en-US" dirty="0" err="1"/>
              <a:t>oSLB’s</a:t>
            </a:r>
            <a:r>
              <a:rPr lang="en-US" dirty="0"/>
              <a:t> &amp; </a:t>
            </a:r>
            <a:r>
              <a:rPr lang="en-US" dirty="0" err="1" smtClean="0"/>
              <a:t>uHTRs</a:t>
            </a:r>
            <a:r>
              <a:rPr lang="en-US" dirty="0" smtClean="0"/>
              <a:t> (where applicable) </a:t>
            </a:r>
            <a:r>
              <a:rPr lang="en-US" dirty="0"/>
              <a:t>&amp; RCT at Point 5, Jan-Mar’14.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Complete Production of uTCA backplanes &amp; crates by </a:t>
            </a:r>
            <a:r>
              <a:rPr lang="en-US" dirty="0" err="1"/>
              <a:t>Vadatech</a:t>
            </a:r>
            <a:r>
              <a:rPr lang="en-US" dirty="0"/>
              <a:t>: Jan’14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Test of of uTCA backplanes &amp; crates by </a:t>
            </a:r>
            <a:r>
              <a:rPr lang="en-US" dirty="0" err="1"/>
              <a:t>Vadatech</a:t>
            </a:r>
            <a:r>
              <a:rPr lang="en-US" dirty="0"/>
              <a:t>: Feb-Mar’14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Integration of ORM &amp; CTP SW &amp; FW at Pt. 5: Mar-Apr’14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Installation of uTCA Crates &amp; Backplanes at point 5: Apr-Jun’14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Installation of fiber optic plant to </a:t>
            </a:r>
            <a:r>
              <a:rPr lang="en-US" dirty="0" err="1"/>
              <a:t>oSLB’s</a:t>
            </a:r>
            <a:r>
              <a:rPr lang="en-US" dirty="0"/>
              <a:t>, </a:t>
            </a:r>
            <a:r>
              <a:rPr lang="en-US" dirty="0" err="1"/>
              <a:t>uHTRs</a:t>
            </a:r>
            <a:r>
              <a:rPr lang="en-US" dirty="0"/>
              <a:t> and ORM’s in RCT cards at point 5, Apr – Jun’14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Testing &amp; Integration of </a:t>
            </a:r>
            <a:r>
              <a:rPr lang="en-US" dirty="0" err="1"/>
              <a:t>oSLBs</a:t>
            </a:r>
            <a:r>
              <a:rPr lang="en-US" dirty="0"/>
              <a:t>, fibers, </a:t>
            </a:r>
            <a:r>
              <a:rPr lang="en-US" dirty="0" err="1"/>
              <a:t>uHTRs</a:t>
            </a:r>
            <a:r>
              <a:rPr lang="en-US" dirty="0"/>
              <a:t> and ORMs in RCT cards at point 5, </a:t>
            </a:r>
            <a:r>
              <a:rPr lang="en-US" dirty="0" smtClean="0"/>
              <a:t>Jun– </a:t>
            </a:r>
            <a:r>
              <a:rPr lang="en-US" dirty="0"/>
              <a:t>Oct.’ 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Validation of Algorithms in CTP FW, Jun-Oct’14</a:t>
            </a:r>
          </a:p>
          <a:p>
            <a:pPr marL="627063" lvl="1" indent="-284163">
              <a:buFont typeface="Arial"/>
              <a:buChar char="•"/>
            </a:pPr>
            <a:r>
              <a:rPr lang="en-US" dirty="0"/>
              <a:t>Re-commission existing </a:t>
            </a:r>
            <a:r>
              <a:rPr lang="en-US" dirty="0" err="1"/>
              <a:t>cal</a:t>
            </a:r>
            <a:r>
              <a:rPr lang="en-US" dirty="0"/>
              <a:t> trigger with ORM’s in RCT, Oct-Dec.’14. </a:t>
            </a:r>
          </a:p>
          <a:p>
            <a:pPr lvl="1"/>
            <a:r>
              <a:rPr lang="en-US" dirty="0" smtClean="0"/>
              <a:t>Production </a:t>
            </a:r>
            <a:r>
              <a:rPr lang="en-US" dirty="0"/>
              <a:t>of CTP Cards: Jun-Sep’14</a:t>
            </a:r>
          </a:p>
          <a:p>
            <a:pPr lvl="1"/>
            <a:r>
              <a:rPr lang="en-US" dirty="0"/>
              <a:t>Testing of </a:t>
            </a:r>
            <a:r>
              <a:rPr lang="en-US" dirty="0" smtClean="0"/>
              <a:t>production </a:t>
            </a:r>
            <a:r>
              <a:rPr lang="en-US" dirty="0"/>
              <a:t>CTP Cards: Oct-Dec.’</a:t>
            </a:r>
            <a:r>
              <a:rPr lang="en-US" dirty="0" smtClean="0"/>
              <a:t>14</a:t>
            </a:r>
          </a:p>
          <a:p>
            <a:pPr lvl="1"/>
            <a:r>
              <a:rPr lang="en-US" dirty="0" smtClean="0"/>
              <a:t>Completion of Production SW &amp; FW: Dec’14</a:t>
            </a: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55700" y="76200"/>
            <a:ext cx="7677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EFE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j-lt"/>
                <a:ea typeface="Arial"/>
                <a:cs typeface="+mj-cs"/>
              </a:rPr>
              <a:t>CT Schedule 2014</a:t>
            </a:r>
          </a:p>
        </p:txBody>
      </p:sp>
    </p:spTree>
    <p:extLst>
      <p:ext uri="{BB962C8B-B14F-4D97-AF65-F5344CB8AC3E}">
        <p14:creationId xmlns:p14="http://schemas.microsoft.com/office/powerpoint/2010/main" val="2035930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906000" cy="55626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Parallel operation </a:t>
            </a:r>
            <a:r>
              <a:rPr lang="en-US" dirty="0"/>
              <a:t>of 1 crate with SW &amp; FW including algorithms during data-taking </a:t>
            </a:r>
            <a:r>
              <a:rPr lang="en-US" dirty="0" smtClean="0"/>
              <a:t>Jan-Jun’15</a:t>
            </a:r>
          </a:p>
          <a:p>
            <a:pPr lvl="1"/>
            <a:r>
              <a:rPr lang="en-US" dirty="0" smtClean="0"/>
              <a:t>Integration of production SW &amp; FW at 904 &amp; Pt. 5: Jan-Mar’15</a:t>
            </a:r>
            <a:endParaRPr lang="en-US" dirty="0"/>
          </a:p>
          <a:p>
            <a:pPr lvl="1"/>
            <a:r>
              <a:rPr lang="en-US" dirty="0" smtClean="0"/>
              <a:t>Integration testing in 904 with ECAL TCC/</a:t>
            </a:r>
            <a:r>
              <a:rPr lang="en-US" dirty="0" err="1" smtClean="0"/>
              <a:t>oSLBs</a:t>
            </a:r>
            <a:r>
              <a:rPr lang="en-US" dirty="0" smtClean="0"/>
              <a:t> &amp; </a:t>
            </a:r>
            <a:r>
              <a:rPr lang="en-US" dirty="0" err="1" smtClean="0"/>
              <a:t>uHTRs</a:t>
            </a:r>
            <a:r>
              <a:rPr lang="en-US" dirty="0" smtClean="0"/>
              <a:t>: Jan-Mar ’15</a:t>
            </a:r>
          </a:p>
          <a:p>
            <a:pPr lvl="1"/>
            <a:r>
              <a:rPr lang="en-US" dirty="0" smtClean="0"/>
              <a:t>Installation </a:t>
            </a:r>
            <a:r>
              <a:rPr lang="en-US" dirty="0"/>
              <a:t>&amp; test in pt. 5: </a:t>
            </a:r>
            <a:r>
              <a:rPr lang="en-US" dirty="0" smtClean="0"/>
              <a:t>Apr -Jun ’</a:t>
            </a:r>
            <a:r>
              <a:rPr lang="en-US" dirty="0"/>
              <a:t>15</a:t>
            </a:r>
          </a:p>
          <a:p>
            <a:pPr lvl="1"/>
            <a:r>
              <a:rPr lang="en-US" dirty="0" smtClean="0"/>
              <a:t>Commission full system: Jul-Sep’15</a:t>
            </a:r>
            <a:endParaRPr lang="en-US" dirty="0"/>
          </a:p>
          <a:p>
            <a:pPr lvl="1"/>
            <a:r>
              <a:rPr lang="en-US" dirty="0"/>
              <a:t>Parallel </a:t>
            </a:r>
            <a:r>
              <a:rPr lang="en-US" dirty="0" smtClean="0"/>
              <a:t>Operation full system demonstration: </a:t>
            </a:r>
            <a:r>
              <a:rPr lang="en-US" dirty="0"/>
              <a:t>Jul-Dec</a:t>
            </a:r>
            <a:r>
              <a:rPr lang="en-US" dirty="0" smtClean="0"/>
              <a:t>’15</a:t>
            </a:r>
          </a:p>
          <a:p>
            <a:pPr lvl="1"/>
            <a:r>
              <a:rPr lang="en-US" dirty="0" smtClean="0"/>
              <a:t>Full System Operation: Jan ‘16 onward</a:t>
            </a:r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155700" y="76200"/>
            <a:ext cx="7677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EFEFF"/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81D58"/>
                </a:solidFill>
                <a:effectLst/>
                <a:uLnTx/>
                <a:uFillTx/>
                <a:latin typeface="+mj-lt"/>
                <a:ea typeface="Arial"/>
                <a:cs typeface="+mj-cs"/>
              </a:rPr>
              <a:t>CT Schedule 2015+</a:t>
            </a:r>
          </a:p>
        </p:txBody>
      </p:sp>
    </p:spTree>
    <p:extLst>
      <p:ext uri="{BB962C8B-B14F-4D97-AF65-F5344CB8AC3E}">
        <p14:creationId xmlns:p14="http://schemas.microsoft.com/office/powerpoint/2010/main" val="3058979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DRIFT TUBES: Trigger Upgrade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 all MB1s theta TRB (120 u.) with the new boards based in FPGA </a:t>
            </a:r>
          </a:p>
          <a:p>
            <a:pPr lvl="1"/>
            <a:r>
              <a:rPr lang="en-US" dirty="0" smtClean="0"/>
              <a:t>To be completed in LS1</a:t>
            </a:r>
          </a:p>
          <a:p>
            <a:pPr lvl="1"/>
            <a:r>
              <a:rPr lang="en-US" dirty="0" smtClean="0"/>
              <a:t>Goal: to increase #spare</a:t>
            </a:r>
          </a:p>
          <a:p>
            <a:r>
              <a:rPr lang="en-US" dirty="0" smtClean="0"/>
              <a:t>Relocate Sector Collector electronics (TSC=trigger, ROS=readout) from UXC to USC</a:t>
            </a:r>
          </a:p>
          <a:p>
            <a:pPr lvl="1"/>
            <a:r>
              <a:rPr lang="en-US" dirty="0" smtClean="0"/>
              <a:t>To be completed in LS1</a:t>
            </a:r>
          </a:p>
          <a:p>
            <a:pPr lvl="1"/>
            <a:r>
              <a:rPr lang="en-US" dirty="0" smtClean="0"/>
              <a:t>Goal: reduce the critical electronics in UXC, removing single point of failures</a:t>
            </a:r>
          </a:p>
          <a:p>
            <a:r>
              <a:rPr lang="en-US" dirty="0" smtClean="0"/>
              <a:t>Produce a new Trigger Sector Collector</a:t>
            </a:r>
          </a:p>
          <a:p>
            <a:pPr lvl="1"/>
            <a:r>
              <a:rPr lang="en-US" dirty="0" smtClean="0"/>
              <a:t>Funded for 2014-2015, design can start earlier</a:t>
            </a:r>
          </a:p>
          <a:p>
            <a:pPr lvl="1"/>
            <a:r>
              <a:rPr lang="en-US" dirty="0" smtClean="0"/>
              <a:t>Goal: New interface to the new DTTF that has to be produced at the same time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206766"/>
      </p:ext>
    </p:extLst>
  </p:cSld>
  <p:clrMapOvr>
    <a:masterClrMapping/>
  </p:clrMapOvr>
  <p:transition xmlns:p14="http://schemas.microsoft.com/office/powerpoint/2010/main" advClick="0"/>
</p:sld>
</file>

<file path=ppt/theme/theme1.xml><?xml version="1.0" encoding="utf-8"?>
<a:theme xmlns:a="http://schemas.openxmlformats.org/drawingml/2006/main" name="TaskT-07-smith_v1">
  <a:themeElements>
    <a:clrScheme name="">
      <a:dk1>
        <a:srgbClr val="000000"/>
      </a:dk1>
      <a:lt1>
        <a:srgbClr val="FFFFFF"/>
      </a:lt1>
      <a:dk2>
        <a:srgbClr val="000000"/>
      </a:dk2>
      <a:lt2>
        <a:srgbClr val="003E3E"/>
      </a:lt2>
      <a:accent1>
        <a:srgbClr val="FFD798"/>
      </a:accent1>
      <a:accent2>
        <a:srgbClr val="8CF4EA"/>
      </a:accent2>
      <a:accent3>
        <a:srgbClr val="FFFFFF"/>
      </a:accent3>
      <a:accent4>
        <a:srgbClr val="000000"/>
      </a:accent4>
      <a:accent5>
        <a:srgbClr val="FFE8CA"/>
      </a:accent5>
      <a:accent6>
        <a:srgbClr val="7EDDD4"/>
      </a:accent6>
      <a:hlink>
        <a:srgbClr val="FE9B03"/>
      </a:hlink>
      <a:folHlink>
        <a:srgbClr val="00D0D0"/>
      </a:folHlink>
    </a:clrScheme>
    <a:fontScheme name="TaskT-07-smith_v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ppleGothic" charset="-127"/>
            <a:cs typeface="AppleGothic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ppleGothic" charset="-127"/>
            <a:cs typeface="AppleGothic" charset="-127"/>
          </a:defRPr>
        </a:defPPr>
      </a:lstStyle>
    </a:lnDef>
  </a:objectDefaults>
  <a:extraClrSchemeLst>
    <a:extraClrScheme>
      <a:clrScheme name="TaskT-07-smith_v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skT-07-smith_v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skT-07-smith_v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skT-07-smith_v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skT-07-smith_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skT-07-smith_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skT-07-smith_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Orchid:Documents-ws:DOE:DOE_2007:DOE2007_slides:TaskT-07-smith_v1.ppt</Template>
  <TotalTime>12744</TotalTime>
  <Words>2154</Words>
  <Application>Microsoft Macintosh PowerPoint</Application>
  <PresentationFormat>A4 Paper (210x297 mm)</PresentationFormat>
  <Paragraphs>317</Paragraphs>
  <Slides>25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TaskT-07-smith_v1</vt:lpstr>
      <vt:lpstr>Trigger  Upgrade Schedule</vt:lpstr>
      <vt:lpstr>PowerPoint Presentation</vt:lpstr>
      <vt:lpstr>Calorimeter Trigger Primitives Present Connections</vt:lpstr>
      <vt:lpstr>Calorimeter Trigger Primitives Connection Evolution</vt:lpstr>
      <vt:lpstr>Calorimeter Trigger Primitives Final Situation</vt:lpstr>
      <vt:lpstr>PowerPoint Presentation</vt:lpstr>
      <vt:lpstr>PowerPoint Presentation</vt:lpstr>
      <vt:lpstr>PowerPoint Presentation</vt:lpstr>
      <vt:lpstr>DRIFT TUBES: Trigger Upgrade</vt:lpstr>
      <vt:lpstr>DRIFT TUBES: TRB theta</vt:lpstr>
      <vt:lpstr>DRIFT TUBES: TRB theta</vt:lpstr>
      <vt:lpstr>DRIFT TUBES: SC relocation</vt:lpstr>
      <vt:lpstr>DRIFT TUBES: SC relocation (STATUS cont’d)</vt:lpstr>
      <vt:lpstr>DRIFT TUBES: New TSC</vt:lpstr>
      <vt:lpstr>DTTF Schedule</vt:lpstr>
      <vt:lpstr>CSC MPC Schedule</vt:lpstr>
      <vt:lpstr>CSC TF Schedule</vt:lpstr>
      <vt:lpstr>GT time-table Milestones 1</vt:lpstr>
      <vt:lpstr>GT time-table Milestones 2</vt:lpstr>
      <vt:lpstr>GT Schedule through 2012</vt:lpstr>
      <vt:lpstr>GT Schedule through 2013</vt:lpstr>
      <vt:lpstr>GT Schedule 2014+</vt:lpstr>
      <vt:lpstr>EXTRA</vt:lpstr>
      <vt:lpstr>DRIFT TUBES: SC relocation</vt:lpstr>
      <vt:lpstr>DRIFT TUBES: SC relocation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T - CMS at LHC</dc:title>
  <dc:creator>Wesley H. Smith</dc:creator>
  <cp:lastModifiedBy>Wesley Smith</cp:lastModifiedBy>
  <cp:revision>962</cp:revision>
  <cp:lastPrinted>2011-10-13T20:34:43Z</cp:lastPrinted>
  <dcterms:created xsi:type="dcterms:W3CDTF">2011-10-13T16:28:00Z</dcterms:created>
  <dcterms:modified xsi:type="dcterms:W3CDTF">2011-11-09T17:31:55Z</dcterms:modified>
</cp:coreProperties>
</file>