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.bin" ContentType="application/vnd.openxmlformats-officedocument.oleObject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11" r:id="rId1"/>
  </p:sldMasterIdLst>
  <p:notesMasterIdLst>
    <p:notesMasterId r:id="rId59"/>
  </p:notesMasterIdLst>
  <p:handoutMasterIdLst>
    <p:handoutMasterId r:id="rId60"/>
  </p:handoutMasterIdLst>
  <p:sldIdLst>
    <p:sldId id="284" r:id="rId2"/>
    <p:sldId id="395" r:id="rId3"/>
    <p:sldId id="429" r:id="rId4"/>
    <p:sldId id="301" r:id="rId5"/>
    <p:sldId id="287" r:id="rId6"/>
    <p:sldId id="411" r:id="rId7"/>
    <p:sldId id="419" r:id="rId8"/>
    <p:sldId id="420" r:id="rId9"/>
    <p:sldId id="421" r:id="rId10"/>
    <p:sldId id="385" r:id="rId11"/>
    <p:sldId id="387" r:id="rId12"/>
    <p:sldId id="410" r:id="rId13"/>
    <p:sldId id="378" r:id="rId14"/>
    <p:sldId id="424" r:id="rId15"/>
    <p:sldId id="404" r:id="rId16"/>
    <p:sldId id="405" r:id="rId17"/>
    <p:sldId id="403" r:id="rId18"/>
    <p:sldId id="382" r:id="rId19"/>
    <p:sldId id="348" r:id="rId20"/>
    <p:sldId id="349" r:id="rId21"/>
    <p:sldId id="381" r:id="rId22"/>
    <p:sldId id="426" r:id="rId23"/>
    <p:sldId id="415" r:id="rId24"/>
    <p:sldId id="357" r:id="rId25"/>
    <p:sldId id="310" r:id="rId26"/>
    <p:sldId id="397" r:id="rId27"/>
    <p:sldId id="416" r:id="rId28"/>
    <p:sldId id="417" r:id="rId29"/>
    <p:sldId id="358" r:id="rId30"/>
    <p:sldId id="359" r:id="rId31"/>
    <p:sldId id="360" r:id="rId32"/>
    <p:sldId id="361" r:id="rId33"/>
    <p:sldId id="362" r:id="rId34"/>
    <p:sldId id="368" r:id="rId35"/>
    <p:sldId id="369" r:id="rId36"/>
    <p:sldId id="413" r:id="rId37"/>
    <p:sldId id="425" r:id="rId38"/>
    <p:sldId id="414" r:id="rId39"/>
    <p:sldId id="418" r:id="rId40"/>
    <p:sldId id="333" r:id="rId41"/>
    <p:sldId id="428" r:id="rId42"/>
    <p:sldId id="380" r:id="rId43"/>
    <p:sldId id="364" r:id="rId44"/>
    <p:sldId id="365" r:id="rId45"/>
    <p:sldId id="308" r:id="rId46"/>
    <p:sldId id="412" r:id="rId47"/>
    <p:sldId id="427" r:id="rId48"/>
    <p:sldId id="406" r:id="rId49"/>
    <p:sldId id="386" r:id="rId50"/>
    <p:sldId id="343" r:id="rId51"/>
    <p:sldId id="290" r:id="rId52"/>
    <p:sldId id="393" r:id="rId53"/>
    <p:sldId id="396" r:id="rId54"/>
    <p:sldId id="400" r:id="rId55"/>
    <p:sldId id="401" r:id="rId56"/>
    <p:sldId id="430" r:id="rId57"/>
    <p:sldId id="423" r:id="rId58"/>
  </p:sldIdLst>
  <p:sldSz cx="9906000" cy="6858000" type="A4"/>
  <p:notesSz cx="6746875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FFFFFF"/>
    <a:srgbClr val="00FF00"/>
    <a:srgbClr val="FF00FF"/>
    <a:srgbClr val="0000FF"/>
    <a:srgbClr val="00FF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52" y="-104"/>
      </p:cViewPr>
      <p:guideLst>
        <p:guide orient="horz" pos="1871"/>
        <p:guide pos="28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8728"/>
    </p:cViewPr>
  </p:sorterViewPr>
  <p:notesViewPr>
    <p:cSldViewPr>
      <p:cViewPr varScale="1">
        <p:scale>
          <a:sx n="109" d="100"/>
          <a:sy n="109" d="100"/>
        </p:scale>
        <p:origin x="-570" y="-78"/>
      </p:cViewPr>
      <p:guideLst>
        <p:guide orient="horz" pos="2105"/>
        <p:guide pos="25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handoutMaster" Target="handoutMasters/handoutMaster1.xml"/><Relationship Id="rId61" Type="http://schemas.openxmlformats.org/officeDocument/2006/relationships/printerSettings" Target="printerSettings/printerSettings1.bin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marchior:Documents:CERN:Trips:ISSCC:ISSCC%202009:Technologies%20used%20in%20papers%20at%20ISSCC%2020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ADC FOM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'ADC 2009'!$A$4:$A$12</c:f>
              <c:strCache>
                <c:ptCount val="9"/>
                <c:pt idx="0">
                  <c:v>Intel</c:v>
                </c:pt>
                <c:pt idx="1">
                  <c:v>National</c:v>
                </c:pt>
                <c:pt idx="2">
                  <c:v>NUT</c:v>
                </c:pt>
                <c:pt idx="3">
                  <c:v>China Univ</c:v>
                </c:pt>
                <c:pt idx="4">
                  <c:v>Uni California</c:v>
                </c:pt>
                <c:pt idx="5">
                  <c:v>Analog Dev</c:v>
                </c:pt>
                <c:pt idx="6">
                  <c:v>Univ California</c:v>
                </c:pt>
                <c:pt idx="7">
                  <c:v>Univ Toronto</c:v>
                </c:pt>
                <c:pt idx="8">
                  <c:v>MIT</c:v>
                </c:pt>
              </c:strCache>
            </c:strRef>
          </c:cat>
          <c:val>
            <c:numRef>
              <c:f>'ADC 2009'!$G$4:$G$12</c:f>
              <c:numCache>
                <c:formatCode>General</c:formatCode>
                <c:ptCount val="9"/>
                <c:pt idx="0">
                  <c:v>220.9708691207962</c:v>
                </c:pt>
                <c:pt idx="1">
                  <c:v>1740.14559432627</c:v>
                </c:pt>
                <c:pt idx="2">
                  <c:v>110.4854345603981</c:v>
                </c:pt>
                <c:pt idx="3">
                  <c:v>276.2135864009952</c:v>
                </c:pt>
                <c:pt idx="4">
                  <c:v>151.9174725205473</c:v>
                </c:pt>
                <c:pt idx="5">
                  <c:v>66.4638942277394</c:v>
                </c:pt>
                <c:pt idx="6">
                  <c:v>448.847077901617</c:v>
                </c:pt>
                <c:pt idx="7">
                  <c:v>273.4514505369852</c:v>
                </c:pt>
                <c:pt idx="8">
                  <c:v>31.07402847011195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6669080"/>
        <c:axId val="2056672392"/>
      </c:barChart>
      <c:catAx>
        <c:axId val="2056669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2056672392"/>
        <c:crossesAt val="1.0E-12"/>
        <c:auto val="1"/>
        <c:lblAlgn val="ctr"/>
        <c:lblOffset val="100"/>
        <c:noMultiLvlLbl val="0"/>
      </c:catAx>
      <c:valAx>
        <c:axId val="2056672392"/>
        <c:scaling>
          <c:logBase val="10.0"/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/>
                  <a:t>f</a:t>
                </a:r>
                <a:r>
                  <a:rPr lang="en-US" dirty="0" err="1" smtClean="0"/>
                  <a:t>J</a:t>
                </a:r>
                <a:r>
                  <a:rPr lang="en-US" dirty="0" err="1"/>
                  <a:t>/Conv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205666908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59" tIns="42629" rIns="85259" bIns="42629" numCol="1" anchor="t" anchorCtr="0" compatLnSpc="1">
            <a:prstTxWarp prst="textNoShape">
              <a:avLst/>
            </a:prstTxWarp>
          </a:bodyPr>
          <a:lstStyle>
            <a:lvl1pPr defTabSz="852488" eaLnBrk="0" hangingPunct="0">
              <a:defRPr sz="1100"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5400" y="0"/>
            <a:ext cx="2908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59" tIns="42629" rIns="85259" bIns="42629" numCol="1" anchor="t" anchorCtr="0" compatLnSpc="1">
            <a:prstTxWarp prst="textNoShape">
              <a:avLst/>
            </a:prstTxWarp>
          </a:bodyPr>
          <a:lstStyle>
            <a:lvl1pPr algn="r" defTabSz="852488" eaLnBrk="0" hangingPunct="0">
              <a:defRPr sz="1100"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9900"/>
            <a:ext cx="2909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59" tIns="42629" rIns="85259" bIns="42629" numCol="1" anchor="b" anchorCtr="0" compatLnSpc="1">
            <a:prstTxWarp prst="textNoShape">
              <a:avLst/>
            </a:prstTxWarp>
          </a:bodyPr>
          <a:lstStyle>
            <a:lvl1pPr defTabSz="852488" eaLnBrk="0" hangingPunct="0">
              <a:defRPr sz="1100"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5400" y="9359900"/>
            <a:ext cx="2908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59" tIns="42629" rIns="85259" bIns="42629" numCol="1" anchor="b" anchorCtr="0" compatLnSpc="1">
            <a:prstTxWarp prst="textNoShape">
              <a:avLst/>
            </a:prstTxWarp>
          </a:bodyPr>
          <a:lstStyle>
            <a:lvl1pPr algn="r" defTabSz="852488" eaLnBrk="0" hangingPunct="0">
              <a:defRPr sz="110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340B9FBC-EB3B-F249-8FCF-4D082444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04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59" tIns="42629" rIns="85259" bIns="42629" numCol="1" anchor="t" anchorCtr="0" compatLnSpc="1">
            <a:prstTxWarp prst="textNoShape">
              <a:avLst/>
            </a:prstTxWarp>
          </a:bodyPr>
          <a:lstStyle>
            <a:lvl1pPr defTabSz="852488" eaLnBrk="0" hangingPunct="0">
              <a:defRPr sz="1200"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02050" y="0"/>
            <a:ext cx="283368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59" tIns="42629" rIns="85259" bIns="42629" numCol="1" anchor="t" anchorCtr="0" compatLnSpc="1">
            <a:prstTxWarp prst="textNoShape">
              <a:avLst/>
            </a:prstTxWarp>
          </a:bodyPr>
          <a:lstStyle>
            <a:lvl1pPr algn="r" defTabSz="852488" eaLnBrk="0" hangingPunct="0">
              <a:defRPr sz="1200"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9588" y="762000"/>
            <a:ext cx="5516562" cy="3821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69950" y="4838700"/>
            <a:ext cx="479425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59" tIns="42629" rIns="85259" bIns="426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59" tIns="42629" rIns="85259" bIns="42629" numCol="1" anchor="b" anchorCtr="0" compatLnSpc="1">
            <a:prstTxWarp prst="textNoShape">
              <a:avLst/>
            </a:prstTxWarp>
          </a:bodyPr>
          <a:lstStyle>
            <a:lvl1pPr defTabSz="852488" eaLnBrk="0" hangingPunct="0">
              <a:defRPr sz="1200"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259" tIns="42629" rIns="85259" bIns="42629" numCol="1" anchor="b" anchorCtr="0" compatLnSpc="1">
            <a:prstTxWarp prst="textNoShape">
              <a:avLst/>
            </a:prstTxWarp>
          </a:bodyPr>
          <a:lstStyle>
            <a:lvl1pPr algn="r" defTabSz="852488" eaLnBrk="0" hangingPunct="0">
              <a:defRPr sz="120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41CCB6CD-271B-854B-A197-C236B08BB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98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charset="0"/>
        <a:cs typeface="Arial" pitchFamily="-110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Arial" pitchFamily="-110" charset="0"/>
        <a:cs typeface="Arial" pitchFamily="-110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Arial" pitchFamily="-110" charset="0"/>
        <a:cs typeface="Arial" pitchFamily="-110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Arial" pitchFamily="-110" charset="0"/>
        <a:cs typeface="Arial" pitchFamily="-110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Arial" pitchFamily="-110" charset="0"/>
        <a:cs typeface="Arial" pitchFamily="-110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7E91D5F-D96C-0441-AABF-1A2FE998EAB8}" type="slidenum">
              <a:rPr lang="en-US" sz="1200">
                <a:latin typeface="Times New Roman" charset="0"/>
              </a:rPr>
              <a:pPr/>
              <a:t>1</a:t>
            </a:fld>
            <a:endParaRPr lang="en-US" sz="1200">
              <a:latin typeface="Times New Roman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AAF06F-DA4A-374C-B6EF-71EE689EEFBE}" type="slidenum">
              <a:rPr lang="en-US" sz="1200">
                <a:latin typeface="Times New Roman" charset="0"/>
              </a:rPr>
              <a:pPr/>
              <a:t>5</a:t>
            </a:fld>
            <a:endParaRPr lang="en-US" sz="1200">
              <a:latin typeface="Times New Roman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Instead of fighting diffraction, USE IT!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82F0E8D-1E1F-AC49-8FE1-B8AFEF1B78C4}" type="slidenum">
              <a:rPr lang="en-US" sz="1200">
                <a:latin typeface="Times New Roman" charset="0"/>
              </a:rPr>
              <a:pPr/>
              <a:t>13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CCB6CD-271B-854B-A197-C236B08BB77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1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Y axis is = Power / fs = Energy / T / (1/T) = Energy</a:t>
            </a:r>
          </a:p>
          <a:p>
            <a:r>
              <a:rPr lang="en-US">
                <a:latin typeface="Times New Roman" charset="0"/>
              </a:rPr>
              <a:t>The conversion energy is allowed to increase if the resolution (dB) increases.</a:t>
            </a:r>
          </a:p>
          <a:p>
            <a:r>
              <a:rPr lang="en-US">
                <a:latin typeface="Times New Roman" charset="0"/>
              </a:rPr>
              <a:t>For physics it is better to use multiple ADCs on a limited scale, rather than a high precision ADC!!!</a:t>
            </a: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E2CD36D-BC99-7E4F-9819-17C76CD5ED1C}" type="slidenum">
              <a:rPr lang="en-US" sz="1200">
                <a:latin typeface="Times New Roman" charset="0"/>
                <a:cs typeface="Arial" charset="0"/>
              </a:rPr>
              <a:pPr/>
              <a:t>26</a:t>
            </a:fld>
            <a:endParaRPr lang="en-US" sz="1200"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AFA4B2F-E840-BA49-8451-E96BD04D1C9B}" type="slidenum">
              <a:rPr lang="en-US" sz="1200">
                <a:latin typeface="Times New Roman" charset="0"/>
              </a:rPr>
              <a:pPr/>
              <a:t>34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20.3 - Analog-DFE-Based 16Gb/s SerDes in 40nm CMOS That Operates Across 34dB Loss Channels at Nyquist with a Baud Rate CDR and 1.2V</a:t>
            </a:r>
            <a:r>
              <a:rPr lang="en-US" baseline="-25000">
                <a:latin typeface="Times New Roman" charset="0"/>
              </a:rPr>
              <a:t>pp</a:t>
            </a:r>
            <a:r>
              <a:rPr lang="en-US">
                <a:latin typeface="Times New Roman" charset="0"/>
              </a:rPr>
              <a:t> Voltage-Mode Driver [</a:t>
            </a:r>
            <a:r>
              <a:rPr lang="en-US" u="sng">
                <a:latin typeface="Times New Roman" charset="0"/>
              </a:rPr>
              <a:t>Abstract] [Digest Paper] [Visuals] Title (Sorted Alphabetically): Analog-DFE-Based 16Gb/s SerDes in 40nm CMOS That Operates Across 34dB Loss Channels at Nyquist with a Baud Rate CDR and 1.2V</a:t>
            </a:r>
            <a:r>
              <a:rPr lang="en-US" u="sng" baseline="-25000">
                <a:latin typeface="Times New Roman" charset="0"/>
              </a:rPr>
              <a:t>pp</a:t>
            </a:r>
            <a:r>
              <a:rPr lang="en-US" u="sng">
                <a:latin typeface="Times New Roman" charset="0"/>
              </a:rPr>
              <a:t> Voltage-Mode Driver Author: Joy, Andrew K.; Mair, Hugh; Lee, Hae-Chang; Feldman, Arnold; Portmann, Clemenz; Bulman, Neil; Cordero Crespo, Eugenia; Hearne, Peter; Huang, Patty; Kerr, Ben; Khandelwal, Pulkit; Kuhlmann, Franz; Lytollis, Shaun; Machado, Joaquim; Morrison, Casey; Morrison, Scott; Rabii, Shahriar; Rajapaksha, Dushmantha; Ravinuthula, Vishnu; Surace, Giuseppe Subcommittee: Wireline Session: 20 - High-Speed Transceivers &amp; Building Blocks Author Affiliation: Texas Instruments; Arda Technologies Author Country: United Kingdom</a:t>
            </a:r>
            <a:endParaRPr lang="en-US">
              <a:latin typeface="Times New Roman" charset="0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D733986-9520-9340-994E-E57A4C31511C}" type="slidenum">
              <a:rPr lang="en-US" sz="1200">
                <a:latin typeface="Times New Roman" charset="0"/>
                <a:cs typeface="Arial" charset="0"/>
              </a:rPr>
              <a:pPr/>
              <a:t>41</a:t>
            </a:fld>
            <a:endParaRPr lang="en-US" sz="1200"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01BAC01-2230-5F46-B917-5FD8BDECCD6A}" type="slidenum">
              <a:rPr lang="en-US" sz="1200">
                <a:latin typeface="Times New Roman" charset="0"/>
                <a:cs typeface="Arial" charset="0"/>
              </a:rPr>
              <a:pPr/>
              <a:t>44</a:t>
            </a:fld>
            <a:endParaRPr lang="en-US" sz="1200"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52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524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952DC9C-DA68-AB4B-98A6-26FFBA8A1ECD}" type="slidenum">
              <a:rPr lang="en-US" sz="1200">
                <a:latin typeface="Times New Roman" charset="0"/>
              </a:rPr>
              <a:pPr/>
              <a:t>51</a:t>
            </a:fld>
            <a:endParaRPr lang="en-US" sz="1200">
              <a:latin typeface="Times New Roman" charset="0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Explain what the FOM is: Energy to do one conversion of one bit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8950" y="3284538"/>
            <a:ext cx="8416925" cy="1643062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8950" y="5013325"/>
            <a:ext cx="842645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8950" y="3644900"/>
            <a:ext cx="24765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8950" y="5013325"/>
            <a:ext cx="24765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20552" y="3886200"/>
            <a:ext cx="7829748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20552" y="5124450"/>
            <a:ext cx="7829748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934200" y="6354763"/>
            <a:ext cx="24765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40075" y="6354763"/>
            <a:ext cx="3763963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317625" y="6354763"/>
            <a:ext cx="13208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1B5C5-DE55-E049-AC68-A7D659C36B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94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E02DB-1E10-BB48-A68F-D3EF4FB239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70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Isosceles Triangle 11"/>
          <p:cNvSpPr>
            <a:spLocks noChangeAspect="1"/>
          </p:cNvSpPr>
          <p:nvPr/>
        </p:nvSpPr>
        <p:spPr bwMode="auto">
          <a:xfrm rot="5400000">
            <a:off x="461963" y="6462712"/>
            <a:ext cx="190500" cy="13017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anchor="ctr"/>
          <a:lstStyle/>
          <a:p>
            <a:pPr algn="ctr"/>
            <a:endParaRPr lang="en-US">
              <a:solidFill>
                <a:srgbClr val="FFFFFF"/>
              </a:solidFill>
              <a:latin typeface="Gill Sans MT" charset="0"/>
              <a:cs typeface="Arial" charset="0"/>
            </a:endParaRPr>
          </a:p>
        </p:txBody>
      </p:sp>
      <p:sp>
        <p:nvSpPr>
          <p:cNvPr id="6" name="Straight Connector 12"/>
          <p:cNvSpPr>
            <a:spLocks noChangeShapeType="1"/>
          </p:cNvSpPr>
          <p:nvPr/>
        </p:nvSpPr>
        <p:spPr bwMode="auto">
          <a:xfrm rot="5400000">
            <a:off x="41767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3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3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24124-C710-6841-9D93-8B725E8638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166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89154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4DF4-EA42-1540-8E89-5689CA8950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4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2349500"/>
            <a:ext cx="7924800" cy="17494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2819400"/>
            <a:ext cx="24765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2971800"/>
            <a:ext cx="74295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4267200"/>
            <a:ext cx="734695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54763"/>
            <a:ext cx="24765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40075" y="6354763"/>
            <a:ext cx="3763963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8875" y="6354763"/>
            <a:ext cx="1647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4D48F-CF40-3F4B-8A4A-05A96395E1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009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8600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4378452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018215" y="1216152"/>
            <a:ext cx="4378452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5FA34-9D62-9E43-843C-D0AC62A8E5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122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8600"/>
            <a:ext cx="89154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85875"/>
            <a:ext cx="4376870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5550" y="1295400"/>
            <a:ext cx="4378590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5300" y="2133600"/>
            <a:ext cx="437515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035550" y="2133600"/>
            <a:ext cx="437515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B196-04D5-5046-91D3-34B23C88B0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351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10"/>
          <p:cNvSpPr>
            <a:spLocks noChangeAspect="1"/>
          </p:cNvSpPr>
          <p:nvPr/>
        </p:nvSpPr>
        <p:spPr bwMode="auto">
          <a:xfrm rot="5400000">
            <a:off x="461963" y="6462712"/>
            <a:ext cx="190500" cy="13017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anchor="ctr"/>
          <a:lstStyle/>
          <a:p>
            <a:pPr algn="ctr"/>
            <a:endParaRPr lang="en-US">
              <a:solidFill>
                <a:srgbClr val="FFFFFF"/>
              </a:solidFill>
              <a:latin typeface="Gill Sans MT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8600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FB48E-721B-9343-AF02-D56C0CC34B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77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0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Isosceles Triangle 11"/>
          <p:cNvSpPr>
            <a:spLocks noChangeAspect="1"/>
          </p:cNvSpPr>
          <p:nvPr/>
        </p:nvSpPr>
        <p:spPr bwMode="auto">
          <a:xfrm rot="5400000">
            <a:off x="461963" y="6462712"/>
            <a:ext cx="190500" cy="13017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anchor="ctr"/>
          <a:lstStyle/>
          <a:p>
            <a:pPr algn="ctr"/>
            <a:endParaRPr lang="en-US">
              <a:solidFill>
                <a:srgbClr val="FFFFFF"/>
              </a:solidFill>
              <a:latin typeface="Gill Sans MT" charset="0"/>
              <a:cs typeface="Arial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36EA-79CA-DB42-9E1E-DF11F684C7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68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Straight Connector 11"/>
          <p:cNvSpPr>
            <a:spLocks noChangeShapeType="1"/>
          </p:cNvSpPr>
          <p:nvPr/>
        </p:nvSpPr>
        <p:spPr bwMode="auto">
          <a:xfrm rot="5400000">
            <a:off x="367506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Isosceles Triangle 12"/>
          <p:cNvSpPr>
            <a:spLocks noChangeAspect="1"/>
          </p:cNvSpPr>
          <p:nvPr/>
        </p:nvSpPr>
        <p:spPr bwMode="auto">
          <a:xfrm rot="5400000">
            <a:off x="461963" y="6462712"/>
            <a:ext cx="190500" cy="13017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anchor="ctr"/>
          <a:lstStyle/>
          <a:p>
            <a:pPr algn="ctr"/>
            <a:endParaRPr lang="en-US">
              <a:solidFill>
                <a:srgbClr val="FFFFFF"/>
              </a:solidFill>
              <a:latin typeface="Gill Sans MT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1650" y="304800"/>
            <a:ext cx="272415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1650" y="1219203"/>
            <a:ext cx="272415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30200" y="304800"/>
            <a:ext cx="619125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6FEE8-572F-0F40-857A-BDB39D019E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287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0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Isosceles Triangle 11"/>
          <p:cNvSpPr>
            <a:spLocks noChangeAspect="1"/>
          </p:cNvSpPr>
          <p:nvPr/>
        </p:nvSpPr>
        <p:spPr bwMode="auto">
          <a:xfrm rot="5400000">
            <a:off x="461963" y="6462712"/>
            <a:ext cx="190500" cy="13017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anchor="ctr"/>
          <a:lstStyle/>
          <a:p>
            <a:pPr algn="ctr"/>
            <a:endParaRPr lang="en-US">
              <a:solidFill>
                <a:srgbClr val="FFFFFF"/>
              </a:solidFill>
              <a:latin typeface="Gill Sans MT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5300" y="500063"/>
            <a:ext cx="198438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00856"/>
            <a:ext cx="89154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5300" y="1905000"/>
            <a:ext cx="89154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219200"/>
            <a:ext cx="89154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AE1A8-C4B2-9745-A5C2-98846B77D2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60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95300" y="152400"/>
            <a:ext cx="8915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95300" y="1219200"/>
            <a:ext cx="89154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24796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40075" y="6356350"/>
            <a:ext cx="37973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sk-SK"/>
              <a:t>A.M. - CMS Upg. @ FNAL - Nov 2011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63575" y="6356350"/>
            <a:ext cx="21463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cs typeface="Arial" charset="0"/>
              </a:defRPr>
            </a:lvl1pPr>
          </a:lstStyle>
          <a:p>
            <a:pPr>
              <a:defRPr/>
            </a:pPr>
            <a:fld id="{FC847AF0-1865-854D-9D99-A2FABFA8F7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95300" y="6353175"/>
            <a:ext cx="89154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Straight Connector 28"/>
          <p:cNvSpPr>
            <a:spLocks noChangeShapeType="1"/>
          </p:cNvSpPr>
          <p:nvPr/>
        </p:nvSpPr>
        <p:spPr bwMode="auto">
          <a:xfrm>
            <a:off x="495300" y="1143000"/>
            <a:ext cx="89154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Isosceles Triangle 9"/>
          <p:cNvSpPr>
            <a:spLocks noChangeAspect="1"/>
          </p:cNvSpPr>
          <p:nvPr/>
        </p:nvSpPr>
        <p:spPr bwMode="auto">
          <a:xfrm rot="5400000">
            <a:off x="461963" y="6462712"/>
            <a:ext cx="190500" cy="13017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anchor="ctr"/>
          <a:lstStyle/>
          <a:p>
            <a:pPr algn="ctr"/>
            <a:endParaRPr lang="en-US">
              <a:solidFill>
                <a:srgbClr val="FFFFFF"/>
              </a:solidFill>
              <a:latin typeface="Gill Sans MT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6" r:id="rId1"/>
    <p:sldLayoutId id="2147484542" r:id="rId2"/>
    <p:sldLayoutId id="2147484547" r:id="rId3"/>
    <p:sldLayoutId id="2147484543" r:id="rId4"/>
    <p:sldLayoutId id="2147484544" r:id="rId5"/>
    <p:sldLayoutId id="2147484548" r:id="rId6"/>
    <p:sldLayoutId id="2147484549" r:id="rId7"/>
    <p:sldLayoutId id="2147484550" r:id="rId8"/>
    <p:sldLayoutId id="2147484551" r:id="rId9"/>
    <p:sldLayoutId id="2147484545" r:id="rId10"/>
    <p:sldLayoutId id="214748455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Arial"/>
          <a:ea typeface="ＭＳ Ｐゴシック" pitchFamily="-65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65" charset="0"/>
          <a:ea typeface="ＭＳ Ｐゴシック" pitchFamily="-65" charset="-128"/>
          <a:cs typeface="Arial" pitchFamily="-65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65" charset="0"/>
          <a:ea typeface="ＭＳ Ｐゴシック" pitchFamily="-65" charset="-128"/>
          <a:cs typeface="Arial" pitchFamily="-65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65" charset="0"/>
          <a:ea typeface="ＭＳ Ｐゴシック" pitchFamily="-65" charset="-128"/>
          <a:cs typeface="Arial" pitchFamily="-65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65" charset="0"/>
          <a:ea typeface="ＭＳ Ｐゴシック" pitchFamily="-65" charset="-128"/>
          <a:cs typeface="Arial" pitchFamily="-65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charset="0"/>
        <a:buChar char=""/>
        <a:defRPr sz="2600" kern="1200">
          <a:solidFill>
            <a:schemeClr val="tx1"/>
          </a:solidFill>
          <a:latin typeface="Comic Sans MS"/>
          <a:ea typeface="ＭＳ Ｐゴシック" pitchFamily="-65" charset="-128"/>
          <a:cs typeface="Comic Sans M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charset="0"/>
        <a:buChar char=""/>
        <a:defRPr sz="2300" kern="1200">
          <a:solidFill>
            <a:schemeClr val="tx2"/>
          </a:solidFill>
          <a:latin typeface="Comic Sans MS"/>
          <a:ea typeface="ＭＳ Ｐゴシック" pitchFamily="-65" charset="-128"/>
          <a:cs typeface="Comic Sans M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charset="0"/>
        <a:buChar char=""/>
        <a:defRPr sz="2000" kern="1200">
          <a:solidFill>
            <a:schemeClr val="tx1"/>
          </a:solidFill>
          <a:latin typeface="Comic Sans MS"/>
          <a:ea typeface="ＭＳ Ｐゴシック" pitchFamily="-65" charset="-128"/>
          <a:cs typeface="Comic Sans M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charset="0"/>
        <a:buChar char=""/>
        <a:defRPr sz="2000" kern="1200">
          <a:solidFill>
            <a:schemeClr val="tx1"/>
          </a:solidFill>
          <a:latin typeface="Comic Sans MS"/>
          <a:ea typeface="ＭＳ Ｐゴシック" pitchFamily="-65" charset="-128"/>
          <a:cs typeface="Comic Sans M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"/>
        <a:defRPr sz="1600" kern="1200">
          <a:solidFill>
            <a:schemeClr val="tx1"/>
          </a:solidFill>
          <a:latin typeface="Comic Sans MS"/>
          <a:ea typeface="ＭＳ Ｐゴシック" pitchFamily="-65" charset="-128"/>
          <a:cs typeface="Comic Sans M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Relationship Id="rId3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jpeg"/><Relationship Id="rId3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3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package" Target="../embeddings/Microsoft_Excel_Sheet1.xlsx"/><Relationship Id="rId5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68.emf"/><Relationship Id="rId6" Type="http://schemas.openxmlformats.org/officeDocument/2006/relationships/chart" Target="../charts/chart1.xml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76288" y="3429000"/>
            <a:ext cx="7993062" cy="1231900"/>
          </a:xfrm>
        </p:spPr>
        <p:txBody>
          <a:bodyPr/>
          <a:lstStyle/>
          <a:p>
            <a:pPr eaLnBrk="1" hangingPunct="1"/>
            <a:r>
              <a:rPr lang="en-US" sz="2900" dirty="0">
                <a:latin typeface="Arial" charset="0"/>
                <a:ea typeface="ＭＳ Ｐゴシック" charset="0"/>
              </a:rPr>
              <a:t>Microelectronics for HEP</a:t>
            </a:r>
            <a:br>
              <a:rPr lang="en-US" sz="2900" dirty="0">
                <a:latin typeface="Arial" charset="0"/>
                <a:ea typeface="ＭＳ Ｐゴシック" charset="0"/>
              </a:rPr>
            </a:br>
            <a:endParaRPr lang="en-GB" sz="2900" i="1" dirty="0">
              <a:latin typeface="Arial" charset="0"/>
              <a:ea typeface="ＭＳ Ｐゴシック" charset="0"/>
            </a:endParaRP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20750" y="5124450"/>
            <a:ext cx="7829550" cy="533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100" dirty="0" smtClean="0">
                <a:latin typeface="Bookman Old Style" charset="0"/>
                <a:ea typeface="ＭＳ Ｐゴシック" charset="0"/>
              </a:rPr>
              <a:t>A. </a:t>
            </a:r>
            <a:r>
              <a:rPr lang="en-US" sz="1100" dirty="0" err="1" smtClean="0">
                <a:latin typeface="Bookman Old Style" charset="0"/>
                <a:ea typeface="ＭＳ Ｐゴシック" charset="0"/>
              </a:rPr>
              <a:t>Marchioro</a:t>
            </a:r>
            <a:r>
              <a:rPr lang="en-US" sz="1100" dirty="0" smtClean="0">
                <a:latin typeface="Bookman Old Style" charset="0"/>
                <a:ea typeface="ＭＳ Ｐゴシック" charset="0"/>
              </a:rPr>
              <a:t>, CERN/PH</a:t>
            </a:r>
          </a:p>
          <a:p>
            <a:pPr marL="228600" indent="-228600" eaLnBrk="1" hangingPunct="1">
              <a:lnSpc>
                <a:spcPct val="80000"/>
              </a:lnSpc>
              <a:buFont typeface="Wingdings" charset="0"/>
              <a:buAutoNum type="alphaUcPeriod"/>
              <a:defRPr/>
            </a:pPr>
            <a:r>
              <a:rPr lang="en-US" sz="1100" dirty="0">
                <a:latin typeface="Bookman Old Style" charset="0"/>
                <a:ea typeface="ＭＳ Ｐゴシック" charset="0"/>
              </a:rPr>
              <a:t/>
            </a:r>
            <a:br>
              <a:rPr lang="en-US" sz="1100" dirty="0">
                <a:latin typeface="Bookman Old Style" charset="0"/>
                <a:ea typeface="ＭＳ Ｐゴシック" charset="0"/>
              </a:rPr>
            </a:br>
            <a:r>
              <a:rPr lang="en-US" sz="1100" dirty="0" smtClean="0">
                <a:latin typeface="Bookman Old Style" charset="0"/>
                <a:ea typeface="ＭＳ Ｐゴシック" charset="0"/>
              </a:rPr>
              <a:t>CMS Upgrade Meeting @ FNAL, November 2011</a:t>
            </a:r>
            <a:endParaRPr lang="en-US" sz="1100" dirty="0">
              <a:latin typeface="Bookman Old Style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100" dirty="0">
              <a:latin typeface="Bookman Old Style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GB" sz="1100" dirty="0">
              <a:latin typeface="Bookman Old Style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Litho: smaller than wavelength!</a:t>
            </a:r>
          </a:p>
        </p:txBody>
      </p:sp>
      <p:sp>
        <p:nvSpPr>
          <p:cNvPr id="256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AC9BF13-E403-7A40-88A9-B692855097E0}" type="slidenum">
              <a:rPr lang="en-US" sz="1400">
                <a:solidFill>
                  <a:schemeClr val="tx2"/>
                </a:solidFill>
              </a:rPr>
              <a:pPr eaLnBrk="1" hangingPunct="1"/>
              <a:t>10</a:t>
            </a:fld>
            <a:endParaRPr lang="en-US" sz="1400">
              <a:solidFill>
                <a:schemeClr val="tx2"/>
              </a:solidFill>
            </a:endParaRPr>
          </a:p>
        </p:txBody>
      </p:sp>
      <p:pic>
        <p:nvPicPr>
          <p:cNvPr id="25604" name="Picture 4" descr="LithographyHistor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1600200"/>
            <a:ext cx="8007350" cy="400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495300" y="6019800"/>
            <a:ext cx="1651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from M. Bohr, Intel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2662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B67B2CD-0853-284F-904E-B4E30C5DD97E}" type="slidenum">
              <a:rPr lang="en-US" sz="1400">
                <a:solidFill>
                  <a:schemeClr val="tx2"/>
                </a:solidFill>
              </a:rPr>
              <a:pPr eaLnBrk="1" hangingPunct="1"/>
              <a:t>11</a:t>
            </a:fld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90-65 nm solution: Optical Proximity Correction</a:t>
            </a:r>
          </a:p>
        </p:txBody>
      </p:sp>
      <p:pic>
        <p:nvPicPr>
          <p:cNvPr id="26628" name="Picture 4" descr="OPC mas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5" y="1412875"/>
            <a:ext cx="2179638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OPC mask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688" y="1484313"/>
            <a:ext cx="3589337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OPC Mask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688" y="3903663"/>
            <a:ext cx="366712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 descr="OPC Mask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5" y="3933825"/>
            <a:ext cx="2065338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209675" y="3573463"/>
            <a:ext cx="2182813" cy="336550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accent2"/>
                </a:solidFill>
              </a:rPr>
              <a:t>Original layout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209675" y="5949950"/>
            <a:ext cx="2573338" cy="336550"/>
          </a:xfrm>
          <a:prstGeom prst="rect">
            <a:avLst/>
          </a:prstGeom>
          <a:solidFill>
            <a:srgbClr val="99FF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accent2"/>
                </a:solidFill>
              </a:rPr>
              <a:t>OPC corrected mask</a:t>
            </a:r>
          </a:p>
        </p:txBody>
      </p:sp>
      <p:sp>
        <p:nvSpPr>
          <p:cNvPr id="374794" name="AutoShape 10"/>
          <p:cNvSpPr>
            <a:spLocks noChangeArrowheads="1"/>
          </p:cNvSpPr>
          <p:nvPr/>
        </p:nvSpPr>
        <p:spPr bwMode="auto">
          <a:xfrm>
            <a:off x="3549650" y="2420938"/>
            <a:ext cx="857250" cy="720725"/>
          </a:xfrm>
          <a:prstGeom prst="rightArrow">
            <a:avLst>
              <a:gd name="adj1" fmla="val 50000"/>
              <a:gd name="adj2" fmla="val 27423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374795" name="AutoShape 11"/>
          <p:cNvSpPr>
            <a:spLocks noChangeArrowheads="1"/>
          </p:cNvSpPr>
          <p:nvPr/>
        </p:nvSpPr>
        <p:spPr bwMode="auto">
          <a:xfrm>
            <a:off x="3470275" y="4652963"/>
            <a:ext cx="857250" cy="720725"/>
          </a:xfrm>
          <a:prstGeom prst="rightArrow">
            <a:avLst>
              <a:gd name="adj1" fmla="val 50000"/>
              <a:gd name="adj2" fmla="val 27423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itle 1"/>
          <p:cNvSpPr>
            <a:spLocks noGrp="1"/>
          </p:cNvSpPr>
          <p:nvPr>
            <p:ph type="title"/>
          </p:nvPr>
        </p:nvSpPr>
        <p:spPr>
          <a:xfrm>
            <a:off x="495300" y="254000"/>
            <a:ext cx="8915400" cy="9144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With shrinking…</a:t>
            </a:r>
          </a:p>
        </p:txBody>
      </p:sp>
      <p:sp>
        <p:nvSpPr>
          <p:cNvPr id="2765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 smtClean="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US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765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3B2470-0480-C64E-91B6-FA440751D79E}" type="slidenum">
              <a:rPr lang="en-US" sz="1400">
                <a:solidFill>
                  <a:schemeClr val="tx2"/>
                </a:solidFill>
                <a:cs typeface="Arial" charset="0"/>
              </a:rPr>
              <a:pPr eaLnBrk="1" hangingPunct="1"/>
              <a:t>12</a:t>
            </a:fld>
            <a:endParaRPr lang="en-US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41350" y="4583113"/>
            <a:ext cx="8915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solidFill>
                  <a:schemeClr val="tx2"/>
                </a:solidFill>
                <a:cs typeface="Arial" charset="0"/>
              </a:rPr>
              <a:t>… </a:t>
            </a:r>
            <a:r>
              <a:rPr lang="en-US" sz="3200" dirty="0" smtClean="0">
                <a:solidFill>
                  <a:schemeClr val="tx2"/>
                </a:solidFill>
                <a:cs typeface="Arial" charset="0"/>
              </a:rPr>
              <a:t>lithography and process are improved!!!</a:t>
            </a:r>
            <a:endParaRPr lang="en-US" sz="32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7657" name="Text Box 4"/>
          <p:cNvSpPr txBox="1">
            <a:spLocks noChangeArrowheads="1"/>
          </p:cNvSpPr>
          <p:nvPr/>
        </p:nvSpPr>
        <p:spPr bwMode="auto">
          <a:xfrm>
            <a:off x="330200" y="6019800"/>
            <a:ext cx="31483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f</a:t>
            </a:r>
            <a:r>
              <a:rPr lang="en-US" sz="1400" dirty="0" smtClean="0"/>
              <a:t>rom </a:t>
            </a:r>
            <a:r>
              <a:rPr lang="en-US" sz="1400" dirty="0" err="1" smtClean="0"/>
              <a:t>Kelin</a:t>
            </a:r>
            <a:r>
              <a:rPr lang="en-US" sz="1400" dirty="0" smtClean="0"/>
              <a:t> </a:t>
            </a:r>
            <a:r>
              <a:rPr lang="en-US" sz="1400" dirty="0"/>
              <a:t>J. Kuhn</a:t>
            </a:r>
            <a:r>
              <a:rPr lang="en-US" sz="1400" dirty="0">
                <a:cs typeface="Arial" charset="0"/>
              </a:rPr>
              <a:t>, Intel, IEDM 2007</a:t>
            </a:r>
          </a:p>
        </p:txBody>
      </p:sp>
      <p:pic>
        <p:nvPicPr>
          <p:cNvPr id="2" name="Picture 1" descr="Screen shot 2011-10-31 at 9.37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52" y="1340768"/>
            <a:ext cx="2103141" cy="2638486"/>
          </a:xfrm>
          <a:prstGeom prst="rect">
            <a:avLst/>
          </a:prstGeom>
        </p:spPr>
      </p:pic>
      <p:pic>
        <p:nvPicPr>
          <p:cNvPr id="3" name="Picture 2" descr="Screen shot 2011-10-31 at 9.38.0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808" y="1772816"/>
            <a:ext cx="3118494" cy="1606718"/>
          </a:xfrm>
          <a:prstGeom prst="rect">
            <a:avLst/>
          </a:prstGeom>
        </p:spPr>
      </p:pic>
      <p:pic>
        <p:nvPicPr>
          <p:cNvPr id="4" name="Picture 3" descr="Screen shot 2011-10-31 at 9.38.1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160" y="1772817"/>
            <a:ext cx="2952328" cy="1592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0632" y="4077072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 nm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01272" y="3501008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 nm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20952" y="3501008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 nm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5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4267200"/>
            <a:ext cx="2819400" cy="1066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86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Instead of fighting diffraction … use it !</a:t>
            </a:r>
          </a:p>
        </p:txBody>
      </p:sp>
      <p:sp>
        <p:nvSpPr>
          <p:cNvPr id="2867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533400" y="5867400"/>
            <a:ext cx="20704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from </a:t>
            </a:r>
            <a:r>
              <a:rPr lang="en-US" sz="1800" dirty="0"/>
              <a:t>M. Bohr, Intel</a:t>
            </a:r>
          </a:p>
        </p:txBody>
      </p:sp>
      <p:sp>
        <p:nvSpPr>
          <p:cNvPr id="28679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A8676F-6AA9-FE46-96A6-A4796B3593B6}" type="slidenum">
              <a:rPr lang="en-GB" sz="1400">
                <a:solidFill>
                  <a:schemeClr val="tx2"/>
                </a:solidFill>
              </a:rPr>
              <a:pPr eaLnBrk="1" hangingPunct="1"/>
              <a:t>13</a:t>
            </a:fld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28680" name="Content Placeholder 7" descr="IntelComp.tiff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04" r="-20004"/>
          <a:stretch>
            <a:fillRect/>
          </a:stretch>
        </p:blipFill>
        <p:spPr>
          <a:xfrm>
            <a:off x="1676400" y="1219200"/>
            <a:ext cx="8915400" cy="4937125"/>
          </a:xfrm>
        </p:spPr>
      </p:pic>
      <p:sp>
        <p:nvSpPr>
          <p:cNvPr id="9" name="Freeform 8"/>
          <p:cNvSpPr/>
          <p:nvPr/>
        </p:nvSpPr>
        <p:spPr>
          <a:xfrm rot="5400000">
            <a:off x="2143125" y="4105275"/>
            <a:ext cx="457200" cy="1085850"/>
          </a:xfrm>
          <a:custGeom>
            <a:avLst/>
            <a:gdLst>
              <a:gd name="connsiteX0" fmla="*/ 0 w 783494"/>
              <a:gd name="connsiteY0" fmla="*/ 564422 h 1086141"/>
              <a:gd name="connsiteX1" fmla="*/ 245074 w 783494"/>
              <a:gd name="connsiteY1" fmla="*/ 74266 h 1086141"/>
              <a:gd name="connsiteX2" fmla="*/ 445589 w 783494"/>
              <a:gd name="connsiteY2" fmla="*/ 1010018 h 1086141"/>
              <a:gd name="connsiteX3" fmla="*/ 735222 w 783494"/>
              <a:gd name="connsiteY3" fmla="*/ 531002 h 1086141"/>
              <a:gd name="connsiteX4" fmla="*/ 735222 w 783494"/>
              <a:gd name="connsiteY4" fmla="*/ 508722 h 108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494" h="1086141">
                <a:moveTo>
                  <a:pt x="0" y="564422"/>
                </a:moveTo>
                <a:cubicBezTo>
                  <a:pt x="85404" y="282211"/>
                  <a:pt x="170809" y="0"/>
                  <a:pt x="245074" y="74266"/>
                </a:cubicBezTo>
                <a:cubicBezTo>
                  <a:pt x="319339" y="148532"/>
                  <a:pt x="363898" y="933895"/>
                  <a:pt x="445589" y="1010018"/>
                </a:cubicBezTo>
                <a:cubicBezTo>
                  <a:pt x="527280" y="1086141"/>
                  <a:pt x="686950" y="614551"/>
                  <a:pt x="735222" y="531002"/>
                </a:cubicBezTo>
                <a:cubicBezTo>
                  <a:pt x="783494" y="447453"/>
                  <a:pt x="759358" y="478087"/>
                  <a:pt x="735222" y="508722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28682" name="TextBox 7"/>
          <p:cNvSpPr txBox="1">
            <a:spLocks noChangeArrowheads="1"/>
          </p:cNvSpPr>
          <p:nvPr/>
        </p:nvSpPr>
        <p:spPr bwMode="auto">
          <a:xfrm>
            <a:off x="457200" y="4419600"/>
            <a:ext cx="14938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Wavelength</a:t>
            </a:r>
            <a:br>
              <a:rPr lang="en-US" sz="1800"/>
            </a:br>
            <a:r>
              <a:rPr lang="en-US" sz="1800"/>
              <a:t>of light used!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905000" y="4419600"/>
            <a:ext cx="1981200" cy="158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905000" y="4876800"/>
            <a:ext cx="1981200" cy="158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Ultrathin body and Buried Oxide</a:t>
            </a:r>
          </a:p>
        </p:txBody>
      </p:sp>
      <p:sp>
        <p:nvSpPr>
          <p:cNvPr id="3174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6934200" y="6356350"/>
            <a:ext cx="24796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sk-SK" sz="1400" smtClean="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US" sz="1400">
              <a:cs typeface="Arial" charset="0"/>
            </a:endParaRP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3140075" y="6356350"/>
            <a:ext cx="37973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B66732D7-1BFF-9E42-8430-9DC15C8844E4}" type="slidenum">
              <a:rPr lang="en-US" sz="1400">
                <a:solidFill>
                  <a:schemeClr val="tx2"/>
                </a:solidFill>
                <a:cs typeface="Arial" charset="0"/>
              </a:rPr>
              <a:pPr algn="r" eaLnBrk="1" hangingPunct="1"/>
              <a:t>14</a:t>
            </a:fld>
            <a:endParaRPr lang="en-US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3174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1879600"/>
            <a:ext cx="6740525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Box 7"/>
          <p:cNvSpPr txBox="1">
            <a:spLocks noChangeArrowheads="1"/>
          </p:cNvSpPr>
          <p:nvPr/>
        </p:nvSpPr>
        <p:spPr bwMode="auto">
          <a:xfrm>
            <a:off x="273050" y="5373688"/>
            <a:ext cx="3060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 from Leti/ST, @ IEDM 2010</a:t>
            </a:r>
          </a:p>
          <a:p>
            <a:pPr eaLnBrk="1" hangingPunct="1"/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 rot="2511326">
            <a:off x="555008" y="2967335"/>
            <a:ext cx="8795998" cy="5847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Potentially unusable for applications in HEP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Channel control: 2 or 3 gate solutions</a:t>
            </a:r>
          </a:p>
        </p:txBody>
      </p:sp>
      <p:sp>
        <p:nvSpPr>
          <p:cNvPr id="327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 smtClean="0">
                <a:solidFill>
                  <a:schemeClr val="tx2"/>
                </a:solidFill>
              </a:rPr>
              <a:t>A.M. - CMS Upg. @ FNAL - Nov 2011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C78A2A8-3821-2244-A149-0FC5B40D5DDA}" type="slidenum">
              <a:rPr lang="en-US" sz="1400">
                <a:solidFill>
                  <a:schemeClr val="tx2"/>
                </a:solidFill>
              </a:rPr>
              <a:pPr eaLnBrk="1" hangingPunct="1"/>
              <a:t>15</a:t>
            </a:fld>
            <a:endParaRPr lang="en-US" sz="1400">
              <a:solidFill>
                <a:schemeClr val="tx2"/>
              </a:solidFill>
            </a:endParaRPr>
          </a:p>
        </p:txBody>
      </p:sp>
      <p:pic>
        <p:nvPicPr>
          <p:cNvPr id="32772" name="Picture 10" descr="IBM adv MOSF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8" y="2276475"/>
            <a:ext cx="4084637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11"/>
          <p:cNvSpPr txBox="1">
            <a:spLocks noChangeArrowheads="1"/>
          </p:cNvSpPr>
          <p:nvPr/>
        </p:nvSpPr>
        <p:spPr bwMode="auto">
          <a:xfrm>
            <a:off x="7761288" y="4724400"/>
            <a:ext cx="1017587" cy="307975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latin typeface="Comic Sans MS" charset="0"/>
              </a:rPr>
              <a:t>IBM 1997</a:t>
            </a:r>
          </a:p>
        </p:txBody>
      </p:sp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2349500"/>
            <a:ext cx="8824912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 smtClean="0">
                <a:solidFill>
                  <a:schemeClr val="tx2"/>
                </a:solidFill>
              </a:rPr>
              <a:t>A.M. - CMS Upg. @ FNAL - Nov 2011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1C38504-DE17-8349-B0C5-5521904BACEE}" type="slidenum">
              <a:rPr lang="en-US" sz="1400">
                <a:solidFill>
                  <a:schemeClr val="tx2"/>
                </a:solidFill>
              </a:rPr>
              <a:pPr eaLnBrk="1" hangingPunct="1"/>
              <a:t>16</a:t>
            </a:fld>
            <a:endParaRPr lang="en-US" sz="1400">
              <a:solidFill>
                <a:schemeClr val="tx2"/>
              </a:solidFill>
            </a:endParaRPr>
          </a:p>
        </p:txBody>
      </p:sp>
      <p:pic>
        <p:nvPicPr>
          <p:cNvPr id="33795" name="Picture 1" descr="Screen Shot 2011-10-29 at 8.48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5400"/>
            <a:ext cx="4919663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" descr="Screen Shot 2011-10-29 at 8.49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412875"/>
            <a:ext cx="4392613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4" descr="Screen Shot 2011-10-29 at 8.50.5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4797425"/>
            <a:ext cx="2230438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5" descr="Screen Shot 2011-10-29 at 8.52.1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213" y="692150"/>
            <a:ext cx="5157787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6" descr="Screen Shot 2011-10-29 at 8.53.0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600" y="2205038"/>
            <a:ext cx="316865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7" descr="Screen Shot 2011-10-29 at 8.53.16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4581525"/>
            <a:ext cx="25590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38" y="0"/>
            <a:ext cx="1674812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</a:rPr>
              <a:t>The </a:t>
            </a:r>
            <a:r>
              <a:rPr lang="en-US" dirty="0" err="1" smtClean="0">
                <a:latin typeface="Arial" charset="0"/>
                <a:ea typeface="ＭＳ Ｐゴシック" charset="0"/>
              </a:rPr>
              <a:t>FinFET</a:t>
            </a:r>
            <a:r>
              <a:rPr lang="en-US" dirty="0" smtClean="0">
                <a:latin typeface="Arial" charset="0"/>
                <a:ea typeface="ＭＳ Ｐゴシック" charset="0"/>
              </a:rPr>
              <a:t> transistor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3803" name="TextBox 13"/>
          <p:cNvSpPr txBox="1">
            <a:spLocks noChangeArrowheads="1"/>
          </p:cNvSpPr>
          <p:nvPr/>
        </p:nvSpPr>
        <p:spPr bwMode="auto">
          <a:xfrm rot="-1913077">
            <a:off x="4913313" y="5778500"/>
            <a:ext cx="1289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3366FF"/>
                </a:solidFill>
              </a:rPr>
              <a:t>from IEDM</a:t>
            </a:r>
          </a:p>
        </p:txBody>
      </p:sp>
      <p:sp>
        <p:nvSpPr>
          <p:cNvPr id="13" name="Rectangle 12"/>
          <p:cNvSpPr/>
          <p:nvPr/>
        </p:nvSpPr>
        <p:spPr>
          <a:xfrm rot="2511326">
            <a:off x="795644" y="3005544"/>
            <a:ext cx="7587734" cy="5847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Potentially OK for applications in HEP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Statistical fluctuation is a hot subject</a:t>
            </a:r>
          </a:p>
        </p:txBody>
      </p:sp>
      <p:sp>
        <p:nvSpPr>
          <p:cNvPr id="3584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 smtClean="0">
                <a:solidFill>
                  <a:schemeClr val="tx2"/>
                </a:solidFill>
              </a:rPr>
              <a:t>A.M. - CMS Upg. @ FNAL - Nov 2011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ECE508B-1973-BF49-8902-1A11427C93AC}" type="slidenum">
              <a:rPr lang="en-US" sz="1400">
                <a:solidFill>
                  <a:schemeClr val="tx2"/>
                </a:solidFill>
              </a:rPr>
              <a:pPr eaLnBrk="1" hangingPunct="1"/>
              <a:t>17</a:t>
            </a:fld>
            <a:endParaRPr lang="en-US" sz="1400">
              <a:solidFill>
                <a:schemeClr val="tx2"/>
              </a:solidFill>
            </a:endParaRPr>
          </a:p>
        </p:txBody>
      </p:sp>
      <p:pic>
        <p:nvPicPr>
          <p:cNvPr id="35844" name="Picture 6" descr="Screen shot 2011-01-04 at 11.22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3013"/>
            <a:ext cx="99060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7" descr="Screen shot 2011-01-04 at 11.23.5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4114800"/>
            <a:ext cx="64452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8" descr="Screen shot 2011-01-04 at 11.26.5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5257800"/>
            <a:ext cx="70167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9" descr="Screen shot 2011-01-04 at 11.28.1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50" y="2819400"/>
            <a:ext cx="675481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908050"/>
            <a:ext cx="7689850" cy="511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What is the problem?</a:t>
            </a:r>
          </a:p>
        </p:txBody>
      </p:sp>
      <p:sp>
        <p:nvSpPr>
          <p:cNvPr id="3686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3686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517EC6C-64CA-AA42-9F1D-E01CB802DE5F}" type="slidenum">
              <a:rPr lang="en-GB" sz="1400">
                <a:solidFill>
                  <a:schemeClr val="tx2"/>
                </a:solidFill>
              </a:rPr>
              <a:pPr eaLnBrk="1" hangingPunct="1"/>
              <a:t>18</a:t>
            </a:fld>
            <a:endParaRPr lang="en-GB" sz="140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352550" y="4652963"/>
            <a:ext cx="2952750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52550" y="4508500"/>
            <a:ext cx="3024188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52550" y="4076700"/>
            <a:ext cx="3024188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Where does variability come from?</a:t>
            </a:r>
          </a:p>
        </p:txBody>
      </p:sp>
      <p:sp>
        <p:nvSpPr>
          <p:cNvPr id="3789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37891" name="Picture 4" descr="Dopant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1917700"/>
            <a:ext cx="51308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966A891-4AA9-F144-AC18-7502D6F3BC30}" type="slidenum">
              <a:rPr lang="en-GB" sz="1400">
                <a:solidFill>
                  <a:schemeClr val="tx2"/>
                </a:solidFill>
              </a:rPr>
              <a:pPr eaLnBrk="1" hangingPunct="1"/>
              <a:t>19</a:t>
            </a:fld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37893" name="TextBox 1"/>
          <p:cNvSpPr txBox="1">
            <a:spLocks noChangeArrowheads="1"/>
          </p:cNvSpPr>
          <p:nvPr/>
        </p:nvSpPr>
        <p:spPr bwMode="auto">
          <a:xfrm>
            <a:off x="560388" y="5661025"/>
            <a:ext cx="1514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from Asenov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88950" y="620713"/>
            <a:ext cx="8915400" cy="738187"/>
          </a:xfrm>
        </p:spPr>
        <p:txBody>
          <a:bodyPr/>
          <a:lstStyle/>
          <a:p>
            <a:r>
              <a:rPr lang="en-US" i="1">
                <a:latin typeface="Arial" charset="0"/>
                <a:ea typeface="ＭＳ Ｐゴシック" charset="0"/>
              </a:rPr>
              <a:t>My favored disclaimer for this kind of talks…</a:t>
            </a:r>
            <a:br>
              <a:rPr lang="en-US" i="1">
                <a:latin typeface="Arial" charset="0"/>
                <a:ea typeface="ＭＳ Ｐゴシック" charset="0"/>
              </a:rPr>
            </a:b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741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58CEFA2-17B4-E743-89C4-4AFB7CF10902}" type="slidenum">
              <a:rPr lang="en-GB" sz="1400">
                <a:solidFill>
                  <a:schemeClr val="tx2"/>
                </a:solidFill>
              </a:rPr>
              <a:pPr eaLnBrk="1" hangingPunct="1"/>
              <a:t>2</a:t>
            </a:fld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7185025" y="4581525"/>
            <a:ext cx="2720975" cy="1143000"/>
          </a:xfrm>
        </p:spPr>
        <p:txBody>
          <a:bodyPr/>
          <a:lstStyle/>
          <a:p>
            <a:pPr marL="0" indent="0">
              <a:buFont typeface="Wingdings 3" charset="0"/>
              <a:buNone/>
            </a:pPr>
            <a:r>
              <a:rPr lang="en-US" sz="2400" i="1">
                <a:latin typeface="Comic Sans MS" charset="0"/>
                <a:ea typeface="ＭＳ Ｐゴシック" charset="0"/>
              </a:rPr>
              <a:t>Niels Bohr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423988" y="3213100"/>
            <a:ext cx="74295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3200" i="1">
                <a:solidFill>
                  <a:schemeClr val="tx2"/>
                </a:solidFill>
              </a:rPr>
              <a:t>especially about the future” </a:t>
            </a:r>
            <a:endParaRPr lang="en-US" sz="320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800475" y="2636838"/>
            <a:ext cx="4914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3200" i="1">
                <a:solidFill>
                  <a:schemeClr val="tx2"/>
                </a:solidFill>
              </a:rPr>
              <a:t>“Prediction is very difficult,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3891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A680DC5-4A54-B640-8594-EFB01AF1E1CC}" type="slidenum">
              <a:rPr lang="en-US" sz="1400">
                <a:solidFill>
                  <a:schemeClr val="tx2"/>
                </a:solidFill>
              </a:rPr>
              <a:pPr eaLnBrk="1" hangingPunct="1"/>
              <a:t>20</a:t>
            </a:fld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389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Atomistic view of 40 nm device </a:t>
            </a:r>
          </a:p>
        </p:txBody>
      </p:sp>
      <p:pic>
        <p:nvPicPr>
          <p:cNvPr id="38916" name="Picture 6" descr="ImplantProfil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3" y="1989138"/>
            <a:ext cx="3554412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7" descr="ImplantProfil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1989138"/>
            <a:ext cx="3554412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 Box 8"/>
          <p:cNvSpPr txBox="1">
            <a:spLocks noChangeArrowheads="1"/>
          </p:cNvSpPr>
          <p:nvPr/>
        </p:nvSpPr>
        <p:spPr bwMode="auto">
          <a:xfrm>
            <a:off x="428625" y="6021388"/>
            <a:ext cx="31511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/>
              <a:t>From Asenov, IEEE TRANSACTIONS ON ELECTRON DEVICES</a:t>
            </a:r>
            <a:br>
              <a:rPr lang="en-US" sz="800"/>
            </a:br>
            <a:r>
              <a:rPr lang="en-US" sz="800"/>
              <a:t>VOL. 50, NO. 9, SEPTEMBER 2003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Random dopant fluctuations</a:t>
            </a:r>
          </a:p>
        </p:txBody>
      </p:sp>
      <p:pic>
        <p:nvPicPr>
          <p:cNvPr id="39938" name="Content Placeholder 5" descr="s1.tiff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96" b="-13496"/>
          <a:stretch>
            <a:fillRect/>
          </a:stretch>
        </p:blipFill>
        <p:spPr>
          <a:xfrm>
            <a:off x="990600" y="1371600"/>
            <a:ext cx="7581900" cy="4198938"/>
          </a:xfrm>
        </p:spPr>
      </p:pic>
      <p:sp>
        <p:nvSpPr>
          <p:cNvPr id="3993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3994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44E160-24C1-8448-AEF9-52FD8DC301C7}" type="slidenum">
              <a:rPr lang="en-GB" sz="1400">
                <a:solidFill>
                  <a:schemeClr val="tx2"/>
                </a:solidFill>
              </a:rPr>
              <a:pPr eaLnBrk="1" hangingPunct="1"/>
              <a:t>21</a:t>
            </a:fld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39941" name="Content Placeholder 2"/>
          <p:cNvSpPr txBox="1">
            <a:spLocks/>
          </p:cNvSpPr>
          <p:nvPr/>
        </p:nvSpPr>
        <p:spPr bwMode="auto">
          <a:xfrm>
            <a:off x="495300" y="5791200"/>
            <a:ext cx="891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600"/>
              </a:spcBef>
              <a:buClr>
                <a:schemeClr val="accent1"/>
              </a:buClr>
              <a:buSzPct val="76000"/>
              <a:buFont typeface="Wingdings 3" charset="0"/>
              <a:buNone/>
            </a:pPr>
            <a:r>
              <a:rPr lang="en-US" sz="1400">
                <a:latin typeface="Comic Sans MS" charset="0"/>
              </a:rPr>
              <a:t>from Sylvester (U. Michigan)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Perspective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8504" y="1052736"/>
            <a:ext cx="8915400" cy="4937125"/>
          </a:xfrm>
        </p:spPr>
        <p:txBody>
          <a:bodyPr/>
          <a:lstStyle/>
          <a:p>
            <a:pPr marL="0" indent="0">
              <a:buFont typeface="Wingdings 3" charset="0"/>
              <a:buNone/>
              <a:defRPr/>
            </a:pPr>
            <a:r>
              <a:rPr lang="en-US" sz="2400" i="1" dirty="0" smtClean="0"/>
              <a:t>Well, assume that we fail in making 10</a:t>
            </a:r>
            <a:r>
              <a:rPr lang="en-US" sz="2400" i="1" baseline="30000" dirty="0" smtClean="0"/>
              <a:t>11</a:t>
            </a:r>
            <a:r>
              <a:rPr lang="en-US" sz="2400" i="1" dirty="0" smtClean="0"/>
              <a:t> transistors all absolutely perfect on a chip</a:t>
            </a:r>
          </a:p>
          <a:p>
            <a:pPr>
              <a:defRPr/>
            </a:pPr>
            <a:r>
              <a:rPr lang="en-US" sz="2400" dirty="0" smtClean="0"/>
              <a:t>Then, what can we do?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 smtClean="0"/>
              <a:t>For memories (volatiles and not) redundancy and repair is already in use since many years</a:t>
            </a:r>
          </a:p>
          <a:p>
            <a:pPr>
              <a:defRPr/>
            </a:pPr>
            <a:r>
              <a:rPr lang="en-US" sz="2400" dirty="0" smtClean="0"/>
              <a:t>For FPGAs it might not be a big deal, software will avoid faulty cells at compilation time (assuming we know where they are)</a:t>
            </a:r>
          </a:p>
          <a:p>
            <a:pPr>
              <a:defRPr/>
            </a:pPr>
            <a:r>
              <a:rPr lang="en-US" sz="2400" dirty="0" smtClean="0"/>
              <a:t>For hardwired logic ASICs and processors the problem is harder, but who cares having a faulty processor if there are anyway &gt; 10 on a chip?</a:t>
            </a:r>
          </a:p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But the catch might be in testing…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294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8294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D1CC67A-34B1-2141-A26D-20D6AF469F01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22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Another problem…</a:t>
            </a:r>
          </a:p>
        </p:txBody>
      </p:sp>
      <p:sp>
        <p:nvSpPr>
          <p:cNvPr id="40962" name="Content Placeholder 4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8915400" cy="4937125"/>
          </a:xfrm>
        </p:spPr>
        <p:txBody>
          <a:bodyPr/>
          <a:lstStyle/>
          <a:p>
            <a:r>
              <a:rPr lang="en-US">
                <a:latin typeface="Comic Sans MS" charset="0"/>
                <a:ea typeface="ＭＳ Ｐゴシック" charset="0"/>
              </a:rPr>
              <a:t>Similarly to what we know in HEP, charged particles flying around can cause troubles and this is becoming visible in deeply scaled (and high transistor count) commercial devices such that:</a:t>
            </a:r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130D847-9FAA-1A45-96EE-64EE931C872C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23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</a:rPr>
              <a:t>Intel is worried about SEU</a:t>
            </a:r>
          </a:p>
        </p:txBody>
      </p:sp>
      <p:pic>
        <p:nvPicPr>
          <p:cNvPr id="41986" name="Content Placeholder 4" descr="Intel 4.tiff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27" r="-5527"/>
          <a:stretch>
            <a:fillRect/>
          </a:stretch>
        </p:blipFill>
        <p:spPr>
          <a:xfrm>
            <a:off x="495300" y="1219200"/>
            <a:ext cx="8915400" cy="4937125"/>
          </a:xfrm>
        </p:spPr>
      </p:pic>
      <p:sp>
        <p:nvSpPr>
          <p:cNvPr id="4198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41988" name="TextBox 5"/>
          <p:cNvSpPr txBox="1">
            <a:spLocks noChangeArrowheads="1"/>
          </p:cNvSpPr>
          <p:nvPr/>
        </p:nvSpPr>
        <p:spPr bwMode="auto">
          <a:xfrm>
            <a:off x="304800" y="6096000"/>
            <a:ext cx="42851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smtClean="0"/>
              <a:t>from </a:t>
            </a:r>
            <a:r>
              <a:rPr lang="en-US" sz="1000" dirty="0"/>
              <a:t>S. </a:t>
            </a:r>
            <a:r>
              <a:rPr lang="en-US" sz="1000" dirty="0" err="1"/>
              <a:t>Rusu</a:t>
            </a:r>
            <a:r>
              <a:rPr lang="en-US" sz="1000" dirty="0"/>
              <a:t>, </a:t>
            </a:r>
            <a:r>
              <a:rPr lang="en-US" sz="1000" dirty="0" smtClean="0"/>
              <a:t>Intel @ ISSCC2009, describing the 45nm Xeon processor</a:t>
            </a:r>
            <a:endParaRPr lang="en-US" sz="1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066800" y="1676400"/>
            <a:ext cx="1371600" cy="1588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90600" y="3200400"/>
            <a:ext cx="6324600" cy="1588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05600" y="2895600"/>
            <a:ext cx="2057400" cy="1588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066800" y="5029200"/>
            <a:ext cx="5181600" cy="1588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81600" y="4419600"/>
            <a:ext cx="3581400" cy="1588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90600" y="3810000"/>
            <a:ext cx="6477000" cy="1588"/>
          </a:xfrm>
          <a:prstGeom prst="line">
            <a:avLst/>
          </a:prstGeom>
          <a:ln w="38100"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995" name="Slide Number Placeholder 1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3ADF7B5-A982-9F4A-AE40-411F2D0C9E44}" type="slidenum">
              <a:rPr lang="en-GB" sz="1400">
                <a:solidFill>
                  <a:schemeClr val="tx2"/>
                </a:solidFill>
              </a:rPr>
              <a:pPr eaLnBrk="1" hangingPunct="1"/>
              <a:t>24</a:t>
            </a:fld>
            <a:endParaRPr lang="en-GB" sz="1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2"/>
          <p:cNvSpPr>
            <a:spLocks noGrp="1"/>
          </p:cNvSpPr>
          <p:nvPr>
            <p:ph type="ctrTitle"/>
          </p:nvPr>
        </p:nvSpPr>
        <p:spPr>
          <a:xfrm>
            <a:off x="920750" y="3886200"/>
            <a:ext cx="7829550" cy="9906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A/D Converters</a:t>
            </a:r>
            <a:br>
              <a:rPr lang="en-US">
                <a:latin typeface="Arial" charset="0"/>
                <a:ea typeface="ＭＳ Ｐゴシック" charset="0"/>
              </a:rPr>
            </a:br>
            <a:r>
              <a:rPr lang="en-US">
                <a:latin typeface="Arial" charset="0"/>
                <a:ea typeface="ＭＳ Ｐゴシック" charset="0"/>
              </a:rPr>
              <a:t>summary of performance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20750" y="5124450"/>
            <a:ext cx="7829550" cy="533400"/>
          </a:xfrm>
        </p:spPr>
        <p:txBody>
          <a:bodyPr/>
          <a:lstStyle/>
          <a:p>
            <a:pPr>
              <a:defRPr/>
            </a:pPr>
            <a:endParaRPr lang="en-US">
              <a:latin typeface="Bookman Old Style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ADC Trends</a:t>
            </a:r>
          </a:p>
        </p:txBody>
      </p:sp>
      <p:sp>
        <p:nvSpPr>
          <p:cNvPr id="460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469AD64-C5D8-C145-8CE7-C0E8120E32A7}" type="slidenum">
              <a:rPr lang="en-GB" sz="1400">
                <a:solidFill>
                  <a:schemeClr val="tx2"/>
                </a:solidFill>
              </a:rPr>
              <a:pPr eaLnBrk="1" hangingPunct="1"/>
              <a:t>26</a:t>
            </a:fld>
            <a:endParaRPr lang="en-GB" sz="1400">
              <a:solidFill>
                <a:schemeClr val="tx2"/>
              </a:solidFill>
            </a:endParaRP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1065213" y="1196975"/>
          <a:ext cx="7199312" cy="438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7" name="Worksheet" r:id="rId4" imgW="9206349" imgH="5612698" progId="Excel.Sheet.8">
                  <p:embed/>
                </p:oleObj>
              </mc:Choice>
              <mc:Fallback>
                <p:oleObj name="Worksheet" r:id="rId4" imgW="9206349" imgH="5612698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213" y="1196975"/>
                        <a:ext cx="7199312" cy="438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5" name="TextBox 5"/>
          <p:cNvSpPr txBox="1">
            <a:spLocks noChangeArrowheads="1"/>
          </p:cNvSpPr>
          <p:nvPr/>
        </p:nvSpPr>
        <p:spPr bwMode="auto">
          <a:xfrm>
            <a:off x="344488" y="5805488"/>
            <a:ext cx="2790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from B. Murmann, Stanford University,</a:t>
            </a:r>
            <a:br>
              <a:rPr lang="en-US" sz="1200"/>
            </a:br>
            <a:r>
              <a:rPr lang="en-US" sz="1200"/>
              <a:t>with annotations</a:t>
            </a:r>
          </a:p>
        </p:txBody>
      </p:sp>
      <p:sp>
        <p:nvSpPr>
          <p:cNvPr id="46086" name="TextBox 5"/>
          <p:cNvSpPr txBox="1">
            <a:spLocks noChangeArrowheads="1"/>
          </p:cNvSpPr>
          <p:nvPr/>
        </p:nvSpPr>
        <p:spPr bwMode="auto">
          <a:xfrm rot="-5400000">
            <a:off x="-877888" y="3067051"/>
            <a:ext cx="3533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3366FF"/>
                </a:solidFill>
              </a:rPr>
              <a:t>Energy to make a full conversion</a:t>
            </a:r>
          </a:p>
        </p:txBody>
      </p:sp>
      <p:sp>
        <p:nvSpPr>
          <p:cNvPr id="46087" name="TextBox 1"/>
          <p:cNvSpPr txBox="1">
            <a:spLocks noChangeArrowheads="1"/>
          </p:cNvSpPr>
          <p:nvPr/>
        </p:nvSpPr>
        <p:spPr bwMode="auto">
          <a:xfrm>
            <a:off x="4808538" y="1125538"/>
            <a:ext cx="5302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/>
              <a:t>10 bit</a:t>
            </a:r>
          </a:p>
        </p:txBody>
      </p:sp>
      <p:sp>
        <p:nvSpPr>
          <p:cNvPr id="46088" name="TextBox 10"/>
          <p:cNvSpPr txBox="1">
            <a:spLocks noChangeArrowheads="1"/>
          </p:cNvSpPr>
          <p:nvPr/>
        </p:nvSpPr>
        <p:spPr bwMode="auto">
          <a:xfrm>
            <a:off x="4160838" y="1125538"/>
            <a:ext cx="4508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/>
              <a:t>8 bit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376738" y="1412875"/>
            <a:ext cx="0" cy="3384550"/>
          </a:xfrm>
          <a:prstGeom prst="straightConnector1">
            <a:avLst/>
          </a:prstGeom>
          <a:ln w="9525" cmpd="sng">
            <a:prstDash val="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024438" y="1412875"/>
            <a:ext cx="0" cy="3384550"/>
          </a:xfrm>
          <a:prstGeom prst="straightConnector1">
            <a:avLst/>
          </a:prstGeom>
          <a:ln w="9525" cmpd="sng">
            <a:prstDash val="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091" name="TextBox 16"/>
          <p:cNvSpPr txBox="1">
            <a:spLocks noChangeArrowheads="1"/>
          </p:cNvSpPr>
          <p:nvPr/>
        </p:nvSpPr>
        <p:spPr bwMode="auto">
          <a:xfrm>
            <a:off x="6537325" y="1125538"/>
            <a:ext cx="5302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/>
              <a:t>16 bit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897688" y="1341438"/>
            <a:ext cx="0" cy="3382962"/>
          </a:xfrm>
          <a:prstGeom prst="straightConnector1">
            <a:avLst/>
          </a:prstGeom>
          <a:ln w="9525" cmpd="sng">
            <a:prstDash val="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85048" y="5517232"/>
            <a:ext cx="4482655" cy="646331"/>
          </a:xfrm>
          <a:prstGeom prst="rect">
            <a:avLst/>
          </a:prstGeom>
          <a:solidFill>
            <a:srgbClr val="0000FF"/>
          </a:solidFill>
          <a:effectLst>
            <a:outerShdw blurRad="50800" dist="88900" dir="3720000" sx="105000" sy="105000" algn="tl" rotWithShape="0">
              <a:srgbClr val="00009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ea typeface="Arial" charset="0"/>
                <a:cs typeface="Arial" charset="0"/>
              </a:rPr>
              <a:t>ADC FOM </a:t>
            </a:r>
            <a:r>
              <a:rPr lang="en-US" dirty="0">
                <a:solidFill>
                  <a:schemeClr val="bg1"/>
                </a:solidFill>
                <a:ea typeface="Arial" charset="0"/>
                <a:cs typeface="Arial" charset="0"/>
              </a:rPr>
              <a:t>= energy necessary to make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  <a:ea typeface="Arial" charset="0"/>
                <a:cs typeface="Arial" charset="0"/>
              </a:rPr>
              <a:t>   a one bit </a:t>
            </a:r>
            <a:r>
              <a:rPr lang="en-US" dirty="0" smtClean="0">
                <a:solidFill>
                  <a:schemeClr val="bg1"/>
                </a:solidFill>
                <a:ea typeface="Arial" charset="0"/>
                <a:cs typeface="Arial" charset="0"/>
              </a:rPr>
              <a:t>(or full) comparison </a:t>
            </a:r>
            <a:r>
              <a:rPr lang="en-US" dirty="0">
                <a:solidFill>
                  <a:schemeClr val="bg1"/>
                </a:solidFill>
                <a:ea typeface="Arial" charset="0"/>
                <a:cs typeface="Arial" charset="0"/>
              </a:rPr>
              <a:t>in the ADC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A recent example</a:t>
            </a:r>
          </a:p>
        </p:txBody>
      </p:sp>
      <p:sp>
        <p:nvSpPr>
          <p:cNvPr id="481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A484F77-2E84-5949-B423-A33623D52CA3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27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48132" name="Picture 4" descr="Screen Shot 2011-10-29 at 9.55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196975"/>
            <a:ext cx="3048000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5" descr="Screen Shot 2011-10-29 at 9.56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275" y="1268413"/>
            <a:ext cx="4895850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6" descr="Screen Shot 2011-10-29 at 9.57.4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3573463"/>
            <a:ext cx="1316037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TextBox 7"/>
          <p:cNvSpPr txBox="1">
            <a:spLocks noChangeArrowheads="1"/>
          </p:cNvSpPr>
          <p:nvPr/>
        </p:nvSpPr>
        <p:spPr bwMode="auto">
          <a:xfrm rot="2540387">
            <a:off x="239713" y="4937125"/>
            <a:ext cx="1976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3366FF"/>
                </a:solidFill>
              </a:rPr>
              <a:t>from ISSCC 2011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What is better for detector ADCs?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9210228" cy="4937125"/>
          </a:xfrm>
        </p:spPr>
        <p:txBody>
          <a:bodyPr/>
          <a:lstStyle/>
          <a:p>
            <a:pPr marL="0" indent="0">
              <a:buFont typeface="Wingdings 3" charset="0"/>
              <a:buNone/>
              <a:defRPr/>
            </a:pPr>
            <a:r>
              <a:rPr lang="en-US" dirty="0" smtClean="0"/>
              <a:t>Assume we want to cover a 16 bit dynamic range with a 10 bit resolution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A full 16 bit converter would use: </a:t>
            </a:r>
            <a:br>
              <a:rPr lang="en-US" dirty="0" smtClean="0"/>
            </a:br>
            <a:r>
              <a:rPr lang="en-US" dirty="0" smtClean="0"/>
              <a:t>			100 </a:t>
            </a:r>
            <a:r>
              <a:rPr lang="en-US" dirty="0" err="1" smtClean="0"/>
              <a:t>fJ</a:t>
            </a:r>
            <a:r>
              <a:rPr lang="en-US" dirty="0" smtClean="0"/>
              <a:t>/bit/</a:t>
            </a:r>
            <a:r>
              <a:rPr lang="en-US" dirty="0" err="1" smtClean="0"/>
              <a:t>conv</a:t>
            </a:r>
            <a:r>
              <a:rPr lang="en-US" dirty="0" smtClean="0"/>
              <a:t> * 2</a:t>
            </a:r>
            <a:r>
              <a:rPr lang="en-US" baseline="30000" dirty="0" smtClean="0"/>
              <a:t>16</a:t>
            </a:r>
            <a:r>
              <a:rPr lang="en-US" dirty="0" smtClean="0"/>
              <a:t> = 6.5 </a:t>
            </a:r>
            <a:r>
              <a:rPr lang="en-US" dirty="0" err="1" smtClean="0"/>
              <a:t>nJ</a:t>
            </a:r>
            <a:r>
              <a:rPr lang="en-US" dirty="0" smtClean="0"/>
              <a:t>/</a:t>
            </a:r>
            <a:r>
              <a:rPr lang="en-US" dirty="0" err="1" smtClean="0"/>
              <a:t>conv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Four 10 bit converters (</a:t>
            </a:r>
            <a:r>
              <a:rPr lang="en-US" dirty="0" err="1" smtClean="0"/>
              <a:t>à</a:t>
            </a:r>
            <a:r>
              <a:rPr lang="en-US" dirty="0" smtClean="0"/>
              <a:t> la </a:t>
            </a:r>
            <a:r>
              <a:rPr lang="en-US" dirty="0" err="1" smtClean="0"/>
              <a:t>eCal</a:t>
            </a:r>
            <a:r>
              <a:rPr lang="en-US" dirty="0" smtClean="0"/>
              <a:t>) would use: </a:t>
            </a:r>
            <a:br>
              <a:rPr lang="en-US" dirty="0" smtClean="0"/>
            </a:br>
            <a:r>
              <a:rPr lang="en-US" dirty="0" smtClean="0"/>
              <a:t>			4 * 100 </a:t>
            </a:r>
            <a:r>
              <a:rPr lang="en-US" dirty="0" err="1" smtClean="0"/>
              <a:t>fJ</a:t>
            </a:r>
            <a:r>
              <a:rPr lang="en-US" dirty="0" smtClean="0"/>
              <a:t>/bit/</a:t>
            </a:r>
            <a:r>
              <a:rPr lang="en-US" dirty="0" err="1" smtClean="0"/>
              <a:t>conv</a:t>
            </a:r>
            <a:r>
              <a:rPr lang="en-US" dirty="0" smtClean="0"/>
              <a:t> * 2</a:t>
            </a:r>
            <a:r>
              <a:rPr lang="en-US" baseline="30000" dirty="0" smtClean="0"/>
              <a:t>10</a:t>
            </a:r>
            <a:r>
              <a:rPr lang="en-US" dirty="0" smtClean="0"/>
              <a:t> = 0.4 </a:t>
            </a:r>
            <a:r>
              <a:rPr lang="en-US" dirty="0" err="1" smtClean="0"/>
              <a:t>nJ</a:t>
            </a:r>
            <a:r>
              <a:rPr lang="en-US" dirty="0" smtClean="0"/>
              <a:t>/</a:t>
            </a:r>
            <a:r>
              <a:rPr lang="en-US" dirty="0" err="1" smtClean="0"/>
              <a:t>conv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(of course one would need four pre-amps here)</a:t>
            </a:r>
            <a:endParaRPr lang="en-US" sz="1600" dirty="0"/>
          </a:p>
        </p:txBody>
      </p:sp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5BBE9E7-8314-0946-8580-10AD48528DCC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28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TSVs and Interconnect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A.M. - CMS Upg. @ FNAL - Nov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34D48F-CF40-3F4B-8A4A-05A96395E1B6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Serious about it?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A.M. - CMS Upg. @ FNAL - Nov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64DF4-EA42-1540-8E89-5689CA89506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6" name="Picture 5" descr="Screen Shot 2011-11-08 at 11.24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150" y="2060848"/>
            <a:ext cx="5081850" cy="4797152"/>
          </a:xfrm>
          <a:prstGeom prst="rect">
            <a:avLst/>
          </a:prstGeom>
        </p:spPr>
      </p:pic>
      <p:pic>
        <p:nvPicPr>
          <p:cNvPr id="7" name="Picture 6" descr="Screen Shot 2011-11-08 at 11.25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503074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88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Excitement!</a:t>
            </a:r>
          </a:p>
        </p:txBody>
      </p:sp>
      <p:sp>
        <p:nvSpPr>
          <p:cNvPr id="5120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CCF4FC5-8235-4248-A69E-6011CB51E4BD}" type="slidenum">
              <a:rPr lang="en-GB" sz="1400">
                <a:solidFill>
                  <a:schemeClr val="tx2"/>
                </a:solidFill>
              </a:rPr>
              <a:pPr eaLnBrk="1" hangingPunct="1"/>
              <a:t>30</a:t>
            </a:fld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51204" name="Picture 1" descr="Screen Shot 2011-10-29 at 5.55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613" y="1628775"/>
            <a:ext cx="5313362" cy="346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… and reality</a:t>
            </a:r>
          </a:p>
        </p:txBody>
      </p:sp>
      <p:sp>
        <p:nvSpPr>
          <p:cNvPr id="5222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5222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C865161-B3FD-C846-B199-990568FCA92F}" type="slidenum">
              <a:rPr lang="en-GB" sz="1400">
                <a:solidFill>
                  <a:schemeClr val="tx2"/>
                </a:solidFill>
              </a:rPr>
              <a:pPr eaLnBrk="1" hangingPunct="1"/>
              <a:t>31</a:t>
            </a:fld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52228" name="Picture 2" descr="Screen Shot 2011-10-29 at 5.56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088" y="1125538"/>
            <a:ext cx="6935787" cy="522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Some more excitement!!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4495800"/>
            <a:ext cx="8915400" cy="1660525"/>
          </a:xfrm>
        </p:spPr>
        <p:txBody>
          <a:bodyPr/>
          <a:lstStyle/>
          <a:p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5325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53252" name="Picture 4" descr="ISSCC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75057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5AB235B-285D-474D-A5DF-DB562124569A}" type="slidenum">
              <a:rPr lang="en-GB" sz="1400">
                <a:solidFill>
                  <a:schemeClr val="tx2"/>
                </a:solidFill>
              </a:rPr>
              <a:pPr eaLnBrk="1" hangingPunct="1"/>
              <a:t>32</a:t>
            </a:fld>
            <a:endParaRPr lang="en-GB" sz="1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… but again, not many vias</a:t>
            </a:r>
          </a:p>
        </p:txBody>
      </p:sp>
      <p:pic>
        <p:nvPicPr>
          <p:cNvPr id="54274" name="Content Placeholder 4" descr="ISSCC3.tiff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1422" r="-91422"/>
          <a:stretch>
            <a:fillRect/>
          </a:stretch>
        </p:blipFill>
        <p:spPr>
          <a:xfrm>
            <a:off x="-1676400" y="1143000"/>
            <a:ext cx="8039100" cy="4452938"/>
          </a:xfrm>
        </p:spPr>
      </p:pic>
      <p:sp>
        <p:nvSpPr>
          <p:cNvPr id="5427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54276" name="Picture 5" descr="ISSCC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447800"/>
            <a:ext cx="40608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EE84B44-BDB0-FB47-A08C-D6CC9A04C296}" type="slidenum">
              <a:rPr lang="en-GB" sz="1400">
                <a:solidFill>
                  <a:schemeClr val="tx2"/>
                </a:solidFill>
              </a:rPr>
              <a:pPr eaLnBrk="1" hangingPunct="1"/>
              <a:t>33</a:t>
            </a:fld>
            <a:endParaRPr lang="en-GB" sz="1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Samsung says a bit more:</a:t>
            </a:r>
          </a:p>
        </p:txBody>
      </p:sp>
      <p:pic>
        <p:nvPicPr>
          <p:cNvPr id="55298" name="Content Placeholder 4" descr="ISSCC20.tiff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27" b="-6627"/>
          <a:stretch>
            <a:fillRect/>
          </a:stretch>
        </p:blipFill>
        <p:spPr>
          <a:xfrm>
            <a:off x="495300" y="1219200"/>
            <a:ext cx="4678363" cy="2590800"/>
          </a:xfrm>
        </p:spPr>
      </p:pic>
      <p:sp>
        <p:nvSpPr>
          <p:cNvPr id="5529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55300" name="Picture 5" descr="ISSCC2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0"/>
            <a:ext cx="4406900" cy="341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Content Placeholder 4" descr="ISSCC22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342" r="-27342"/>
          <a:stretch>
            <a:fillRect/>
          </a:stretch>
        </p:blipFill>
        <p:spPr bwMode="auto">
          <a:xfrm>
            <a:off x="0" y="3657600"/>
            <a:ext cx="4838700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FF5CF23-8DA7-BD44-A682-9362D1726468}" type="slidenum">
              <a:rPr lang="en-GB" sz="1400">
                <a:solidFill>
                  <a:schemeClr val="tx2"/>
                </a:solidFill>
              </a:rPr>
              <a:pPr eaLnBrk="1" hangingPunct="1"/>
              <a:t>34</a:t>
            </a:fld>
            <a:endParaRPr lang="en-GB" sz="1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Samsung DRAM with TSV</a:t>
            </a:r>
          </a:p>
        </p:txBody>
      </p:sp>
      <p:sp>
        <p:nvSpPr>
          <p:cNvPr id="5734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57347" name="Picture 5" descr="ISSCC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66675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2971800"/>
            <a:ext cx="8915400" cy="685800"/>
          </a:xfrm>
        </p:spPr>
        <p:txBody>
          <a:bodyPr/>
          <a:lstStyle/>
          <a:p>
            <a:pPr>
              <a:buFont typeface="Wingdings 3" charset="0"/>
              <a:buNone/>
            </a:pPr>
            <a:r>
              <a:rPr lang="en-US">
                <a:latin typeface="Comic Sans MS" charset="0"/>
                <a:ea typeface="ＭＳ Ｐゴシック" charset="0"/>
              </a:rPr>
              <a:t>… but a repair scheme is necessary and:</a:t>
            </a:r>
          </a:p>
        </p:txBody>
      </p:sp>
      <p:pic>
        <p:nvPicPr>
          <p:cNvPr id="57349" name="Picture 7" descr="ISSCC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86200"/>
            <a:ext cx="67691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0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11DFDB7-62CA-9841-9D66-C6A49FF25E14}" type="slidenum">
              <a:rPr lang="en-GB" sz="1400">
                <a:solidFill>
                  <a:schemeClr val="tx2"/>
                </a:solidFill>
              </a:rPr>
              <a:pPr eaLnBrk="1" hangingPunct="1"/>
              <a:t>35</a:t>
            </a:fld>
            <a:endParaRPr lang="en-GB" sz="1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Significant recent progress</a:t>
            </a:r>
          </a:p>
        </p:txBody>
      </p:sp>
      <p:sp>
        <p:nvSpPr>
          <p:cNvPr id="5837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514D3D-458A-7E40-AB4A-61D237A587D3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36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58372" name="Picture 1" descr="Screen Shot 2011-10-30 at 3.37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913" y="1484313"/>
            <a:ext cx="51689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TextBox 8"/>
          <p:cNvSpPr txBox="1">
            <a:spLocks noChangeArrowheads="1"/>
          </p:cNvSpPr>
          <p:nvPr/>
        </p:nvSpPr>
        <p:spPr bwMode="auto">
          <a:xfrm rot="2455472">
            <a:off x="7500938" y="779463"/>
            <a:ext cx="1941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3366FF"/>
                </a:solidFill>
              </a:rPr>
              <a:t>From IEDM 2010</a:t>
            </a:r>
          </a:p>
        </p:txBody>
      </p:sp>
      <p:pic>
        <p:nvPicPr>
          <p:cNvPr id="5837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2781300"/>
            <a:ext cx="42672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>
          <a:xfrm>
            <a:off x="273050" y="152400"/>
            <a:ext cx="9432925" cy="9906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Open issues with high-density TSVs: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8915400" cy="4937125"/>
          </a:xfrm>
        </p:spPr>
        <p:txBody>
          <a:bodyPr/>
          <a:lstStyle/>
          <a:p>
            <a:r>
              <a:rPr lang="en-US">
                <a:latin typeface="Comic Sans MS" charset="0"/>
                <a:ea typeface="ＭＳ Ｐゴシック" charset="0"/>
              </a:rPr>
              <a:t>Unexpectedly foundries seem interested to apply TSV at the forefront tech nodes (see TSMC and Samsung), not really useful for HEP</a:t>
            </a:r>
          </a:p>
          <a:p>
            <a:r>
              <a:rPr lang="en-US">
                <a:latin typeface="Comic Sans MS" charset="0"/>
                <a:ea typeface="ＭＳ Ｐゴシック" charset="0"/>
              </a:rPr>
              <a:t>It may turn out that TSV will only be a “same foundry” option (i.e. no detector wafer from external foundry)</a:t>
            </a:r>
          </a:p>
          <a:p>
            <a:pPr lvl="1"/>
            <a:r>
              <a:rPr lang="en-US">
                <a:latin typeface="Comic Sans MS" charset="0"/>
                <a:ea typeface="ＭＳ Ｐゴシック" charset="0"/>
              </a:rPr>
              <a:t>Via first or middle seems rather unpractical</a:t>
            </a:r>
          </a:p>
          <a:p>
            <a:r>
              <a:rPr lang="en-US">
                <a:latin typeface="Comic Sans MS" charset="0"/>
                <a:ea typeface="ＭＳ Ｐゴシック" charset="0"/>
              </a:rPr>
              <a:t>TSV alone is not the end of the story, one also needs a reliable interconnect technology between wafers</a:t>
            </a:r>
          </a:p>
          <a:p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5939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593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C902899-9777-6945-9D84-01F0D8E678F6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37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“Low density” TSV from IPDIA</a:t>
            </a:r>
          </a:p>
        </p:txBody>
      </p:sp>
      <p:sp>
        <p:nvSpPr>
          <p:cNvPr id="6041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041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B23010C-EDED-7E49-AB14-FDE817CB6D17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38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60420" name="Picture 1" descr="Screen Shot 2011-10-30 at 1.29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1484313"/>
            <a:ext cx="7186612" cy="460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Low density TSV on 3T demonstrator</a:t>
            </a:r>
          </a:p>
        </p:txBody>
      </p:sp>
      <p:sp>
        <p:nvSpPr>
          <p:cNvPr id="6144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44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88F5606-50AB-9E44-8FC8-08541E1BC975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39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61444" name="Picture 5" descr="Screen Shot 2011-10-30 at 1.35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3716338"/>
            <a:ext cx="4883150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6" descr="Screen Shot 2011-10-30 at 1.38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484313"/>
            <a:ext cx="4433887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6" name="TextBox 7"/>
          <p:cNvSpPr txBox="1">
            <a:spLocks noChangeArrowheads="1"/>
          </p:cNvSpPr>
          <p:nvPr/>
        </p:nvSpPr>
        <p:spPr bwMode="auto">
          <a:xfrm>
            <a:off x="5097463" y="1916113"/>
            <a:ext cx="44307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TSV on periphery to replace wire bonding</a:t>
            </a:r>
          </a:p>
          <a:p>
            <a:pPr eaLnBrk="1" hangingPunct="1"/>
            <a:r>
              <a:rPr lang="en-US" sz="1800"/>
              <a:t>C4 to connect to “detector”</a:t>
            </a:r>
          </a:p>
        </p:txBody>
      </p:sp>
      <p:sp>
        <p:nvSpPr>
          <p:cNvPr id="61447" name="TextBox 8"/>
          <p:cNvSpPr txBox="1">
            <a:spLocks noChangeArrowheads="1"/>
          </p:cNvSpPr>
          <p:nvPr/>
        </p:nvSpPr>
        <p:spPr bwMode="auto">
          <a:xfrm>
            <a:off x="1857375" y="4365625"/>
            <a:ext cx="33099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800"/>
              <a:t>Backside of 3T demo chip with </a:t>
            </a:r>
            <a:br>
              <a:rPr lang="en-US" sz="1800"/>
            </a:br>
            <a:r>
              <a:rPr lang="en-US" sz="1800"/>
              <a:t>TSV, redistribution layers and </a:t>
            </a:r>
          </a:p>
          <a:p>
            <a:pPr algn="r" eaLnBrk="1" hangingPunct="1"/>
            <a:r>
              <a:rPr lang="en-US" sz="1800"/>
              <a:t>300 um bumps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Topics</a:t>
            </a:r>
          </a:p>
        </p:txBody>
      </p:sp>
      <p:sp>
        <p:nvSpPr>
          <p:cNvPr id="1843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3400" y="1295400"/>
            <a:ext cx="8763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0250" indent="-273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600"/>
              </a:spcBef>
              <a:buClr>
                <a:schemeClr val="accent1"/>
              </a:buClr>
              <a:buSzPct val="76000"/>
              <a:buFont typeface="Wingdings 3" charset="0"/>
              <a:buChar char=""/>
            </a:pPr>
            <a:r>
              <a:rPr lang="en-US" sz="2600">
                <a:latin typeface="Comic Sans MS" charset="0"/>
              </a:rPr>
              <a:t>Introduction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6000"/>
              <a:buFont typeface="Wingdings 3" charset="0"/>
              <a:buChar char=""/>
            </a:pPr>
            <a:r>
              <a:rPr lang="en-US" sz="2600">
                <a:latin typeface="Comic Sans MS" charset="0"/>
              </a:rPr>
              <a:t>Recent progress and projections in:</a:t>
            </a:r>
          </a:p>
          <a:p>
            <a:pPr lvl="1">
              <a:spcBef>
                <a:spcPts val="600"/>
              </a:spcBef>
              <a:buClr>
                <a:schemeClr val="accent1"/>
              </a:buClr>
              <a:buSzPct val="76000"/>
              <a:buFont typeface="Wingdings 3" charset="0"/>
              <a:buChar char=""/>
            </a:pPr>
            <a:r>
              <a:rPr lang="en-US" sz="2600">
                <a:latin typeface="Comic Sans MS" charset="0"/>
              </a:rPr>
              <a:t>Technology</a:t>
            </a:r>
          </a:p>
          <a:p>
            <a:pPr lvl="1">
              <a:spcBef>
                <a:spcPts val="600"/>
              </a:spcBef>
              <a:buClr>
                <a:schemeClr val="accent1"/>
              </a:buClr>
              <a:buSzPct val="76000"/>
              <a:buFont typeface="Wingdings 3" charset="0"/>
              <a:buChar char=""/>
            </a:pPr>
            <a:r>
              <a:rPr lang="en-US" sz="2600">
                <a:latin typeface="Comic Sans MS" charset="0"/>
              </a:rPr>
              <a:t>A/D converters</a:t>
            </a:r>
          </a:p>
          <a:p>
            <a:pPr lvl="1">
              <a:spcBef>
                <a:spcPts val="600"/>
              </a:spcBef>
              <a:buClr>
                <a:schemeClr val="accent1"/>
              </a:buClr>
              <a:buSzPct val="76000"/>
              <a:buFont typeface="Wingdings 3" charset="0"/>
              <a:buChar char=""/>
            </a:pPr>
            <a:r>
              <a:rPr lang="en-US" sz="2600">
                <a:latin typeface="Comic Sans MS" charset="0"/>
              </a:rPr>
              <a:t>3D integration</a:t>
            </a:r>
          </a:p>
          <a:p>
            <a:pPr lvl="1">
              <a:spcBef>
                <a:spcPts val="600"/>
              </a:spcBef>
              <a:buClr>
                <a:schemeClr val="accent1"/>
              </a:buClr>
              <a:buSzPct val="76000"/>
              <a:buFont typeface="Wingdings 3" charset="0"/>
              <a:buChar char=""/>
            </a:pPr>
            <a:r>
              <a:rPr lang="en-US" sz="2600">
                <a:latin typeface="Comic Sans MS" charset="0"/>
              </a:rPr>
              <a:t>Serial Transmission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6000"/>
              <a:buFont typeface="Wingdings 3" charset="0"/>
              <a:buChar char=""/>
            </a:pPr>
            <a:r>
              <a:rPr lang="en-US" sz="2600">
                <a:latin typeface="Comic Sans MS" charset="0"/>
              </a:rPr>
              <a:t>Summary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522ACC-3E5D-8C40-BAFA-06FC1A010D15}" type="slidenum">
              <a:rPr lang="en-GB" sz="1400">
                <a:solidFill>
                  <a:schemeClr val="tx2"/>
                </a:solidFill>
              </a:rPr>
              <a:pPr eaLnBrk="1" hangingPunct="1"/>
              <a:t>4</a:t>
            </a:fld>
            <a:endParaRPr lang="en-GB" sz="1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Optical and Serial Transmission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A.M. - CMS Upg. @ FNAL - Nov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34D48F-CF40-3F4B-8A4A-05A96395E1B6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High speed serial on Copper</a:t>
            </a:r>
          </a:p>
        </p:txBody>
      </p:sp>
      <p:sp>
        <p:nvSpPr>
          <p:cNvPr id="634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3E0B4CC-C5FF-2644-9AA4-DB122CA33543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41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63492" name="Picture 4" descr="20050602_genesys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341438"/>
            <a:ext cx="3241675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1825" y="3644900"/>
            <a:ext cx="331152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/>
              <a:t>Attenuation as a function of frequency on FR4 trace,</a:t>
            </a:r>
          </a:p>
          <a:p>
            <a:pPr>
              <a:defRPr/>
            </a:pPr>
            <a:r>
              <a:rPr lang="en-US" sz="1050" dirty="0"/>
              <a:t>notice @ 10GHz loss is 1 dB/inch</a:t>
            </a:r>
          </a:p>
        </p:txBody>
      </p:sp>
      <p:pic>
        <p:nvPicPr>
          <p:cNvPr id="63494" name="Picture 6" descr="Screen Shot 2011-10-30 at 8.10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0" y="549275"/>
            <a:ext cx="3722688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7" descr="Screen Shot 2011-10-30 at 8.11.5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350" y="3429000"/>
            <a:ext cx="4184650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TextBox 8"/>
          <p:cNvSpPr txBox="1">
            <a:spLocks noChangeArrowheads="1"/>
          </p:cNvSpPr>
          <p:nvPr/>
        </p:nvSpPr>
        <p:spPr bwMode="auto">
          <a:xfrm rot="-1913077">
            <a:off x="4246563" y="3511550"/>
            <a:ext cx="2052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3366FF"/>
                </a:solidFill>
              </a:rPr>
              <a:t>From ISSCC 2011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Copper links</a:t>
            </a:r>
          </a:p>
        </p:txBody>
      </p:sp>
      <p:sp>
        <p:nvSpPr>
          <p:cNvPr id="6451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6451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BF814CE-6495-9E4C-955E-A195BC5CAAC9}" type="slidenum">
              <a:rPr lang="en-GB" sz="1400">
                <a:solidFill>
                  <a:schemeClr val="tx2"/>
                </a:solidFill>
              </a:rPr>
              <a:pPr eaLnBrk="1" hangingPunct="1"/>
              <a:t>42</a:t>
            </a:fld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64516" name="Picture 2" descr="Screen Shot 2011-10-29 at 5.47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163" y="1844675"/>
            <a:ext cx="5938837" cy="443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3" descr="Screen Shot 2011-10-29 at 5.48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2133600"/>
            <a:ext cx="3457575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TextBox 8"/>
          <p:cNvSpPr txBox="1">
            <a:spLocks noChangeArrowheads="1"/>
          </p:cNvSpPr>
          <p:nvPr/>
        </p:nvSpPr>
        <p:spPr bwMode="auto">
          <a:xfrm rot="-1913077">
            <a:off x="1951038" y="5316538"/>
            <a:ext cx="2052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3366FF"/>
                </a:solidFill>
              </a:rPr>
              <a:t>From ISSCC 2011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A 40Gbit/sec Tx-Rx (i.e. the GBT+++)</a:t>
            </a:r>
          </a:p>
        </p:txBody>
      </p:sp>
      <p:pic>
        <p:nvPicPr>
          <p:cNvPr id="65538" name="Content Placeholder 4" descr="ISSCC5.tiff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072" r="-22072"/>
          <a:stretch>
            <a:fillRect/>
          </a:stretch>
        </p:blipFill>
        <p:spPr>
          <a:xfrm>
            <a:off x="0" y="1066800"/>
            <a:ext cx="5753100" cy="3186113"/>
          </a:xfrm>
        </p:spPr>
      </p:pic>
      <p:sp>
        <p:nvSpPr>
          <p:cNvPr id="6553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65540" name="Picture 5" descr="ISSCC6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313" y="3352800"/>
            <a:ext cx="4992687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6" descr="ISSCC7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143000"/>
            <a:ext cx="3602038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TextBox 7"/>
          <p:cNvSpPr txBox="1">
            <a:spLocks noChangeArrowheads="1"/>
          </p:cNvSpPr>
          <p:nvPr/>
        </p:nvSpPr>
        <p:spPr bwMode="auto">
          <a:xfrm>
            <a:off x="838200" y="4648200"/>
            <a:ext cx="37131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0000"/>
                </a:solidFill>
              </a:rPr>
              <a:t>Notice the low speed I/O interface!</a:t>
            </a:r>
          </a:p>
          <a:p>
            <a:pPr eaLnBrk="1" hangingPunct="1"/>
            <a:endParaRPr lang="en-US" sz="1800">
              <a:solidFill>
                <a:srgbClr val="FF0000"/>
              </a:solidFill>
            </a:endParaRPr>
          </a:p>
          <a:p>
            <a:pPr eaLnBrk="1" hangingPunct="1"/>
            <a:endParaRPr lang="en-US" sz="1800">
              <a:solidFill>
                <a:srgbClr val="FF0000"/>
              </a:solidFill>
            </a:endParaRPr>
          </a:p>
          <a:p>
            <a:pPr eaLnBrk="1" hangingPunct="1"/>
            <a:r>
              <a:rPr lang="en-US" sz="1800">
                <a:solidFill>
                  <a:srgbClr val="FF0000"/>
                </a:solidFill>
              </a:rPr>
              <a:t>Chips consume 2.8W each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6200000" flipV="1">
            <a:off x="266700" y="3695700"/>
            <a:ext cx="17526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-304800" y="2971800"/>
            <a:ext cx="32004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545" name="Slide Number Placeholder 1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E0EA6FD-441F-BF43-B3FC-E9E803972E79}" type="slidenum">
              <a:rPr lang="en-GB" sz="1400">
                <a:solidFill>
                  <a:schemeClr val="tx2"/>
                </a:solidFill>
              </a:rPr>
              <a:pPr eaLnBrk="1" hangingPunct="1"/>
              <a:t>43</a:t>
            </a:fld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65546" name="TextBox 7"/>
          <p:cNvSpPr txBox="1">
            <a:spLocks noChangeArrowheads="1"/>
          </p:cNvSpPr>
          <p:nvPr/>
        </p:nvSpPr>
        <p:spPr bwMode="auto">
          <a:xfrm rot="-1913077">
            <a:off x="7558088" y="2651125"/>
            <a:ext cx="2071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3366FF"/>
                </a:solidFill>
              </a:rPr>
              <a:t>From ISSCC 2009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Another 40 Gbit/s</a:t>
            </a:r>
          </a:p>
        </p:txBody>
      </p:sp>
      <p:pic>
        <p:nvPicPr>
          <p:cNvPr id="66562" name="Content Placeholder 4" descr="ISSCC10.tiff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2" r="-1302"/>
          <a:stretch>
            <a:fillRect/>
          </a:stretch>
        </p:blipFill>
        <p:spPr>
          <a:xfrm>
            <a:off x="495300" y="1219200"/>
            <a:ext cx="3990975" cy="2209800"/>
          </a:xfrm>
        </p:spPr>
      </p:pic>
      <p:sp>
        <p:nvSpPr>
          <p:cNvPr id="6656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66564" name="Picture 5" descr="ISSCC1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456882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TextBox 6"/>
          <p:cNvSpPr txBox="1">
            <a:spLocks noChangeArrowheads="1"/>
          </p:cNvSpPr>
          <p:nvPr/>
        </p:nvSpPr>
        <p:spPr bwMode="auto">
          <a:xfrm>
            <a:off x="838200" y="4419600"/>
            <a:ext cx="3486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0000"/>
                </a:solidFill>
              </a:rPr>
              <a:t>Input is @ 10 Gb/s I/O interface!</a:t>
            </a:r>
          </a:p>
          <a:p>
            <a:pPr eaLnBrk="1" hangingPunct="1"/>
            <a:endParaRPr lang="en-US" sz="1800">
              <a:solidFill>
                <a:srgbClr val="FF0000"/>
              </a:solidFill>
            </a:endParaRPr>
          </a:p>
          <a:p>
            <a:pPr eaLnBrk="1" hangingPunct="1"/>
            <a:endParaRPr lang="en-US" sz="1800">
              <a:solidFill>
                <a:srgbClr val="FF0000"/>
              </a:solidFill>
            </a:endParaRPr>
          </a:p>
          <a:p>
            <a:pPr eaLnBrk="1" hangingPunct="1"/>
            <a:r>
              <a:rPr lang="en-US" sz="1800">
                <a:solidFill>
                  <a:srgbClr val="FF0000"/>
                </a:solidFill>
              </a:rPr>
              <a:t>Chip consumes 1.8W</a:t>
            </a:r>
          </a:p>
        </p:txBody>
      </p:sp>
      <p:sp>
        <p:nvSpPr>
          <p:cNvPr id="66566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2084679-F04F-2946-AA0E-EE29C1CCC703}" type="slidenum">
              <a:rPr lang="en-GB" sz="1400">
                <a:solidFill>
                  <a:schemeClr val="tx2"/>
                </a:solidFill>
              </a:rPr>
              <a:pPr eaLnBrk="1" hangingPunct="1"/>
              <a:t>44</a:t>
            </a:fld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66567" name="TextBox 7"/>
          <p:cNvSpPr txBox="1">
            <a:spLocks noChangeArrowheads="1"/>
          </p:cNvSpPr>
          <p:nvPr/>
        </p:nvSpPr>
        <p:spPr bwMode="auto">
          <a:xfrm rot="-1913077">
            <a:off x="7486650" y="5100638"/>
            <a:ext cx="2070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3366FF"/>
                </a:solidFill>
              </a:rPr>
              <a:t>From ISSCC 2009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Summary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8915400" cy="4937125"/>
          </a:xfrm>
        </p:spPr>
        <p:txBody>
          <a:bodyPr/>
          <a:lstStyle/>
          <a:p>
            <a:r>
              <a:rPr lang="en-US" sz="2000" dirty="0">
                <a:latin typeface="Comic Sans MS" charset="0"/>
                <a:ea typeface="ＭＳ Ｐゴシック" charset="0"/>
              </a:rPr>
              <a:t>While </a:t>
            </a:r>
            <a:r>
              <a:rPr lang="ja-JP" altLang="en-US" sz="2000" dirty="0">
                <a:latin typeface="Comic Sans MS" charset="0"/>
                <a:ea typeface="ＭＳ Ｐゴシック" charset="0"/>
              </a:rPr>
              <a:t>“</a:t>
            </a:r>
            <a:r>
              <a:rPr lang="en-US" altLang="ja-JP" sz="2000" dirty="0">
                <a:latin typeface="Comic Sans MS" charset="0"/>
                <a:ea typeface="ＭＳ Ｐゴシック" charset="0"/>
              </a:rPr>
              <a:t>The End of …</a:t>
            </a:r>
            <a:r>
              <a:rPr lang="ja-JP" altLang="en-US" sz="2000" dirty="0">
                <a:latin typeface="Comic Sans MS" charset="0"/>
                <a:ea typeface="ＭＳ Ｐゴシック" charset="0"/>
              </a:rPr>
              <a:t>”</a:t>
            </a:r>
            <a:r>
              <a:rPr lang="en-US" altLang="ja-JP" sz="2000" dirty="0">
                <a:latin typeface="Comic Sans MS" charset="0"/>
                <a:ea typeface="ＭＳ Ｐゴシック" charset="0"/>
              </a:rPr>
              <a:t> was announced many times already, there are still people who find effective solutions for very hard problems</a:t>
            </a:r>
          </a:p>
          <a:p>
            <a:endParaRPr lang="en-US" sz="2000" dirty="0">
              <a:latin typeface="Comic Sans MS" charset="0"/>
              <a:ea typeface="ＭＳ Ｐゴシック" charset="0"/>
            </a:endParaRPr>
          </a:p>
          <a:p>
            <a:r>
              <a:rPr lang="en-US" sz="2000" dirty="0">
                <a:latin typeface="Comic Sans MS" charset="0"/>
                <a:ea typeface="ＭＳ Ｐゴシック" charset="0"/>
              </a:rPr>
              <a:t>Components for LHC detectors were designed and fabricated in the early 2000’s with technology just one generation behind state-of-the art</a:t>
            </a:r>
          </a:p>
          <a:p>
            <a:pPr lvl="1"/>
            <a:r>
              <a:rPr lang="en-US" sz="1700" dirty="0">
                <a:latin typeface="Comic Sans MS" charset="0"/>
                <a:ea typeface="ＭＳ Ｐゴシック" charset="0"/>
              </a:rPr>
              <a:t>Which technology should we target for 2022?</a:t>
            </a:r>
          </a:p>
          <a:p>
            <a:pPr lvl="1"/>
            <a:r>
              <a:rPr lang="en-US" sz="1700" dirty="0">
                <a:latin typeface="Comic Sans MS" charset="0"/>
                <a:ea typeface="ＭＳ Ｐゴシック" charset="0"/>
              </a:rPr>
              <a:t>Possible answer:</a:t>
            </a:r>
          </a:p>
          <a:p>
            <a:pPr lvl="2"/>
            <a:r>
              <a:rPr lang="en-US" sz="1400" dirty="0">
                <a:latin typeface="Comic Sans MS" charset="0"/>
                <a:ea typeface="ＭＳ Ｐゴシック" charset="0"/>
              </a:rPr>
              <a:t>65 nm? Think: </a:t>
            </a:r>
            <a:r>
              <a:rPr lang="en-US" sz="1400" dirty="0" smtClean="0">
                <a:latin typeface="Comic Sans MS" charset="0"/>
                <a:ea typeface="ＭＳ Ｐゴシック" charset="0"/>
              </a:rPr>
              <a:t>most certainly </a:t>
            </a:r>
            <a:r>
              <a:rPr lang="en-US" sz="1400" dirty="0">
                <a:latin typeface="Comic Sans MS" charset="0"/>
                <a:ea typeface="ＭＳ Ｐゴシック" charset="0"/>
              </a:rPr>
              <a:t>45, 32/28, 22, 15, 7 nm will be out by then</a:t>
            </a:r>
          </a:p>
          <a:p>
            <a:endParaRPr lang="en-US" sz="2000" dirty="0">
              <a:latin typeface="Comic Sans MS" charset="0"/>
              <a:ea typeface="ＭＳ Ｐゴシック" charset="0"/>
            </a:endParaRPr>
          </a:p>
          <a:p>
            <a:r>
              <a:rPr lang="en-US" sz="2000" dirty="0">
                <a:latin typeface="Comic Sans MS" charset="0"/>
                <a:ea typeface="ＭＳ Ｐゴシック" charset="0"/>
              </a:rPr>
              <a:t>Analog and Digital designs are becoming more and more difficult because of the many effects that have to be taken into account at design time</a:t>
            </a:r>
          </a:p>
          <a:p>
            <a:pPr lvl="1"/>
            <a:r>
              <a:rPr lang="en-US" sz="1700" dirty="0">
                <a:latin typeface="Comic Sans MS" charset="0"/>
                <a:ea typeface="ＭＳ Ｐゴシック" charset="0"/>
              </a:rPr>
              <a:t>limits of fabrication must be taken into account early by designers</a:t>
            </a:r>
          </a:p>
        </p:txBody>
      </p:sp>
      <p:sp>
        <p:nvSpPr>
          <p:cNvPr id="6758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6758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AAB7DC0-6DCA-A04B-A85F-449EB3B3E000}" type="slidenum">
              <a:rPr lang="en-GB" sz="1400">
                <a:solidFill>
                  <a:schemeClr val="tx2"/>
                </a:solidFill>
              </a:rPr>
              <a:pPr eaLnBrk="1" hangingPunct="1"/>
              <a:t>45</a:t>
            </a:fld>
            <a:endParaRPr lang="en-GB" sz="1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Take home messages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9138220" cy="4937125"/>
          </a:xfrm>
        </p:spPr>
        <p:txBody>
          <a:bodyPr/>
          <a:lstStyle/>
          <a:p>
            <a:r>
              <a:rPr lang="en-US" sz="2000" dirty="0">
                <a:latin typeface="Comic Sans MS" charset="0"/>
                <a:ea typeface="ＭＳ Ｐゴシック" charset="0"/>
              </a:rPr>
              <a:t>Microelectronics will most certainly NOT be the show-stopper for building better instruments for </a:t>
            </a:r>
            <a:r>
              <a:rPr lang="en-US" sz="2000" dirty="0" smtClean="0">
                <a:latin typeface="Comic Sans MS" charset="0"/>
                <a:ea typeface="ＭＳ Ｐゴシック" charset="0"/>
              </a:rPr>
              <a:t>physics</a:t>
            </a:r>
          </a:p>
          <a:p>
            <a:pPr lvl="1"/>
            <a:r>
              <a:rPr lang="en-US" sz="2000" dirty="0" smtClean="0">
                <a:latin typeface="Comic Sans MS" charset="0"/>
                <a:ea typeface="ＭＳ Ｐゴシック" charset="0"/>
              </a:rPr>
              <a:t>But be careful about the </a:t>
            </a:r>
            <a:r>
              <a:rPr lang="en-US" sz="2000" smtClean="0">
                <a:latin typeface="Comic Sans MS" charset="0"/>
                <a:ea typeface="ＭＳ Ｐゴシック" charset="0"/>
              </a:rPr>
              <a:t>“Media-Markt</a:t>
            </a:r>
            <a:r>
              <a:rPr lang="en-US" sz="2000" dirty="0" smtClean="0">
                <a:latin typeface="Comic Sans MS" charset="0"/>
                <a:ea typeface="ＭＳ Ｐゴシック" charset="0"/>
              </a:rPr>
              <a:t> effect”, i.e. the fact that impressive technologies are readily available at low cost and in high volume does not, unfortunately, imply that we (HEP) can access them easily</a:t>
            </a:r>
            <a:endParaRPr lang="en-US" sz="2000" dirty="0">
              <a:latin typeface="Comic Sans MS" charset="0"/>
              <a:ea typeface="ＭＳ Ｐゴシック" charset="0"/>
            </a:endParaRPr>
          </a:p>
          <a:p>
            <a:r>
              <a:rPr lang="en-US" sz="2000" dirty="0">
                <a:latin typeface="Comic Sans MS" charset="0"/>
                <a:ea typeface="ＭＳ Ｐゴシック" charset="0"/>
              </a:rPr>
              <a:t>But much more investments will be necessary to a</a:t>
            </a:r>
            <a:r>
              <a:rPr lang="en-US" sz="2000" i="1" dirty="0">
                <a:latin typeface="Comic Sans MS" charset="0"/>
                <a:ea typeface="ＭＳ Ｐゴシック" charset="0"/>
              </a:rPr>
              <a:t>ttract,</a:t>
            </a:r>
            <a:r>
              <a:rPr lang="en-US" sz="2000" dirty="0">
                <a:latin typeface="Comic Sans MS" charset="0"/>
                <a:ea typeface="ＭＳ Ｐゴシック" charset="0"/>
              </a:rPr>
              <a:t> </a:t>
            </a:r>
            <a:r>
              <a:rPr lang="en-US" sz="2000" i="1" dirty="0">
                <a:latin typeface="Comic Sans MS" charset="0"/>
                <a:ea typeface="ＭＳ Ｐゴシック" charset="0"/>
              </a:rPr>
              <a:t>hire, train</a:t>
            </a:r>
            <a:r>
              <a:rPr lang="en-US" sz="2000" dirty="0">
                <a:latin typeface="Comic Sans MS" charset="0"/>
                <a:ea typeface="ＭＳ Ｐゴシック" charset="0"/>
              </a:rPr>
              <a:t> and </a:t>
            </a:r>
            <a:r>
              <a:rPr lang="en-US" sz="2000" i="1" dirty="0">
                <a:latin typeface="Comic Sans MS" charset="0"/>
                <a:ea typeface="ＭＳ Ｐゴシック" charset="0"/>
              </a:rPr>
              <a:t>educate</a:t>
            </a:r>
            <a:r>
              <a:rPr lang="en-US" sz="2000" dirty="0">
                <a:latin typeface="Comic Sans MS" charset="0"/>
                <a:ea typeface="ＭＳ Ｐゴシック" charset="0"/>
              </a:rPr>
              <a:t>, electronic engineers to work with detector physicists to </a:t>
            </a:r>
            <a:r>
              <a:rPr lang="en-US" sz="2000" i="1" dirty="0">
                <a:latin typeface="Comic Sans MS" charset="0"/>
                <a:ea typeface="ＭＳ Ｐゴシック" charset="0"/>
              </a:rPr>
              <a:t>conceive</a:t>
            </a:r>
            <a:r>
              <a:rPr lang="en-US" sz="2000" dirty="0">
                <a:latin typeface="Comic Sans MS" charset="0"/>
                <a:ea typeface="ＭＳ Ｐゴシック" charset="0"/>
              </a:rPr>
              <a:t>, </a:t>
            </a:r>
            <a:r>
              <a:rPr lang="en-US" sz="2000" i="1" dirty="0">
                <a:latin typeface="Comic Sans MS" charset="0"/>
                <a:ea typeface="ＭＳ Ｐゴシック" charset="0"/>
              </a:rPr>
              <a:t>develop</a:t>
            </a:r>
            <a:r>
              <a:rPr lang="en-US" sz="2000" dirty="0">
                <a:latin typeface="Comic Sans MS" charset="0"/>
                <a:ea typeface="ＭＳ Ｐゴシック" charset="0"/>
              </a:rPr>
              <a:t> and </a:t>
            </a:r>
            <a:r>
              <a:rPr lang="en-US" sz="2000" i="1" dirty="0">
                <a:latin typeface="Comic Sans MS" charset="0"/>
                <a:ea typeface="ＭＳ Ｐゴシック" charset="0"/>
              </a:rPr>
              <a:t>build</a:t>
            </a:r>
            <a:r>
              <a:rPr lang="en-US" sz="2000" dirty="0">
                <a:latin typeface="Comic Sans MS" charset="0"/>
                <a:ea typeface="ＭＳ Ｐゴシック" charset="0"/>
              </a:rPr>
              <a:t> better instruments</a:t>
            </a:r>
          </a:p>
          <a:p>
            <a:pPr lvl="1"/>
            <a:r>
              <a:rPr lang="en-US" sz="1800" dirty="0" smtClean="0">
                <a:latin typeface="Arial" charset="0"/>
                <a:ea typeface="ＭＳ Ｐゴシック" charset="0"/>
                <a:cs typeface="Arial" charset="0"/>
              </a:rPr>
              <a:t>What is the correct P:E ratio to keep up with rate of external development</a:t>
            </a:r>
            <a:r>
              <a:rPr lang="en-US" sz="1800" dirty="0" smtClean="0">
                <a:latin typeface="Comic Sans MS" charset="0"/>
                <a:ea typeface="ＭＳ Ｐゴシック" charset="0"/>
              </a:rPr>
              <a:t>?</a:t>
            </a:r>
            <a:endParaRPr lang="en-US" sz="1800" dirty="0">
              <a:latin typeface="Comic Sans MS" charset="0"/>
              <a:ea typeface="ＭＳ Ｐゴシック" charset="0"/>
            </a:endParaRPr>
          </a:p>
          <a:p>
            <a:r>
              <a:rPr lang="en-US" sz="2000" dirty="0">
                <a:latin typeface="Comic Sans MS" charset="0"/>
                <a:ea typeface="ＭＳ Ｐゴシック" charset="0"/>
              </a:rPr>
              <a:t>We also need to maintain contact with industry not by telling them what to do but by humbly learning how to use their tricks to our advantage (there is a very fine line here!)</a:t>
            </a:r>
          </a:p>
          <a:p>
            <a:r>
              <a:rPr lang="en-US" sz="2000" dirty="0">
                <a:latin typeface="Comic Sans MS" charset="0"/>
                <a:ea typeface="ＭＳ Ｐゴシック" charset="0"/>
              </a:rPr>
              <a:t>Our projects are executed painfully slowly and the forefront of technology is accelerating away from HEP</a:t>
            </a:r>
          </a:p>
        </p:txBody>
      </p:sp>
      <p:sp>
        <p:nvSpPr>
          <p:cNvPr id="6861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86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4677AE-6DAE-1D47-9E12-94BE4A379351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46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Spares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397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8397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7196C26-B000-0F48-AF03-A8D623A8A42C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47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Cylindrical </a:t>
            </a:r>
            <a:r>
              <a:rPr lang="en-US" dirty="0" err="1" smtClean="0">
                <a:latin typeface="Arial" charset="0"/>
                <a:ea typeface="ＭＳ Ｐゴシック" charset="0"/>
              </a:rPr>
              <a:t>FinFET</a:t>
            </a:r>
            <a:r>
              <a:rPr lang="en-US" dirty="0" smtClean="0">
                <a:latin typeface="Arial" charset="0"/>
                <a:ea typeface="ＭＳ Ｐゴシック" charset="0"/>
              </a:rPr>
              <a:t> transistor </a:t>
            </a:r>
            <a:r>
              <a:rPr lang="en-US" dirty="0">
                <a:latin typeface="Arial" charset="0"/>
                <a:ea typeface="ＭＳ Ｐゴシック" charset="0"/>
              </a:rPr>
              <a:t>(2)</a:t>
            </a:r>
          </a:p>
        </p:txBody>
      </p:sp>
      <p:sp>
        <p:nvSpPr>
          <p:cNvPr id="3481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 smtClean="0">
                <a:solidFill>
                  <a:schemeClr val="tx2"/>
                </a:solidFill>
              </a:rPr>
              <a:t>A.M. - CMS Upg. @ FNAL - Nov 2011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20CAF13-4D9C-7846-A71F-81BEC3D0F54D}" type="slidenum">
              <a:rPr lang="en-US" sz="1400">
                <a:solidFill>
                  <a:schemeClr val="tx2"/>
                </a:solidFill>
              </a:rPr>
              <a:pPr eaLnBrk="1" hangingPunct="1"/>
              <a:t>48</a:t>
            </a:fld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1022350" y="5265738"/>
            <a:ext cx="74009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/>
              <a:t>Abstract:</a:t>
            </a:r>
            <a:br>
              <a:rPr lang="en-US" sz="1000"/>
            </a:br>
            <a:r>
              <a:rPr lang="en-US" sz="1000"/>
              <a:t>A new nanowire FinFET structure is developed for CMOS device scaling into the sub-10nm regime. Accumulation mode P-FET</a:t>
            </a:r>
          </a:p>
          <a:p>
            <a:pPr eaLnBrk="1" hangingPunct="1"/>
            <a:r>
              <a:rPr lang="en-US" sz="1000"/>
              <a:t>and inversion mode N-FET with 5 nm and 10nm physical gate length, respectively, are fabricated. N-FET gate delay (CV/I) of</a:t>
            </a:r>
          </a:p>
          <a:p>
            <a:pPr eaLnBrk="1" hangingPunct="1"/>
            <a:r>
              <a:rPr lang="en-US" sz="1000"/>
              <a:t>0.22ps and P-FET gate delay of 0.48 ps with excellent subthreshold characteristics are achieved, both with very low off leakage</a:t>
            </a:r>
          </a:p>
          <a:p>
            <a:pPr eaLnBrk="1" hangingPunct="1"/>
            <a:r>
              <a:rPr lang="en-US" sz="1000"/>
              <a:t>current less than 10 nA/um. Nanowire FinFET device operation is also explored using 3-D full quantum mechanical simulation.</a:t>
            </a:r>
          </a:p>
          <a:p>
            <a:pPr eaLnBrk="1" hangingPunct="1"/>
            <a:endParaRPr lang="en-US" sz="1000"/>
          </a:p>
        </p:txBody>
      </p:sp>
      <p:pic>
        <p:nvPicPr>
          <p:cNvPr id="3482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1376363"/>
            <a:ext cx="8285163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Box 6"/>
          <p:cNvSpPr txBox="1">
            <a:spLocks noChangeArrowheads="1"/>
          </p:cNvSpPr>
          <p:nvPr/>
        </p:nvSpPr>
        <p:spPr bwMode="auto">
          <a:xfrm>
            <a:off x="741363" y="4732338"/>
            <a:ext cx="1336675" cy="33813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TSMC, 2004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ight Triangle 28"/>
          <p:cNvSpPr/>
          <p:nvPr/>
        </p:nvSpPr>
        <p:spPr>
          <a:xfrm>
            <a:off x="6108700" y="3276600"/>
            <a:ext cx="825500" cy="152400"/>
          </a:xfrm>
          <a:prstGeom prst="rtTriangle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8" name="Round Single Corner Rectangle 27"/>
          <p:cNvSpPr/>
          <p:nvPr/>
        </p:nvSpPr>
        <p:spPr>
          <a:xfrm>
            <a:off x="5283200" y="3124200"/>
            <a:ext cx="908050" cy="762000"/>
          </a:xfrm>
          <a:prstGeom prst="round1Rect">
            <a:avLst>
              <a:gd name="adj" fmla="val 47500"/>
            </a:avLst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696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Problems with Lithography</a:t>
            </a:r>
          </a:p>
        </p:txBody>
      </p:sp>
      <p:sp>
        <p:nvSpPr>
          <p:cNvPr id="6964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6964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9FEFE0D-A597-FD44-904E-2AC4D320009F}" type="slidenum">
              <a:rPr lang="en-US" sz="1400">
                <a:solidFill>
                  <a:schemeClr val="tx2"/>
                </a:solidFill>
              </a:rPr>
              <a:pPr eaLnBrk="1" hangingPunct="1"/>
              <a:t>49</a:t>
            </a:fld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0800" y="1905000"/>
            <a:ext cx="1238250" cy="6096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16100" y="1752600"/>
            <a:ext cx="247650" cy="9906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1412875" y="1101725"/>
            <a:ext cx="228600" cy="10731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549650" y="1981200"/>
            <a:ext cx="908050" cy="609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83200" y="1905000"/>
            <a:ext cx="1238250" cy="6096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2" name="Moon 11"/>
          <p:cNvSpPr/>
          <p:nvPr/>
        </p:nvSpPr>
        <p:spPr>
          <a:xfrm rot="8351565">
            <a:off x="5407773" y="1442203"/>
            <a:ext cx="576356" cy="849393"/>
          </a:xfrm>
          <a:prstGeom prst="moon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953000" y="1524000"/>
            <a:ext cx="1073150" cy="228600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5400000">
            <a:off x="5407025" y="2047875"/>
            <a:ext cx="990600" cy="247650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69666" name="TextBox 14"/>
          <p:cNvSpPr txBox="1">
            <a:spLocks noChangeArrowheads="1"/>
          </p:cNvSpPr>
          <p:nvPr/>
        </p:nvSpPr>
        <p:spPr bwMode="auto">
          <a:xfrm>
            <a:off x="1073150" y="1143000"/>
            <a:ext cx="87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Layout</a:t>
            </a:r>
          </a:p>
        </p:txBody>
      </p:sp>
      <p:sp>
        <p:nvSpPr>
          <p:cNvPr id="69667" name="TextBox 15"/>
          <p:cNvSpPr txBox="1">
            <a:spLocks noChangeArrowheads="1"/>
          </p:cNvSpPr>
          <p:nvPr/>
        </p:nvSpPr>
        <p:spPr bwMode="auto">
          <a:xfrm>
            <a:off x="4705350" y="1143000"/>
            <a:ext cx="15065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as fabricated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73150" y="3124200"/>
            <a:ext cx="908050" cy="8382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85900" y="2895600"/>
            <a:ext cx="247650" cy="12954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81200" y="3429000"/>
            <a:ext cx="742950" cy="5334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 rot="10800000">
            <a:off x="2146300" y="3200400"/>
            <a:ext cx="247650" cy="9906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3549650" y="3352800"/>
            <a:ext cx="908050" cy="609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108700" y="3429000"/>
            <a:ext cx="825500" cy="4572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 rot="5400000">
            <a:off x="5330825" y="3419475"/>
            <a:ext cx="1143000" cy="247650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 rot="5400000">
            <a:off x="5984875" y="3495675"/>
            <a:ext cx="990600" cy="247650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grpSp>
        <p:nvGrpSpPr>
          <p:cNvPr id="69692" name="Group 38"/>
          <p:cNvGrpSpPr>
            <a:grpSpLocks/>
          </p:cNvGrpSpPr>
          <p:nvPr/>
        </p:nvGrpSpPr>
        <p:grpSpPr bwMode="auto">
          <a:xfrm rot="5400000">
            <a:off x="1444625" y="4340225"/>
            <a:ext cx="990600" cy="2063750"/>
            <a:chOff x="1295400" y="4419600"/>
            <a:chExt cx="990600" cy="1905000"/>
          </a:xfrm>
        </p:grpSpPr>
        <p:sp>
          <p:nvSpPr>
            <p:cNvPr id="30" name="Rectangle 29"/>
            <p:cNvSpPr/>
            <p:nvPr/>
          </p:nvSpPr>
          <p:spPr>
            <a:xfrm>
              <a:off x="1371600" y="4419600"/>
              <a:ext cx="838200" cy="1905000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 rot="16200000">
              <a:off x="1676400" y="4191000"/>
              <a:ext cx="228600" cy="990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 rot="16200000">
              <a:off x="1676400" y="4648200"/>
              <a:ext cx="228600" cy="990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 rot="16200000">
              <a:off x="1676400" y="5105400"/>
              <a:ext cx="228600" cy="990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16200000">
              <a:off x="1676400" y="5562600"/>
              <a:ext cx="228600" cy="990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</p:grpSp>
      <p:sp>
        <p:nvSpPr>
          <p:cNvPr id="40" name="Right Arrow 39"/>
          <p:cNvSpPr/>
          <p:nvPr/>
        </p:nvSpPr>
        <p:spPr>
          <a:xfrm>
            <a:off x="3549650" y="5029200"/>
            <a:ext cx="908050" cy="609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grpSp>
        <p:nvGrpSpPr>
          <p:cNvPr id="69696" name="Group 47"/>
          <p:cNvGrpSpPr>
            <a:grpSpLocks/>
          </p:cNvGrpSpPr>
          <p:nvPr/>
        </p:nvGrpSpPr>
        <p:grpSpPr bwMode="auto">
          <a:xfrm rot="5400000">
            <a:off x="5489575" y="4340225"/>
            <a:ext cx="990600" cy="2063750"/>
            <a:chOff x="4876800" y="4495800"/>
            <a:chExt cx="990600" cy="1905000"/>
          </a:xfrm>
        </p:grpSpPr>
        <p:sp>
          <p:nvSpPr>
            <p:cNvPr id="35" name="Rectangle 34"/>
            <p:cNvSpPr/>
            <p:nvPr/>
          </p:nvSpPr>
          <p:spPr>
            <a:xfrm>
              <a:off x="4953000" y="4495800"/>
              <a:ext cx="838200" cy="1905000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4876800" y="4648200"/>
              <a:ext cx="990600" cy="15240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4876800" y="5029200"/>
              <a:ext cx="990600" cy="22860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4876800" y="5486400"/>
              <a:ext cx="990600" cy="22860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4876800" y="5943600"/>
              <a:ext cx="990600" cy="15240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Arial" charset="0"/>
                <a:cs typeface="Arial" charset="0"/>
              </a:endParaRPr>
            </a:p>
          </p:txBody>
        </p:sp>
      </p:grpSp>
      <p:sp>
        <p:nvSpPr>
          <p:cNvPr id="69697" name="TextBox 44"/>
          <p:cNvSpPr txBox="1">
            <a:spLocks noChangeArrowheads="1"/>
          </p:cNvSpPr>
          <p:nvPr/>
        </p:nvSpPr>
        <p:spPr bwMode="auto">
          <a:xfrm>
            <a:off x="7594600" y="1981200"/>
            <a:ext cx="1609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Rounded poly</a:t>
            </a:r>
          </a:p>
          <a:p>
            <a:pPr eaLnBrk="1" hangingPunct="1"/>
            <a:r>
              <a:rPr lang="en-US" sz="1800"/>
              <a:t>L</a:t>
            </a:r>
            <a:r>
              <a:rPr lang="en-US" sz="1800" baseline="-25000"/>
              <a:t>eff</a:t>
            </a:r>
            <a:r>
              <a:rPr lang="en-US" sz="1800"/>
              <a:t> error</a:t>
            </a:r>
          </a:p>
        </p:txBody>
      </p:sp>
      <p:sp>
        <p:nvSpPr>
          <p:cNvPr id="69698" name="TextBox 45"/>
          <p:cNvSpPr txBox="1">
            <a:spLocks noChangeArrowheads="1"/>
          </p:cNvSpPr>
          <p:nvPr/>
        </p:nvSpPr>
        <p:spPr bwMode="auto">
          <a:xfrm>
            <a:off x="7594600" y="3352800"/>
            <a:ext cx="1504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Rounded diff</a:t>
            </a:r>
          </a:p>
          <a:p>
            <a:pPr eaLnBrk="1" hangingPunct="1"/>
            <a:r>
              <a:rPr lang="en-US" sz="1800"/>
              <a:t>W</a:t>
            </a:r>
            <a:r>
              <a:rPr lang="en-US" sz="1800" baseline="-25000"/>
              <a:t>eff</a:t>
            </a:r>
            <a:r>
              <a:rPr lang="en-US" sz="1800"/>
              <a:t> error</a:t>
            </a:r>
          </a:p>
        </p:txBody>
      </p:sp>
      <p:sp>
        <p:nvSpPr>
          <p:cNvPr id="69699" name="TextBox 46"/>
          <p:cNvSpPr txBox="1">
            <a:spLocks noChangeArrowheads="1"/>
          </p:cNvSpPr>
          <p:nvPr/>
        </p:nvSpPr>
        <p:spPr bwMode="auto">
          <a:xfrm>
            <a:off x="7264400" y="5029200"/>
            <a:ext cx="2149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Array effects</a:t>
            </a:r>
          </a:p>
          <a:p>
            <a:pPr eaLnBrk="1" hangingPunct="1"/>
            <a:r>
              <a:rPr lang="en-US" sz="1800"/>
              <a:t>L</a:t>
            </a:r>
            <a:r>
              <a:rPr lang="en-US" sz="1800" baseline="-25000"/>
              <a:t>eff</a:t>
            </a:r>
            <a:r>
              <a:rPr lang="en-US" sz="1800"/>
              <a:t> error at borders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Trends at the </a:t>
            </a:r>
            <a:br>
              <a:rPr lang="en-US">
                <a:latin typeface="Arial" charset="0"/>
                <a:ea typeface="ＭＳ Ｐゴシック" charset="0"/>
              </a:rPr>
            </a:br>
            <a:r>
              <a:rPr lang="en-US">
                <a:latin typeface="Arial" charset="0"/>
                <a:ea typeface="ＭＳ Ｐゴシック" charset="0"/>
              </a:rPr>
              <a:t>International Solid State Circuit Conference</a:t>
            </a: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1945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6BEEA55-130D-0148-BF86-323F469EE3B1}" type="slidenum">
              <a:rPr lang="en-GB" sz="1400">
                <a:solidFill>
                  <a:schemeClr val="tx2"/>
                </a:solidFill>
              </a:rPr>
              <a:pPr eaLnBrk="1" hangingPunct="1"/>
              <a:t>5</a:t>
            </a:fld>
            <a:endParaRPr lang="en-GB" sz="1400">
              <a:solidFill>
                <a:schemeClr val="tx2"/>
              </a:solidFill>
            </a:endParaRPr>
          </a:p>
        </p:txBody>
      </p:sp>
      <p:graphicFrame>
        <p:nvGraphicFramePr>
          <p:cNvPr id="19460" name="Object 1"/>
          <p:cNvGraphicFramePr>
            <a:graphicFrameLocks noChangeAspect="1"/>
          </p:cNvGraphicFramePr>
          <p:nvPr/>
        </p:nvGraphicFramePr>
        <p:xfrm>
          <a:off x="488950" y="1196975"/>
          <a:ext cx="8864600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Worksheet" r:id="rId4" imgW="8863492" imgH="5180952" progId="Excel.Sheet.12">
                  <p:embed/>
                </p:oleObj>
              </mc:Choice>
              <mc:Fallback>
                <p:oleObj name="Worksheet" r:id="rId4" imgW="8863492" imgH="5180952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" y="1196975"/>
                        <a:ext cx="8864600" cy="518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TextBox 1"/>
          <p:cNvSpPr txBox="1">
            <a:spLocks noChangeArrowheads="1"/>
          </p:cNvSpPr>
          <p:nvPr/>
        </p:nvSpPr>
        <p:spPr bwMode="auto">
          <a:xfrm>
            <a:off x="2073275" y="1412875"/>
            <a:ext cx="66421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Percentage of papers @ ISSCC using a given technology node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Variability at low voltage</a:t>
            </a:r>
          </a:p>
        </p:txBody>
      </p:sp>
      <p:sp>
        <p:nvSpPr>
          <p:cNvPr id="7065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7065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062B6D4-D827-A94E-9BF4-098232A2EC13}" type="slidenum">
              <a:rPr lang="en-GB" sz="1400">
                <a:solidFill>
                  <a:schemeClr val="tx2"/>
                </a:solidFill>
              </a:rPr>
              <a:pPr eaLnBrk="1" hangingPunct="1"/>
              <a:t>50</a:t>
            </a:fld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70660" name="Content Placeholder 6" descr="K1.tiff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69" r="-16769"/>
          <a:stretch>
            <a:fillRect/>
          </a:stretch>
        </p:blipFill>
        <p:spPr>
          <a:xfrm>
            <a:off x="838200" y="1295400"/>
            <a:ext cx="7353300" cy="4071938"/>
          </a:xfrm>
        </p:spPr>
      </p:pic>
      <p:sp>
        <p:nvSpPr>
          <p:cNvPr id="70661" name="Content Placeholder 2"/>
          <p:cNvSpPr txBox="1">
            <a:spLocks/>
          </p:cNvSpPr>
          <p:nvPr/>
        </p:nvSpPr>
        <p:spPr bwMode="auto">
          <a:xfrm>
            <a:off x="495300" y="5791200"/>
            <a:ext cx="891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600"/>
              </a:spcBef>
              <a:buClr>
                <a:schemeClr val="accent1"/>
              </a:buClr>
              <a:buSzPct val="76000"/>
              <a:buFont typeface="Wingdings 3" charset="0"/>
              <a:buNone/>
            </a:pPr>
            <a:r>
              <a:rPr lang="en-US" sz="1400">
                <a:latin typeface="Comic Sans MS" charset="0"/>
              </a:rPr>
              <a:t>from Krishnamurthy (Intel)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FOM 2008 and 2009</a:t>
            </a: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4403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graphicFrame>
        <p:nvGraphicFramePr>
          <p:cNvPr id="44035" name="Object 2"/>
          <p:cNvGraphicFramePr>
            <a:graphicFrameLocks noChangeAspect="1"/>
          </p:cNvGraphicFramePr>
          <p:nvPr/>
        </p:nvGraphicFramePr>
        <p:xfrm>
          <a:off x="398463" y="1214438"/>
          <a:ext cx="5300662" cy="277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5" name="Chart" r:id="rId4" imgW="4838700" imgH="2730500" progId="Excel.Chart.8">
                  <p:embed/>
                </p:oleObj>
              </mc:Choice>
              <mc:Fallback>
                <p:oleObj name="Chart" r:id="rId4" imgW="4838700" imgH="2730500" progId="Excel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3" y="1214438"/>
                        <a:ext cx="5300662" cy="2779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6" name="TextBox 6"/>
          <p:cNvSpPr txBox="1">
            <a:spLocks noChangeArrowheads="1"/>
          </p:cNvSpPr>
          <p:nvPr/>
        </p:nvSpPr>
        <p:spPr bwMode="auto">
          <a:xfrm>
            <a:off x="457200" y="3962400"/>
            <a:ext cx="1468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ISSCC 2008</a:t>
            </a:r>
          </a:p>
        </p:txBody>
      </p:sp>
      <p:sp>
        <p:nvSpPr>
          <p:cNvPr id="44037" name="TextBox 7"/>
          <p:cNvSpPr txBox="1">
            <a:spLocks noChangeArrowheads="1"/>
          </p:cNvSpPr>
          <p:nvPr/>
        </p:nvSpPr>
        <p:spPr bwMode="auto">
          <a:xfrm>
            <a:off x="2971800" y="5867400"/>
            <a:ext cx="1468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ISSCC 2009</a:t>
            </a:r>
          </a:p>
        </p:txBody>
      </p:sp>
      <p:sp>
        <p:nvSpPr>
          <p:cNvPr id="44038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B376A36-329B-FA4C-95A2-2907D7EE12CF}" type="slidenum">
              <a:rPr lang="en-GB" sz="1400">
                <a:solidFill>
                  <a:schemeClr val="tx2"/>
                </a:solidFill>
              </a:rPr>
              <a:pPr eaLnBrk="1" hangingPunct="1"/>
              <a:t>51</a:t>
            </a:fld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1524000"/>
            <a:ext cx="3687763" cy="646113"/>
          </a:xfrm>
          <a:prstGeom prst="rect">
            <a:avLst/>
          </a:prstGeom>
          <a:solidFill>
            <a:srgbClr val="0000FF"/>
          </a:solidFill>
          <a:effectLst>
            <a:outerShdw blurRad="50800" dist="88900" dir="3720000" sx="105000" sy="105000" algn="tl" rotWithShape="0">
              <a:srgbClr val="00009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ea typeface="Arial" charset="0"/>
                <a:cs typeface="Arial" charset="0"/>
              </a:rPr>
              <a:t>FOM = energy necessary to make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  <a:ea typeface="Arial" charset="0"/>
                <a:cs typeface="Arial" charset="0"/>
              </a:rPr>
              <a:t>   a one bit comparison in the ADC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4495800" y="3657600"/>
          <a:ext cx="4933950" cy="264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The last 20 years of predictions</a:t>
            </a:r>
          </a:p>
        </p:txBody>
      </p:sp>
      <p:sp>
        <p:nvSpPr>
          <p:cNvPr id="7168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7168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73DB8B-1483-AE4C-8947-946F296E2189}" type="slidenum">
              <a:rPr lang="en-GB" sz="1400">
                <a:solidFill>
                  <a:schemeClr val="tx2"/>
                </a:solidFill>
              </a:rPr>
              <a:pPr eaLnBrk="1" hangingPunct="1"/>
              <a:t>52</a:t>
            </a:fld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80592" y="1628800"/>
            <a:ext cx="2016224" cy="324036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443163" y="3148013"/>
            <a:ext cx="566737" cy="74612"/>
          </a:xfrm>
          <a:custGeom>
            <a:avLst/>
            <a:gdLst>
              <a:gd name="connsiteX0" fmla="*/ 0 w 566476"/>
              <a:gd name="connsiteY0" fmla="*/ 75365 h 75365"/>
              <a:gd name="connsiteX1" fmla="*/ 130628 w 566476"/>
              <a:gd name="connsiteY1" fmla="*/ 31822 h 75365"/>
              <a:gd name="connsiteX2" fmla="*/ 515257 w 566476"/>
              <a:gd name="connsiteY2" fmla="*/ 2793 h 75365"/>
              <a:gd name="connsiteX3" fmla="*/ 551543 w 566476"/>
              <a:gd name="connsiteY3" fmla="*/ 2793 h 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476" h="75365">
                <a:moveTo>
                  <a:pt x="0" y="75365"/>
                </a:moveTo>
                <a:cubicBezTo>
                  <a:pt x="22376" y="59641"/>
                  <a:pt x="44752" y="43917"/>
                  <a:pt x="130628" y="31822"/>
                </a:cubicBezTo>
                <a:cubicBezTo>
                  <a:pt x="216504" y="19727"/>
                  <a:pt x="445105" y="7631"/>
                  <a:pt x="515257" y="2793"/>
                </a:cubicBezTo>
                <a:cubicBezTo>
                  <a:pt x="585409" y="-2045"/>
                  <a:pt x="568476" y="374"/>
                  <a:pt x="551543" y="2793"/>
                </a:cubicBezTo>
              </a:path>
            </a:pathLst>
          </a:cu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712913" y="3224213"/>
            <a:ext cx="730250" cy="1068387"/>
          </a:xfrm>
          <a:custGeom>
            <a:avLst/>
            <a:gdLst>
              <a:gd name="connsiteX0" fmla="*/ 0 w 689429"/>
              <a:gd name="connsiteY0" fmla="*/ 1022514 h 1040219"/>
              <a:gd name="connsiteX1" fmla="*/ 217714 w 689429"/>
              <a:gd name="connsiteY1" fmla="*/ 1000743 h 1040219"/>
              <a:gd name="connsiteX2" fmla="*/ 471714 w 689429"/>
              <a:gd name="connsiteY2" fmla="*/ 674171 h 1040219"/>
              <a:gd name="connsiteX3" fmla="*/ 645886 w 689429"/>
              <a:gd name="connsiteY3" fmla="*/ 79085 h 1040219"/>
              <a:gd name="connsiteX4" fmla="*/ 689429 w 689429"/>
              <a:gd name="connsiteY4" fmla="*/ 6514 h 104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429" h="1040219">
                <a:moveTo>
                  <a:pt x="0" y="1022514"/>
                </a:moveTo>
                <a:cubicBezTo>
                  <a:pt x="69547" y="1040657"/>
                  <a:pt x="139095" y="1058800"/>
                  <a:pt x="217714" y="1000743"/>
                </a:cubicBezTo>
                <a:cubicBezTo>
                  <a:pt x="296333" y="942686"/>
                  <a:pt x="400352" y="827781"/>
                  <a:pt x="471714" y="674171"/>
                </a:cubicBezTo>
                <a:cubicBezTo>
                  <a:pt x="543076" y="520561"/>
                  <a:pt x="609600" y="190361"/>
                  <a:pt x="645886" y="79085"/>
                </a:cubicBezTo>
                <a:cubicBezTo>
                  <a:pt x="682172" y="-32191"/>
                  <a:pt x="689429" y="6514"/>
                  <a:pt x="689429" y="6514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712913" y="4508500"/>
            <a:ext cx="792162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505075" y="4508500"/>
            <a:ext cx="503238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008313" y="2420938"/>
            <a:ext cx="0" cy="2087562"/>
          </a:xfrm>
          <a:prstGeom prst="line">
            <a:avLst/>
          </a:prstGeom>
          <a:ln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505075" y="2420938"/>
            <a:ext cx="0" cy="2087562"/>
          </a:xfrm>
          <a:prstGeom prst="line">
            <a:avLst/>
          </a:prstGeom>
          <a:ln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712913" y="2420938"/>
            <a:ext cx="0" cy="2087562"/>
          </a:xfrm>
          <a:prstGeom prst="line">
            <a:avLst/>
          </a:prstGeom>
          <a:ln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694" name="TextBox 30"/>
          <p:cNvSpPr txBox="1">
            <a:spLocks noChangeArrowheads="1"/>
          </p:cNvSpPr>
          <p:nvPr/>
        </p:nvSpPr>
        <p:spPr bwMode="auto">
          <a:xfrm rot="-5400000">
            <a:off x="1512887" y="2765426"/>
            <a:ext cx="1057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Analysis</a:t>
            </a:r>
          </a:p>
        </p:txBody>
      </p:sp>
      <p:sp>
        <p:nvSpPr>
          <p:cNvPr id="71695" name="TextBox 31"/>
          <p:cNvSpPr txBox="1">
            <a:spLocks noChangeArrowheads="1"/>
          </p:cNvSpPr>
          <p:nvPr/>
        </p:nvSpPr>
        <p:spPr bwMode="auto">
          <a:xfrm rot="-5400000">
            <a:off x="2155826" y="2193925"/>
            <a:ext cx="1211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Prediction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23988" y="4508500"/>
            <a:ext cx="48418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cs typeface="Arial" charset="0"/>
              </a:rPr>
              <a:t>1970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289175" y="4508500"/>
            <a:ext cx="484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cs typeface="Arial" charset="0"/>
              </a:rPr>
              <a:t>1990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0975" y="4508500"/>
            <a:ext cx="484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cs typeface="Arial" charset="0"/>
              </a:rPr>
              <a:t>2000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944888" y="1628800"/>
            <a:ext cx="2016224" cy="324036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5108575" y="3148013"/>
            <a:ext cx="565150" cy="74612"/>
          </a:xfrm>
          <a:custGeom>
            <a:avLst/>
            <a:gdLst>
              <a:gd name="connsiteX0" fmla="*/ 0 w 566476"/>
              <a:gd name="connsiteY0" fmla="*/ 75365 h 75365"/>
              <a:gd name="connsiteX1" fmla="*/ 130628 w 566476"/>
              <a:gd name="connsiteY1" fmla="*/ 31822 h 75365"/>
              <a:gd name="connsiteX2" fmla="*/ 515257 w 566476"/>
              <a:gd name="connsiteY2" fmla="*/ 2793 h 75365"/>
              <a:gd name="connsiteX3" fmla="*/ 551543 w 566476"/>
              <a:gd name="connsiteY3" fmla="*/ 2793 h 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476" h="75365">
                <a:moveTo>
                  <a:pt x="0" y="75365"/>
                </a:moveTo>
                <a:cubicBezTo>
                  <a:pt x="22376" y="59641"/>
                  <a:pt x="44752" y="43917"/>
                  <a:pt x="130628" y="31822"/>
                </a:cubicBezTo>
                <a:cubicBezTo>
                  <a:pt x="216504" y="19727"/>
                  <a:pt x="445105" y="7631"/>
                  <a:pt x="515257" y="2793"/>
                </a:cubicBezTo>
                <a:cubicBezTo>
                  <a:pt x="585409" y="-2045"/>
                  <a:pt x="568476" y="374"/>
                  <a:pt x="551543" y="2793"/>
                </a:cubicBezTo>
              </a:path>
            </a:pathLst>
          </a:cu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4376738" y="3224213"/>
            <a:ext cx="731837" cy="1068387"/>
          </a:xfrm>
          <a:custGeom>
            <a:avLst/>
            <a:gdLst>
              <a:gd name="connsiteX0" fmla="*/ 0 w 689429"/>
              <a:gd name="connsiteY0" fmla="*/ 1022514 h 1040219"/>
              <a:gd name="connsiteX1" fmla="*/ 217714 w 689429"/>
              <a:gd name="connsiteY1" fmla="*/ 1000743 h 1040219"/>
              <a:gd name="connsiteX2" fmla="*/ 471714 w 689429"/>
              <a:gd name="connsiteY2" fmla="*/ 674171 h 1040219"/>
              <a:gd name="connsiteX3" fmla="*/ 645886 w 689429"/>
              <a:gd name="connsiteY3" fmla="*/ 79085 h 1040219"/>
              <a:gd name="connsiteX4" fmla="*/ 689429 w 689429"/>
              <a:gd name="connsiteY4" fmla="*/ 6514 h 104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429" h="1040219">
                <a:moveTo>
                  <a:pt x="0" y="1022514"/>
                </a:moveTo>
                <a:cubicBezTo>
                  <a:pt x="69547" y="1040657"/>
                  <a:pt x="139095" y="1058800"/>
                  <a:pt x="217714" y="1000743"/>
                </a:cubicBezTo>
                <a:cubicBezTo>
                  <a:pt x="296333" y="942686"/>
                  <a:pt x="400352" y="827781"/>
                  <a:pt x="471714" y="674171"/>
                </a:cubicBezTo>
                <a:cubicBezTo>
                  <a:pt x="543076" y="520561"/>
                  <a:pt x="609600" y="190361"/>
                  <a:pt x="645886" y="79085"/>
                </a:cubicBezTo>
                <a:cubicBezTo>
                  <a:pt x="682172" y="-32191"/>
                  <a:pt x="689429" y="6514"/>
                  <a:pt x="689429" y="6514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76738" y="4508500"/>
            <a:ext cx="792162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168900" y="4508500"/>
            <a:ext cx="504825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5673725" y="2420938"/>
            <a:ext cx="0" cy="2087562"/>
          </a:xfrm>
          <a:prstGeom prst="line">
            <a:avLst/>
          </a:prstGeom>
          <a:ln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168900" y="2420938"/>
            <a:ext cx="0" cy="2087562"/>
          </a:xfrm>
          <a:prstGeom prst="line">
            <a:avLst/>
          </a:prstGeom>
          <a:ln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376738" y="2420938"/>
            <a:ext cx="0" cy="2087562"/>
          </a:xfrm>
          <a:prstGeom prst="line">
            <a:avLst/>
          </a:prstGeom>
          <a:ln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09" name="TextBox 43"/>
          <p:cNvSpPr txBox="1">
            <a:spLocks noChangeArrowheads="1"/>
          </p:cNvSpPr>
          <p:nvPr/>
        </p:nvSpPr>
        <p:spPr bwMode="auto">
          <a:xfrm rot="-5400000">
            <a:off x="4176712" y="2765426"/>
            <a:ext cx="1057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Analysis</a:t>
            </a:r>
          </a:p>
        </p:txBody>
      </p:sp>
      <p:sp>
        <p:nvSpPr>
          <p:cNvPr id="71710" name="TextBox 44"/>
          <p:cNvSpPr txBox="1">
            <a:spLocks noChangeArrowheads="1"/>
          </p:cNvSpPr>
          <p:nvPr/>
        </p:nvSpPr>
        <p:spPr bwMode="auto">
          <a:xfrm rot="-5400000">
            <a:off x="4819651" y="2193925"/>
            <a:ext cx="1211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Prediction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89400" y="4508500"/>
            <a:ext cx="484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cs typeface="Arial" charset="0"/>
              </a:rPr>
              <a:t>1970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953000" y="4508500"/>
            <a:ext cx="484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cs typeface="Arial" charset="0"/>
              </a:rPr>
              <a:t>2000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384800" y="4508500"/>
            <a:ext cx="484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cs typeface="Arial" charset="0"/>
              </a:rPr>
              <a:t>2010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609184" y="1628800"/>
            <a:ext cx="2016224" cy="324036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7772400" y="3148013"/>
            <a:ext cx="566738" cy="74612"/>
          </a:xfrm>
          <a:custGeom>
            <a:avLst/>
            <a:gdLst>
              <a:gd name="connsiteX0" fmla="*/ 0 w 566476"/>
              <a:gd name="connsiteY0" fmla="*/ 75365 h 75365"/>
              <a:gd name="connsiteX1" fmla="*/ 130628 w 566476"/>
              <a:gd name="connsiteY1" fmla="*/ 31822 h 75365"/>
              <a:gd name="connsiteX2" fmla="*/ 515257 w 566476"/>
              <a:gd name="connsiteY2" fmla="*/ 2793 h 75365"/>
              <a:gd name="connsiteX3" fmla="*/ 551543 w 566476"/>
              <a:gd name="connsiteY3" fmla="*/ 2793 h 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476" h="75365">
                <a:moveTo>
                  <a:pt x="0" y="75365"/>
                </a:moveTo>
                <a:cubicBezTo>
                  <a:pt x="22376" y="59641"/>
                  <a:pt x="44752" y="43917"/>
                  <a:pt x="130628" y="31822"/>
                </a:cubicBezTo>
                <a:cubicBezTo>
                  <a:pt x="216504" y="19727"/>
                  <a:pt x="445105" y="7631"/>
                  <a:pt x="515257" y="2793"/>
                </a:cubicBezTo>
                <a:cubicBezTo>
                  <a:pt x="585409" y="-2045"/>
                  <a:pt x="568476" y="374"/>
                  <a:pt x="551543" y="2793"/>
                </a:cubicBezTo>
              </a:path>
            </a:pathLst>
          </a:cu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7040563" y="3224213"/>
            <a:ext cx="731837" cy="1068387"/>
          </a:xfrm>
          <a:custGeom>
            <a:avLst/>
            <a:gdLst>
              <a:gd name="connsiteX0" fmla="*/ 0 w 689429"/>
              <a:gd name="connsiteY0" fmla="*/ 1022514 h 1040219"/>
              <a:gd name="connsiteX1" fmla="*/ 217714 w 689429"/>
              <a:gd name="connsiteY1" fmla="*/ 1000743 h 1040219"/>
              <a:gd name="connsiteX2" fmla="*/ 471714 w 689429"/>
              <a:gd name="connsiteY2" fmla="*/ 674171 h 1040219"/>
              <a:gd name="connsiteX3" fmla="*/ 645886 w 689429"/>
              <a:gd name="connsiteY3" fmla="*/ 79085 h 1040219"/>
              <a:gd name="connsiteX4" fmla="*/ 689429 w 689429"/>
              <a:gd name="connsiteY4" fmla="*/ 6514 h 104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429" h="1040219">
                <a:moveTo>
                  <a:pt x="0" y="1022514"/>
                </a:moveTo>
                <a:cubicBezTo>
                  <a:pt x="69547" y="1040657"/>
                  <a:pt x="139095" y="1058800"/>
                  <a:pt x="217714" y="1000743"/>
                </a:cubicBezTo>
                <a:cubicBezTo>
                  <a:pt x="296333" y="942686"/>
                  <a:pt x="400352" y="827781"/>
                  <a:pt x="471714" y="674171"/>
                </a:cubicBezTo>
                <a:cubicBezTo>
                  <a:pt x="543076" y="520561"/>
                  <a:pt x="609600" y="190361"/>
                  <a:pt x="645886" y="79085"/>
                </a:cubicBezTo>
                <a:cubicBezTo>
                  <a:pt x="682172" y="-32191"/>
                  <a:pt x="689429" y="6514"/>
                  <a:pt x="689429" y="6514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7040563" y="4508500"/>
            <a:ext cx="792162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832725" y="4508500"/>
            <a:ext cx="504825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8337550" y="2420938"/>
            <a:ext cx="0" cy="2087562"/>
          </a:xfrm>
          <a:prstGeom prst="line">
            <a:avLst/>
          </a:prstGeom>
          <a:ln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7832725" y="2420938"/>
            <a:ext cx="0" cy="2087562"/>
          </a:xfrm>
          <a:prstGeom prst="line">
            <a:avLst/>
          </a:prstGeom>
          <a:ln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7040563" y="2420938"/>
            <a:ext cx="0" cy="2087562"/>
          </a:xfrm>
          <a:prstGeom prst="line">
            <a:avLst/>
          </a:prstGeom>
          <a:ln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24" name="TextBox 56"/>
          <p:cNvSpPr txBox="1">
            <a:spLocks noChangeArrowheads="1"/>
          </p:cNvSpPr>
          <p:nvPr/>
        </p:nvSpPr>
        <p:spPr bwMode="auto">
          <a:xfrm rot="-5400000">
            <a:off x="6841331" y="2764632"/>
            <a:ext cx="1057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Analysis</a:t>
            </a:r>
          </a:p>
        </p:txBody>
      </p:sp>
      <p:sp>
        <p:nvSpPr>
          <p:cNvPr id="71725" name="TextBox 57"/>
          <p:cNvSpPr txBox="1">
            <a:spLocks noChangeArrowheads="1"/>
          </p:cNvSpPr>
          <p:nvPr/>
        </p:nvSpPr>
        <p:spPr bwMode="auto">
          <a:xfrm rot="-5400000">
            <a:off x="7484269" y="2194719"/>
            <a:ext cx="1211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Prediction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753225" y="4508500"/>
            <a:ext cx="484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cs typeface="Arial" charset="0"/>
              </a:rPr>
              <a:t>1970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616825" y="4508500"/>
            <a:ext cx="484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cs typeface="Arial" charset="0"/>
              </a:rPr>
              <a:t>2010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048625" y="4508500"/>
            <a:ext cx="484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cs typeface="Arial" charset="0"/>
              </a:rPr>
              <a:t>2020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Reasons for saturation of the S-curve</a:t>
            </a:r>
          </a:p>
        </p:txBody>
      </p:sp>
      <p:sp>
        <p:nvSpPr>
          <p:cNvPr id="72706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8915400" cy="4937125"/>
          </a:xfrm>
        </p:spPr>
        <p:txBody>
          <a:bodyPr/>
          <a:lstStyle/>
          <a:p>
            <a:r>
              <a:rPr lang="en-US">
                <a:latin typeface="Comic Sans MS" charset="0"/>
                <a:ea typeface="ＭＳ Ｐゴシック" charset="0"/>
              </a:rPr>
              <a:t>~1990: “Lithography stops at the wavelength of light” </a:t>
            </a:r>
          </a:p>
          <a:p>
            <a:r>
              <a:rPr lang="en-US">
                <a:latin typeface="Comic Sans MS" charset="0"/>
                <a:ea typeface="ＭＳ Ｐゴシック" charset="0"/>
              </a:rPr>
              <a:t>~1995: “Analog Design is over!”</a:t>
            </a:r>
          </a:p>
          <a:p>
            <a:r>
              <a:rPr lang="en-US">
                <a:latin typeface="Comic Sans MS" charset="0"/>
                <a:ea typeface="ＭＳ Ｐゴシック" charset="0"/>
              </a:rPr>
              <a:t>~2000: “Too hard to make 12” wafers economically”</a:t>
            </a:r>
          </a:p>
          <a:p>
            <a:r>
              <a:rPr lang="en-US">
                <a:latin typeface="Comic Sans MS" charset="0"/>
                <a:ea typeface="ＭＳ Ｐゴシック" charset="0"/>
              </a:rPr>
              <a:t>~2002: “Microprocessors will never reach 10 GHz”</a:t>
            </a:r>
          </a:p>
          <a:p>
            <a:r>
              <a:rPr lang="en-US">
                <a:latin typeface="Comic Sans MS" charset="0"/>
                <a:ea typeface="ＭＳ Ｐゴシック" charset="0"/>
              </a:rPr>
              <a:t>~2005: “Design complexity becomes unmanageable”</a:t>
            </a:r>
          </a:p>
          <a:p>
            <a:r>
              <a:rPr lang="en-US">
                <a:latin typeface="Comic Sans MS" charset="0"/>
                <a:ea typeface="ＭＳ Ｐゴシック" charset="0"/>
              </a:rPr>
              <a:t>~2008: “Cost of new fab becomes unbearable”</a:t>
            </a:r>
          </a:p>
          <a:p>
            <a:r>
              <a:rPr lang="en-US">
                <a:latin typeface="Comic Sans MS" charset="0"/>
                <a:ea typeface="ＭＳ Ｐゴシック" charset="0"/>
              </a:rPr>
              <a:t>~2011: “Process variability will be uncontrollable”</a:t>
            </a:r>
          </a:p>
        </p:txBody>
      </p:sp>
      <p:sp>
        <p:nvSpPr>
          <p:cNvPr id="7270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7270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FF2B001-8D57-1844-9C1C-D703FC9C229D}" type="slidenum">
              <a:rPr lang="en-GB" sz="1400">
                <a:solidFill>
                  <a:schemeClr val="tx2"/>
                </a:solidFill>
              </a:rPr>
              <a:pPr eaLnBrk="1" hangingPunct="1"/>
              <a:t>53</a:t>
            </a:fld>
            <a:endParaRPr lang="en-GB" sz="1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9282113" cy="9906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…and they were all wrong, or just too conservative</a:t>
            </a:r>
          </a:p>
        </p:txBody>
      </p:sp>
      <p:sp>
        <p:nvSpPr>
          <p:cNvPr id="7373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7373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C9A1B8B-3181-C948-8932-06EB6F573DFF}" type="slidenum">
              <a:rPr lang="en-GB" sz="1400">
                <a:solidFill>
                  <a:schemeClr val="tx2"/>
                </a:solidFill>
              </a:rPr>
              <a:pPr eaLnBrk="1" hangingPunct="1"/>
              <a:t>54</a:t>
            </a:fld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73732" name="Picture 5" descr="Screen Shot 2011-10-28 at 9.32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025" y="1100138"/>
            <a:ext cx="5694363" cy="575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On cost of fabs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3050" y="5589588"/>
            <a:ext cx="4464050" cy="647700"/>
          </a:xfrm>
          <a:solidFill>
            <a:srgbClr val="FFFF00"/>
          </a:solidFill>
        </p:spPr>
        <p:txBody>
          <a:bodyPr/>
          <a:lstStyle/>
          <a:p>
            <a:pPr marL="0" indent="0">
              <a:buFont typeface="Wingdings 3" charset="0"/>
              <a:buNone/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If sleepless tonight, have a look at:  </a:t>
            </a:r>
          </a:p>
          <a:p>
            <a:pPr marL="0" indent="0">
              <a:buFont typeface="Wingdings 3" charset="0"/>
              <a:buNone/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http://</a:t>
            </a:r>
            <a:r>
              <a:rPr lang="en-US" sz="1200" dirty="0" err="1" smtClean="0">
                <a:solidFill>
                  <a:srgbClr val="FF0000"/>
                </a:solidFill>
                <a:latin typeface="+mn-lt"/>
              </a:rPr>
              <a:t>en.wikipedia.org</a:t>
            </a:r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/wiki/</a:t>
            </a:r>
            <a:r>
              <a:rPr lang="en-US" sz="1200" dirty="0" err="1" smtClean="0">
                <a:solidFill>
                  <a:srgbClr val="FF0000"/>
                </a:solidFill>
                <a:latin typeface="+mn-lt"/>
              </a:rPr>
              <a:t>List_of_semiconductor_fabrication_plants</a:t>
            </a:r>
            <a:endParaRPr lang="en-US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475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</a:rPr>
              <a:t>A.M. - CMS Upg. @ FNAL - Nov 2011</a:t>
            </a:r>
            <a:endParaRPr lang="en-GB" sz="1400">
              <a:solidFill>
                <a:schemeClr val="tx2"/>
              </a:solidFill>
            </a:endParaRPr>
          </a:p>
        </p:txBody>
      </p:sp>
      <p:sp>
        <p:nvSpPr>
          <p:cNvPr id="7475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3743F5-2B38-BC41-B8A9-6FBBA36B9CB8}" type="slidenum">
              <a:rPr lang="en-GB" sz="1400">
                <a:solidFill>
                  <a:schemeClr val="tx2"/>
                </a:solidFill>
              </a:rPr>
              <a:pPr eaLnBrk="1" hangingPunct="1"/>
              <a:t>55</a:t>
            </a:fld>
            <a:endParaRPr lang="en-GB" sz="1400">
              <a:solidFill>
                <a:schemeClr val="tx2"/>
              </a:solidFill>
            </a:endParaRPr>
          </a:p>
        </p:txBody>
      </p:sp>
      <p:pic>
        <p:nvPicPr>
          <p:cNvPr id="74757" name="Picture 5" descr="Screen Shot 2011-10-28 at 9.37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38" y="0"/>
            <a:ext cx="51609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5529263" y="5445125"/>
            <a:ext cx="273685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024438" y="5589588"/>
            <a:ext cx="4105275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529263" y="5876925"/>
            <a:ext cx="410368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05525" y="2781300"/>
            <a:ext cx="1152525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Turn-on-off control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A.M. - CMS Upg. @ FNAL - Nov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64DF4-EA42-1540-8E89-5689CA895065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902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To beat Boltzmann: </a:t>
            </a:r>
            <a:br>
              <a:rPr lang="en-US">
                <a:latin typeface="Arial" charset="0"/>
                <a:ea typeface="ＭＳ Ｐゴシック" charset="0"/>
              </a:rPr>
            </a:br>
            <a:r>
              <a:rPr lang="en-US" i="1">
                <a:latin typeface="Arial" charset="0"/>
                <a:ea typeface="ＭＳ Ｐゴシック" charset="0"/>
              </a:rPr>
              <a:t>If one gate is good, two are better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233363" y="5880100"/>
            <a:ext cx="9504362" cy="977900"/>
          </a:xfrm>
        </p:spPr>
        <p:txBody>
          <a:bodyPr/>
          <a:lstStyle/>
          <a:p>
            <a:pPr marL="0" indent="0" algn="ctr">
              <a:buFont typeface="Wingdings 3" charset="0"/>
              <a:buNone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Avoid drain-to-channel coupling to reduce Short Channel Effects and Drain Induced Barrier Lowering</a:t>
            </a:r>
          </a:p>
        </p:txBody>
      </p:sp>
      <p:sp>
        <p:nvSpPr>
          <p:cNvPr id="30723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6934200" y="6356350"/>
            <a:ext cx="24796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sk-SK" sz="1400" smtClean="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US" sz="1400">
              <a:cs typeface="Arial" charset="0"/>
            </a:endParaRPr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3140075" y="6356350"/>
            <a:ext cx="37973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65A7DFE8-1A23-634D-A779-20B9A498E48C}" type="slidenum">
              <a:rPr lang="en-US" sz="1400">
                <a:solidFill>
                  <a:schemeClr val="tx2"/>
                </a:solidFill>
                <a:cs typeface="Arial" charset="0"/>
              </a:rPr>
              <a:pPr algn="r" eaLnBrk="1" hangingPunct="1"/>
              <a:t>57</a:t>
            </a:fld>
            <a:endParaRPr lang="en-US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3072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1092200"/>
            <a:ext cx="87376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Device Technology</a:t>
            </a:r>
            <a:br>
              <a:rPr lang="en-US">
                <a:latin typeface="Arial" charset="0"/>
                <a:ea typeface="ＭＳ Ｐゴシック" charset="0"/>
              </a:rPr>
            </a:br>
            <a:r>
              <a:rPr lang="en-US" i="1">
                <a:latin typeface="Arial" charset="0"/>
                <a:ea typeface="ＭＳ Ｐゴシック" charset="0"/>
              </a:rPr>
              <a:t>(or what are Moore’s problems)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Lithography</a:t>
            </a:r>
          </a:p>
          <a:p>
            <a:pPr>
              <a:defRPr/>
            </a:pPr>
            <a:r>
              <a:rPr lang="en-US" dirty="0" smtClean="0"/>
              <a:t>Novel devices (because of Boltzmann…)</a:t>
            </a:r>
          </a:p>
          <a:p>
            <a:pPr>
              <a:defRPr/>
            </a:pPr>
            <a:r>
              <a:rPr lang="en-US" dirty="0" smtClean="0"/>
              <a:t>Ultimate (atomistic) limitations</a:t>
            </a:r>
          </a:p>
          <a:p>
            <a:pPr>
              <a:defRPr/>
            </a:pPr>
            <a:r>
              <a:rPr lang="en-US" dirty="0" smtClean="0"/>
              <a:t>“Annoying”  particles</a:t>
            </a:r>
            <a:endParaRPr lang="en-US" dirty="0"/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sk-SK" sz="140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402FCD6-4F10-8E4C-BC99-A3D4E99143F0}" type="slidenum">
              <a:rPr lang="en-GB" sz="1400">
                <a:solidFill>
                  <a:schemeClr val="tx2"/>
                </a:solidFill>
                <a:cs typeface="Arial" charset="0"/>
              </a:rPr>
              <a:pPr eaLnBrk="1" hangingPunct="1"/>
              <a:t>6</a:t>
            </a:fld>
            <a:endParaRPr lang="en-GB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21509" name="Picture 1" descr="Screen Shot 2011-10-30 at 4.12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620713"/>
            <a:ext cx="5457825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CMOS in N-well technology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3140075" y="6356350"/>
            <a:ext cx="37973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62F17239-DDFC-0248-9457-CD27818446AC}" type="slidenum">
              <a:rPr lang="en-US" sz="1400">
                <a:solidFill>
                  <a:schemeClr val="tx2"/>
                </a:solidFill>
                <a:cs typeface="Arial" charset="0"/>
              </a:rPr>
              <a:pPr algn="r" eaLnBrk="1" hangingPunct="1"/>
              <a:t>7</a:t>
            </a:fld>
            <a:endParaRPr lang="en-US" sz="1400">
              <a:solidFill>
                <a:schemeClr val="tx2"/>
              </a:solidFill>
              <a:cs typeface="Arial" charset="0"/>
            </a:endParaRPr>
          </a:p>
        </p:txBody>
      </p:sp>
      <p:grpSp>
        <p:nvGrpSpPr>
          <p:cNvPr id="22532" name="Group 3079"/>
          <p:cNvGrpSpPr>
            <a:grpSpLocks/>
          </p:cNvGrpSpPr>
          <p:nvPr/>
        </p:nvGrpSpPr>
        <p:grpSpPr bwMode="auto">
          <a:xfrm>
            <a:off x="301625" y="1174750"/>
            <a:ext cx="9293225" cy="2459038"/>
            <a:chOff x="0" y="670"/>
            <a:chExt cx="5289" cy="1706"/>
          </a:xfrm>
        </p:grpSpPr>
        <p:sp>
          <p:nvSpPr>
            <p:cNvPr id="22589" name="Rectangle 3080"/>
            <p:cNvSpPr>
              <a:spLocks noChangeArrowheads="1"/>
            </p:cNvSpPr>
            <p:nvPr/>
          </p:nvSpPr>
          <p:spPr bwMode="auto">
            <a:xfrm>
              <a:off x="2724" y="1440"/>
              <a:ext cx="2565" cy="936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0" name="Line 3081"/>
            <p:cNvSpPr>
              <a:spLocks noChangeShapeType="1"/>
            </p:cNvSpPr>
            <p:nvPr/>
          </p:nvSpPr>
          <p:spPr bwMode="auto">
            <a:xfrm>
              <a:off x="1047" y="1440"/>
              <a:ext cx="33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1" name="Rectangle 3082"/>
            <p:cNvSpPr>
              <a:spLocks noChangeArrowheads="1"/>
            </p:cNvSpPr>
            <p:nvPr/>
          </p:nvSpPr>
          <p:spPr bwMode="auto">
            <a:xfrm>
              <a:off x="1188" y="1440"/>
              <a:ext cx="392" cy="312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2" name="Rectangle 3083"/>
            <p:cNvSpPr>
              <a:spLocks noChangeArrowheads="1"/>
            </p:cNvSpPr>
            <p:nvPr/>
          </p:nvSpPr>
          <p:spPr bwMode="auto">
            <a:xfrm rot="-5400000">
              <a:off x="1648" y="1160"/>
              <a:ext cx="142" cy="277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3" name="Rectangle 3084"/>
            <p:cNvSpPr>
              <a:spLocks noChangeArrowheads="1"/>
            </p:cNvSpPr>
            <p:nvPr/>
          </p:nvSpPr>
          <p:spPr bwMode="auto">
            <a:xfrm rot="-5400000">
              <a:off x="1684" y="1266"/>
              <a:ext cx="70" cy="2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4" name="Rectangle 3085"/>
            <p:cNvSpPr>
              <a:spLocks noChangeArrowheads="1"/>
            </p:cNvSpPr>
            <p:nvPr/>
          </p:nvSpPr>
          <p:spPr bwMode="auto">
            <a:xfrm>
              <a:off x="1857" y="1440"/>
              <a:ext cx="392" cy="312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5" name="Rectangle 3086"/>
            <p:cNvSpPr>
              <a:spLocks noChangeArrowheads="1"/>
            </p:cNvSpPr>
            <p:nvPr/>
          </p:nvSpPr>
          <p:spPr bwMode="auto">
            <a:xfrm>
              <a:off x="2249" y="1298"/>
              <a:ext cx="791" cy="28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6" name="Rectangle 3087"/>
            <p:cNvSpPr>
              <a:spLocks noChangeArrowheads="1"/>
            </p:cNvSpPr>
            <p:nvPr/>
          </p:nvSpPr>
          <p:spPr bwMode="auto">
            <a:xfrm>
              <a:off x="790" y="1298"/>
              <a:ext cx="398" cy="28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7" name="Rectangle 3088"/>
            <p:cNvSpPr>
              <a:spLocks noChangeArrowheads="1"/>
            </p:cNvSpPr>
            <p:nvPr/>
          </p:nvSpPr>
          <p:spPr bwMode="auto">
            <a:xfrm>
              <a:off x="3040" y="1440"/>
              <a:ext cx="392" cy="312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8" name="Rectangle 3089"/>
            <p:cNvSpPr>
              <a:spLocks noChangeArrowheads="1"/>
            </p:cNvSpPr>
            <p:nvPr/>
          </p:nvSpPr>
          <p:spPr bwMode="auto">
            <a:xfrm>
              <a:off x="3709" y="1440"/>
              <a:ext cx="392" cy="312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599" name="Group 3090"/>
            <p:cNvGrpSpPr>
              <a:grpSpLocks/>
            </p:cNvGrpSpPr>
            <p:nvPr/>
          </p:nvGrpSpPr>
          <p:grpSpPr bwMode="auto">
            <a:xfrm>
              <a:off x="0" y="1298"/>
              <a:ext cx="790" cy="454"/>
              <a:chOff x="236" y="2738"/>
              <a:chExt cx="790" cy="454"/>
            </a:xfrm>
          </p:grpSpPr>
          <p:sp>
            <p:nvSpPr>
              <p:cNvPr id="22636" name="Rectangle 3091"/>
              <p:cNvSpPr>
                <a:spLocks noChangeArrowheads="1"/>
              </p:cNvSpPr>
              <p:nvPr/>
            </p:nvSpPr>
            <p:spPr bwMode="auto">
              <a:xfrm>
                <a:off x="634" y="2880"/>
                <a:ext cx="392" cy="312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37" name="Rectangle 3092"/>
              <p:cNvSpPr>
                <a:spLocks noChangeArrowheads="1"/>
              </p:cNvSpPr>
              <p:nvPr/>
            </p:nvSpPr>
            <p:spPr bwMode="auto">
              <a:xfrm>
                <a:off x="236" y="2738"/>
                <a:ext cx="398" cy="2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600" name="Group 3093"/>
            <p:cNvGrpSpPr>
              <a:grpSpLocks/>
            </p:cNvGrpSpPr>
            <p:nvPr/>
          </p:nvGrpSpPr>
          <p:grpSpPr bwMode="auto">
            <a:xfrm>
              <a:off x="4101" y="1298"/>
              <a:ext cx="790" cy="454"/>
              <a:chOff x="236" y="2738"/>
              <a:chExt cx="790" cy="454"/>
            </a:xfrm>
          </p:grpSpPr>
          <p:sp>
            <p:nvSpPr>
              <p:cNvPr id="22634" name="Rectangle 3094"/>
              <p:cNvSpPr>
                <a:spLocks noChangeArrowheads="1"/>
              </p:cNvSpPr>
              <p:nvPr/>
            </p:nvSpPr>
            <p:spPr bwMode="auto">
              <a:xfrm>
                <a:off x="634" y="2880"/>
                <a:ext cx="392" cy="312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35" name="Rectangle 3095"/>
              <p:cNvSpPr>
                <a:spLocks noChangeArrowheads="1"/>
              </p:cNvSpPr>
              <p:nvPr/>
            </p:nvSpPr>
            <p:spPr bwMode="auto">
              <a:xfrm>
                <a:off x="236" y="2738"/>
                <a:ext cx="398" cy="2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601" name="Rectangle 3096"/>
            <p:cNvSpPr>
              <a:spLocks noChangeArrowheads="1"/>
            </p:cNvSpPr>
            <p:nvPr/>
          </p:nvSpPr>
          <p:spPr bwMode="auto">
            <a:xfrm>
              <a:off x="4891" y="1298"/>
              <a:ext cx="398" cy="28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2" name="Rectangle 3097"/>
            <p:cNvSpPr>
              <a:spLocks noChangeArrowheads="1"/>
            </p:cNvSpPr>
            <p:nvPr/>
          </p:nvSpPr>
          <p:spPr bwMode="auto">
            <a:xfrm rot="-5400000">
              <a:off x="3496" y="1160"/>
              <a:ext cx="142" cy="277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3" name="Rectangle 3098"/>
            <p:cNvSpPr>
              <a:spLocks noChangeArrowheads="1"/>
            </p:cNvSpPr>
            <p:nvPr/>
          </p:nvSpPr>
          <p:spPr bwMode="auto">
            <a:xfrm rot="-5400000">
              <a:off x="3532" y="1266"/>
              <a:ext cx="70" cy="2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4" name="Rectangle 3099"/>
            <p:cNvSpPr>
              <a:spLocks noChangeArrowheads="1"/>
            </p:cNvSpPr>
            <p:nvPr/>
          </p:nvSpPr>
          <p:spPr bwMode="auto">
            <a:xfrm rot="10800000" flipV="1">
              <a:off x="1910" y="1434"/>
              <a:ext cx="301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N</a:t>
              </a:r>
              <a:r>
                <a:rPr lang="en-US" sz="2400" baseline="30000"/>
                <a:t>+</a:t>
              </a:r>
            </a:p>
          </p:txBody>
        </p:sp>
        <p:sp>
          <p:nvSpPr>
            <p:cNvPr id="22605" name="Rectangle 3100"/>
            <p:cNvSpPr>
              <a:spLocks noChangeArrowheads="1"/>
            </p:cNvSpPr>
            <p:nvPr/>
          </p:nvSpPr>
          <p:spPr bwMode="auto">
            <a:xfrm rot="10800000" flipV="1">
              <a:off x="1238" y="1442"/>
              <a:ext cx="301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N</a:t>
              </a:r>
              <a:r>
                <a:rPr lang="en-US" sz="2400" baseline="30000"/>
                <a:t>+</a:t>
              </a:r>
            </a:p>
          </p:txBody>
        </p:sp>
        <p:sp>
          <p:nvSpPr>
            <p:cNvPr id="22606" name="Rectangle 3101"/>
            <p:cNvSpPr>
              <a:spLocks noChangeArrowheads="1"/>
            </p:cNvSpPr>
            <p:nvPr/>
          </p:nvSpPr>
          <p:spPr bwMode="auto">
            <a:xfrm rot="10800000" flipV="1">
              <a:off x="443" y="1442"/>
              <a:ext cx="291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P</a:t>
              </a:r>
              <a:r>
                <a:rPr lang="en-US" sz="2400" baseline="30000"/>
                <a:t>+</a:t>
              </a:r>
            </a:p>
          </p:txBody>
        </p:sp>
        <p:sp>
          <p:nvSpPr>
            <p:cNvPr id="22607" name="Rectangle 3102"/>
            <p:cNvSpPr>
              <a:spLocks noChangeArrowheads="1"/>
            </p:cNvSpPr>
            <p:nvPr/>
          </p:nvSpPr>
          <p:spPr bwMode="auto">
            <a:xfrm rot="10800000" flipV="1">
              <a:off x="4534" y="1434"/>
              <a:ext cx="301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N</a:t>
              </a:r>
              <a:r>
                <a:rPr lang="en-US" sz="2400" baseline="30000"/>
                <a:t>+</a:t>
              </a:r>
            </a:p>
          </p:txBody>
        </p:sp>
        <p:sp>
          <p:nvSpPr>
            <p:cNvPr id="22608" name="Rectangle 3103"/>
            <p:cNvSpPr>
              <a:spLocks noChangeArrowheads="1"/>
            </p:cNvSpPr>
            <p:nvPr/>
          </p:nvSpPr>
          <p:spPr bwMode="auto">
            <a:xfrm rot="10800000" flipV="1">
              <a:off x="4619" y="2034"/>
              <a:ext cx="592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N-well</a:t>
              </a:r>
              <a:endParaRPr lang="en-US" sz="2400" baseline="30000"/>
            </a:p>
          </p:txBody>
        </p:sp>
        <p:sp>
          <p:nvSpPr>
            <p:cNvPr id="22609" name="Rectangle 3104"/>
            <p:cNvSpPr>
              <a:spLocks noChangeArrowheads="1"/>
            </p:cNvSpPr>
            <p:nvPr/>
          </p:nvSpPr>
          <p:spPr bwMode="auto">
            <a:xfrm rot="10800000" flipV="1">
              <a:off x="3099" y="1434"/>
              <a:ext cx="291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P</a:t>
              </a:r>
              <a:r>
                <a:rPr lang="en-US" sz="2400" baseline="30000"/>
                <a:t>+</a:t>
              </a:r>
            </a:p>
          </p:txBody>
        </p:sp>
        <p:sp>
          <p:nvSpPr>
            <p:cNvPr id="22610" name="Rectangle 3105"/>
            <p:cNvSpPr>
              <a:spLocks noChangeArrowheads="1"/>
            </p:cNvSpPr>
            <p:nvPr/>
          </p:nvSpPr>
          <p:spPr bwMode="auto">
            <a:xfrm rot="10800000" flipV="1">
              <a:off x="3755" y="1442"/>
              <a:ext cx="291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P</a:t>
              </a:r>
              <a:r>
                <a:rPr lang="en-US" sz="2400" baseline="30000"/>
                <a:t>+</a:t>
              </a:r>
            </a:p>
          </p:txBody>
        </p:sp>
        <p:sp>
          <p:nvSpPr>
            <p:cNvPr id="22611" name="Line 3106"/>
            <p:cNvSpPr>
              <a:spLocks noChangeShapeType="1"/>
            </p:cNvSpPr>
            <p:nvPr/>
          </p:nvSpPr>
          <p:spPr bwMode="auto">
            <a:xfrm flipV="1">
              <a:off x="602" y="953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2" name="Line 3107"/>
            <p:cNvSpPr>
              <a:spLocks noChangeShapeType="1"/>
            </p:cNvSpPr>
            <p:nvPr/>
          </p:nvSpPr>
          <p:spPr bwMode="auto">
            <a:xfrm flipV="1">
              <a:off x="1392" y="960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3" name="Line 3108"/>
            <p:cNvSpPr>
              <a:spLocks noChangeShapeType="1"/>
            </p:cNvSpPr>
            <p:nvPr/>
          </p:nvSpPr>
          <p:spPr bwMode="auto">
            <a:xfrm flipV="1">
              <a:off x="2064" y="960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4" name="Line 3109"/>
            <p:cNvSpPr>
              <a:spLocks noChangeShapeType="1"/>
            </p:cNvSpPr>
            <p:nvPr/>
          </p:nvSpPr>
          <p:spPr bwMode="auto">
            <a:xfrm flipV="1">
              <a:off x="1728" y="960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5" name="Oval 3110"/>
            <p:cNvSpPr>
              <a:spLocks noChangeArrowheads="1"/>
            </p:cNvSpPr>
            <p:nvPr/>
          </p:nvSpPr>
          <p:spPr bwMode="auto">
            <a:xfrm>
              <a:off x="580" y="934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6" name="Oval 3111"/>
            <p:cNvSpPr>
              <a:spLocks noChangeArrowheads="1"/>
            </p:cNvSpPr>
            <p:nvPr/>
          </p:nvSpPr>
          <p:spPr bwMode="auto">
            <a:xfrm>
              <a:off x="1372" y="955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7" name="Oval 3112"/>
            <p:cNvSpPr>
              <a:spLocks noChangeArrowheads="1"/>
            </p:cNvSpPr>
            <p:nvPr/>
          </p:nvSpPr>
          <p:spPr bwMode="auto">
            <a:xfrm>
              <a:off x="1706" y="954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8" name="Oval 3113"/>
            <p:cNvSpPr>
              <a:spLocks noChangeArrowheads="1"/>
            </p:cNvSpPr>
            <p:nvPr/>
          </p:nvSpPr>
          <p:spPr bwMode="auto">
            <a:xfrm>
              <a:off x="2046" y="946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9" name="Line 3114"/>
            <p:cNvSpPr>
              <a:spLocks noChangeShapeType="1"/>
            </p:cNvSpPr>
            <p:nvPr/>
          </p:nvSpPr>
          <p:spPr bwMode="auto">
            <a:xfrm flipH="1" flipV="1">
              <a:off x="4680" y="944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0" name="Line 3115"/>
            <p:cNvSpPr>
              <a:spLocks noChangeShapeType="1"/>
            </p:cNvSpPr>
            <p:nvPr/>
          </p:nvSpPr>
          <p:spPr bwMode="auto">
            <a:xfrm flipH="1" flipV="1">
              <a:off x="3890" y="951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1" name="Line 3116"/>
            <p:cNvSpPr>
              <a:spLocks noChangeShapeType="1"/>
            </p:cNvSpPr>
            <p:nvPr/>
          </p:nvSpPr>
          <p:spPr bwMode="auto">
            <a:xfrm flipH="1" flipV="1">
              <a:off x="3218" y="951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2" name="Line 3117"/>
            <p:cNvSpPr>
              <a:spLocks noChangeShapeType="1"/>
            </p:cNvSpPr>
            <p:nvPr/>
          </p:nvSpPr>
          <p:spPr bwMode="auto">
            <a:xfrm flipH="1" flipV="1">
              <a:off x="3554" y="951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3" name="Oval 3118"/>
            <p:cNvSpPr>
              <a:spLocks noChangeArrowheads="1"/>
            </p:cNvSpPr>
            <p:nvPr/>
          </p:nvSpPr>
          <p:spPr bwMode="auto">
            <a:xfrm flipH="1">
              <a:off x="4654" y="925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4" name="Oval 3119"/>
            <p:cNvSpPr>
              <a:spLocks noChangeArrowheads="1"/>
            </p:cNvSpPr>
            <p:nvPr/>
          </p:nvSpPr>
          <p:spPr bwMode="auto">
            <a:xfrm flipH="1">
              <a:off x="3862" y="946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5" name="Oval 3120"/>
            <p:cNvSpPr>
              <a:spLocks noChangeArrowheads="1"/>
            </p:cNvSpPr>
            <p:nvPr/>
          </p:nvSpPr>
          <p:spPr bwMode="auto">
            <a:xfrm flipH="1">
              <a:off x="3528" y="945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6" name="Oval 3121"/>
            <p:cNvSpPr>
              <a:spLocks noChangeArrowheads="1"/>
            </p:cNvSpPr>
            <p:nvPr/>
          </p:nvSpPr>
          <p:spPr bwMode="auto">
            <a:xfrm flipH="1">
              <a:off x="3195" y="945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7" name="Rectangle 3122"/>
            <p:cNvSpPr>
              <a:spLocks noChangeArrowheads="1"/>
            </p:cNvSpPr>
            <p:nvPr/>
          </p:nvSpPr>
          <p:spPr bwMode="auto">
            <a:xfrm rot="10800000" flipV="1">
              <a:off x="512" y="672"/>
              <a:ext cx="223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B</a:t>
              </a:r>
            </a:p>
          </p:txBody>
        </p:sp>
        <p:sp>
          <p:nvSpPr>
            <p:cNvPr id="22628" name="Rectangle 3123"/>
            <p:cNvSpPr>
              <a:spLocks noChangeArrowheads="1"/>
            </p:cNvSpPr>
            <p:nvPr/>
          </p:nvSpPr>
          <p:spPr bwMode="auto">
            <a:xfrm rot="10800000" flipV="1">
              <a:off x="3779" y="670"/>
              <a:ext cx="223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S</a:t>
              </a:r>
              <a:endParaRPr lang="en-US" sz="2400" baseline="30000"/>
            </a:p>
          </p:txBody>
        </p:sp>
        <p:sp>
          <p:nvSpPr>
            <p:cNvPr id="22629" name="Rectangle 3124"/>
            <p:cNvSpPr>
              <a:spLocks noChangeArrowheads="1"/>
            </p:cNvSpPr>
            <p:nvPr/>
          </p:nvSpPr>
          <p:spPr bwMode="auto">
            <a:xfrm rot="10800000" flipV="1">
              <a:off x="1283" y="670"/>
              <a:ext cx="223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S</a:t>
              </a:r>
              <a:endParaRPr lang="en-US" sz="2400" baseline="30000"/>
            </a:p>
          </p:txBody>
        </p:sp>
        <p:sp>
          <p:nvSpPr>
            <p:cNvPr id="22630" name="Rectangle 3125"/>
            <p:cNvSpPr>
              <a:spLocks noChangeArrowheads="1"/>
            </p:cNvSpPr>
            <p:nvPr/>
          </p:nvSpPr>
          <p:spPr bwMode="auto">
            <a:xfrm rot="10800000" flipV="1">
              <a:off x="3104" y="670"/>
              <a:ext cx="232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D</a:t>
              </a:r>
              <a:endParaRPr lang="en-US" sz="2400" baseline="30000"/>
            </a:p>
          </p:txBody>
        </p:sp>
        <p:sp>
          <p:nvSpPr>
            <p:cNvPr id="22631" name="Rectangle 3126"/>
            <p:cNvSpPr>
              <a:spLocks noChangeArrowheads="1"/>
            </p:cNvSpPr>
            <p:nvPr/>
          </p:nvSpPr>
          <p:spPr bwMode="auto">
            <a:xfrm rot="10800000" flipV="1">
              <a:off x="1949" y="684"/>
              <a:ext cx="232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D</a:t>
              </a:r>
              <a:endParaRPr lang="en-US" sz="2400" baseline="30000"/>
            </a:p>
          </p:txBody>
        </p:sp>
        <p:sp>
          <p:nvSpPr>
            <p:cNvPr id="22632" name="Rectangle 3127"/>
            <p:cNvSpPr>
              <a:spLocks noChangeArrowheads="1"/>
            </p:cNvSpPr>
            <p:nvPr/>
          </p:nvSpPr>
          <p:spPr bwMode="auto">
            <a:xfrm rot="10800000" flipV="1">
              <a:off x="1615" y="676"/>
              <a:ext cx="242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G</a:t>
              </a:r>
              <a:endParaRPr lang="en-US" sz="2400" baseline="30000"/>
            </a:p>
          </p:txBody>
        </p:sp>
        <p:sp>
          <p:nvSpPr>
            <p:cNvPr id="22633" name="Rectangle 3128"/>
            <p:cNvSpPr>
              <a:spLocks noChangeArrowheads="1"/>
            </p:cNvSpPr>
            <p:nvPr/>
          </p:nvSpPr>
          <p:spPr bwMode="auto">
            <a:xfrm rot="10800000" flipV="1">
              <a:off x="326" y="2004"/>
              <a:ext cx="1002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400"/>
                <a:t>P-substrate</a:t>
              </a:r>
              <a:endParaRPr lang="en-US" sz="2400" baseline="30000"/>
            </a:p>
          </p:txBody>
        </p:sp>
      </p:grpSp>
      <p:sp>
        <p:nvSpPr>
          <p:cNvPr id="166" name="Rectangle 3075"/>
          <p:cNvSpPr txBox="1">
            <a:spLocks noChangeArrowheads="1"/>
          </p:cNvSpPr>
          <p:nvPr/>
        </p:nvSpPr>
        <p:spPr bwMode="auto">
          <a:xfrm>
            <a:off x="2506663" y="3717925"/>
            <a:ext cx="1533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571500" indent="-571500" eaLnBrk="0" hangingPunct="0">
              <a:lnSpc>
                <a:spcPct val="90000"/>
              </a:lnSpc>
              <a:spcBef>
                <a:spcPct val="30000"/>
              </a:spcBef>
              <a:buClr>
                <a:srgbClr val="4D458B"/>
              </a:buClr>
              <a:buFont typeface="Wingdings" pitchFamily="-65" charset="2"/>
              <a:buNone/>
              <a:defRPr/>
            </a:pPr>
            <a:r>
              <a:rPr lang="en-US" sz="2400" kern="0" dirty="0">
                <a:solidFill>
                  <a:srgbClr val="336699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NMOS</a:t>
            </a:r>
          </a:p>
        </p:txBody>
      </p:sp>
      <p:sp>
        <p:nvSpPr>
          <p:cNvPr id="22534" name="Line 3130"/>
          <p:cNvSpPr>
            <a:spLocks noChangeShapeType="1"/>
          </p:cNvSpPr>
          <p:nvPr/>
        </p:nvSpPr>
        <p:spPr bwMode="auto">
          <a:xfrm>
            <a:off x="2082800" y="4337050"/>
            <a:ext cx="0" cy="48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Line 3131"/>
          <p:cNvSpPr>
            <a:spLocks noChangeShapeType="1"/>
          </p:cNvSpPr>
          <p:nvPr/>
        </p:nvSpPr>
        <p:spPr bwMode="auto">
          <a:xfrm flipH="1">
            <a:off x="1701800" y="4848225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3132"/>
          <p:cNvSpPr>
            <a:spLocks noChangeShapeType="1"/>
          </p:cNvSpPr>
          <p:nvPr/>
        </p:nvSpPr>
        <p:spPr bwMode="auto">
          <a:xfrm>
            <a:off x="1687513" y="4848225"/>
            <a:ext cx="0" cy="48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3133"/>
          <p:cNvSpPr>
            <a:spLocks noChangeShapeType="1"/>
          </p:cNvSpPr>
          <p:nvPr/>
        </p:nvSpPr>
        <p:spPr bwMode="auto">
          <a:xfrm>
            <a:off x="1687513" y="5345113"/>
            <a:ext cx="4111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Line 3134"/>
          <p:cNvSpPr>
            <a:spLocks noChangeShapeType="1"/>
          </p:cNvSpPr>
          <p:nvPr/>
        </p:nvSpPr>
        <p:spPr bwMode="auto">
          <a:xfrm>
            <a:off x="2101850" y="5360988"/>
            <a:ext cx="0" cy="48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Line 3135"/>
          <p:cNvSpPr>
            <a:spLocks noChangeShapeType="1"/>
          </p:cNvSpPr>
          <p:nvPr/>
        </p:nvSpPr>
        <p:spPr bwMode="auto">
          <a:xfrm>
            <a:off x="1566863" y="4860925"/>
            <a:ext cx="0" cy="496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Line 3136"/>
          <p:cNvSpPr>
            <a:spLocks noChangeShapeType="1"/>
          </p:cNvSpPr>
          <p:nvPr/>
        </p:nvSpPr>
        <p:spPr bwMode="auto">
          <a:xfrm>
            <a:off x="2159000" y="5097463"/>
            <a:ext cx="301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Line 3137"/>
          <p:cNvSpPr>
            <a:spLocks noChangeShapeType="1"/>
          </p:cNvSpPr>
          <p:nvPr/>
        </p:nvSpPr>
        <p:spPr bwMode="auto">
          <a:xfrm>
            <a:off x="2460625" y="5097463"/>
            <a:ext cx="1588" cy="460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Text Box 3138"/>
          <p:cNvSpPr txBox="1">
            <a:spLocks noChangeArrowheads="1"/>
          </p:cNvSpPr>
          <p:nvPr/>
        </p:nvSpPr>
        <p:spPr bwMode="auto">
          <a:xfrm>
            <a:off x="2349500" y="5622925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B</a:t>
            </a:r>
          </a:p>
        </p:txBody>
      </p:sp>
      <p:sp>
        <p:nvSpPr>
          <p:cNvPr id="22543" name="Text Box 3139"/>
          <p:cNvSpPr txBox="1">
            <a:spLocks noChangeArrowheads="1"/>
          </p:cNvSpPr>
          <p:nvPr/>
        </p:nvSpPr>
        <p:spPr bwMode="auto">
          <a:xfrm>
            <a:off x="1751013" y="5784850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</a:t>
            </a:r>
          </a:p>
        </p:txBody>
      </p:sp>
      <p:sp>
        <p:nvSpPr>
          <p:cNvPr id="22544" name="Text Box 3140"/>
          <p:cNvSpPr txBox="1">
            <a:spLocks noChangeArrowheads="1"/>
          </p:cNvSpPr>
          <p:nvPr/>
        </p:nvSpPr>
        <p:spPr bwMode="auto">
          <a:xfrm>
            <a:off x="974725" y="4899025"/>
            <a:ext cx="365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</a:t>
            </a:r>
          </a:p>
        </p:txBody>
      </p:sp>
      <p:sp>
        <p:nvSpPr>
          <p:cNvPr id="22545" name="Text Box 3141"/>
          <p:cNvSpPr txBox="1">
            <a:spLocks noChangeArrowheads="1"/>
          </p:cNvSpPr>
          <p:nvPr/>
        </p:nvSpPr>
        <p:spPr bwMode="auto">
          <a:xfrm>
            <a:off x="1906588" y="3967163"/>
            <a:ext cx="350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</a:t>
            </a:r>
          </a:p>
        </p:txBody>
      </p:sp>
      <p:sp>
        <p:nvSpPr>
          <p:cNvPr id="22546" name="Text Box 3142"/>
          <p:cNvSpPr txBox="1">
            <a:spLocks noChangeArrowheads="1"/>
          </p:cNvSpPr>
          <p:nvPr/>
        </p:nvSpPr>
        <p:spPr bwMode="auto">
          <a:xfrm>
            <a:off x="2624138" y="4875213"/>
            <a:ext cx="390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or</a:t>
            </a:r>
          </a:p>
        </p:txBody>
      </p:sp>
      <p:sp>
        <p:nvSpPr>
          <p:cNvPr id="22547" name="Line 3143"/>
          <p:cNvSpPr>
            <a:spLocks noChangeShapeType="1"/>
          </p:cNvSpPr>
          <p:nvPr/>
        </p:nvSpPr>
        <p:spPr bwMode="auto">
          <a:xfrm>
            <a:off x="4229100" y="4360863"/>
            <a:ext cx="0" cy="48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8" name="Line 3144"/>
          <p:cNvSpPr>
            <a:spLocks noChangeShapeType="1"/>
          </p:cNvSpPr>
          <p:nvPr/>
        </p:nvSpPr>
        <p:spPr bwMode="auto">
          <a:xfrm flipH="1">
            <a:off x="3851275" y="4872038"/>
            <a:ext cx="377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Line 3145"/>
          <p:cNvSpPr>
            <a:spLocks noChangeShapeType="1"/>
          </p:cNvSpPr>
          <p:nvPr/>
        </p:nvSpPr>
        <p:spPr bwMode="auto">
          <a:xfrm>
            <a:off x="3835400" y="5368925"/>
            <a:ext cx="4111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Line 3146"/>
          <p:cNvSpPr>
            <a:spLocks noChangeShapeType="1"/>
          </p:cNvSpPr>
          <p:nvPr/>
        </p:nvSpPr>
        <p:spPr bwMode="auto">
          <a:xfrm>
            <a:off x="4249738" y="5384800"/>
            <a:ext cx="0" cy="48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1" name="Line 3147"/>
          <p:cNvSpPr>
            <a:spLocks noChangeShapeType="1"/>
          </p:cNvSpPr>
          <p:nvPr/>
        </p:nvSpPr>
        <p:spPr bwMode="auto">
          <a:xfrm>
            <a:off x="3835400" y="4884738"/>
            <a:ext cx="0" cy="4968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2" name="Line 3148"/>
          <p:cNvSpPr>
            <a:spLocks noChangeShapeType="1"/>
          </p:cNvSpPr>
          <p:nvPr/>
        </p:nvSpPr>
        <p:spPr bwMode="auto">
          <a:xfrm>
            <a:off x="4335463" y="5121275"/>
            <a:ext cx="273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Line 3149"/>
          <p:cNvSpPr>
            <a:spLocks noChangeShapeType="1"/>
          </p:cNvSpPr>
          <p:nvPr/>
        </p:nvSpPr>
        <p:spPr bwMode="auto">
          <a:xfrm>
            <a:off x="4608513" y="5121275"/>
            <a:ext cx="1587" cy="460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4" name="Text Box 3150"/>
          <p:cNvSpPr txBox="1">
            <a:spLocks noChangeArrowheads="1"/>
          </p:cNvSpPr>
          <p:nvPr/>
        </p:nvSpPr>
        <p:spPr bwMode="auto">
          <a:xfrm>
            <a:off x="3133725" y="4927600"/>
            <a:ext cx="3635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</a:t>
            </a:r>
          </a:p>
        </p:txBody>
      </p:sp>
      <p:sp>
        <p:nvSpPr>
          <p:cNvPr id="22555" name="Text Box 3151"/>
          <p:cNvSpPr txBox="1">
            <a:spLocks noChangeArrowheads="1"/>
          </p:cNvSpPr>
          <p:nvPr/>
        </p:nvSpPr>
        <p:spPr bwMode="auto">
          <a:xfrm>
            <a:off x="4075113" y="3998913"/>
            <a:ext cx="350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</a:t>
            </a:r>
          </a:p>
        </p:txBody>
      </p:sp>
      <p:sp>
        <p:nvSpPr>
          <p:cNvPr id="22556" name="Text Box 3152"/>
          <p:cNvSpPr txBox="1">
            <a:spLocks noChangeArrowheads="1"/>
          </p:cNvSpPr>
          <p:nvPr/>
        </p:nvSpPr>
        <p:spPr bwMode="auto">
          <a:xfrm>
            <a:off x="4519613" y="555942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B</a:t>
            </a:r>
          </a:p>
        </p:txBody>
      </p:sp>
      <p:sp>
        <p:nvSpPr>
          <p:cNvPr id="22557" name="Text Box 3153"/>
          <p:cNvSpPr txBox="1">
            <a:spLocks noChangeArrowheads="1"/>
          </p:cNvSpPr>
          <p:nvPr/>
        </p:nvSpPr>
        <p:spPr bwMode="auto">
          <a:xfrm>
            <a:off x="3940175" y="5761038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</a:t>
            </a:r>
          </a:p>
        </p:txBody>
      </p:sp>
      <p:sp>
        <p:nvSpPr>
          <p:cNvPr id="22558" name="Line 3154"/>
          <p:cNvSpPr>
            <a:spLocks noChangeShapeType="1"/>
          </p:cNvSpPr>
          <p:nvPr/>
        </p:nvSpPr>
        <p:spPr bwMode="auto">
          <a:xfrm>
            <a:off x="3711575" y="4884738"/>
            <a:ext cx="0" cy="4968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9" name="Line 3155"/>
          <p:cNvSpPr>
            <a:spLocks noChangeShapeType="1"/>
          </p:cNvSpPr>
          <p:nvPr/>
        </p:nvSpPr>
        <p:spPr bwMode="auto">
          <a:xfrm>
            <a:off x="1355725" y="5108575"/>
            <a:ext cx="2095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0" name="Line 3156"/>
          <p:cNvSpPr>
            <a:spLocks noChangeShapeType="1"/>
          </p:cNvSpPr>
          <p:nvPr/>
        </p:nvSpPr>
        <p:spPr bwMode="auto">
          <a:xfrm flipV="1">
            <a:off x="3524250" y="5105400"/>
            <a:ext cx="184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1" name="Line 3157"/>
          <p:cNvSpPr>
            <a:spLocks noChangeShapeType="1"/>
          </p:cNvSpPr>
          <p:nvPr/>
        </p:nvSpPr>
        <p:spPr bwMode="auto">
          <a:xfrm>
            <a:off x="6526213" y="4360863"/>
            <a:ext cx="1587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2" name="Line 3158"/>
          <p:cNvSpPr>
            <a:spLocks noChangeShapeType="1"/>
          </p:cNvSpPr>
          <p:nvPr/>
        </p:nvSpPr>
        <p:spPr bwMode="auto">
          <a:xfrm flipH="1">
            <a:off x="6146800" y="4895850"/>
            <a:ext cx="379413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3" name="Line 3159"/>
          <p:cNvSpPr>
            <a:spLocks noChangeShapeType="1"/>
          </p:cNvSpPr>
          <p:nvPr/>
        </p:nvSpPr>
        <p:spPr bwMode="auto">
          <a:xfrm>
            <a:off x="6130925" y="5416550"/>
            <a:ext cx="411163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4" name="Line 3160"/>
          <p:cNvSpPr>
            <a:spLocks noChangeShapeType="1"/>
          </p:cNvSpPr>
          <p:nvPr/>
        </p:nvSpPr>
        <p:spPr bwMode="auto">
          <a:xfrm>
            <a:off x="6545263" y="5408613"/>
            <a:ext cx="1587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5" name="Line 3161"/>
          <p:cNvSpPr>
            <a:spLocks noChangeShapeType="1"/>
          </p:cNvSpPr>
          <p:nvPr/>
        </p:nvSpPr>
        <p:spPr bwMode="auto">
          <a:xfrm flipH="1">
            <a:off x="6130925" y="4883150"/>
            <a:ext cx="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6" name="Text Box 3162"/>
          <p:cNvSpPr txBox="1">
            <a:spLocks noChangeArrowheads="1"/>
          </p:cNvSpPr>
          <p:nvPr/>
        </p:nvSpPr>
        <p:spPr bwMode="auto">
          <a:xfrm>
            <a:off x="6880225" y="4078288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B</a:t>
            </a:r>
          </a:p>
        </p:txBody>
      </p:sp>
      <p:sp>
        <p:nvSpPr>
          <p:cNvPr id="22567" name="Text Box 3163"/>
          <p:cNvSpPr txBox="1">
            <a:spLocks noChangeArrowheads="1"/>
          </p:cNvSpPr>
          <p:nvPr/>
        </p:nvSpPr>
        <p:spPr bwMode="auto">
          <a:xfrm>
            <a:off x="6337300" y="3983038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</a:t>
            </a:r>
          </a:p>
        </p:txBody>
      </p:sp>
      <p:sp>
        <p:nvSpPr>
          <p:cNvPr id="22568" name="Line 3164"/>
          <p:cNvSpPr>
            <a:spLocks noChangeShapeType="1"/>
          </p:cNvSpPr>
          <p:nvPr/>
        </p:nvSpPr>
        <p:spPr bwMode="auto">
          <a:xfrm flipH="1">
            <a:off x="6002338" y="4883150"/>
            <a:ext cx="4762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9" name="Line 3165"/>
          <p:cNvSpPr>
            <a:spLocks noChangeShapeType="1"/>
          </p:cNvSpPr>
          <p:nvPr/>
        </p:nvSpPr>
        <p:spPr bwMode="auto">
          <a:xfrm>
            <a:off x="5849938" y="5153025"/>
            <a:ext cx="153987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70" name="Text Box 3166"/>
          <p:cNvSpPr txBox="1">
            <a:spLocks noChangeArrowheads="1"/>
          </p:cNvSpPr>
          <p:nvPr/>
        </p:nvSpPr>
        <p:spPr bwMode="auto">
          <a:xfrm>
            <a:off x="5441950" y="4903788"/>
            <a:ext cx="363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</a:t>
            </a:r>
          </a:p>
        </p:txBody>
      </p:sp>
      <p:sp>
        <p:nvSpPr>
          <p:cNvPr id="22571" name="Line 3167"/>
          <p:cNvSpPr>
            <a:spLocks noChangeShapeType="1"/>
          </p:cNvSpPr>
          <p:nvPr/>
        </p:nvSpPr>
        <p:spPr bwMode="auto">
          <a:xfrm flipV="1">
            <a:off x="6557963" y="5143500"/>
            <a:ext cx="385762" cy="79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72" name="Line 3168"/>
          <p:cNvSpPr>
            <a:spLocks noChangeShapeType="1"/>
          </p:cNvSpPr>
          <p:nvPr/>
        </p:nvSpPr>
        <p:spPr bwMode="auto">
          <a:xfrm flipV="1">
            <a:off x="6950075" y="4516438"/>
            <a:ext cx="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73" name="Text Box 3169"/>
          <p:cNvSpPr txBox="1">
            <a:spLocks noChangeArrowheads="1"/>
          </p:cNvSpPr>
          <p:nvPr/>
        </p:nvSpPr>
        <p:spPr bwMode="auto">
          <a:xfrm>
            <a:off x="6369050" y="5854700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</a:t>
            </a:r>
          </a:p>
        </p:txBody>
      </p:sp>
      <p:sp>
        <p:nvSpPr>
          <p:cNvPr id="22574" name="Line 3170"/>
          <p:cNvSpPr>
            <a:spLocks noChangeShapeType="1"/>
          </p:cNvSpPr>
          <p:nvPr/>
        </p:nvSpPr>
        <p:spPr bwMode="auto">
          <a:xfrm>
            <a:off x="8724900" y="4360863"/>
            <a:ext cx="1588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75" name="Line 3171"/>
          <p:cNvSpPr>
            <a:spLocks noChangeShapeType="1"/>
          </p:cNvSpPr>
          <p:nvPr/>
        </p:nvSpPr>
        <p:spPr bwMode="auto">
          <a:xfrm flipH="1">
            <a:off x="8343900" y="4895850"/>
            <a:ext cx="381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76" name="Line 3172"/>
          <p:cNvSpPr>
            <a:spLocks noChangeShapeType="1"/>
          </p:cNvSpPr>
          <p:nvPr/>
        </p:nvSpPr>
        <p:spPr bwMode="auto">
          <a:xfrm>
            <a:off x="8329613" y="5416550"/>
            <a:ext cx="40957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77" name="Line 3173"/>
          <p:cNvSpPr>
            <a:spLocks noChangeShapeType="1"/>
          </p:cNvSpPr>
          <p:nvPr/>
        </p:nvSpPr>
        <p:spPr bwMode="auto">
          <a:xfrm>
            <a:off x="8743950" y="5408613"/>
            <a:ext cx="1588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78" name="Line 3174"/>
          <p:cNvSpPr>
            <a:spLocks noChangeShapeType="1"/>
          </p:cNvSpPr>
          <p:nvPr/>
        </p:nvSpPr>
        <p:spPr bwMode="auto">
          <a:xfrm flipH="1">
            <a:off x="8321675" y="4883150"/>
            <a:ext cx="7938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79" name="Text Box 3175"/>
          <p:cNvSpPr txBox="1">
            <a:spLocks noChangeArrowheads="1"/>
          </p:cNvSpPr>
          <p:nvPr/>
        </p:nvSpPr>
        <p:spPr bwMode="auto">
          <a:xfrm>
            <a:off x="9021763" y="4122738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B</a:t>
            </a:r>
          </a:p>
        </p:txBody>
      </p:sp>
      <p:sp>
        <p:nvSpPr>
          <p:cNvPr id="22580" name="Line 3176"/>
          <p:cNvSpPr>
            <a:spLocks noChangeShapeType="1"/>
          </p:cNvSpPr>
          <p:nvPr/>
        </p:nvSpPr>
        <p:spPr bwMode="auto">
          <a:xfrm flipH="1">
            <a:off x="8197850" y="4883150"/>
            <a:ext cx="7938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81" name="Line 3177"/>
          <p:cNvSpPr>
            <a:spLocks noChangeShapeType="1"/>
          </p:cNvSpPr>
          <p:nvPr/>
        </p:nvSpPr>
        <p:spPr bwMode="auto">
          <a:xfrm>
            <a:off x="7785100" y="5153025"/>
            <a:ext cx="261938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82" name="Text Box 3178"/>
          <p:cNvSpPr txBox="1">
            <a:spLocks noChangeArrowheads="1"/>
          </p:cNvSpPr>
          <p:nvPr/>
        </p:nvSpPr>
        <p:spPr bwMode="auto">
          <a:xfrm>
            <a:off x="7380288" y="4919663"/>
            <a:ext cx="3635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</a:t>
            </a:r>
          </a:p>
        </p:txBody>
      </p:sp>
      <p:sp>
        <p:nvSpPr>
          <p:cNvPr id="22583" name="Line 3179"/>
          <p:cNvSpPr>
            <a:spLocks noChangeShapeType="1"/>
          </p:cNvSpPr>
          <p:nvPr/>
        </p:nvSpPr>
        <p:spPr bwMode="auto">
          <a:xfrm>
            <a:off x="8786813" y="5151438"/>
            <a:ext cx="368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84" name="Line 3180"/>
          <p:cNvSpPr>
            <a:spLocks noChangeShapeType="1"/>
          </p:cNvSpPr>
          <p:nvPr/>
        </p:nvSpPr>
        <p:spPr bwMode="auto">
          <a:xfrm flipV="1">
            <a:off x="9178925" y="4516438"/>
            <a:ext cx="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85" name="Text Box 3181"/>
          <p:cNvSpPr txBox="1">
            <a:spLocks noChangeArrowheads="1"/>
          </p:cNvSpPr>
          <p:nvPr/>
        </p:nvSpPr>
        <p:spPr bwMode="auto">
          <a:xfrm>
            <a:off x="8553450" y="5870575"/>
            <a:ext cx="35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</a:t>
            </a:r>
          </a:p>
        </p:txBody>
      </p:sp>
      <p:sp>
        <p:nvSpPr>
          <p:cNvPr id="22586" name="Text Box 3182"/>
          <p:cNvSpPr txBox="1">
            <a:spLocks noChangeArrowheads="1"/>
          </p:cNvSpPr>
          <p:nvPr/>
        </p:nvSpPr>
        <p:spPr bwMode="auto">
          <a:xfrm>
            <a:off x="8510588" y="399732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</a:t>
            </a:r>
          </a:p>
        </p:txBody>
      </p:sp>
      <p:sp>
        <p:nvSpPr>
          <p:cNvPr id="22587" name="Oval 3183"/>
          <p:cNvSpPr>
            <a:spLocks noChangeArrowheads="1"/>
          </p:cNvSpPr>
          <p:nvPr/>
        </p:nvSpPr>
        <p:spPr bwMode="auto">
          <a:xfrm>
            <a:off x="8054975" y="5102225"/>
            <a:ext cx="142875" cy="1174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" name="Rectangle 3075"/>
          <p:cNvSpPr txBox="1">
            <a:spLocks noChangeArrowheads="1"/>
          </p:cNvSpPr>
          <p:nvPr/>
        </p:nvSpPr>
        <p:spPr bwMode="auto">
          <a:xfrm>
            <a:off x="7019925" y="3776663"/>
            <a:ext cx="1531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571500" indent="-571500" eaLnBrk="0" hangingPunct="0">
              <a:lnSpc>
                <a:spcPct val="90000"/>
              </a:lnSpc>
              <a:spcBef>
                <a:spcPct val="30000"/>
              </a:spcBef>
              <a:buClr>
                <a:srgbClr val="4D458B"/>
              </a:buClr>
              <a:buFont typeface="Wingdings" pitchFamily="-65" charset="2"/>
              <a:buNone/>
              <a:defRPr/>
            </a:pPr>
            <a:r>
              <a:rPr lang="en-US" sz="2400" kern="0" dirty="0">
                <a:solidFill>
                  <a:srgbClr val="336699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PMOS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smtClean="0"/>
              <a:t>A.M. - CMS Upg. @ FNAL - Nov 2011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</a:rPr>
              <a:t>The ‘real thing’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274638" y="5486400"/>
            <a:ext cx="9504362" cy="609600"/>
          </a:xfrm>
        </p:spPr>
        <p:txBody>
          <a:bodyPr/>
          <a:lstStyle/>
          <a:p>
            <a:r>
              <a:rPr lang="en-US">
                <a:latin typeface="Comic Sans MS" charset="0"/>
                <a:ea typeface="ＭＳ Ｐゴシック" charset="0"/>
              </a:rPr>
              <a:t>Mukesh Khare IBM</a:t>
            </a:r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6934200" y="6356350"/>
            <a:ext cx="24796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sk-SK" sz="1400" smtClean="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US" sz="1400">
              <a:cs typeface="Arial" charset="0"/>
            </a:endParaRP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3140075" y="6356350"/>
            <a:ext cx="37973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3B944B0-E495-7740-85D9-C6F856BA5B7A}" type="slidenum">
              <a:rPr lang="en-US" sz="1400">
                <a:solidFill>
                  <a:schemeClr val="tx2"/>
                </a:solidFill>
                <a:cs typeface="Arial" charset="0"/>
              </a:rPr>
              <a:pPr algn="r" eaLnBrk="1" hangingPunct="1"/>
              <a:t>8</a:t>
            </a:fld>
            <a:endParaRPr lang="en-US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2355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282700"/>
            <a:ext cx="9896475" cy="379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915400" cy="4937125"/>
          </a:xfrm>
        </p:spPr>
        <p:txBody>
          <a:bodyPr/>
          <a:lstStyle/>
          <a:p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24579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6934200" y="6356350"/>
            <a:ext cx="24796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sk-SK" sz="1400" smtClean="0">
                <a:solidFill>
                  <a:schemeClr val="tx2"/>
                </a:solidFill>
                <a:cs typeface="Arial" charset="0"/>
              </a:rPr>
              <a:t>A.M. - CMS Upg. @ FNAL - Nov 2011</a:t>
            </a:r>
            <a:endParaRPr lang="en-US" sz="1400">
              <a:cs typeface="Arial" charset="0"/>
            </a:endParaRP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3140075" y="6356350"/>
            <a:ext cx="37973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C47CE44-98E0-8543-9B6C-E591EC1195E3}" type="slidenum">
              <a:rPr lang="en-US" sz="1400">
                <a:solidFill>
                  <a:schemeClr val="tx2"/>
                </a:solidFill>
                <a:cs typeface="Arial" charset="0"/>
              </a:rPr>
              <a:pPr algn="r" eaLnBrk="1" hangingPunct="1"/>
              <a:t>9</a:t>
            </a:fld>
            <a:endParaRPr lang="en-US" sz="1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2458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36513"/>
            <a:ext cx="9615487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3451225"/>
            <a:ext cx="1655763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defRPr/>
            </a:pPr>
            <a:r>
              <a:rPr lang="en-US" sz="4000" kern="0" dirty="0">
                <a:solidFill>
                  <a:schemeClr val="hlink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rPr>
              <a:t>The real thing </a:t>
            </a:r>
          </a:p>
        </p:txBody>
      </p:sp>
      <p:sp>
        <p:nvSpPr>
          <p:cNvPr id="8" name="Rectangle 7"/>
          <p:cNvSpPr/>
          <p:nvPr/>
        </p:nvSpPr>
        <p:spPr>
          <a:xfrm>
            <a:off x="5529064" y="260648"/>
            <a:ext cx="3600400" cy="57606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501008"/>
            <a:ext cx="1352600" cy="216024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ＭＳ 明朝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rigin">
    <a:fillStyleLst>
      <a:solidFill>
        <a:schemeClr val="phClr"/>
      </a:solidFill>
      <a:gradFill rotWithShape="1">
        <a:gsLst>
          <a:gs pos="0">
            <a:schemeClr val="phClr">
              <a:tint val="45000"/>
              <a:satMod val="200000"/>
            </a:schemeClr>
          </a:gs>
          <a:gs pos="30000">
            <a:schemeClr val="phClr">
              <a:tint val="61000"/>
              <a:satMod val="200000"/>
            </a:schemeClr>
          </a:gs>
          <a:gs pos="45000">
            <a:schemeClr val="phClr">
              <a:tint val="66000"/>
              <a:satMod val="200000"/>
            </a:schemeClr>
          </a:gs>
          <a:gs pos="55000">
            <a:schemeClr val="phClr">
              <a:tint val="66000"/>
              <a:satMod val="200000"/>
            </a:schemeClr>
          </a:gs>
          <a:gs pos="73000">
            <a:schemeClr val="phClr">
              <a:tint val="61000"/>
              <a:satMod val="200000"/>
            </a:schemeClr>
          </a:gs>
          <a:gs pos="100000">
            <a:schemeClr val="phClr">
              <a:tint val="45000"/>
              <a:satMod val="200000"/>
            </a:schemeClr>
          </a:gs>
        </a:gsLst>
        <a:lin ang="950000" scaled="1"/>
      </a:gradFill>
      <a:gradFill rotWithShape="1">
        <a:gsLst>
          <a:gs pos="0">
            <a:schemeClr val="phClr">
              <a:shade val="63000"/>
            </a:schemeClr>
          </a:gs>
          <a:gs pos="30000">
            <a:schemeClr val="phClr">
              <a:shade val="90000"/>
              <a:satMod val="110000"/>
            </a:schemeClr>
          </a:gs>
          <a:gs pos="45000">
            <a:schemeClr val="phClr">
              <a:shade val="100000"/>
              <a:satMod val="118000"/>
            </a:schemeClr>
          </a:gs>
          <a:gs pos="55000">
            <a:schemeClr val="phClr">
              <a:shade val="100000"/>
              <a:satMod val="118000"/>
            </a:schemeClr>
          </a:gs>
          <a:gs pos="73000">
            <a:schemeClr val="phClr">
              <a:shade val="90000"/>
              <a:satMod val="110000"/>
            </a:schemeClr>
          </a:gs>
          <a:gs pos="100000">
            <a:schemeClr val="phClr">
              <a:shade val="63000"/>
            </a:schemeClr>
          </a:gs>
        </a:gsLst>
        <a:lin ang="950000" scaled="1"/>
      </a:gradFill>
    </a:fillStyleLst>
    <a:lnStyleLst>
      <a:ln w="9525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phClr">
              <a:tint val="100000"/>
              <a:shade val="100000"/>
              <a:hueMod val="100000"/>
              <a:satMod val="100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60000"/>
              <a:satMod val="300000"/>
            </a:schemeClr>
          </a:gs>
          <a:gs pos="30000">
            <a:schemeClr val="phClr">
              <a:shade val="80000"/>
              <a:satMod val="230000"/>
            </a:schemeClr>
          </a:gs>
          <a:gs pos="100000">
            <a:schemeClr val="phClr">
              <a:tint val="97000"/>
              <a:satMod val="22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6000"/>
              <a:satMod val="120000"/>
            </a:schemeClr>
            <a:schemeClr val="phClr">
              <a:tint val="90000"/>
            </a:schemeClr>
          </a:duotone>
        </a:blip>
        <a:tile tx="0" ty="0" sx="35000" sy="40000" flip="x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9216</TotalTime>
  <Words>2096</Words>
  <Application>Microsoft Macintosh PowerPoint</Application>
  <PresentationFormat>A4 Paper (210x297 mm)</PresentationFormat>
  <Paragraphs>356</Paragraphs>
  <Slides>57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60" baseType="lpstr">
      <vt:lpstr>Origin</vt:lpstr>
      <vt:lpstr>Worksheet</vt:lpstr>
      <vt:lpstr>Chart</vt:lpstr>
      <vt:lpstr>Microelectronics for HEP </vt:lpstr>
      <vt:lpstr>My favored disclaimer for this kind of talks… </vt:lpstr>
      <vt:lpstr>Serious about it?</vt:lpstr>
      <vt:lpstr>Topics</vt:lpstr>
      <vt:lpstr>Trends at the  International Solid State Circuit Conference</vt:lpstr>
      <vt:lpstr>Device Technology (or what are Moore’s problems)</vt:lpstr>
      <vt:lpstr>CMOS in N-well technology</vt:lpstr>
      <vt:lpstr>The ‘real thing’</vt:lpstr>
      <vt:lpstr>PowerPoint Presentation</vt:lpstr>
      <vt:lpstr>Litho: smaller than wavelength!</vt:lpstr>
      <vt:lpstr>90-65 nm solution: Optical Proximity Correction</vt:lpstr>
      <vt:lpstr>With shrinking…</vt:lpstr>
      <vt:lpstr>Instead of fighting diffraction … use it !</vt:lpstr>
      <vt:lpstr>Ultrathin body and Buried Oxide</vt:lpstr>
      <vt:lpstr>Channel control: 2 or 3 gate solutions</vt:lpstr>
      <vt:lpstr>The FinFET transistor</vt:lpstr>
      <vt:lpstr>Statistical fluctuation is a hot subject</vt:lpstr>
      <vt:lpstr>What is the problem?</vt:lpstr>
      <vt:lpstr>Where does variability come from?</vt:lpstr>
      <vt:lpstr>Atomistic view of 40 nm device </vt:lpstr>
      <vt:lpstr>Random dopant fluctuations</vt:lpstr>
      <vt:lpstr>Perspective</vt:lpstr>
      <vt:lpstr>Another problem…</vt:lpstr>
      <vt:lpstr>Intel is worried about SEU</vt:lpstr>
      <vt:lpstr>A/D Converters summary of performance</vt:lpstr>
      <vt:lpstr>ADC Trends</vt:lpstr>
      <vt:lpstr>A recent example</vt:lpstr>
      <vt:lpstr>What is better for detector ADCs?</vt:lpstr>
      <vt:lpstr>TSVs and Interconnect</vt:lpstr>
      <vt:lpstr>Excitement!</vt:lpstr>
      <vt:lpstr>… and reality</vt:lpstr>
      <vt:lpstr>Some more excitement!!</vt:lpstr>
      <vt:lpstr>… but again, not many vias</vt:lpstr>
      <vt:lpstr>Samsung says a bit more:</vt:lpstr>
      <vt:lpstr>Samsung DRAM with TSV</vt:lpstr>
      <vt:lpstr>Significant recent progress</vt:lpstr>
      <vt:lpstr>Open issues with high-density TSVs:</vt:lpstr>
      <vt:lpstr>“Low density” TSV from IPDIA</vt:lpstr>
      <vt:lpstr>Low density TSV on 3T demonstrator</vt:lpstr>
      <vt:lpstr>Optical and Serial Transmission</vt:lpstr>
      <vt:lpstr>High speed serial on Copper</vt:lpstr>
      <vt:lpstr>Copper links</vt:lpstr>
      <vt:lpstr>A 40Gbit/sec Tx-Rx (i.e. the GBT+++)</vt:lpstr>
      <vt:lpstr>Another 40 Gbit/s</vt:lpstr>
      <vt:lpstr>Summary</vt:lpstr>
      <vt:lpstr>Take home messages</vt:lpstr>
      <vt:lpstr>Spares</vt:lpstr>
      <vt:lpstr>Cylindrical FinFET transistor (2)</vt:lpstr>
      <vt:lpstr>Problems with Lithography</vt:lpstr>
      <vt:lpstr>Variability at low voltage</vt:lpstr>
      <vt:lpstr>FOM 2008 and 2009</vt:lpstr>
      <vt:lpstr>The last 20 years of predictions</vt:lpstr>
      <vt:lpstr>Reasons for saturation of the S-curve</vt:lpstr>
      <vt:lpstr>…and they were all wrong, or just too conservative</vt:lpstr>
      <vt:lpstr>On cost of fabs</vt:lpstr>
      <vt:lpstr>Turn-on-off control</vt:lpstr>
      <vt:lpstr>To beat Boltzmann:  If one gate is good, two are better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Alessandro Marchioro</cp:lastModifiedBy>
  <cp:revision>307</cp:revision>
  <cp:lastPrinted>2011-11-01T10:12:42Z</cp:lastPrinted>
  <dcterms:created xsi:type="dcterms:W3CDTF">2009-03-10T06:55:11Z</dcterms:created>
  <dcterms:modified xsi:type="dcterms:W3CDTF">2011-11-09T14:38:31Z</dcterms:modified>
</cp:coreProperties>
</file>