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79" r:id="rId2"/>
    <p:sldId id="311" r:id="rId3"/>
    <p:sldId id="323" r:id="rId4"/>
    <p:sldId id="322" r:id="rId5"/>
    <p:sldId id="314" r:id="rId6"/>
    <p:sldId id="324" r:id="rId7"/>
    <p:sldId id="299" r:id="rId8"/>
    <p:sldId id="302" r:id="rId9"/>
    <p:sldId id="325" r:id="rId10"/>
    <p:sldId id="319" r:id="rId11"/>
    <p:sldId id="300" r:id="rId12"/>
    <p:sldId id="313" r:id="rId13"/>
    <p:sldId id="31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E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133" autoAdjust="0"/>
  </p:normalViewPr>
  <p:slideViewPr>
    <p:cSldViewPr>
      <p:cViewPr varScale="1">
        <p:scale>
          <a:sx n="95" d="100"/>
          <a:sy n="95" d="100"/>
        </p:scale>
        <p:origin x="-207" y="-6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364D6434-8BDE-471D-8569-A07166C68010}" type="datetimeFigureOut">
              <a:rPr lang="ru-RU"/>
              <a:pPr>
                <a:defRPr/>
              </a:pPr>
              <a:t>08.11.2011</a:t>
            </a:fld>
            <a:endParaRPr lang="ru-RU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D9804303-F732-48FC-A661-8E93F15C19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45919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2010-04-23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014B3-AAD8-4B19-A928-BAA66F8AF4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2010-04-23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7AC1EE-0C21-4434-8679-54E3BEA8B2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2010-04-23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041D1-A0DB-45AE-A5C4-F527B393A9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2010-04-23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ADC19-FC45-43ED-B5F4-65B89D5D03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2010-04-23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7054A-09F2-4951-A0E4-10116A3B30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2010-04-23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4129B-391D-42EA-9898-7B37BA9BB6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2010-04-23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413D6-210C-432F-85C3-9B44509807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2010-04-23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BB47E-89D8-4448-B70D-B26DE31E58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2010-04-23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105BC-FCCF-4E08-BBA3-AB96979BE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2010-04-23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B3EDCD-B3BF-4C03-B98F-A3C6533FF3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2010-04-23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9A798-86D5-4DFA-B9CF-499ABEAC86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ru-RU"/>
              <a:t>2010-04-23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1AEEFB9-E621-4F6E-9797-669D376552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9E0000"/>
                </a:solidFill>
              </a:rPr>
              <a:t>CSC Frontend Trigger Electronics Upgrade</a:t>
            </a:r>
            <a:endParaRPr lang="ru-RU" dirty="0" smtClean="0">
              <a:solidFill>
                <a:srgbClr val="9E0000"/>
              </a:solidFill>
            </a:endParaRP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286000"/>
            <a:ext cx="6400800" cy="2438400"/>
          </a:xfrm>
        </p:spPr>
        <p:txBody>
          <a:bodyPr/>
          <a:lstStyle/>
          <a:p>
            <a:pPr eaLnBrk="1" hangingPunct="1"/>
            <a:r>
              <a:rPr lang="en-US" u="sng" dirty="0" smtClean="0"/>
              <a:t>Jason Gilmore</a:t>
            </a:r>
          </a:p>
          <a:p>
            <a:pPr eaLnBrk="1" hangingPunct="1"/>
            <a:r>
              <a:rPr lang="en-US" dirty="0" smtClean="0"/>
              <a:t>Vadim Khotilovich</a:t>
            </a:r>
          </a:p>
          <a:p>
            <a:pPr eaLnBrk="1" hangingPunct="1"/>
            <a:r>
              <a:rPr lang="en-US" dirty="0" smtClean="0"/>
              <a:t>Alexei Safonov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685800" y="4930775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3200" kern="0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CMS </a:t>
            </a:r>
            <a:r>
              <a:rPr lang="en-US" sz="3200" kern="0" dirty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Upgrade </a:t>
            </a:r>
            <a:r>
              <a:rPr lang="en-US" sz="3200" kern="0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Workshop</a:t>
            </a:r>
            <a:endParaRPr lang="en-US" sz="3200" kern="0" dirty="0">
              <a:solidFill>
                <a:schemeClr val="bg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algn="ctr">
              <a:defRPr/>
            </a:pPr>
            <a:r>
              <a:rPr lang="en-US" sz="3200" kern="0" dirty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FNAL</a:t>
            </a:r>
          </a:p>
          <a:p>
            <a:pPr algn="ctr">
              <a:defRPr/>
            </a:pPr>
            <a:r>
              <a:rPr lang="en-US" sz="3200" kern="0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November 8, 2011</a:t>
            </a:r>
            <a:endParaRPr lang="ru-RU" sz="3200" kern="0" dirty="0">
              <a:solidFill>
                <a:schemeClr val="bg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/>
          <a:lstStyle/>
          <a:p>
            <a:r>
              <a:rPr lang="en-US" dirty="0" smtClean="0">
                <a:solidFill>
                  <a:srgbClr val="9E0000"/>
                </a:solidFill>
              </a:rPr>
              <a:t>Coming Soon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763000" cy="5638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 smtClean="0"/>
              <a:t>Equipment and procedures for production testing</a:t>
            </a:r>
          </a:p>
          <a:p>
            <a:pPr lvl="1">
              <a:defRPr/>
            </a:pPr>
            <a:r>
              <a:rPr lang="en-US" sz="2000" dirty="0" smtClean="0"/>
              <a:t>TMB Mezzanine test stand with full capability at TAMU</a:t>
            </a:r>
          </a:p>
          <a:p>
            <a:pPr lvl="2">
              <a:defRPr/>
            </a:pPr>
            <a:r>
              <a:rPr lang="en-US" sz="1800" dirty="0" smtClean="0"/>
              <a:t>Fiber link tester for Snap12 links</a:t>
            </a:r>
          </a:p>
          <a:p>
            <a:pPr lvl="3">
              <a:defRPr/>
            </a:pPr>
            <a:r>
              <a:rPr lang="en-US" sz="1600" dirty="0" smtClean="0"/>
              <a:t>May use a prototype board for PRBG data to production boards</a:t>
            </a:r>
          </a:p>
          <a:p>
            <a:pPr lvl="2">
              <a:defRPr/>
            </a:pPr>
            <a:r>
              <a:rPr lang="en-US" sz="1800" dirty="0" smtClean="0"/>
              <a:t>CFEB emulator board with support for 5 cables</a:t>
            </a:r>
          </a:p>
          <a:p>
            <a:pPr lvl="2">
              <a:defRPr/>
            </a:pPr>
            <a:r>
              <a:rPr lang="en-US" sz="1800" dirty="0" smtClean="0"/>
              <a:t>Crate tests with loopback boards as well as standard CMS EMU electronics</a:t>
            </a:r>
          </a:p>
          <a:p>
            <a:pPr lvl="1">
              <a:defRPr/>
            </a:pPr>
            <a:r>
              <a:rPr lang="en-US" sz="2000" dirty="0" smtClean="0"/>
              <a:t>Software and automation</a:t>
            </a:r>
          </a:p>
          <a:p>
            <a:pPr lvl="2">
              <a:defRPr/>
            </a:pPr>
            <a:r>
              <a:rPr lang="en-US" sz="1800" dirty="0" smtClean="0"/>
              <a:t>Develop a custom GUI to run standard EmuLib routines and log results</a:t>
            </a:r>
          </a:p>
          <a:p>
            <a:pPr>
              <a:defRPr/>
            </a:pPr>
            <a:r>
              <a:rPr lang="en-US" sz="2800" dirty="0" smtClean="0"/>
              <a:t>Preproduction run coming soon, 4 boards</a:t>
            </a:r>
          </a:p>
          <a:p>
            <a:pPr lvl="1">
              <a:defRPr/>
            </a:pPr>
            <a:r>
              <a:rPr lang="en-US" sz="2000" dirty="0" smtClean="0"/>
              <a:t>Holding off for final radiation test</a:t>
            </a:r>
          </a:p>
          <a:p>
            <a:pPr>
              <a:defRPr/>
            </a:pPr>
            <a:r>
              <a:rPr lang="en-US" sz="2800" dirty="0" smtClean="0"/>
              <a:t>Final production, mid-2012</a:t>
            </a:r>
          </a:p>
          <a:p>
            <a:pPr lvl="1">
              <a:defRPr/>
            </a:pPr>
            <a:r>
              <a:rPr lang="en-US" sz="2000" dirty="0" smtClean="0"/>
              <a:t>Need 72 boards for ME1/1 operation</a:t>
            </a:r>
          </a:p>
          <a:p>
            <a:pPr lvl="1">
              <a:defRPr/>
            </a:pPr>
            <a:r>
              <a:rPr lang="en-US" sz="2000" dirty="0" smtClean="0"/>
              <a:t>Total of 90 boards to be produced</a:t>
            </a:r>
          </a:p>
          <a:p>
            <a:pPr lvl="1">
              <a:defRPr/>
            </a:pPr>
            <a:r>
              <a:rPr lang="en-US" sz="2000" dirty="0" smtClean="0"/>
              <a:t>Estimate ~4 months required for testing production boards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20EE62-E668-40C3-972A-E6CEFDB990FF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/>
          <a:lstStyle/>
          <a:p>
            <a:r>
              <a:rPr lang="en-US" dirty="0" smtClean="0">
                <a:solidFill>
                  <a:srgbClr val="9E0000"/>
                </a:solidFill>
              </a:rPr>
              <a:t>CSC TMB Upgrade Outlook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610600" cy="5791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 smtClean="0"/>
              <a:t>We are close to a final, proven design</a:t>
            </a:r>
          </a:p>
          <a:p>
            <a:pPr lvl="1">
              <a:defRPr/>
            </a:pPr>
            <a:r>
              <a:rPr lang="en-US" sz="2400" dirty="0" smtClean="0"/>
              <a:t>Fully compatible with old and future CFEBs</a:t>
            </a:r>
          </a:p>
          <a:p>
            <a:pPr lvl="1">
              <a:defRPr/>
            </a:pPr>
            <a:r>
              <a:rPr lang="en-US" sz="2400" dirty="0" smtClean="0"/>
              <a:t>Possible installation without a long shutdown</a:t>
            </a:r>
          </a:p>
          <a:p>
            <a:pPr lvl="2">
              <a:defRPr/>
            </a:pPr>
            <a:r>
              <a:rPr lang="en-US" sz="2000" dirty="0" smtClean="0"/>
              <a:t>For TMB Mezzanine alone, could install ME1/1 in ~2 weeks</a:t>
            </a:r>
          </a:p>
          <a:p>
            <a:pPr lvl="2">
              <a:defRPr/>
            </a:pPr>
            <a:r>
              <a:rPr lang="en-US" sz="2000" dirty="0" smtClean="0"/>
              <a:t>New CFEBs and fiber installation take longer of course…</a:t>
            </a:r>
          </a:p>
          <a:p>
            <a:pPr>
              <a:defRPr/>
            </a:pPr>
            <a:endParaRPr lang="en-US" sz="2800" dirty="0" smtClean="0"/>
          </a:p>
          <a:p>
            <a:pPr>
              <a:defRPr/>
            </a:pPr>
            <a:r>
              <a:rPr lang="en-US" sz="2800" dirty="0" smtClean="0"/>
              <a:t>TMB Mezzanine development nearly done</a:t>
            </a:r>
          </a:p>
          <a:p>
            <a:pPr lvl="1">
              <a:defRPr/>
            </a:pPr>
            <a:r>
              <a:rPr lang="en-US" sz="2400" dirty="0" smtClean="0"/>
              <a:t>A prototype has been built &amp; tested</a:t>
            </a:r>
          </a:p>
          <a:p>
            <a:pPr lvl="1">
              <a:defRPr/>
            </a:pPr>
            <a:r>
              <a:rPr lang="en-US" sz="2400" dirty="0" smtClean="0"/>
              <a:t>PCB modifications for production have been made</a:t>
            </a:r>
          </a:p>
          <a:p>
            <a:pPr lvl="1">
              <a:defRPr/>
            </a:pPr>
            <a:r>
              <a:rPr lang="en-US" sz="2400" dirty="0" smtClean="0"/>
              <a:t>Preproduction run is in the works</a:t>
            </a:r>
          </a:p>
          <a:p>
            <a:pPr lvl="2">
              <a:defRPr/>
            </a:pPr>
            <a:r>
              <a:rPr lang="en-US" sz="1800" dirty="0" smtClean="0"/>
              <a:t>Quotes requests have been submitted</a:t>
            </a:r>
          </a:p>
          <a:p>
            <a:pPr lvl="1">
              <a:defRPr/>
            </a:pPr>
            <a:r>
              <a:rPr lang="en-US" sz="2400" dirty="0" smtClean="0"/>
              <a:t>Production test station is under development</a:t>
            </a:r>
          </a:p>
          <a:p>
            <a:pPr>
              <a:defRPr/>
            </a:pPr>
            <a:endParaRPr lang="en-US" dirty="0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B9E7A1F-76B9-4725-BFEF-359332FEB974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94CEBE-23CC-44A0-9288-024E92BA4D4C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92163"/>
          </a:xfrm>
        </p:spPr>
        <p:txBody>
          <a:bodyPr/>
          <a:lstStyle/>
          <a:p>
            <a:r>
              <a:rPr lang="en-US" dirty="0" smtClean="0">
                <a:solidFill>
                  <a:srgbClr val="9E0000"/>
                </a:solidFill>
              </a:rPr>
              <a:t>CSC: The “Ganging” Problem</a:t>
            </a:r>
          </a:p>
        </p:txBody>
      </p:sp>
      <p:sp>
        <p:nvSpPr>
          <p:cNvPr id="18435" name="Content Placeholder 5"/>
          <p:cNvSpPr>
            <a:spLocks noGrp="1"/>
          </p:cNvSpPr>
          <p:nvPr>
            <p:ph idx="1"/>
          </p:nvPr>
        </p:nvSpPr>
        <p:spPr>
          <a:xfrm>
            <a:off x="152400" y="914400"/>
            <a:ext cx="4876800" cy="3200400"/>
          </a:xfrm>
        </p:spPr>
        <p:txBody>
          <a:bodyPr/>
          <a:lstStyle/>
          <a:p>
            <a:r>
              <a:rPr lang="en-US" sz="2800" dirty="0" smtClean="0">
                <a:latin typeface="Calibri" pitchFamily="34" charset="0"/>
              </a:rPr>
              <a:t>The forward region will jump up again when new ME4/2 arrives </a:t>
            </a:r>
          </a:p>
          <a:p>
            <a:pPr lvl="1"/>
            <a:r>
              <a:rPr lang="en-US" sz="2400" dirty="0" smtClean="0">
                <a:latin typeface="Calibri" pitchFamily="34" charset="0"/>
              </a:rPr>
              <a:t>With sufficient redundancy switch to 3 stations coincidence in the entire endcap</a:t>
            </a:r>
          </a:p>
          <a:p>
            <a:pPr lvl="1"/>
            <a:r>
              <a:rPr lang="en-US" sz="2400" dirty="0" smtClean="0">
                <a:latin typeface="Calibri" pitchFamily="34" charset="0"/>
              </a:rPr>
              <a:t>“Triple ganging” is the reason</a:t>
            </a:r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914400"/>
            <a:ext cx="4043363" cy="259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37" name="Group 42"/>
          <p:cNvGrpSpPr>
            <a:grpSpLocks/>
          </p:cNvGrpSpPr>
          <p:nvPr/>
        </p:nvGrpSpPr>
        <p:grpSpPr bwMode="auto">
          <a:xfrm>
            <a:off x="3581400" y="4267200"/>
            <a:ext cx="4048125" cy="1582738"/>
            <a:chOff x="3495285" y="4724400"/>
            <a:chExt cx="4048515" cy="1582186"/>
          </a:xfrm>
        </p:grpSpPr>
        <p:sp>
          <p:nvSpPr>
            <p:cNvPr id="18453" name="Text Box 27"/>
            <p:cNvSpPr txBox="1">
              <a:spLocks noChangeArrowheads="1"/>
            </p:cNvSpPr>
            <p:nvPr/>
          </p:nvSpPr>
          <p:spPr bwMode="auto">
            <a:xfrm>
              <a:off x="3503468" y="6131013"/>
              <a:ext cx="856471" cy="1755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/>
                <a:t>Channel 16</a:t>
              </a:r>
            </a:p>
          </p:txBody>
        </p:sp>
        <p:sp>
          <p:nvSpPr>
            <p:cNvPr id="18454" name="Text Box 28"/>
            <p:cNvSpPr txBox="1">
              <a:spLocks noChangeArrowheads="1"/>
            </p:cNvSpPr>
            <p:nvPr/>
          </p:nvSpPr>
          <p:spPr bwMode="auto">
            <a:xfrm>
              <a:off x="3683490" y="5847864"/>
              <a:ext cx="354590" cy="234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/>
                <a:t>…</a:t>
              </a:r>
            </a:p>
          </p:txBody>
        </p:sp>
        <p:sp>
          <p:nvSpPr>
            <p:cNvPr id="18455" name="Line 15"/>
            <p:cNvSpPr>
              <a:spLocks noChangeShapeType="1"/>
            </p:cNvSpPr>
            <p:nvPr/>
          </p:nvSpPr>
          <p:spPr bwMode="auto">
            <a:xfrm flipV="1">
              <a:off x="4826361" y="5549491"/>
              <a:ext cx="0" cy="255748"/>
            </a:xfrm>
            <a:prstGeom prst="line">
              <a:avLst/>
            </a:prstGeom>
            <a:noFill/>
            <a:ln w="28575">
              <a:solidFill>
                <a:srgbClr val="99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456" name="Line 17"/>
            <p:cNvSpPr>
              <a:spLocks noChangeShapeType="1"/>
            </p:cNvSpPr>
            <p:nvPr/>
          </p:nvSpPr>
          <p:spPr bwMode="auto">
            <a:xfrm flipV="1">
              <a:off x="4392670" y="5805239"/>
              <a:ext cx="2086625" cy="6089"/>
            </a:xfrm>
            <a:prstGeom prst="line">
              <a:avLst/>
            </a:prstGeom>
            <a:noFill/>
            <a:ln w="28575">
              <a:solidFill>
                <a:srgbClr val="99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457" name="Line 18"/>
            <p:cNvSpPr>
              <a:spLocks noChangeShapeType="1"/>
            </p:cNvSpPr>
            <p:nvPr/>
          </p:nvSpPr>
          <p:spPr bwMode="auto">
            <a:xfrm flipV="1">
              <a:off x="5579182" y="5543402"/>
              <a:ext cx="0" cy="255748"/>
            </a:xfrm>
            <a:prstGeom prst="line">
              <a:avLst/>
            </a:prstGeom>
            <a:noFill/>
            <a:ln w="28575">
              <a:solidFill>
                <a:srgbClr val="99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458" name="Line 19"/>
            <p:cNvSpPr>
              <a:spLocks noChangeShapeType="1"/>
            </p:cNvSpPr>
            <p:nvPr/>
          </p:nvSpPr>
          <p:spPr bwMode="auto">
            <a:xfrm flipV="1">
              <a:off x="6479295" y="5543402"/>
              <a:ext cx="0" cy="255748"/>
            </a:xfrm>
            <a:prstGeom prst="line">
              <a:avLst/>
            </a:prstGeom>
            <a:noFill/>
            <a:ln w="28575">
              <a:solidFill>
                <a:srgbClr val="99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459" name="Text Box 25"/>
            <p:cNvSpPr txBox="1">
              <a:spLocks noChangeArrowheads="1"/>
            </p:cNvSpPr>
            <p:nvPr/>
          </p:nvSpPr>
          <p:spPr bwMode="auto">
            <a:xfrm>
              <a:off x="3495285" y="5631696"/>
              <a:ext cx="863290" cy="292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/>
                <a:t>Electronics</a:t>
              </a:r>
            </a:p>
            <a:p>
              <a:r>
                <a:rPr lang="en-US" sz="1200" dirty="0"/>
                <a:t>Channel 1</a:t>
              </a:r>
            </a:p>
          </p:txBody>
        </p:sp>
        <p:sp>
          <p:nvSpPr>
            <p:cNvPr id="18460" name="Line 29"/>
            <p:cNvSpPr>
              <a:spLocks noChangeShapeType="1"/>
            </p:cNvSpPr>
            <p:nvPr/>
          </p:nvSpPr>
          <p:spPr bwMode="auto">
            <a:xfrm>
              <a:off x="4826361" y="4879675"/>
              <a:ext cx="0" cy="675905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461" name="Line 31"/>
            <p:cNvSpPr>
              <a:spLocks noChangeShapeType="1"/>
            </p:cNvSpPr>
            <p:nvPr/>
          </p:nvSpPr>
          <p:spPr bwMode="auto">
            <a:xfrm>
              <a:off x="5587365" y="4879675"/>
              <a:ext cx="0" cy="675905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462" name="Line 33"/>
            <p:cNvSpPr>
              <a:spLocks noChangeShapeType="1"/>
            </p:cNvSpPr>
            <p:nvPr/>
          </p:nvSpPr>
          <p:spPr bwMode="auto">
            <a:xfrm>
              <a:off x="6471112" y="4879675"/>
              <a:ext cx="0" cy="675905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463" name="Text Box 36"/>
            <p:cNvSpPr txBox="1">
              <a:spLocks noChangeArrowheads="1"/>
            </p:cNvSpPr>
            <p:nvPr/>
          </p:nvSpPr>
          <p:spPr bwMode="auto">
            <a:xfrm>
              <a:off x="4955922" y="5015668"/>
              <a:ext cx="420053" cy="292283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00CC00"/>
                  </a:solidFill>
                </a:rPr>
                <a:t>…</a:t>
              </a:r>
            </a:p>
          </p:txBody>
        </p:sp>
        <p:sp>
          <p:nvSpPr>
            <p:cNvPr id="18464" name="Text Box 37"/>
            <p:cNvSpPr txBox="1">
              <a:spLocks noChangeArrowheads="1"/>
            </p:cNvSpPr>
            <p:nvPr/>
          </p:nvSpPr>
          <p:spPr bwMode="auto">
            <a:xfrm>
              <a:off x="5806938" y="5003490"/>
              <a:ext cx="420053" cy="292283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00CC00"/>
                  </a:solidFill>
                </a:rPr>
                <a:t>…</a:t>
              </a:r>
            </a:p>
          </p:txBody>
        </p:sp>
        <p:sp>
          <p:nvSpPr>
            <p:cNvPr id="18465" name="Line 40"/>
            <p:cNvSpPr>
              <a:spLocks noChangeShapeType="1"/>
            </p:cNvSpPr>
            <p:nvPr/>
          </p:nvSpPr>
          <p:spPr bwMode="auto">
            <a:xfrm flipV="1">
              <a:off x="5505536" y="5549491"/>
              <a:ext cx="0" cy="663727"/>
            </a:xfrm>
            <a:prstGeom prst="line">
              <a:avLst/>
            </a:prstGeom>
            <a:noFill/>
            <a:ln w="28575">
              <a:solidFill>
                <a:srgbClr val="99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466" name="Line 42"/>
            <p:cNvSpPr>
              <a:spLocks noChangeShapeType="1"/>
            </p:cNvSpPr>
            <p:nvPr/>
          </p:nvSpPr>
          <p:spPr bwMode="auto">
            <a:xfrm>
              <a:off x="4392670" y="6207129"/>
              <a:ext cx="2765800" cy="6089"/>
            </a:xfrm>
            <a:prstGeom prst="line">
              <a:avLst/>
            </a:prstGeom>
            <a:noFill/>
            <a:ln w="28575">
              <a:solidFill>
                <a:srgbClr val="99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467" name="Line 43"/>
            <p:cNvSpPr>
              <a:spLocks noChangeShapeType="1"/>
            </p:cNvSpPr>
            <p:nvPr/>
          </p:nvSpPr>
          <p:spPr bwMode="auto">
            <a:xfrm flipV="1">
              <a:off x="6400800" y="5543402"/>
              <a:ext cx="0" cy="681994"/>
            </a:xfrm>
            <a:prstGeom prst="line">
              <a:avLst/>
            </a:prstGeom>
            <a:noFill/>
            <a:ln w="28575">
              <a:solidFill>
                <a:srgbClr val="99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468" name="Line 44"/>
            <p:cNvSpPr>
              <a:spLocks noChangeShapeType="1"/>
            </p:cNvSpPr>
            <p:nvPr/>
          </p:nvSpPr>
          <p:spPr bwMode="auto">
            <a:xfrm flipV="1">
              <a:off x="7142105" y="5543402"/>
              <a:ext cx="16366" cy="675905"/>
            </a:xfrm>
            <a:prstGeom prst="line">
              <a:avLst/>
            </a:prstGeom>
            <a:noFill/>
            <a:ln w="28575">
              <a:solidFill>
                <a:srgbClr val="99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469" name="Line 52"/>
            <p:cNvSpPr>
              <a:spLocks noChangeShapeType="1"/>
            </p:cNvSpPr>
            <p:nvPr/>
          </p:nvSpPr>
          <p:spPr bwMode="auto">
            <a:xfrm>
              <a:off x="5524630" y="4879675"/>
              <a:ext cx="0" cy="675905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470" name="Line 54"/>
            <p:cNvSpPr>
              <a:spLocks noChangeShapeType="1"/>
            </p:cNvSpPr>
            <p:nvPr/>
          </p:nvSpPr>
          <p:spPr bwMode="auto">
            <a:xfrm>
              <a:off x="6389283" y="4879675"/>
              <a:ext cx="0" cy="675905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471" name="Line 56"/>
            <p:cNvSpPr>
              <a:spLocks noChangeShapeType="1"/>
            </p:cNvSpPr>
            <p:nvPr/>
          </p:nvSpPr>
          <p:spPr bwMode="auto">
            <a:xfrm>
              <a:off x="7150287" y="4879675"/>
              <a:ext cx="0" cy="675905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472" name="Text Box 61"/>
            <p:cNvSpPr txBox="1">
              <a:spLocks noChangeArrowheads="1"/>
            </p:cNvSpPr>
            <p:nvPr/>
          </p:nvSpPr>
          <p:spPr bwMode="auto">
            <a:xfrm>
              <a:off x="3822599" y="4724400"/>
              <a:ext cx="3721201" cy="227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55000"/>
                </a:lnSpc>
              </a:pPr>
              <a:r>
                <a:rPr lang="en-US" sz="1600" dirty="0">
                  <a:latin typeface="Courier New" pitchFamily="49" charset="0"/>
                </a:rPr>
                <a:t>Strips:</a:t>
              </a:r>
              <a:r>
                <a:rPr lang="en-US" sz="1200" dirty="0">
                  <a:latin typeface="Courier New" pitchFamily="49" charset="0"/>
                </a:rPr>
                <a:t> 1     16 17    32 33    48</a:t>
              </a:r>
            </a:p>
          </p:txBody>
        </p:sp>
        <p:sp>
          <p:nvSpPr>
            <p:cNvPr id="18473" name="Text Box 63"/>
            <p:cNvSpPr txBox="1">
              <a:spLocks noChangeArrowheads="1"/>
            </p:cNvSpPr>
            <p:nvPr/>
          </p:nvSpPr>
          <p:spPr bwMode="auto">
            <a:xfrm>
              <a:off x="6617039" y="5003490"/>
              <a:ext cx="420053" cy="292283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00CC00"/>
                  </a:solidFill>
                </a:rPr>
                <a:t>…</a:t>
              </a:r>
            </a:p>
          </p:txBody>
        </p:sp>
      </p:grpSp>
      <p:grpSp>
        <p:nvGrpSpPr>
          <p:cNvPr id="18438" name="Group 28"/>
          <p:cNvGrpSpPr>
            <a:grpSpLocks noChangeAspect="1"/>
          </p:cNvGrpSpPr>
          <p:nvPr/>
        </p:nvGrpSpPr>
        <p:grpSpPr bwMode="auto">
          <a:xfrm>
            <a:off x="7315200" y="3505200"/>
            <a:ext cx="1693863" cy="2903538"/>
            <a:chOff x="5553075" y="1033463"/>
            <a:chExt cx="3289300" cy="5176837"/>
          </a:xfrm>
        </p:grpSpPr>
        <p:grpSp>
          <p:nvGrpSpPr>
            <p:cNvPr id="18441" name="Group 14"/>
            <p:cNvGrpSpPr>
              <a:grpSpLocks/>
            </p:cNvGrpSpPr>
            <p:nvPr/>
          </p:nvGrpSpPr>
          <p:grpSpPr bwMode="auto">
            <a:xfrm>
              <a:off x="6019802" y="1033462"/>
              <a:ext cx="2822576" cy="5176835"/>
              <a:chOff x="3858" y="849"/>
              <a:chExt cx="1778" cy="3261"/>
            </a:xfrm>
          </p:grpSpPr>
          <p:grpSp>
            <p:nvGrpSpPr>
              <p:cNvPr id="18444" name="Group 5"/>
              <p:cNvGrpSpPr>
                <a:grpSpLocks/>
              </p:cNvGrpSpPr>
              <p:nvPr/>
            </p:nvGrpSpPr>
            <p:grpSpPr bwMode="auto">
              <a:xfrm>
                <a:off x="4286" y="3513"/>
                <a:ext cx="1107" cy="597"/>
                <a:chOff x="476" y="3521"/>
                <a:chExt cx="1107" cy="597"/>
              </a:xfrm>
            </p:grpSpPr>
            <p:pic>
              <p:nvPicPr>
                <p:cNvPr id="18450" name="Picture 6" descr="Pictures_for_CMS_IN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l="28412" t="74628" r="61118" b="14662"/>
                <a:stretch>
                  <a:fillRect/>
                </a:stretch>
              </p:blipFill>
              <p:spPr bwMode="auto">
                <a:xfrm>
                  <a:off x="476" y="3533"/>
                  <a:ext cx="399" cy="5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51" name="Picture 7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833" y="3521"/>
                  <a:ext cx="414" cy="5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52" name="Picture 8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170" y="3521"/>
                  <a:ext cx="413" cy="5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8445" name="Group 13"/>
              <p:cNvGrpSpPr>
                <a:grpSpLocks/>
              </p:cNvGrpSpPr>
              <p:nvPr/>
            </p:nvGrpSpPr>
            <p:grpSpPr bwMode="auto">
              <a:xfrm>
                <a:off x="3858" y="849"/>
                <a:ext cx="1778" cy="2540"/>
                <a:chOff x="3816" y="879"/>
                <a:chExt cx="1778" cy="2540"/>
              </a:xfrm>
            </p:grpSpPr>
            <p:pic>
              <p:nvPicPr>
                <p:cNvPr id="18447" name="Picture 4" descr="Pictures_for_CMS_IN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l="45915" t="41499" r="9326" b="12393"/>
                <a:stretch>
                  <a:fillRect/>
                </a:stretch>
              </p:blipFill>
              <p:spPr bwMode="auto">
                <a:xfrm>
                  <a:off x="3850" y="879"/>
                  <a:ext cx="1744" cy="25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8448" name="Rectangle 10"/>
                <p:cNvSpPr>
                  <a:spLocks noChangeArrowheads="1"/>
                </p:cNvSpPr>
                <p:nvPr/>
              </p:nvSpPr>
              <p:spPr bwMode="auto">
                <a:xfrm>
                  <a:off x="3840" y="894"/>
                  <a:ext cx="138" cy="72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8449" name="Rectangle 12"/>
                <p:cNvSpPr>
                  <a:spLocks noChangeArrowheads="1"/>
                </p:cNvSpPr>
                <p:nvPr/>
              </p:nvSpPr>
              <p:spPr bwMode="auto">
                <a:xfrm>
                  <a:off x="3816" y="2190"/>
                  <a:ext cx="138" cy="72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18446" name="Line 9"/>
              <p:cNvSpPr>
                <a:spLocks noChangeShapeType="1"/>
              </p:cNvSpPr>
              <p:nvPr/>
            </p:nvSpPr>
            <p:spPr bwMode="auto">
              <a:xfrm>
                <a:off x="4830" y="3249"/>
                <a:ext cx="0" cy="27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8442" name="Oval 65"/>
            <p:cNvSpPr>
              <a:spLocks noChangeArrowheads="1"/>
            </p:cNvSpPr>
            <p:nvPr/>
          </p:nvSpPr>
          <p:spPr bwMode="auto">
            <a:xfrm>
              <a:off x="6391275" y="3476625"/>
              <a:ext cx="2266950" cy="1581150"/>
            </a:xfrm>
            <a:prstGeom prst="ellipse">
              <a:avLst/>
            </a:prstGeom>
            <a:noFill/>
            <a:ln w="28575">
              <a:solidFill>
                <a:srgbClr val="FF33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dirty="0"/>
            </a:p>
          </p:txBody>
        </p:sp>
        <p:sp>
          <p:nvSpPr>
            <p:cNvPr id="18443" name="AutoShape 68"/>
            <p:cNvSpPr>
              <a:spLocks noChangeArrowheads="1"/>
            </p:cNvSpPr>
            <p:nvPr/>
          </p:nvSpPr>
          <p:spPr bwMode="auto">
            <a:xfrm rot="-9986988">
              <a:off x="5553075" y="3819525"/>
              <a:ext cx="847725" cy="400050"/>
            </a:xfrm>
            <a:prstGeom prst="rightArrow">
              <a:avLst>
                <a:gd name="adj1" fmla="val 45241"/>
                <a:gd name="adj2" fmla="val 57538"/>
              </a:avLst>
            </a:prstGeom>
            <a:solidFill>
              <a:srgbClr val="FF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44" name="Content Placeholder 5"/>
          <p:cNvSpPr txBox="1">
            <a:spLocks/>
          </p:cNvSpPr>
          <p:nvPr/>
        </p:nvSpPr>
        <p:spPr>
          <a:xfrm>
            <a:off x="152400" y="4038600"/>
            <a:ext cx="3886200" cy="2590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Calibri" pitchFamily="34" charset="0"/>
                <a:cs typeface="+mn-cs"/>
              </a:rPr>
              <a:t>Solution requires new electronics for ME1/1</a:t>
            </a:r>
          </a:p>
          <a:p>
            <a:pPr marL="742950" lvl="1" indent="-28575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400" dirty="0">
                <a:latin typeface="Calibri" pitchFamily="34" charset="0"/>
              </a:rPr>
              <a:t>Front end (DCFEBs)</a:t>
            </a:r>
          </a:p>
          <a:p>
            <a:pPr marL="742950" lvl="1" indent="-28575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400" dirty="0">
                <a:latin typeface="Calibri" pitchFamily="34" charset="0"/>
                <a:cs typeface="+mn-cs"/>
              </a:rPr>
              <a:t>Related EMU </a:t>
            </a:r>
            <a:r>
              <a:rPr lang="en-US" sz="2400" dirty="0" smtClean="0">
                <a:latin typeface="Calibri" pitchFamily="34" charset="0"/>
                <a:cs typeface="+mn-cs"/>
              </a:rPr>
              <a:t>electronics</a:t>
            </a:r>
          </a:p>
          <a:p>
            <a:pPr marL="1200150" lvl="2" indent="-28575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latin typeface="Calibri" pitchFamily="34" charset="0"/>
                <a:cs typeface="+mn-cs"/>
              </a:rPr>
              <a:t>TMB, DMB</a:t>
            </a: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18440" name="Slide Number Placeholder 4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6462C2C-0ED7-473B-92F5-7E5A554F5937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914400"/>
            <a:ext cx="393382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657600"/>
            <a:ext cx="3957638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/>
          <a:lstStyle/>
          <a:p>
            <a:r>
              <a:rPr lang="en-US" dirty="0" smtClean="0">
                <a:solidFill>
                  <a:srgbClr val="9E0000"/>
                </a:solidFill>
              </a:rPr>
              <a:t>CSC: Frontend Trigger Problem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2400" y="990600"/>
            <a:ext cx="5105400" cy="5638800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Out-of-time PU induces deadtime at higher luminosity  </a:t>
            </a:r>
            <a:r>
              <a:rPr lang="en-US" dirty="0" smtClean="0">
                <a:latin typeface="Calibri" pitchFamily="34" charset="0"/>
                <a:sym typeface="Wingdings" pitchFamily="2" charset="2"/>
              </a:rPr>
              <a:t> look at PU100</a:t>
            </a:r>
            <a:endParaRPr lang="en-US" dirty="0" smtClean="0">
              <a:latin typeface="Calibri" pitchFamily="34" charset="0"/>
            </a:endParaRPr>
          </a:p>
          <a:p>
            <a:pPr>
              <a:defRPr/>
            </a:pPr>
            <a:r>
              <a:rPr lang="en-US" dirty="0" smtClean="0">
                <a:latin typeface="Calibri" pitchFamily="34" charset="0"/>
              </a:rPr>
              <a:t>Particular issue is the ME1/1 “TMB” building chamber track segments </a:t>
            </a:r>
          </a:p>
          <a:p>
            <a:pPr lvl="1">
              <a:defRPr/>
            </a:pPr>
            <a:r>
              <a:rPr lang="en-US" dirty="0" smtClean="0">
                <a:latin typeface="Calibri" pitchFamily="34" charset="0"/>
              </a:rPr>
              <a:t>Two aspects making ME1/1 special:</a:t>
            </a:r>
          </a:p>
          <a:p>
            <a:pPr lvl="2">
              <a:defRPr/>
            </a:pPr>
            <a:r>
              <a:rPr lang="en-US" dirty="0" smtClean="0">
                <a:latin typeface="Calibri" pitchFamily="34" charset="0"/>
              </a:rPr>
              <a:t>Very high occupancies</a:t>
            </a:r>
          </a:p>
          <a:p>
            <a:pPr lvl="2">
              <a:defRPr/>
            </a:pPr>
            <a:r>
              <a:rPr lang="en-US" dirty="0" smtClean="0">
                <a:latin typeface="Calibri" pitchFamily="34" charset="0"/>
              </a:rPr>
              <a:t>ME1/1 TMBs effectively serve two chambers (inner ME1/a, outer ME1/b)</a:t>
            </a:r>
          </a:p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Need better FPGA to maintain efficiency</a:t>
            </a:r>
          </a:p>
          <a:p>
            <a:pPr lvl="1">
              <a:defRPr/>
            </a:pPr>
            <a:r>
              <a:rPr lang="en-US" dirty="0" smtClean="0">
                <a:latin typeface="Calibri" pitchFamily="34" charset="0"/>
              </a:rPr>
              <a:t>The algorithm is ready (V. Khotilovich)</a:t>
            </a:r>
          </a:p>
          <a:p>
            <a:pPr lvl="1">
              <a:defRPr/>
            </a:pPr>
            <a:r>
              <a:rPr lang="en-US" dirty="0" smtClean="0">
                <a:latin typeface="Calibri" pitchFamily="34" charset="0"/>
              </a:rPr>
              <a:t>Design of prototype TMB completed</a:t>
            </a:r>
          </a:p>
          <a:p>
            <a:pPr>
              <a:defRPr/>
            </a:pPr>
            <a:r>
              <a:rPr lang="en-US" dirty="0" smtClean="0">
                <a:latin typeface="Calibri" pitchFamily="34" charset="0"/>
              </a:rPr>
              <a:t>Improve muon trigger efficiency for |</a:t>
            </a:r>
            <a:r>
              <a:rPr lang="en-US" dirty="0" smtClean="0">
                <a:latin typeface="Symbol" pitchFamily="18" charset="2"/>
              </a:rPr>
              <a:t>h</a:t>
            </a:r>
            <a:r>
              <a:rPr lang="en-US" dirty="0" smtClean="0">
                <a:latin typeface="Calibri" pitchFamily="34" charset="0"/>
              </a:rPr>
              <a:t>|&gt;2.1</a:t>
            </a:r>
          </a:p>
          <a:p>
            <a:pPr lvl="1">
              <a:defRPr/>
            </a:pPr>
            <a:r>
              <a:rPr lang="en-US" dirty="0" smtClean="0">
                <a:latin typeface="Calibri" pitchFamily="34" charset="0"/>
              </a:rPr>
              <a:t>Rate increase compensated by requiring 3 station coincidence for |</a:t>
            </a:r>
            <a:r>
              <a:rPr lang="en-US" dirty="0" smtClean="0">
                <a:latin typeface="Symbol" pitchFamily="18" charset="2"/>
              </a:rPr>
              <a:t>h</a:t>
            </a:r>
            <a:r>
              <a:rPr lang="en-US" dirty="0" smtClean="0">
                <a:latin typeface="Calibri" pitchFamily="34" charset="0"/>
              </a:rPr>
              <a:t>|&gt;2.1</a:t>
            </a:r>
          </a:p>
          <a:p>
            <a:pPr lvl="2">
              <a:defRPr/>
            </a:pPr>
            <a:r>
              <a:rPr lang="en-US" dirty="0" smtClean="0">
                <a:latin typeface="Calibri" pitchFamily="34" charset="0"/>
              </a:rPr>
              <a:t>With new TMB can do w/o efficiency loss</a:t>
            </a:r>
          </a:p>
          <a:p>
            <a:pPr lvl="2">
              <a:defRPr/>
            </a:pPr>
            <a:r>
              <a:rPr lang="en-US" dirty="0" smtClean="0">
                <a:latin typeface="Calibri" pitchFamily="34" charset="0"/>
              </a:rPr>
              <a:t>Needs firmware modifications in CSCTF</a:t>
            </a:r>
          </a:p>
        </p:txBody>
      </p:sp>
      <p:sp>
        <p:nvSpPr>
          <p:cNvPr id="410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8C67912-646C-46B6-B4FE-899C1B2E6A57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TMB_Mezz_2010.jpg"/>
          <p:cNvPicPr>
            <a:picLocks noChangeAspect="1"/>
          </p:cNvPicPr>
          <p:nvPr/>
        </p:nvPicPr>
        <p:blipFill>
          <a:blip r:embed="rId2" cstate="print"/>
          <a:srcRect l="6188" t="7031" r="2813" b="9141"/>
          <a:stretch>
            <a:fillRect/>
          </a:stretch>
        </p:blipFill>
        <p:spPr>
          <a:xfrm>
            <a:off x="2534036" y="1447800"/>
            <a:ext cx="5807006" cy="427927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5ADC19-FC45-43ED-B5F4-65B89D5D034C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 bwMode="auto">
          <a:xfrm>
            <a:off x="7010400" y="6400800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E3C283-254A-4CA8-95F7-42C46D52BD45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3225225"/>
            <a:ext cx="2514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Snap12 Fiber Receiver</a:t>
            </a:r>
          </a:p>
          <a:p>
            <a:pPr algn="ctr"/>
            <a:r>
              <a:rPr lang="en-US" sz="1600" dirty="0" smtClean="0">
                <a:solidFill>
                  <a:srgbClr val="00B050"/>
                </a:solidFill>
              </a:rPr>
              <a:t>- fibers from 7 CFEBs</a:t>
            </a:r>
            <a:endParaRPr lang="en-US" sz="1600" dirty="0">
              <a:solidFill>
                <a:srgbClr val="00B05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000636" y="3886200"/>
            <a:ext cx="1143000" cy="45720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0" y="1853625"/>
            <a:ext cx="2514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Snap12 Fiber Transmitter</a:t>
            </a:r>
          </a:p>
          <a:p>
            <a:pPr algn="ctr"/>
            <a:r>
              <a:rPr lang="en-US" sz="1600" dirty="0" smtClean="0">
                <a:solidFill>
                  <a:srgbClr val="00B050"/>
                </a:solidFill>
              </a:rPr>
              <a:t>- only for testing</a:t>
            </a:r>
            <a:endParaRPr lang="en-US" sz="1600" dirty="0">
              <a:solidFill>
                <a:srgbClr val="00B05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153036" y="2438400"/>
            <a:ext cx="990600" cy="60960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457200" y="6062662"/>
            <a:ext cx="37704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/>
              <a:t>I/O Voltage-level shifters, 3.3 V to 2.5 V</a:t>
            </a:r>
            <a:endParaRPr lang="en-US" sz="1600" dirty="0"/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1447800" y="914400"/>
            <a:ext cx="2514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Virtex</a:t>
            </a:r>
            <a:r>
              <a:rPr lang="en-US" sz="1600" dirty="0"/>
              <a:t>-</a:t>
            </a:r>
            <a:r>
              <a:rPr lang="en-US" sz="1600" dirty="0" smtClean="0"/>
              <a:t>6 </a:t>
            </a:r>
            <a:r>
              <a:rPr lang="en-US" sz="1600" dirty="0"/>
              <a:t>FPGA + PROMs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534036" y="1219200"/>
            <a:ext cx="3276600" cy="251460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485764" y="1219200"/>
            <a:ext cx="3829436" cy="251460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8"/>
          <p:cNvSpPr txBox="1">
            <a:spLocks noChangeArrowheads="1"/>
          </p:cNvSpPr>
          <p:nvPr/>
        </p:nvSpPr>
        <p:spPr bwMode="auto">
          <a:xfrm>
            <a:off x="6344036" y="914400"/>
            <a:ext cx="7096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/>
              <a:t>QPLL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5277236" y="1143000"/>
            <a:ext cx="1143000" cy="76200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889197" y="4038600"/>
            <a:ext cx="2159439" cy="2047155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4"/>
          <p:cNvSpPr txBox="1">
            <a:spLocks noChangeArrowheads="1"/>
          </p:cNvSpPr>
          <p:nvPr/>
        </p:nvSpPr>
        <p:spPr bwMode="auto">
          <a:xfrm>
            <a:off x="4591436" y="5867400"/>
            <a:ext cx="386676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/>
              <a:t>PCB Dimensions</a:t>
            </a:r>
            <a:r>
              <a:rPr lang="en-US" sz="1600" dirty="0"/>
              <a:t>:  7.5” wide by 5.9” high</a:t>
            </a:r>
          </a:p>
          <a:p>
            <a:r>
              <a:rPr lang="en-US" sz="1600" dirty="0"/>
              <a:t>11 mm clearance from TMB main board</a:t>
            </a:r>
          </a:p>
        </p:txBody>
      </p: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610600" cy="838200"/>
          </a:xfrm>
        </p:spPr>
        <p:txBody>
          <a:bodyPr/>
          <a:lstStyle/>
          <a:p>
            <a:r>
              <a:rPr lang="en-US" dirty="0" smtClean="0">
                <a:solidFill>
                  <a:srgbClr val="9E0000"/>
                </a:solidFill>
              </a:rPr>
              <a:t>TMB Mezzanine Prototype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884238"/>
          </a:xfrm>
        </p:spPr>
        <p:txBody>
          <a:bodyPr/>
          <a:lstStyle/>
          <a:p>
            <a:r>
              <a:rPr lang="en-US" dirty="0" smtClean="0">
                <a:solidFill>
                  <a:srgbClr val="9E0000"/>
                </a:solidFill>
              </a:rPr>
              <a:t>TMB Mezzanine Installation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5ADC19-FC45-43ED-B5F4-65B89D5D034C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5" name="Picture 4" descr="IMAG0124-s2.jpg"/>
          <p:cNvPicPr>
            <a:picLocks noChangeAspect="1"/>
          </p:cNvPicPr>
          <p:nvPr/>
        </p:nvPicPr>
        <p:blipFill>
          <a:blip r:embed="rId2" cstate="print"/>
          <a:srcRect l="11026" r="8270"/>
          <a:stretch>
            <a:fillRect/>
          </a:stretch>
        </p:blipFill>
        <p:spPr>
          <a:xfrm>
            <a:off x="838200" y="970587"/>
            <a:ext cx="4243173" cy="3144213"/>
          </a:xfrm>
          <a:prstGeom prst="rect">
            <a:avLst/>
          </a:prstGeom>
        </p:spPr>
      </p:pic>
      <p:pic>
        <p:nvPicPr>
          <p:cNvPr id="8" name="Picture 7" descr="IMAG0121-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1295400"/>
            <a:ext cx="2870803" cy="4800600"/>
          </a:xfrm>
          <a:prstGeom prst="rect">
            <a:avLst/>
          </a:prstGeom>
        </p:spPr>
      </p:pic>
      <p:pic>
        <p:nvPicPr>
          <p:cNvPr id="7" name="Picture 6" descr="IMAG0127-s2.jpg"/>
          <p:cNvPicPr>
            <a:picLocks noChangeAspect="1"/>
          </p:cNvPicPr>
          <p:nvPr/>
        </p:nvPicPr>
        <p:blipFill>
          <a:blip r:embed="rId4" cstate="print"/>
          <a:srcRect t="27657"/>
          <a:stretch>
            <a:fillRect/>
          </a:stretch>
        </p:blipFill>
        <p:spPr>
          <a:xfrm>
            <a:off x="381000" y="3969580"/>
            <a:ext cx="6324600" cy="27360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685800"/>
          </a:xfrm>
        </p:spPr>
        <p:txBody>
          <a:bodyPr/>
          <a:lstStyle/>
          <a:p>
            <a:r>
              <a:rPr lang="en-US" dirty="0" smtClean="0">
                <a:solidFill>
                  <a:srgbClr val="9E0000"/>
                </a:solidFill>
              </a:rPr>
              <a:t>TMB Upgrade Progress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55626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 smtClean="0"/>
              <a:t>Algorithm development and simulation</a:t>
            </a:r>
          </a:p>
          <a:p>
            <a:pPr lvl="1">
              <a:defRPr/>
            </a:pPr>
            <a:r>
              <a:rPr lang="en-US" dirty="0" smtClean="0">
                <a:solidFill>
                  <a:srgbClr val="00B050"/>
                </a:solidFill>
              </a:rPr>
              <a:t>This has been largely completed</a:t>
            </a:r>
          </a:p>
          <a:p>
            <a:pPr>
              <a:defRPr/>
            </a:pPr>
            <a:r>
              <a:rPr lang="en-US" dirty="0" smtClean="0"/>
              <a:t>Firmware design</a:t>
            </a:r>
          </a:p>
          <a:p>
            <a:pPr lvl="1">
              <a:defRPr/>
            </a:pPr>
            <a:r>
              <a:rPr lang="en-US" dirty="0" smtClean="0">
                <a:solidFill>
                  <a:srgbClr val="00B050"/>
                </a:solidFill>
              </a:rPr>
              <a:t>Old Virtex-2 firmware has been ported to Virtex-6</a:t>
            </a:r>
          </a:p>
          <a:p>
            <a:pPr lvl="2">
              <a:defRPr/>
            </a:pPr>
            <a:r>
              <a:rPr lang="en-US" dirty="0" smtClean="0">
                <a:solidFill>
                  <a:srgbClr val="7030A0"/>
                </a:solidFill>
              </a:rPr>
              <a:t>Still need to implement new trigger algorithm</a:t>
            </a:r>
          </a:p>
          <a:p>
            <a:pPr>
              <a:defRPr/>
            </a:pPr>
            <a:r>
              <a:rPr lang="en-US" dirty="0" smtClean="0"/>
              <a:t>Electronics Testing</a:t>
            </a:r>
          </a:p>
          <a:p>
            <a:pPr lvl="1">
              <a:defRPr/>
            </a:pPr>
            <a:r>
              <a:rPr lang="en-US" dirty="0" smtClean="0">
                <a:solidFill>
                  <a:srgbClr val="00B050"/>
                </a:solidFill>
              </a:rPr>
              <a:t>Cooling, Power and Mechanical Fit: all good</a:t>
            </a:r>
          </a:p>
          <a:p>
            <a:pPr lvl="2">
              <a:defRPr/>
            </a:pPr>
            <a:r>
              <a:rPr lang="en-US" dirty="0" smtClean="0">
                <a:solidFill>
                  <a:srgbClr val="7030A0"/>
                </a:solidFill>
              </a:rPr>
              <a:t>Less than 8 A draw on 3.3 V power supply</a:t>
            </a:r>
          </a:p>
          <a:p>
            <a:pPr lvl="2">
              <a:defRPr/>
            </a:pPr>
            <a:r>
              <a:rPr lang="en-US" dirty="0" smtClean="0">
                <a:solidFill>
                  <a:srgbClr val="7030A0"/>
                </a:solidFill>
              </a:rPr>
              <a:t>FPGA core temp maintained under 65 C</a:t>
            </a:r>
          </a:p>
          <a:p>
            <a:pPr lvl="1">
              <a:defRPr/>
            </a:pPr>
            <a:r>
              <a:rPr lang="en-US" dirty="0" smtClean="0">
                <a:solidFill>
                  <a:srgbClr val="00B050"/>
                </a:solidFill>
              </a:rPr>
              <a:t>Fiber communication from 7 CFEBs via Snap12</a:t>
            </a:r>
          </a:p>
          <a:p>
            <a:pPr lvl="2">
              <a:defRPr/>
            </a:pPr>
            <a:r>
              <a:rPr lang="en-US" dirty="0" smtClean="0">
                <a:solidFill>
                  <a:srgbClr val="7030A0"/>
                </a:solidFill>
              </a:rPr>
              <a:t>PRBG data tests perfect @3.2 gbps</a:t>
            </a:r>
          </a:p>
          <a:p>
            <a:pPr lvl="1">
              <a:defRPr/>
            </a:pPr>
            <a:r>
              <a:rPr lang="en-US" dirty="0" smtClean="0">
                <a:solidFill>
                  <a:srgbClr val="00B050"/>
                </a:solidFill>
              </a:rPr>
              <a:t>System integration tests, 8 communication paths</a:t>
            </a:r>
          </a:p>
          <a:p>
            <a:pPr lvl="2">
              <a:defRPr/>
            </a:pPr>
            <a:r>
              <a:rPr lang="en-US" dirty="0" smtClean="0">
                <a:solidFill>
                  <a:srgbClr val="7030A0"/>
                </a:solidFill>
              </a:rPr>
              <a:t>Signal connections: all good so far</a:t>
            </a:r>
          </a:p>
          <a:p>
            <a:pPr lvl="1">
              <a:defRPr/>
            </a:pPr>
            <a:r>
              <a:rPr lang="en-US" dirty="0" smtClean="0">
                <a:solidFill>
                  <a:srgbClr val="00B050"/>
                </a:solidFill>
              </a:rPr>
              <a:t>Radiation and SEU testing: OK so far, more coming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162B279-747B-4139-B0A8-FC03E239BB7E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/>
          <a:lstStyle/>
          <a:p>
            <a:r>
              <a:rPr lang="en-US" dirty="0" smtClean="0">
                <a:solidFill>
                  <a:srgbClr val="9E0000"/>
                </a:solidFill>
              </a:rPr>
              <a:t>TMB Integration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5410200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dirty="0" smtClean="0"/>
              <a:t>Integration with EMU system elements</a:t>
            </a:r>
          </a:p>
          <a:p>
            <a:pPr lvl="1">
              <a:defRPr/>
            </a:pPr>
            <a:r>
              <a:rPr lang="en-US" dirty="0" smtClean="0">
                <a:solidFill>
                  <a:srgbClr val="00B050"/>
                </a:solidFill>
              </a:rPr>
              <a:t>CCB, MPC, DMB and CFEB tests completed</a:t>
            </a:r>
          </a:p>
          <a:p>
            <a:r>
              <a:rPr lang="en-US" dirty="0" smtClean="0"/>
              <a:t>CFEB communication performance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Fiber reliability tested with PRBG data</a:t>
            </a:r>
          </a:p>
          <a:p>
            <a:pPr lvl="2"/>
            <a:r>
              <a:rPr lang="en-US" dirty="0" smtClean="0">
                <a:solidFill>
                  <a:srgbClr val="7030A0"/>
                </a:solidFill>
              </a:rPr>
              <a:t>Realistic operation proven with comparator pattern data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Cable function tests for backwards compatibility</a:t>
            </a:r>
          </a:p>
          <a:p>
            <a:pPr lvl="2"/>
            <a:r>
              <a:rPr lang="en-US" dirty="0" smtClean="0">
                <a:solidFill>
                  <a:srgbClr val="7030A0"/>
                </a:solidFill>
              </a:rPr>
              <a:t>Functionality proven with comparator pattern data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/>
              <a:t>DMB communication tests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CFEB comparator data transfers through TMB to DMB</a:t>
            </a:r>
          </a:p>
          <a:p>
            <a:r>
              <a:rPr lang="en-US" dirty="0" smtClean="0"/>
              <a:t>MPC pattern testing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Performed standard backplane communication tests</a:t>
            </a:r>
          </a:p>
          <a:p>
            <a:r>
              <a:rPr lang="en-US" dirty="0" smtClean="0"/>
              <a:t>CCB clock and command function tested</a:t>
            </a:r>
          </a:p>
          <a:p>
            <a:r>
              <a:rPr lang="en-US" dirty="0" smtClean="0"/>
              <a:t>Still to do: ALCT &amp; RPC I/O tests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Preparing infrastructure for this now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5ADC19-FC45-43ED-B5F4-65B89D5D034C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09600"/>
          </a:xfrm>
        </p:spPr>
        <p:txBody>
          <a:bodyPr/>
          <a:lstStyle/>
          <a:p>
            <a:r>
              <a:rPr lang="en-US" sz="3200" dirty="0" smtClean="0">
                <a:solidFill>
                  <a:srgbClr val="9E0000"/>
                </a:solidFill>
              </a:rPr>
              <a:t>Voltage Regulator Radiation Tests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534400" cy="6019800"/>
          </a:xfrm>
        </p:spPr>
        <p:txBody>
          <a:bodyPr/>
          <a:lstStyle/>
          <a:p>
            <a:r>
              <a:rPr lang="en-US" sz="2000" dirty="0" smtClean="0"/>
              <a:t>Testing performed at the Texas A&amp;M Nuclear Science Center</a:t>
            </a:r>
          </a:p>
          <a:p>
            <a:pPr lvl="1"/>
            <a:r>
              <a:rPr lang="en-US" sz="1600" dirty="0" smtClean="0"/>
              <a:t>1 megawatt reactor operating at 6 kW,  provides  9.9 *10</a:t>
            </a:r>
            <a:r>
              <a:rPr lang="en-US" sz="1600" baseline="30000" dirty="0" smtClean="0"/>
              <a:t>8</a:t>
            </a:r>
            <a:r>
              <a:rPr lang="en-US" sz="1600" dirty="0" smtClean="0"/>
              <a:t> n/cm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s</a:t>
            </a:r>
          </a:p>
          <a:p>
            <a:r>
              <a:rPr lang="en-US" sz="2000" dirty="0" smtClean="0"/>
              <a:t>Multiple samples of several COTS regulators, two exposures</a:t>
            </a:r>
          </a:p>
          <a:p>
            <a:pPr lvl="1"/>
            <a:r>
              <a:rPr lang="en-US" sz="1600" dirty="0" smtClean="0"/>
              <a:t>First exposure represents ~10 SLHC year dose</a:t>
            </a:r>
          </a:p>
          <a:p>
            <a:pPr lvl="1"/>
            <a:r>
              <a:rPr lang="en-US" sz="1600" dirty="0" smtClean="0"/>
              <a:t>Second exposure adds ~20 SLHC years, total of 30 year dose</a:t>
            </a:r>
            <a:endParaRPr lang="en-US" sz="2000" dirty="0" smtClean="0"/>
          </a:p>
          <a:p>
            <a:pPr lvl="1"/>
            <a:r>
              <a:rPr lang="en-US" sz="1600" dirty="0" smtClean="0"/>
              <a:t>Regulator performance tested before and after each exposure</a:t>
            </a:r>
          </a:p>
          <a:p>
            <a:pPr lvl="2"/>
            <a:r>
              <a:rPr lang="en-US" sz="1400" dirty="0" smtClean="0">
                <a:solidFill>
                  <a:srgbClr val="7030A0"/>
                </a:solidFill>
              </a:rPr>
              <a:t>Regulators were unpowered during exposure</a:t>
            </a:r>
          </a:p>
          <a:p>
            <a:pPr lvl="2"/>
            <a:endParaRPr lang="en-US" sz="1200" dirty="0" smtClean="0"/>
          </a:p>
          <a:p>
            <a:r>
              <a:rPr lang="en-US" sz="2000" dirty="0" smtClean="0"/>
              <a:t>Several regulators </a:t>
            </a:r>
            <a:r>
              <a:rPr lang="en-US" sz="2000" dirty="0" smtClean="0">
                <a:solidFill>
                  <a:srgbClr val="00B050"/>
                </a:solidFill>
              </a:rPr>
              <a:t>showed no ill-effects</a:t>
            </a:r>
          </a:p>
          <a:p>
            <a:pPr lvl="1"/>
            <a:r>
              <a:rPr lang="en-US" sz="1600" dirty="0" smtClean="0"/>
              <a:t>National Semi </a:t>
            </a:r>
            <a:r>
              <a:rPr lang="en-US" sz="1600" dirty="0" smtClean="0"/>
              <a:t>LP38501 and </a:t>
            </a:r>
            <a:r>
              <a:rPr lang="en-US" sz="1600" dirty="0" smtClean="0"/>
              <a:t>LP38853</a:t>
            </a:r>
          </a:p>
          <a:p>
            <a:pPr lvl="1"/>
            <a:r>
              <a:rPr lang="en-US" sz="1600" dirty="0" smtClean="0"/>
              <a:t>Micrel </a:t>
            </a:r>
            <a:r>
              <a:rPr lang="en-US" sz="1600" dirty="0" smtClean="0"/>
              <a:t>49500</a:t>
            </a:r>
            <a:r>
              <a:rPr lang="en-US" sz="1600" dirty="0" smtClean="0"/>
              <a:t> </a:t>
            </a:r>
            <a:r>
              <a:rPr lang="en-US" sz="1600" dirty="0" smtClean="0"/>
              <a:t>and</a:t>
            </a:r>
            <a:r>
              <a:rPr lang="en-US" sz="1600" dirty="0" smtClean="0"/>
              <a:t> 69502</a:t>
            </a:r>
            <a:endParaRPr lang="en-US" sz="1600" dirty="0" smtClean="0"/>
          </a:p>
          <a:p>
            <a:pPr lvl="1"/>
            <a:r>
              <a:rPr lang="en-US" sz="1600" dirty="0" smtClean="0"/>
              <a:t>TI TPS74901</a:t>
            </a:r>
            <a:endParaRPr lang="en-US" sz="2000" dirty="0" smtClean="0"/>
          </a:p>
          <a:p>
            <a:pPr lvl="2"/>
            <a:endParaRPr lang="en-US" sz="1200" dirty="0" smtClean="0"/>
          </a:p>
          <a:p>
            <a:r>
              <a:rPr lang="en-US" sz="2000" dirty="0" smtClean="0">
                <a:solidFill>
                  <a:srgbClr val="FF0000"/>
                </a:solidFill>
              </a:rPr>
              <a:t>Others did not fare so well…</a:t>
            </a:r>
          </a:p>
          <a:p>
            <a:pPr lvl="1"/>
            <a:r>
              <a:rPr lang="en-US" sz="1600" dirty="0" smtClean="0"/>
              <a:t>Maxim 8557</a:t>
            </a:r>
          </a:p>
          <a:p>
            <a:pPr lvl="1"/>
            <a:r>
              <a:rPr lang="en-US" sz="1600" dirty="0" smtClean="0"/>
              <a:t>Sharp PQ035ZN1, PQ05VY053, PQ070XZ</a:t>
            </a:r>
          </a:p>
          <a:p>
            <a:pPr lvl="1"/>
            <a:r>
              <a:rPr lang="en-US" sz="1600" dirty="0" smtClean="0"/>
              <a:t>TI TPS75601, TPS75901</a:t>
            </a:r>
          </a:p>
          <a:p>
            <a:pPr lvl="1"/>
            <a:r>
              <a:rPr lang="en-US" sz="1600" dirty="0" smtClean="0"/>
              <a:t>No improvement seen with additional cool-down time 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1ADDD0D-9013-4AB7-BE71-A023E484A4ED}" type="slidenum">
              <a:rPr lang="ru-RU" smtClean="0"/>
              <a:pPr/>
              <a:t>7</a:t>
            </a:fld>
            <a:endParaRPr lang="ru-RU" smtClean="0"/>
          </a:p>
        </p:txBody>
      </p:sp>
      <p:pic>
        <p:nvPicPr>
          <p:cNvPr id="5" name="Picture 4" descr="RegTestBrd_B2.jpg"/>
          <p:cNvPicPr>
            <a:picLocks noChangeAspect="1"/>
          </p:cNvPicPr>
          <p:nvPr/>
        </p:nvPicPr>
        <p:blipFill>
          <a:blip r:embed="rId2" cstate="print"/>
          <a:srcRect l="27000" t="1406" r="29250" b="57656"/>
          <a:stretch>
            <a:fillRect/>
          </a:stretch>
        </p:blipFill>
        <p:spPr>
          <a:xfrm>
            <a:off x="5257800" y="2819400"/>
            <a:ext cx="3751867" cy="280757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09600"/>
          </a:xfrm>
        </p:spPr>
        <p:txBody>
          <a:bodyPr/>
          <a:lstStyle/>
          <a:p>
            <a:r>
              <a:rPr lang="en-US" sz="3200" dirty="0" smtClean="0">
                <a:solidFill>
                  <a:srgbClr val="9E0000"/>
                </a:solidFill>
              </a:rPr>
              <a:t>SEU Testing of COTS Components (1)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839200" cy="5867400"/>
          </a:xfrm>
        </p:spPr>
        <p:txBody>
          <a:bodyPr/>
          <a:lstStyle/>
          <a:p>
            <a:r>
              <a:rPr lang="en-US" sz="2400" dirty="0" smtClean="0"/>
              <a:t>Testing performed at Texas A&amp;M Cyclotron</a:t>
            </a:r>
          </a:p>
          <a:p>
            <a:pPr lvl="1"/>
            <a:r>
              <a:rPr lang="en-US" sz="2000" dirty="0" smtClean="0"/>
              <a:t>55 MeV protons with uniform flux, collimated to 1.5” diam</a:t>
            </a:r>
          </a:p>
          <a:p>
            <a:pPr lvl="1"/>
            <a:r>
              <a:rPr lang="en-US" sz="2000" dirty="0" smtClean="0"/>
              <a:t>Maximum proton flux ~3 *10</a:t>
            </a:r>
            <a:r>
              <a:rPr lang="en-US" sz="2000" baseline="30000" dirty="0" smtClean="0"/>
              <a:t>7 </a:t>
            </a:r>
            <a:r>
              <a:rPr lang="en-US" sz="2000" dirty="0" smtClean="0"/>
              <a:t>cm</a:t>
            </a:r>
            <a:r>
              <a:rPr lang="en-US" sz="2000" baseline="30000" dirty="0" smtClean="0"/>
              <a:t>-2</a:t>
            </a:r>
            <a:r>
              <a:rPr lang="en-US" sz="2000" dirty="0" smtClean="0"/>
              <a:t>s</a:t>
            </a:r>
            <a:r>
              <a:rPr lang="en-US" sz="2000" baseline="30000" dirty="0" smtClean="0"/>
              <a:t>-1</a:t>
            </a:r>
            <a:endParaRPr lang="en-US" sz="2000" dirty="0" smtClean="0"/>
          </a:p>
          <a:p>
            <a:pPr lvl="1"/>
            <a:r>
              <a:rPr lang="en-US" sz="2000" dirty="0" smtClean="0"/>
              <a:t>45 to 90 minute runs on each target device, 5-10 kRad</a:t>
            </a:r>
          </a:p>
          <a:p>
            <a:r>
              <a:rPr lang="en-US" sz="2400" dirty="0" smtClean="0"/>
              <a:t>Two samples tested for each COTS component</a:t>
            </a:r>
          </a:p>
          <a:p>
            <a:pPr lvl="1"/>
            <a:r>
              <a:rPr lang="en-US" sz="2000" dirty="0" smtClean="0"/>
              <a:t>Reflex Photonics Snap12 Receiver:  r12-c01001</a:t>
            </a:r>
          </a:p>
          <a:p>
            <a:pPr lvl="2"/>
            <a:r>
              <a:rPr lang="en-US" sz="1800" dirty="0" smtClean="0"/>
              <a:t>PRBG data transfers @3.2 gbps on each of six links</a:t>
            </a:r>
          </a:p>
          <a:p>
            <a:pPr lvl="2"/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7030A0"/>
                </a:solidFill>
                <a:latin typeface="Symbol" pitchFamily="18" charset="2"/>
              </a:rPr>
              <a:t>s</a:t>
            </a:r>
            <a:r>
              <a:rPr lang="en-US" sz="1800" dirty="0" smtClean="0">
                <a:solidFill>
                  <a:srgbClr val="7030A0"/>
                </a:solidFill>
              </a:rPr>
              <a:t> = (8.18 </a:t>
            </a:r>
            <a:r>
              <a:rPr lang="en-US" sz="1800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±</a:t>
            </a:r>
            <a:r>
              <a:rPr lang="en-US" sz="1800" dirty="0" smtClean="0">
                <a:solidFill>
                  <a:srgbClr val="7030A0"/>
                </a:solidFill>
              </a:rPr>
              <a:t> 0.34) *10</a:t>
            </a:r>
            <a:r>
              <a:rPr lang="en-US" sz="1800" baseline="30000" dirty="0" smtClean="0">
                <a:solidFill>
                  <a:srgbClr val="7030A0"/>
                </a:solidFill>
              </a:rPr>
              <a:t>-9</a:t>
            </a:r>
            <a:r>
              <a:rPr lang="en-US" sz="1800" dirty="0" smtClean="0">
                <a:solidFill>
                  <a:srgbClr val="7030A0"/>
                </a:solidFill>
              </a:rPr>
              <a:t> cm</a:t>
            </a:r>
            <a:r>
              <a:rPr lang="en-US" sz="1800" baseline="30000" dirty="0" smtClean="0">
                <a:solidFill>
                  <a:srgbClr val="7030A0"/>
                </a:solidFill>
              </a:rPr>
              <a:t>2</a:t>
            </a:r>
            <a:r>
              <a:rPr lang="en-US" sz="1800" dirty="0" smtClean="0"/>
              <a:t>  </a:t>
            </a:r>
            <a:endParaRPr lang="en-US" sz="1800" dirty="0" smtClean="0">
              <a:solidFill>
                <a:srgbClr val="00B050"/>
              </a:solidFill>
            </a:endParaRPr>
          </a:p>
          <a:p>
            <a:pPr lvl="1"/>
            <a:r>
              <a:rPr lang="en-US" sz="2000" dirty="0" smtClean="0"/>
              <a:t>Reflex Photonics Snap12 Transmitter:  t12-c01001</a:t>
            </a:r>
          </a:p>
          <a:p>
            <a:pPr lvl="2"/>
            <a:r>
              <a:rPr lang="en-US" sz="1800" dirty="0" smtClean="0"/>
              <a:t>Tested for use in DMB upgrade</a:t>
            </a:r>
          </a:p>
          <a:p>
            <a:pPr lvl="2"/>
            <a:r>
              <a:rPr lang="en-US" sz="1800" dirty="0" smtClean="0"/>
              <a:t>PRBG data transfers @3.2 gbps on each of six links</a:t>
            </a:r>
          </a:p>
          <a:p>
            <a:pPr lvl="2"/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7030A0"/>
                </a:solidFill>
                <a:latin typeface="Symbol" pitchFamily="18" charset="2"/>
              </a:rPr>
              <a:t>s</a:t>
            </a:r>
            <a:r>
              <a:rPr lang="en-US" sz="1800" dirty="0" smtClean="0">
                <a:solidFill>
                  <a:srgbClr val="7030A0"/>
                </a:solidFill>
              </a:rPr>
              <a:t> = (7.31 </a:t>
            </a:r>
            <a:r>
              <a:rPr lang="en-US" sz="1800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±</a:t>
            </a:r>
            <a:r>
              <a:rPr lang="en-US" sz="1800" dirty="0" smtClean="0">
                <a:solidFill>
                  <a:srgbClr val="7030A0"/>
                </a:solidFill>
              </a:rPr>
              <a:t> 2.44) *10</a:t>
            </a:r>
            <a:r>
              <a:rPr lang="en-US" sz="1800" baseline="30000" dirty="0" smtClean="0">
                <a:solidFill>
                  <a:srgbClr val="7030A0"/>
                </a:solidFill>
              </a:rPr>
              <a:t>-11</a:t>
            </a:r>
            <a:r>
              <a:rPr lang="en-US" sz="1800" dirty="0" smtClean="0">
                <a:solidFill>
                  <a:srgbClr val="7030A0"/>
                </a:solidFill>
              </a:rPr>
              <a:t> cm</a:t>
            </a:r>
            <a:r>
              <a:rPr lang="en-US" sz="1800" baseline="30000" dirty="0" smtClean="0">
                <a:solidFill>
                  <a:srgbClr val="7030A0"/>
                </a:solidFill>
              </a:rPr>
              <a:t>2</a:t>
            </a:r>
            <a:r>
              <a:rPr lang="en-US" sz="1800" dirty="0" smtClean="0"/>
              <a:t>  </a:t>
            </a:r>
            <a:endParaRPr lang="en-US" sz="1800" dirty="0" smtClean="0">
              <a:solidFill>
                <a:srgbClr val="00B050"/>
              </a:solidFill>
            </a:endParaRPr>
          </a:p>
          <a:p>
            <a:pPr lvl="1"/>
            <a:r>
              <a:rPr lang="en-US" sz="2000" dirty="0" smtClean="0"/>
              <a:t>Finisar Optical Transceiver:  ftlf8524e2gnl</a:t>
            </a:r>
          </a:p>
          <a:p>
            <a:pPr lvl="2"/>
            <a:r>
              <a:rPr lang="en-US" sz="1800" dirty="0" smtClean="0"/>
              <a:t>Tested for use in CFEB upgrade</a:t>
            </a:r>
          </a:p>
          <a:p>
            <a:pPr lvl="2"/>
            <a:r>
              <a:rPr lang="en-US" sz="1800" dirty="0" smtClean="0"/>
              <a:t>randomized GbE data packets to PC</a:t>
            </a:r>
          </a:p>
          <a:p>
            <a:pPr lvl="2"/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7030A0"/>
                </a:solidFill>
                <a:latin typeface="Symbol" pitchFamily="18" charset="2"/>
              </a:rPr>
              <a:t>s</a:t>
            </a:r>
            <a:r>
              <a:rPr lang="en-US" sz="1800" dirty="0" smtClean="0">
                <a:solidFill>
                  <a:srgbClr val="7030A0"/>
                </a:solidFill>
              </a:rPr>
              <a:t> = (1.02 </a:t>
            </a:r>
            <a:r>
              <a:rPr lang="en-US" sz="1800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±</a:t>
            </a:r>
            <a:r>
              <a:rPr lang="en-US" sz="1800" dirty="0" smtClean="0">
                <a:solidFill>
                  <a:srgbClr val="7030A0"/>
                </a:solidFill>
              </a:rPr>
              <a:t> 0.27) *10</a:t>
            </a:r>
            <a:r>
              <a:rPr lang="en-US" sz="1800" baseline="30000" dirty="0" smtClean="0">
                <a:solidFill>
                  <a:srgbClr val="7030A0"/>
                </a:solidFill>
              </a:rPr>
              <a:t>-10</a:t>
            </a:r>
            <a:r>
              <a:rPr lang="en-US" sz="1800" dirty="0" smtClean="0">
                <a:solidFill>
                  <a:srgbClr val="7030A0"/>
                </a:solidFill>
              </a:rPr>
              <a:t> cm</a:t>
            </a:r>
            <a:r>
              <a:rPr lang="en-US" sz="1800" baseline="30000" dirty="0" smtClean="0">
                <a:solidFill>
                  <a:srgbClr val="7030A0"/>
                </a:solidFill>
              </a:rPr>
              <a:t>2</a:t>
            </a:r>
            <a:r>
              <a:rPr lang="en-US" sz="1800" dirty="0" smtClean="0"/>
              <a:t>  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3B5F8FA-BDB7-480B-BFD8-B254F08C92BA}" type="slidenum">
              <a:rPr lang="ru-RU" smtClean="0"/>
              <a:pPr/>
              <a:t>8</a:t>
            </a:fld>
            <a:endParaRPr lang="ru-RU" smtClean="0"/>
          </a:p>
        </p:txBody>
      </p:sp>
      <p:pic>
        <p:nvPicPr>
          <p:cNvPr id="5" name="Picture 4" descr="Mezz2010_BeamPhoto-1sm.JPG"/>
          <p:cNvPicPr>
            <a:picLocks noChangeAspect="1"/>
          </p:cNvPicPr>
          <p:nvPr/>
        </p:nvPicPr>
        <p:blipFill>
          <a:blip r:embed="rId2" cstate="print"/>
          <a:srcRect l="39964" t="14911" r="1599" b="21302"/>
          <a:stretch>
            <a:fillRect/>
          </a:stretch>
        </p:blipFill>
        <p:spPr>
          <a:xfrm>
            <a:off x="6156613" y="4648200"/>
            <a:ext cx="2606387" cy="213498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09600"/>
          </a:xfrm>
        </p:spPr>
        <p:txBody>
          <a:bodyPr/>
          <a:lstStyle/>
          <a:p>
            <a:r>
              <a:rPr lang="en-US" sz="3200" dirty="0" smtClean="0">
                <a:solidFill>
                  <a:srgbClr val="9E0000"/>
                </a:solidFill>
              </a:rPr>
              <a:t>SEU Testing of COTS Components (2)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839200" cy="5867400"/>
          </a:xfrm>
        </p:spPr>
        <p:txBody>
          <a:bodyPr/>
          <a:lstStyle/>
          <a:p>
            <a:r>
              <a:rPr lang="en-US" sz="2400" dirty="0" smtClean="0"/>
              <a:t>Xilinx Virtex-6 FPGA:  xc6vlx195t-2ffg1156ces</a:t>
            </a:r>
          </a:p>
          <a:p>
            <a:pPr lvl="1"/>
            <a:r>
              <a:rPr lang="en-US" sz="2000" dirty="0" smtClean="0"/>
              <a:t>GTX Transceiver (55% used)</a:t>
            </a:r>
            <a:endParaRPr lang="en-US" sz="2000" dirty="0" smtClean="0">
              <a:solidFill>
                <a:srgbClr val="00B050"/>
              </a:solidFill>
              <a:sym typeface="Wingdings" pitchFamily="2" charset="2"/>
            </a:endParaRPr>
          </a:p>
          <a:p>
            <a:pPr lvl="2"/>
            <a:r>
              <a:rPr lang="en-US" sz="1800" dirty="0" smtClean="0"/>
              <a:t>PRBG data transfers @3.2 gbps </a:t>
            </a:r>
          </a:p>
          <a:p>
            <a:pPr lvl="2"/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7030A0"/>
                </a:solidFill>
                <a:latin typeface="Symbol" pitchFamily="18" charset="2"/>
              </a:rPr>
              <a:t>s</a:t>
            </a:r>
            <a:r>
              <a:rPr lang="en-US" sz="1800" dirty="0" smtClean="0">
                <a:solidFill>
                  <a:srgbClr val="7030A0"/>
                </a:solidFill>
              </a:rPr>
              <a:t> = (7.55 </a:t>
            </a:r>
            <a:r>
              <a:rPr lang="en-US" sz="1800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±</a:t>
            </a:r>
            <a:r>
              <a:rPr lang="en-US" sz="1800" dirty="0" smtClean="0">
                <a:solidFill>
                  <a:srgbClr val="7030A0"/>
                </a:solidFill>
              </a:rPr>
              <a:t> .79) *10</a:t>
            </a:r>
            <a:r>
              <a:rPr lang="en-US" sz="1800" baseline="30000" dirty="0" smtClean="0">
                <a:solidFill>
                  <a:srgbClr val="7030A0"/>
                </a:solidFill>
              </a:rPr>
              <a:t>-10</a:t>
            </a:r>
            <a:r>
              <a:rPr lang="en-US" sz="1800" dirty="0" smtClean="0">
                <a:solidFill>
                  <a:srgbClr val="7030A0"/>
                </a:solidFill>
              </a:rPr>
              <a:t> cm</a:t>
            </a:r>
            <a:r>
              <a:rPr lang="en-US" sz="1800" baseline="30000" dirty="0" smtClean="0">
                <a:solidFill>
                  <a:srgbClr val="7030A0"/>
                </a:solidFill>
              </a:rPr>
              <a:t>2</a:t>
            </a:r>
            <a:endParaRPr lang="en-US" sz="1800" dirty="0" smtClean="0">
              <a:solidFill>
                <a:srgbClr val="00B050"/>
              </a:solidFill>
            </a:endParaRPr>
          </a:p>
          <a:p>
            <a:pPr lvl="1"/>
            <a:r>
              <a:rPr lang="en-US" sz="2000" dirty="0" smtClean="0"/>
              <a:t>Block RAM (74% used)</a:t>
            </a:r>
          </a:p>
          <a:p>
            <a:pPr lvl="2"/>
            <a:r>
              <a:rPr lang="en-US" sz="1800" dirty="0" smtClean="0">
                <a:sym typeface="Wingdings" pitchFamily="2" charset="2"/>
              </a:rPr>
              <a:t>4 kB BRAM readout to PC   </a:t>
            </a:r>
            <a:r>
              <a:rPr lang="en-US" sz="1800" dirty="0" smtClean="0">
                <a:solidFill>
                  <a:srgbClr val="FF0000"/>
                </a:solidFill>
                <a:sym typeface="Wingdings" pitchFamily="2" charset="2"/>
              </a:rPr>
              <a:t>*No SEU Mitigation </a:t>
            </a:r>
            <a:r>
              <a:rPr lang="en-US" sz="1800" dirty="0" smtClean="0">
                <a:solidFill>
                  <a:srgbClr val="FF0000"/>
                </a:solidFill>
                <a:sym typeface="Wingdings" pitchFamily="2" charset="2"/>
              </a:rPr>
              <a:t>Logic implemented*</a:t>
            </a:r>
            <a:endParaRPr lang="en-US" sz="1800" dirty="0" smtClean="0">
              <a:solidFill>
                <a:srgbClr val="FF0000"/>
              </a:solidFill>
            </a:endParaRPr>
          </a:p>
          <a:p>
            <a:pPr lvl="2"/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7030A0"/>
                </a:solidFill>
                <a:latin typeface="Symbol" pitchFamily="18" charset="2"/>
              </a:rPr>
              <a:t>s</a:t>
            </a:r>
            <a:r>
              <a:rPr lang="en-US" sz="1800" dirty="0" smtClean="0">
                <a:solidFill>
                  <a:srgbClr val="7030A0"/>
                </a:solidFill>
              </a:rPr>
              <a:t> = (5.69 </a:t>
            </a:r>
            <a:r>
              <a:rPr lang="en-US" sz="1800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±</a:t>
            </a:r>
            <a:r>
              <a:rPr lang="en-US" sz="1800" dirty="0" smtClean="0">
                <a:solidFill>
                  <a:srgbClr val="7030A0"/>
                </a:solidFill>
              </a:rPr>
              <a:t> .58) *10</a:t>
            </a:r>
            <a:r>
              <a:rPr lang="en-US" sz="1800" baseline="30000" dirty="0" smtClean="0">
                <a:solidFill>
                  <a:srgbClr val="7030A0"/>
                </a:solidFill>
              </a:rPr>
              <a:t>-8</a:t>
            </a:r>
            <a:r>
              <a:rPr lang="en-US" sz="1800" dirty="0" smtClean="0">
                <a:solidFill>
                  <a:srgbClr val="7030A0"/>
                </a:solidFill>
              </a:rPr>
              <a:t> cm</a:t>
            </a:r>
            <a:r>
              <a:rPr lang="en-US" sz="1800" baseline="30000" dirty="0" smtClean="0">
                <a:solidFill>
                  <a:srgbClr val="7030A0"/>
                </a:solidFill>
              </a:rPr>
              <a:t>2</a:t>
            </a:r>
            <a:endParaRPr lang="en-US" sz="1800" dirty="0" smtClean="0"/>
          </a:p>
          <a:p>
            <a:pPr lvl="1"/>
            <a:r>
              <a:rPr lang="en-US" sz="2000" dirty="0" smtClean="0"/>
              <a:t>CLB (38% used):</a:t>
            </a:r>
          </a:p>
          <a:p>
            <a:pPr lvl="2"/>
            <a:r>
              <a:rPr lang="en-US" sz="1800" dirty="0" smtClean="0">
                <a:sym typeface="Wingdings" pitchFamily="2" charset="2"/>
              </a:rPr>
              <a:t>4 kB CLB-RAM readout to PC   </a:t>
            </a:r>
            <a:r>
              <a:rPr lang="en-US" sz="1800" dirty="0" smtClean="0">
                <a:solidFill>
                  <a:srgbClr val="FF0000"/>
                </a:solidFill>
                <a:sym typeface="Wingdings" pitchFamily="2" charset="2"/>
              </a:rPr>
              <a:t>*No SEU Mitigation </a:t>
            </a:r>
            <a:r>
              <a:rPr lang="en-US" sz="1800" dirty="0" smtClean="0">
                <a:solidFill>
                  <a:srgbClr val="FF0000"/>
                </a:solidFill>
                <a:sym typeface="Wingdings" pitchFamily="2" charset="2"/>
              </a:rPr>
              <a:t>Logic implemented*</a:t>
            </a:r>
            <a:endParaRPr lang="en-US" sz="1800" dirty="0" smtClean="0">
              <a:sym typeface="Wingdings" pitchFamily="2" charset="2"/>
            </a:endParaRPr>
          </a:p>
          <a:p>
            <a:pPr lvl="2"/>
            <a:r>
              <a:rPr lang="en-US" sz="1800" dirty="0" smtClean="0">
                <a:sym typeface="Wingdings" pitchFamily="2" charset="2"/>
              </a:rPr>
              <a:t> </a:t>
            </a:r>
            <a:r>
              <a:rPr lang="en-US" sz="1800" dirty="0" smtClean="0">
                <a:solidFill>
                  <a:srgbClr val="7030A0"/>
                </a:solidFill>
                <a:latin typeface="Symbol" pitchFamily="18" charset="2"/>
              </a:rPr>
              <a:t>s</a:t>
            </a:r>
            <a:r>
              <a:rPr lang="en-US" sz="1800" dirty="0" smtClean="0">
                <a:solidFill>
                  <a:srgbClr val="7030A0"/>
                </a:solidFill>
              </a:rPr>
              <a:t> = (3.71 </a:t>
            </a:r>
            <a:r>
              <a:rPr lang="en-US" sz="1800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±</a:t>
            </a:r>
            <a:r>
              <a:rPr lang="en-US" sz="1800" dirty="0" smtClean="0">
                <a:solidFill>
                  <a:srgbClr val="7030A0"/>
                </a:solidFill>
              </a:rPr>
              <a:t> .47) *10</a:t>
            </a:r>
            <a:r>
              <a:rPr lang="en-US" sz="1800" baseline="30000" dirty="0" smtClean="0">
                <a:solidFill>
                  <a:srgbClr val="7030A0"/>
                </a:solidFill>
              </a:rPr>
              <a:t>-8</a:t>
            </a:r>
            <a:r>
              <a:rPr lang="en-US" sz="1800" dirty="0" smtClean="0">
                <a:solidFill>
                  <a:srgbClr val="7030A0"/>
                </a:solidFill>
              </a:rPr>
              <a:t> cm</a:t>
            </a:r>
            <a:r>
              <a:rPr lang="en-US" sz="1800" baseline="30000" dirty="0" smtClean="0">
                <a:solidFill>
                  <a:srgbClr val="7030A0"/>
                </a:solidFill>
              </a:rPr>
              <a:t>2</a:t>
            </a:r>
            <a:r>
              <a:rPr lang="en-US" sz="1800" dirty="0" smtClean="0"/>
              <a:t> </a:t>
            </a:r>
            <a:endParaRPr lang="en-US" dirty="0" smtClean="0"/>
          </a:p>
          <a:p>
            <a:r>
              <a:rPr lang="en-US" sz="2400" dirty="0" smtClean="0"/>
              <a:t>TI Bus-Exchange Level-Shifter:  sn74cb3t16212</a:t>
            </a:r>
          </a:p>
          <a:p>
            <a:pPr lvl="1"/>
            <a:r>
              <a:rPr lang="en-US" sz="2000" dirty="0" smtClean="0"/>
              <a:t>PRBG data transfers @15 MHz</a:t>
            </a:r>
          </a:p>
          <a:p>
            <a:pPr lvl="1"/>
            <a:r>
              <a:rPr lang="en-US" sz="2000" dirty="0" smtClean="0"/>
              <a:t>No SEU observed,  </a:t>
            </a:r>
            <a:r>
              <a:rPr lang="en-US" sz="2000" dirty="0" smtClean="0">
                <a:solidFill>
                  <a:srgbClr val="7030A0"/>
                </a:solidFill>
                <a:latin typeface="Symbol" pitchFamily="18" charset="2"/>
              </a:rPr>
              <a:t>s</a:t>
            </a:r>
            <a:r>
              <a:rPr lang="en-US" sz="2000" baseline="-25000" dirty="0" smtClean="0">
                <a:solidFill>
                  <a:srgbClr val="7030A0"/>
                </a:solidFill>
                <a:latin typeface="Symbol" pitchFamily="18" charset="2"/>
              </a:rPr>
              <a:t>90%</a:t>
            </a:r>
            <a:r>
              <a:rPr lang="en-US" sz="2000" dirty="0" smtClean="0">
                <a:solidFill>
                  <a:srgbClr val="7030A0"/>
                </a:solidFill>
              </a:rPr>
              <a:t> &lt; 1.73 *10</a:t>
            </a:r>
            <a:r>
              <a:rPr lang="en-US" sz="2000" baseline="30000" dirty="0" smtClean="0">
                <a:solidFill>
                  <a:srgbClr val="7030A0"/>
                </a:solidFill>
              </a:rPr>
              <a:t>-11</a:t>
            </a:r>
            <a:r>
              <a:rPr lang="en-US" sz="2000" dirty="0" smtClean="0">
                <a:solidFill>
                  <a:srgbClr val="7030A0"/>
                </a:solidFill>
              </a:rPr>
              <a:t> cm</a:t>
            </a:r>
            <a:r>
              <a:rPr lang="en-US" sz="2000" baseline="30000" dirty="0" smtClean="0">
                <a:solidFill>
                  <a:srgbClr val="7030A0"/>
                </a:solidFill>
              </a:rPr>
              <a:t>2</a:t>
            </a:r>
            <a:r>
              <a:rPr lang="en-US" sz="2000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endParaRPr lang="en-US" sz="2000" dirty="0" smtClean="0"/>
          </a:p>
          <a:p>
            <a:r>
              <a:rPr lang="en-US" sz="2400" dirty="0" smtClean="0">
                <a:solidFill>
                  <a:schemeClr val="accent2"/>
                </a:solidFill>
              </a:rPr>
              <a:t>Additional SEU testing is planned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Implement mitigation in firmware</a:t>
            </a:r>
          </a:p>
          <a:p>
            <a:pPr lvl="1"/>
            <a:r>
              <a:rPr lang="en-US" sz="2000" dirty="0" smtClean="0"/>
              <a:t>Use higher-rate beam for increased dose, </a:t>
            </a:r>
            <a:r>
              <a:rPr lang="en-US" sz="2000" dirty="0" smtClean="0">
                <a:solidFill>
                  <a:srgbClr val="FF0000"/>
                </a:solidFill>
              </a:rPr>
              <a:t>~50 kRad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3B5F8FA-BDB7-480B-BFD8-B254F08C92BA}" type="slidenum">
              <a:rPr lang="ru-RU" smtClean="0"/>
              <a:pPr/>
              <a:t>9</a:t>
            </a:fld>
            <a:endParaRPr lang="ru-RU" smtClean="0"/>
          </a:p>
        </p:txBody>
      </p:sp>
      <p:pic>
        <p:nvPicPr>
          <p:cNvPr id="5" name="Picture 4" descr="Mezz2010_BeamPhoto-3sm.JPG"/>
          <p:cNvPicPr>
            <a:picLocks noChangeAspect="1"/>
          </p:cNvPicPr>
          <p:nvPr/>
        </p:nvPicPr>
        <p:blipFill>
          <a:blip r:embed="rId2" cstate="print"/>
          <a:srcRect l="28774" t="31953" r="3197" b="14911"/>
          <a:stretch>
            <a:fillRect/>
          </a:stretch>
        </p:blipFill>
        <p:spPr>
          <a:xfrm>
            <a:off x="6172200" y="4548752"/>
            <a:ext cx="2667000" cy="156324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28430</TotalTime>
  <Words>1029</Words>
  <Application>Microsoft Office PowerPoint</Application>
  <PresentationFormat>On-screen Show (4:3)</PresentationFormat>
  <Paragraphs>172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CSC Frontend Trigger Electronics Upgrade</vt:lpstr>
      <vt:lpstr>CSC: Frontend Trigger Problem</vt:lpstr>
      <vt:lpstr>TMB Mezzanine Prototype</vt:lpstr>
      <vt:lpstr>TMB Mezzanine Installation</vt:lpstr>
      <vt:lpstr>TMB Upgrade Progress</vt:lpstr>
      <vt:lpstr>TMB Integration Testing</vt:lpstr>
      <vt:lpstr>Voltage Regulator Radiation Tests</vt:lpstr>
      <vt:lpstr>SEU Testing of COTS Components (1)</vt:lpstr>
      <vt:lpstr>SEU Testing of COTS Components (2)</vt:lpstr>
      <vt:lpstr>Coming Soon</vt:lpstr>
      <vt:lpstr>CSC TMB Upgrade Outlook</vt:lpstr>
      <vt:lpstr>Extras</vt:lpstr>
      <vt:lpstr>CSC: The “Ganging” Problem</vt:lpstr>
    </vt:vector>
  </TitlesOfParts>
  <Company>&lt;arabianhorse&gt;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2008-12-11</dc:title>
  <dc:creator>Vadim Khotilovich</dc:creator>
  <cp:lastModifiedBy>gilmore</cp:lastModifiedBy>
  <cp:revision>279</cp:revision>
  <dcterms:created xsi:type="dcterms:W3CDTF">2010-03-06T00:47:09Z</dcterms:created>
  <dcterms:modified xsi:type="dcterms:W3CDTF">2011-11-08T19:23:48Z</dcterms:modified>
</cp:coreProperties>
</file>