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34"/>
  </p:notesMasterIdLst>
  <p:sldIdLst>
    <p:sldId id="259" r:id="rId6"/>
    <p:sldId id="266" r:id="rId7"/>
    <p:sldId id="294" r:id="rId8"/>
    <p:sldId id="269" r:id="rId9"/>
    <p:sldId id="276" r:id="rId10"/>
    <p:sldId id="277" r:id="rId11"/>
    <p:sldId id="278" r:id="rId12"/>
    <p:sldId id="267" r:id="rId13"/>
    <p:sldId id="293" r:id="rId14"/>
    <p:sldId id="268" r:id="rId15"/>
    <p:sldId id="270" r:id="rId16"/>
    <p:sldId id="271" r:id="rId17"/>
    <p:sldId id="272" r:id="rId18"/>
    <p:sldId id="273" r:id="rId19"/>
    <p:sldId id="275" r:id="rId20"/>
    <p:sldId id="279" r:id="rId21"/>
    <p:sldId id="284" r:id="rId22"/>
    <p:sldId id="292" r:id="rId23"/>
    <p:sldId id="290" r:id="rId24"/>
    <p:sldId id="291" r:id="rId25"/>
    <p:sldId id="287" r:id="rId26"/>
    <p:sldId id="288" r:id="rId27"/>
    <p:sldId id="289" r:id="rId28"/>
    <p:sldId id="274" r:id="rId29"/>
    <p:sldId id="280" r:id="rId30"/>
    <p:sldId id="281" r:id="rId31"/>
    <p:sldId id="282" r:id="rId32"/>
    <p:sldId id="295" r:id="rId33"/>
  </p:sldIdLst>
  <p:sldSz cx="9144000" cy="6858000" type="screen4x3"/>
  <p:notesSz cx="6810375" cy="99425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FF"/>
    <a:srgbClr val="00CC00"/>
    <a:srgbClr val="000000"/>
    <a:srgbClr val="4F81B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971" autoAdjust="0"/>
  </p:normalViewPr>
  <p:slideViewPr>
    <p:cSldViewPr>
      <p:cViewPr varScale="1">
        <p:scale>
          <a:sx n="65" d="100"/>
          <a:sy n="65" d="100"/>
        </p:scale>
        <p:origin x="-6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25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A6D62FB-A90B-4D19-A277-E89C19D5EE54}" type="datetimeFigureOut">
              <a:rPr lang="en-GB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22813"/>
            <a:ext cx="5448300" cy="44735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25" y="9444038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B99F54E-DF26-4306-877B-C61CFF939E6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GB" dirty="0" smtClean="0"/>
              <a:t>Some of the slides have a brief comment here</a:t>
            </a:r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3331E44-EA15-4CB4-A818-6614C73BAC47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GB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Chips on test bench since February</a:t>
            </a:r>
            <a:r>
              <a:rPr lang="en-GB" baseline="0" dirty="0" smtClean="0"/>
              <a:t> 2011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9F54E-DF26-4306-877B-C61CFF939E61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from Sr-90</a:t>
            </a:r>
            <a:r>
              <a:rPr lang="en-GB" baseline="0" dirty="0" smtClean="0"/>
              <a:t> test with detector confirms chip test results.</a:t>
            </a:r>
          </a:p>
          <a:p>
            <a:r>
              <a:rPr lang="en-GB" baseline="0" dirty="0" smtClean="0"/>
              <a:t>Also </a:t>
            </a:r>
            <a:r>
              <a:rPr lang="en-GB" dirty="0" smtClean="0"/>
              <a:t>CBC module operated parasitically in UA9 crystal collimation test beam</a:t>
            </a:r>
          </a:p>
          <a:p>
            <a:r>
              <a:rPr lang="en-GB" dirty="0" smtClean="0"/>
              <a:t>(September 2011, H8 beam line, 400 GeV protons)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9F54E-DF26-4306-877B-C61CFF939E61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Results from Sr-90</a:t>
            </a:r>
            <a:r>
              <a:rPr lang="en-GB" baseline="0" dirty="0" smtClean="0"/>
              <a:t> test with detector confirms chip test results.</a:t>
            </a:r>
          </a:p>
          <a:p>
            <a:r>
              <a:rPr lang="en-GB" baseline="0" dirty="0" smtClean="0"/>
              <a:t>Also </a:t>
            </a:r>
            <a:r>
              <a:rPr lang="en-GB" dirty="0" smtClean="0"/>
              <a:t>CBC module operated parasitically in UA9 crystal collimation test beam</a:t>
            </a:r>
          </a:p>
          <a:p>
            <a:r>
              <a:rPr lang="en-GB" dirty="0" smtClean="0"/>
              <a:t>(September 2011, H8 beam line, 400 GeV protons)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99F54E-DF26-4306-877B-C61CFF939E61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en-GB" dirty="0" smtClean="0"/>
              <a:t>In this case the CBC ID is only 3b (8CBCs/half-module) and the concentrator ID (1b=2concentrators/module) is added</a:t>
            </a:r>
            <a:r>
              <a:rPr lang="en-GB" baseline="0" dirty="0" smtClean="0"/>
              <a:t> only once in the data packet.</a:t>
            </a:r>
          </a:p>
          <a:p>
            <a:r>
              <a:rPr lang="en-GB" baseline="0" dirty="0" smtClean="0"/>
              <a:t>We have now 3 spare bits which can be used for overflow flagging or to increase the triggered data rate (or both).</a:t>
            </a:r>
            <a:endParaRPr lang="en-GB" dirty="0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B51869C-3F5B-4A13-855B-278B0D36E8A4}" type="slidenum">
              <a:rPr lang="en-GB" smtClean="0"/>
              <a:pPr/>
              <a:t>25</a:t>
            </a:fld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A1AB88-B5F3-49E2-ACA5-4C3308729863}" type="slidenum">
              <a:rPr lang="en-GB" smtClean="0"/>
              <a:pPr/>
              <a:t>27</a:t>
            </a:fld>
            <a:endParaRPr lang="en-GB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GB" dirty="0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3A1AB88-B5F3-49E2-ACA5-4C3308729863}" type="slidenum">
              <a:rPr lang="en-GB" smtClean="0"/>
              <a:pPr/>
              <a:t>28</a:t>
            </a:fld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BA9DC-9D15-4A2C-9725-9EE55B7A7B46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855C1-C7E4-4620-AA07-0028535F7FA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1D9D6-9010-4A31-B0E4-345BBCB7FCFF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EEA6E-B852-43B2-BE4F-7B1FBB43D12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EED460-C1CB-46FF-87A6-F5C6C01B3F33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5CE4B-83D9-4A0A-92D0-FE59CEB49F9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42894-92D1-4C80-A302-FA093FC516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62353-08AC-410A-9820-24A01CCF70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00A7F-31D1-4CB5-B3C7-767615E6D6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0C765-3D79-45C6-9B3F-EFB502F813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0E235-D2E5-40FC-BC16-1DC87325A06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5317D-ED8F-44FE-B4B1-B92E7B1541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DC31B-50B1-4C11-B072-E0A931B9820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CC354-833B-47BF-A1D4-A5D60DC47C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794522-6DAA-4CC4-BAA4-A9CFE1EF4903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E3C81-FBFE-4720-9D23-4BC35C6AF02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8DD6F-7BE9-4EC6-9E82-B5DBF767FE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7948C-1413-4575-887F-C9D0D6C149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93C36-534A-49E3-9916-A83528252F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42894-92D1-4C80-A302-FA093FC516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62353-08AC-410A-9820-24A01CCF70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00A7F-31D1-4CB5-B3C7-767615E6D6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0C765-3D79-45C6-9B3F-EFB502F813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0E235-D2E5-40FC-BC16-1DC87325A06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5317D-ED8F-44FE-B4B1-B92E7B1541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DC31B-50B1-4C11-B072-E0A931B9820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F7EAF-FF28-4362-8F35-C306703253FF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B85CAC-DF30-4E46-BA2B-269737714A0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CC354-833B-47BF-A1D4-A5D60DC47C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8DD6F-7BE9-4EC6-9E82-B5DBF767FE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7948C-1413-4575-887F-C9D0D6C149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93C36-534A-49E3-9916-A83528252F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42894-92D1-4C80-A302-FA093FC516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62353-08AC-410A-9820-24A01CCF70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00A7F-31D1-4CB5-B3C7-767615E6D6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0C765-3D79-45C6-9B3F-EFB502F813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0E235-D2E5-40FC-BC16-1DC87325A06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5317D-ED8F-44FE-B4B1-B92E7B1541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9A425-76EE-4896-AFFC-04877103C507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03D03-1109-4F42-978E-04A60E475C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DC31B-50B1-4C11-B072-E0A931B9820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CC354-833B-47BF-A1D4-A5D60DC47C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8DD6F-7BE9-4EC6-9E82-B5DBF767FE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7948C-1413-4575-887F-C9D0D6C149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93C36-534A-49E3-9916-A83528252F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42894-92D1-4C80-A302-FA093FC5167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C62353-08AC-410A-9820-24A01CCF705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00A7F-31D1-4CB5-B3C7-767615E6D62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0C765-3D79-45C6-9B3F-EFB502F813A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0E235-D2E5-40FC-BC16-1DC87325A06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143A0-078B-4840-888F-FB9A80CBBA00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E0B0E-7615-4C1C-8BF4-E262CC1BE13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35317D-ED8F-44FE-B4B1-B92E7B1541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DC31B-50B1-4C11-B072-E0A931B9820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CC354-833B-47BF-A1D4-A5D60DC47CA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8DD6F-7BE9-4EC6-9E82-B5DBF767FEC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7948C-1413-4575-887F-C9D0D6C149B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93C36-534A-49E3-9916-A83528252F5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FC8BE-E043-4E30-8D90-6F4A68DC9F0B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ABCBE-ED58-4589-B078-8162683CDA7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6EE74-2157-4A4A-AF23-930AE5A54AF2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4AA9C-C4A8-46C0-B5CE-5109927395E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56503-34D1-4976-9739-865AD4273444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CFCD13-5CF5-4CE8-9923-05F3F939EE3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08F3B-BCB9-4A1E-8987-A9C41AA0AE6C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1B23-C872-40AB-8062-D209B432D70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D2D01E-9E62-431A-8D67-058ED078C077}" type="datetime1">
              <a:rPr lang="en-GB" smtClean="0"/>
              <a:pPr>
                <a:defRPr/>
              </a:pPr>
              <a:t>07/11/2011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FB9AB77-24AB-4961-851B-37ABB5C157C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i="1">
                <a:latin typeface="+mn-lt"/>
              </a:defRPr>
            </a:lvl1pPr>
          </a:lstStyle>
          <a:p>
            <a:pPr>
              <a:defRPr/>
            </a:pPr>
            <a:fld id="{37DAD245-FD41-44D1-902F-E288DE334ED5}" type="slidenum">
              <a:rPr lang="en-US" sz="14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i="1">
                <a:latin typeface="+mn-lt"/>
              </a:defRPr>
            </a:lvl1pPr>
          </a:lstStyle>
          <a:p>
            <a:pPr>
              <a:defRPr/>
            </a:pPr>
            <a:fld id="{37DAD245-FD41-44D1-902F-E288DE334ED5}" type="slidenum">
              <a:rPr lang="en-US" sz="14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i="1">
                <a:latin typeface="+mn-lt"/>
              </a:defRPr>
            </a:lvl1pPr>
          </a:lstStyle>
          <a:p>
            <a:pPr>
              <a:defRPr/>
            </a:pPr>
            <a:fld id="{37DAD245-FD41-44D1-902F-E288DE334ED5}" type="slidenum">
              <a:rPr lang="en-US" sz="14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2484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i="1" smtClean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GB" sz="140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i="1">
                <a:latin typeface="+mn-lt"/>
              </a:defRPr>
            </a:lvl1pPr>
          </a:lstStyle>
          <a:p>
            <a:pPr>
              <a:defRPr/>
            </a:pPr>
            <a:fld id="{37DAD245-FD41-44D1-902F-E288DE334ED5}" type="slidenum">
              <a:rPr lang="en-US" sz="1400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4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p.ph.ic.ac.uk/~dmray/CBC_documentation/CBC_status_Oct_2011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wmf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0" y="822479"/>
            <a:ext cx="9144000" cy="42627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40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CMS Binary Chip (CBC):</a:t>
            </a:r>
          </a:p>
          <a:p>
            <a:pPr algn="ctr">
              <a:spcBef>
                <a:spcPct val="50000"/>
              </a:spcBef>
            </a:pPr>
            <a:r>
              <a:rPr lang="en-GB" sz="40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status and development</a:t>
            </a:r>
          </a:p>
          <a:p>
            <a:pPr algn="ctr">
              <a:spcBef>
                <a:spcPct val="50000"/>
              </a:spcBef>
            </a:pPr>
            <a:endParaRPr lang="en-GB" sz="2400" b="1" dirty="0" smtClean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GB" sz="24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D.Braga</a:t>
            </a:r>
            <a:r>
              <a:rPr lang="en-GB" sz="24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GB" sz="24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L.Jones</a:t>
            </a:r>
            <a:r>
              <a:rPr lang="en-GB" sz="24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GB" sz="24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P.Murray</a:t>
            </a:r>
            <a:r>
              <a:rPr lang="en-GB" sz="24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GB" sz="24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M.Prydderch</a:t>
            </a:r>
            <a:r>
              <a:rPr lang="en-GB" sz="24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(RAL)</a:t>
            </a:r>
          </a:p>
          <a:p>
            <a:pPr algn="ctr">
              <a:spcBef>
                <a:spcPct val="50000"/>
              </a:spcBef>
            </a:pPr>
            <a:r>
              <a:rPr lang="en-GB" sz="24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G.Hall</a:t>
            </a:r>
            <a:r>
              <a:rPr lang="en-GB" sz="24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GB" sz="24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M.Pesaresi</a:t>
            </a:r>
            <a:r>
              <a:rPr lang="en-GB" sz="24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, </a:t>
            </a:r>
            <a:r>
              <a:rPr lang="en-GB" sz="2400" b="1" dirty="0" err="1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M.Raymond</a:t>
            </a:r>
            <a:r>
              <a:rPr lang="en-GB" sz="2400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 (IC)</a:t>
            </a:r>
            <a:endParaRPr lang="en-GB" sz="2400" b="1" dirty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algn="ctr">
              <a:spcBef>
                <a:spcPct val="50000"/>
              </a:spcBef>
            </a:pPr>
            <a:endParaRPr lang="en-GB" sz="2400" b="1" dirty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en-GB" b="1" dirty="0" smtClean="0">
                <a:solidFill>
                  <a:srgbClr val="003366"/>
                </a:solidFill>
                <a:latin typeface="Calibri" pitchFamily="34" charset="0"/>
                <a:cs typeface="Arial" charset="0"/>
              </a:rPr>
              <a:t>CMS Upgrade Week, FNAL, 07 Nov 11</a:t>
            </a:r>
            <a:endParaRPr lang="en-GB" b="1" dirty="0">
              <a:solidFill>
                <a:srgbClr val="003366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2051" name="Picture 9" descr="SCI_PPT_templ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11" descr="STFC%2003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6237288"/>
            <a:ext cx="19288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ICL_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5923803"/>
            <a:ext cx="2376264" cy="817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BC_BB_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332656"/>
            <a:ext cx="2814794" cy="6093296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60648"/>
            <a:ext cx="2349991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635896" y="5589240"/>
            <a:ext cx="221246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next version</a:t>
            </a:r>
          </a:p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256 channels</a:t>
            </a:r>
          </a:p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bump-bond: 250 um pitch</a:t>
            </a:r>
          </a:p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10.75mm x 4.75mm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4275093"/>
            <a:ext cx="19351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existing chip</a:t>
            </a:r>
          </a:p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128 channels</a:t>
            </a:r>
          </a:p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wirebond: 50 um pitch</a:t>
            </a:r>
          </a:p>
          <a:p>
            <a:r>
              <a:rPr lang="en-GB" sz="1400" dirty="0" smtClean="0">
                <a:latin typeface="Arial" pitchFamily="34" charset="0"/>
                <a:cs typeface="Arial" pitchFamily="34" charset="0"/>
              </a:rPr>
              <a:t>7mm x 4mm</a:t>
            </a:r>
            <a:endParaRPr lang="en-GB" sz="1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6084168" y="404664"/>
            <a:ext cx="864096" cy="5976664"/>
            <a:chOff x="6084168" y="404664"/>
            <a:chExt cx="864096" cy="5976664"/>
          </a:xfrm>
        </p:grpSpPr>
        <p:sp>
          <p:nvSpPr>
            <p:cNvPr id="12" name="Rectangle 11"/>
            <p:cNvSpPr/>
            <p:nvPr/>
          </p:nvSpPr>
          <p:spPr>
            <a:xfrm>
              <a:off x="6084168" y="404664"/>
              <a:ext cx="864096" cy="5976664"/>
            </a:xfrm>
            <a:prstGeom prst="rect">
              <a:avLst/>
            </a:prstGeom>
            <a:noFill/>
            <a:ln w="57150">
              <a:solidFill>
                <a:srgbClr val="FFFF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39217" y="2782573"/>
              <a:ext cx="553998" cy="1220847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FFFF00"/>
                  </a:solidFill>
                </a:rPr>
                <a:t>INPUTS</a:t>
              </a:r>
              <a:endParaRPr lang="en-GB" sz="2400" b="1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251701" y="404664"/>
            <a:ext cx="1064715" cy="936104"/>
            <a:chOff x="7092280" y="404664"/>
            <a:chExt cx="1064715" cy="936104"/>
          </a:xfrm>
        </p:grpSpPr>
        <p:sp>
          <p:nvSpPr>
            <p:cNvPr id="14" name="Rectangle 13"/>
            <p:cNvSpPr/>
            <p:nvPr/>
          </p:nvSpPr>
          <p:spPr>
            <a:xfrm>
              <a:off x="7156585" y="404664"/>
              <a:ext cx="936104" cy="936104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092280" y="641884"/>
              <a:ext cx="106471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FF0000"/>
                  </a:solidFill>
                </a:rPr>
                <a:t>INTER-CHIP</a:t>
              </a:r>
            </a:p>
            <a:p>
              <a:pPr algn="ctr"/>
              <a:r>
                <a:rPr lang="en-GB" sz="1200" b="1" dirty="0" smtClean="0">
                  <a:solidFill>
                    <a:srgbClr val="FF0000"/>
                  </a:solidFill>
                </a:rPr>
                <a:t>SIGNALS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9" name="Text Box 253"/>
          <p:cNvSpPr txBox="1">
            <a:spLocks noChangeArrowheads="1"/>
          </p:cNvSpPr>
          <p:nvPr/>
        </p:nvSpPr>
        <p:spPr bwMode="auto">
          <a:xfrm>
            <a:off x="107504" y="1196752"/>
            <a:ext cx="363589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250</a:t>
            </a:r>
            <a:r>
              <a:rPr lang="el-GR" sz="1400" b="1" kern="0" dirty="0" smtClean="0">
                <a:solidFill>
                  <a:srgbClr val="3333CC"/>
                </a:solidFill>
                <a:cs typeface="Arial" charset="0"/>
              </a:rPr>
              <a:t>μ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m C4 </a:t>
            </a:r>
            <a:r>
              <a:rPr lang="en-GB" sz="1400" b="1" u="sng" kern="0" dirty="0" smtClean="0">
                <a:solidFill>
                  <a:srgbClr val="3333CC"/>
                </a:solidFill>
                <a:cs typeface="Arial" charset="0"/>
              </a:rPr>
              <a:t>Bump Bonding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1400" b="1" u="sng" kern="0" dirty="0" smtClean="0">
              <a:solidFill>
                <a:srgbClr val="3333CC"/>
              </a:solidFill>
              <a:cs typeface="Arial" charset="0"/>
            </a:endParaRP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256 channels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	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Internal test pulse calibration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1400" b="1" kern="0" dirty="0" smtClean="0">
              <a:solidFill>
                <a:srgbClr val="3333CC"/>
              </a:solidFill>
              <a:cs typeface="Arial" charset="0"/>
            </a:endParaRP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Monitoring ADC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1400" b="1" kern="0" dirty="0" smtClean="0">
              <a:solidFill>
                <a:srgbClr val="3333CC"/>
              </a:solidFill>
              <a:cs typeface="Arial" charset="0"/>
            </a:endParaRP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Keep DC_DC and LDO 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1400" b="1" kern="0" dirty="0" smtClean="0">
              <a:solidFill>
                <a:srgbClr val="3333CC"/>
              </a:solidFill>
              <a:cs typeface="Arial" charset="0"/>
            </a:endParaRP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Multi-mode readout: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(3 consecutives frames when triggered)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1400" b="1" kern="0" dirty="0" smtClean="0">
              <a:solidFill>
                <a:srgbClr val="3333CC"/>
              </a:solidFill>
              <a:cs typeface="Arial" charset="0"/>
            </a:endParaRP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Layout reuses existing  blocks where possible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56360" y="128826"/>
            <a:ext cx="266752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Next Version</a:t>
            </a: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10</a:t>
            </a:fld>
            <a:endParaRPr lang="en-GB" dirty="0"/>
          </a:p>
        </p:txBody>
      </p:sp>
      <p:grpSp>
        <p:nvGrpSpPr>
          <p:cNvPr id="21" name="Group 20"/>
          <p:cNvGrpSpPr/>
          <p:nvPr/>
        </p:nvGrpSpPr>
        <p:grpSpPr>
          <a:xfrm>
            <a:off x="7251701" y="5445224"/>
            <a:ext cx="1064715" cy="936104"/>
            <a:chOff x="7092280" y="5445224"/>
            <a:chExt cx="1064715" cy="936104"/>
          </a:xfrm>
        </p:grpSpPr>
        <p:sp>
          <p:nvSpPr>
            <p:cNvPr id="13" name="Rectangle 12"/>
            <p:cNvSpPr/>
            <p:nvPr/>
          </p:nvSpPr>
          <p:spPr>
            <a:xfrm>
              <a:off x="7164288" y="5445224"/>
              <a:ext cx="936104" cy="936104"/>
            </a:xfrm>
            <a:prstGeom prst="rect">
              <a:avLst/>
            </a:prstGeom>
            <a:noFill/>
            <a:ln w="5715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092280" y="5661248"/>
              <a:ext cx="1064715" cy="461665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rgbClr val="FF0000"/>
                  </a:solidFill>
                </a:rPr>
                <a:t>INTER-CHIP</a:t>
              </a:r>
            </a:p>
            <a:p>
              <a:pPr algn="ctr"/>
              <a:r>
                <a:rPr lang="en-GB" sz="1200" b="1" dirty="0" smtClean="0">
                  <a:solidFill>
                    <a:srgbClr val="FF0000"/>
                  </a:solidFill>
                </a:rPr>
                <a:t>SIGNALS</a:t>
              </a:r>
              <a:endParaRPr lang="en-GB" sz="1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020272" y="404037"/>
            <a:ext cx="1690577" cy="5954233"/>
            <a:chOff x="7020272" y="404037"/>
            <a:chExt cx="1690577" cy="5954233"/>
          </a:xfrm>
        </p:grpSpPr>
        <p:sp>
          <p:nvSpPr>
            <p:cNvPr id="35" name="TextBox 34"/>
            <p:cNvSpPr txBox="1"/>
            <p:nvPr/>
          </p:nvSpPr>
          <p:spPr>
            <a:xfrm>
              <a:off x="7236296" y="2924944"/>
              <a:ext cx="1249060" cy="923330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CC00"/>
                  </a:solidFill>
                </a:rPr>
                <a:t>VDD/GND</a:t>
              </a:r>
            </a:p>
            <a:p>
              <a:pPr algn="ctr"/>
              <a:r>
                <a:rPr lang="en-GB" b="1" dirty="0" smtClean="0">
                  <a:solidFill>
                    <a:srgbClr val="00CC00"/>
                  </a:solidFill>
                </a:rPr>
                <a:t>+</a:t>
              </a:r>
            </a:p>
            <a:p>
              <a:pPr algn="ctr"/>
              <a:r>
                <a:rPr lang="en-GB" b="1" dirty="0" smtClean="0">
                  <a:solidFill>
                    <a:srgbClr val="00CC00"/>
                  </a:solidFill>
                </a:rPr>
                <a:t>I/O</a:t>
              </a:r>
              <a:endParaRPr lang="en-GB" b="1" dirty="0">
                <a:solidFill>
                  <a:srgbClr val="00CC00"/>
                </a:solidFill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7020272" y="404037"/>
              <a:ext cx="1690577" cy="5954233"/>
            </a:xfrm>
            <a:custGeom>
              <a:avLst/>
              <a:gdLst>
                <a:gd name="connsiteX0" fmla="*/ 0 w 1690577"/>
                <a:gd name="connsiteY0" fmla="*/ 10633 h 5954233"/>
                <a:gd name="connsiteX1" fmla="*/ 10632 w 1690577"/>
                <a:gd name="connsiteY1" fmla="*/ 5932968 h 5954233"/>
                <a:gd name="connsiteX2" fmla="*/ 233916 w 1690577"/>
                <a:gd name="connsiteY2" fmla="*/ 5932968 h 5954233"/>
                <a:gd name="connsiteX3" fmla="*/ 223284 w 1690577"/>
                <a:gd name="connsiteY3" fmla="*/ 4933507 h 5954233"/>
                <a:gd name="connsiteX4" fmla="*/ 1265274 w 1690577"/>
                <a:gd name="connsiteY4" fmla="*/ 4944140 h 5954233"/>
                <a:gd name="connsiteX5" fmla="*/ 1286539 w 1690577"/>
                <a:gd name="connsiteY5" fmla="*/ 5954233 h 5954233"/>
                <a:gd name="connsiteX6" fmla="*/ 1690577 w 1690577"/>
                <a:gd name="connsiteY6" fmla="*/ 5954233 h 5954233"/>
                <a:gd name="connsiteX7" fmla="*/ 1690577 w 1690577"/>
                <a:gd name="connsiteY7" fmla="*/ 10633 h 5954233"/>
                <a:gd name="connsiteX8" fmla="*/ 1297172 w 1690577"/>
                <a:gd name="connsiteY8" fmla="*/ 10633 h 5954233"/>
                <a:gd name="connsiteX9" fmla="*/ 1307805 w 1690577"/>
                <a:gd name="connsiteY9" fmla="*/ 1031358 h 5954233"/>
                <a:gd name="connsiteX10" fmla="*/ 180753 w 1690577"/>
                <a:gd name="connsiteY10" fmla="*/ 1031358 h 5954233"/>
                <a:gd name="connsiteX11" fmla="*/ 170121 w 1690577"/>
                <a:gd name="connsiteY11" fmla="*/ 0 h 5954233"/>
                <a:gd name="connsiteX12" fmla="*/ 0 w 1690577"/>
                <a:gd name="connsiteY12" fmla="*/ 10633 h 5954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690577" h="5954233">
                  <a:moveTo>
                    <a:pt x="0" y="10633"/>
                  </a:moveTo>
                  <a:lnTo>
                    <a:pt x="10632" y="5932968"/>
                  </a:lnTo>
                  <a:lnTo>
                    <a:pt x="233916" y="5932968"/>
                  </a:lnTo>
                  <a:lnTo>
                    <a:pt x="223284" y="4933507"/>
                  </a:lnTo>
                  <a:lnTo>
                    <a:pt x="1265274" y="4944140"/>
                  </a:lnTo>
                  <a:lnTo>
                    <a:pt x="1286539" y="5954233"/>
                  </a:lnTo>
                  <a:lnTo>
                    <a:pt x="1690577" y="5954233"/>
                  </a:lnTo>
                  <a:lnTo>
                    <a:pt x="1690577" y="10633"/>
                  </a:lnTo>
                  <a:lnTo>
                    <a:pt x="1297172" y="10633"/>
                  </a:lnTo>
                  <a:lnTo>
                    <a:pt x="1307805" y="1031358"/>
                  </a:lnTo>
                  <a:lnTo>
                    <a:pt x="180753" y="1031358"/>
                  </a:lnTo>
                  <a:lnTo>
                    <a:pt x="170121" y="0"/>
                  </a:lnTo>
                  <a:lnTo>
                    <a:pt x="0" y="10633"/>
                  </a:lnTo>
                  <a:close/>
                </a:path>
              </a:pathLst>
            </a:custGeom>
            <a:noFill/>
            <a:ln w="57150">
              <a:solidFill>
                <a:srgbClr val="00CC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18" name="Group 917"/>
          <p:cNvGrpSpPr/>
          <p:nvPr/>
        </p:nvGrpSpPr>
        <p:grpSpPr>
          <a:xfrm>
            <a:off x="35496" y="836712"/>
            <a:ext cx="3669489" cy="3894290"/>
            <a:chOff x="35496" y="836712"/>
            <a:chExt cx="3669489" cy="3894290"/>
          </a:xfrm>
        </p:grpSpPr>
        <p:pic>
          <p:nvPicPr>
            <p:cNvPr id="908" name="Picture 907" descr="CBC_BlockDiag_Current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5496" y="1268760"/>
              <a:ext cx="3669489" cy="3462242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910" name="Text Box 252"/>
            <p:cNvSpPr txBox="1">
              <a:spLocks noChangeArrowheads="1"/>
            </p:cNvSpPr>
            <p:nvPr/>
          </p:nvSpPr>
          <p:spPr bwMode="auto">
            <a:xfrm>
              <a:off x="1098234" y="836712"/>
              <a:ext cx="1544012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>
                  <a:solidFill>
                    <a:srgbClr val="0000FF"/>
                  </a:solidFill>
                </a:rPr>
                <a:t>current </a:t>
              </a:r>
              <a:r>
                <a:rPr lang="en-GB" b="1" dirty="0" smtClean="0">
                  <a:solidFill>
                    <a:srgbClr val="0000FF"/>
                  </a:solidFill>
                </a:rPr>
                <a:t>CBC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917" name="Group 916"/>
          <p:cNvGrpSpPr/>
          <p:nvPr/>
        </p:nvGrpSpPr>
        <p:grpSpPr>
          <a:xfrm>
            <a:off x="3834835" y="836712"/>
            <a:ext cx="5189958" cy="3894290"/>
            <a:chOff x="3834835" y="836712"/>
            <a:chExt cx="5189958" cy="3894290"/>
          </a:xfrm>
        </p:grpSpPr>
        <p:pic>
          <p:nvPicPr>
            <p:cNvPr id="909" name="Picture 908" descr="CBC_BlockDiag_Nex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34835" y="1275002"/>
              <a:ext cx="5189958" cy="3456000"/>
            </a:xfrm>
            <a:prstGeom prst="rect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</p:pic>
        <p:sp>
          <p:nvSpPr>
            <p:cNvPr id="911" name="Text Box 252"/>
            <p:cNvSpPr txBox="1">
              <a:spLocks noChangeArrowheads="1"/>
            </p:cNvSpPr>
            <p:nvPr/>
          </p:nvSpPr>
          <p:spPr bwMode="auto">
            <a:xfrm>
              <a:off x="4684662" y="836712"/>
              <a:ext cx="3499676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00FF"/>
                  </a:solidFill>
                </a:rPr>
                <a:t>CBC </a:t>
              </a:r>
              <a:r>
                <a:rPr lang="en-GB" b="1" dirty="0">
                  <a:solidFill>
                    <a:srgbClr val="0000FF"/>
                  </a:solidFill>
                </a:rPr>
                <a:t>+ added triggering logic</a:t>
              </a:r>
            </a:p>
          </p:txBody>
        </p:sp>
      </p:grpSp>
      <p:sp>
        <p:nvSpPr>
          <p:cNvPr id="913" name="Text Box 253"/>
          <p:cNvSpPr txBox="1">
            <a:spLocks noChangeArrowheads="1"/>
          </p:cNvSpPr>
          <p:nvPr/>
        </p:nvSpPr>
        <p:spPr bwMode="auto">
          <a:xfrm>
            <a:off x="288032" y="4869160"/>
            <a:ext cx="86764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input de-scrambling		</a:t>
            </a:r>
            <a:r>
              <a:rPr lang="en-GB" sz="1400" kern="0" dirty="0" smtClean="0">
                <a:solidFill>
                  <a:sysClr val="windowText" lastClr="000000"/>
                </a:solidFill>
                <a:cs typeface="Arial" charset="0"/>
              </a:rPr>
              <a:t>allows for flexible connections on the module prototype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cs typeface="Arial" charset="0"/>
              </a:rPr>
              <a:t>cluster width discrimination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	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excludes wide clusters</a:t>
            </a:r>
          </a:p>
          <a:p>
            <a:pPr marL="0"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cs typeface="Arial" charset="0"/>
              </a:rPr>
              <a:t>correlation &amp; offset correction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	corrects for phi offset across module and perform correlation</a:t>
            </a:r>
          </a:p>
          <a:p>
            <a:pPr marL="0" lvl="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cs typeface="Arial" charset="0"/>
              </a:rPr>
              <a:t>trigger data formation and off-chip transmission	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just simple OR for next version</a:t>
            </a:r>
          </a:p>
          <a:p>
            <a:pPr marL="0" marR="0" lvl="3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	→ 1 bit to signify high PT stub detected (no stub address)</a:t>
            </a:r>
          </a:p>
          <a:p>
            <a:pPr marL="0" marR="0" lvl="2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	final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 </a:t>
            </a: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cs typeface="Arial" charset="0"/>
              </a:rPr>
              <a:t>requirements still under consideration: synchronous or asynchronous options are possible</a:t>
            </a:r>
          </a:p>
        </p:txBody>
      </p:sp>
      <p:sp>
        <p:nvSpPr>
          <p:cNvPr id="916" name="TextBox 915"/>
          <p:cNvSpPr txBox="1"/>
          <p:nvPr/>
        </p:nvSpPr>
        <p:spPr>
          <a:xfrm>
            <a:off x="3182133" y="128826"/>
            <a:ext cx="27797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Trigger Logic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3" name="Text Box 253"/>
          <p:cNvSpPr txBox="1">
            <a:spLocks noChangeArrowheads="1"/>
          </p:cNvSpPr>
          <p:nvPr/>
        </p:nvSpPr>
        <p:spPr bwMode="auto">
          <a:xfrm>
            <a:off x="323528" y="4169112"/>
            <a:ext cx="8424936" cy="1708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noProof="0" dirty="0" smtClean="0">
                <a:solidFill>
                  <a:srgbClr val="3333CC"/>
                </a:solidFill>
                <a:cs typeface="Arial" charset="0"/>
              </a:rPr>
              <a:t>Input PADs arranged in 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rows of 6:	</a:t>
            </a:r>
            <a:r>
              <a:rPr lang="en-GB" sz="1400" b="1" kern="0" noProof="0" dirty="0" smtClean="0">
                <a:solidFill>
                  <a:srgbClr val="3333CC"/>
                </a:solidFill>
                <a:cs typeface="Arial" charset="0"/>
              </a:rPr>
              <a:t>these 6 pads can be connected to any combination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 of 3 channels from the inner sensor layer and 3 channels from the outer sensor.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Comes after the comparator so does not affect the front-end.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Allows flexibility in module-prototyping.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916" name="TextBox 915"/>
          <p:cNvSpPr txBox="1"/>
          <p:nvPr/>
        </p:nvSpPr>
        <p:spPr>
          <a:xfrm>
            <a:off x="1611901" y="128826"/>
            <a:ext cx="59202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Input de-scrambling/mapping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80641" y="1196752"/>
            <a:ext cx="8582718" cy="2448272"/>
            <a:chOff x="165746" y="1484784"/>
            <a:chExt cx="8582718" cy="2448272"/>
          </a:xfrm>
        </p:grpSpPr>
        <p:pic>
          <p:nvPicPr>
            <p:cNvPr id="11" name="Picture 10" descr="CBC_BB_3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>
            <a:xfrm>
              <a:off x="165746" y="1484784"/>
              <a:ext cx="8582718" cy="2448272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395536" y="2276872"/>
              <a:ext cx="5328592" cy="720080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796136" y="2132856"/>
              <a:ext cx="2736304" cy="936104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WD_BlockDia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980728"/>
            <a:ext cx="8352928" cy="3923252"/>
          </a:xfrm>
          <a:prstGeom prst="rect">
            <a:avLst/>
          </a:prstGeom>
        </p:spPr>
      </p:pic>
      <p:sp>
        <p:nvSpPr>
          <p:cNvPr id="916" name="TextBox 915"/>
          <p:cNvSpPr txBox="1"/>
          <p:nvPr/>
        </p:nvSpPr>
        <p:spPr>
          <a:xfrm>
            <a:off x="1669006" y="128826"/>
            <a:ext cx="5806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Cluster Width Discrimination</a:t>
            </a:r>
          </a:p>
        </p:txBody>
      </p:sp>
      <p:sp>
        <p:nvSpPr>
          <p:cNvPr id="9" name="Text Box 253"/>
          <p:cNvSpPr txBox="1">
            <a:spLocks noChangeArrowheads="1"/>
          </p:cNvSpPr>
          <p:nvPr/>
        </p:nvSpPr>
        <p:spPr bwMode="auto">
          <a:xfrm>
            <a:off x="539552" y="5373216"/>
            <a:ext cx="59766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Looks at adjacent channels from same detector layer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Rejects clusters above a programmable max-width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Needs inputs from neighbouring chips at the edges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TextBox 915"/>
          <p:cNvSpPr txBox="1"/>
          <p:nvPr/>
        </p:nvSpPr>
        <p:spPr>
          <a:xfrm>
            <a:off x="1439593" y="128826"/>
            <a:ext cx="62648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Correlation &amp; Offset Correction</a:t>
            </a:r>
          </a:p>
        </p:txBody>
      </p:sp>
      <p:sp>
        <p:nvSpPr>
          <p:cNvPr id="9" name="Text Box 253"/>
          <p:cNvSpPr txBox="1">
            <a:spLocks noChangeArrowheads="1"/>
          </p:cNvSpPr>
          <p:nvPr/>
        </p:nvSpPr>
        <p:spPr bwMode="auto">
          <a:xfrm>
            <a:off x="395536" y="4653136"/>
            <a:ext cx="496855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Window width determines Pt cut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Offset varies depending on location across sensor (&amp; separation between layers)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400" b="1" kern="0" dirty="0" smtClean="0">
              <a:solidFill>
                <a:srgbClr val="3333CC"/>
              </a:solidFill>
              <a:cs typeface="Arial" charset="0"/>
            </a:endParaRP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Needs also inputs from neighbouring chips at the edges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cs typeface="Arial" charset="0"/>
            </a:endParaRPr>
          </a:p>
        </p:txBody>
      </p:sp>
      <p:pic>
        <p:nvPicPr>
          <p:cNvPr id="10" name="Picture 9" descr="OffsetPrincip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692696"/>
            <a:ext cx="2663732" cy="5821199"/>
          </a:xfrm>
          <a:prstGeom prst="rect">
            <a:avLst/>
          </a:prstGeom>
        </p:spPr>
      </p:pic>
      <p:pic>
        <p:nvPicPr>
          <p:cNvPr id="13" name="Picture 12" descr="Offset_BlockDia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980728"/>
            <a:ext cx="4952150" cy="324036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TextBox 915"/>
          <p:cNvSpPr txBox="1"/>
          <p:nvPr/>
        </p:nvSpPr>
        <p:spPr>
          <a:xfrm>
            <a:off x="3544342" y="128826"/>
            <a:ext cx="20553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Summary</a:t>
            </a:r>
          </a:p>
        </p:txBody>
      </p:sp>
      <p:sp>
        <p:nvSpPr>
          <p:cNvPr id="31" name="Text Box 253"/>
          <p:cNvSpPr txBox="1">
            <a:spLocks noChangeArrowheads="1"/>
          </p:cNvSpPr>
          <p:nvPr/>
        </p:nvSpPr>
        <p:spPr bwMode="auto">
          <a:xfrm>
            <a:off x="179512" y="1227524"/>
            <a:ext cx="882047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800100" lvl="2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u="sng" kern="0" dirty="0" smtClean="0">
                <a:solidFill>
                  <a:srgbClr val="CC00FF"/>
                </a:solidFill>
                <a:cs typeface="Arial" charset="0"/>
              </a:rPr>
              <a:t>STATUS:</a:t>
            </a:r>
          </a:p>
          <a:p>
            <a:pPr marL="342900" lvl="1" indent="-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3333CC"/>
                </a:solidFill>
                <a:cs typeface="Arial" charset="0"/>
              </a:rPr>
              <a:t>Results on test bench and with beta source confirm expectations</a:t>
            </a:r>
          </a:p>
          <a:p>
            <a:pPr marL="3429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600" b="1" kern="0" dirty="0" smtClean="0">
              <a:solidFill>
                <a:srgbClr val="3333CC"/>
              </a:solidFill>
              <a:cs typeface="Arial" charset="0"/>
            </a:endParaRPr>
          </a:p>
          <a:p>
            <a:pPr marL="3429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3333CC"/>
                </a:solidFill>
                <a:cs typeface="Arial" charset="0"/>
              </a:rPr>
              <a:t>CBC + detector also recently tested in proton beam.	Preliminary results encouraging.</a:t>
            </a:r>
          </a:p>
          <a:p>
            <a:pPr marL="342900" lvl="1" indent="-3429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600" b="1" kern="0" dirty="0" smtClean="0">
              <a:solidFill>
                <a:srgbClr val="3333CC"/>
              </a:solidFill>
              <a:cs typeface="Arial" charset="0"/>
            </a:endParaRP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600" b="1" kern="0" dirty="0" smtClean="0">
              <a:solidFill>
                <a:srgbClr val="3333CC"/>
              </a:solidFill>
              <a:cs typeface="Arial" charset="0"/>
            </a:endParaRPr>
          </a:p>
          <a:p>
            <a:pPr marL="800100" lvl="2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600" b="1" u="sng" kern="0" dirty="0" smtClean="0">
                <a:solidFill>
                  <a:srgbClr val="CC00FF"/>
                </a:solidFill>
                <a:cs typeface="Arial" charset="0"/>
              </a:rPr>
              <a:t>FUTURE PLAN</a:t>
            </a:r>
          </a:p>
          <a:p>
            <a:pPr marL="342900" lvl="1" indent="-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3333CC"/>
                </a:solidFill>
                <a:cs typeface="Arial" charset="0"/>
              </a:rPr>
              <a:t>Submission of next version featuring 256 channels, bump-bonded </a:t>
            </a:r>
            <a:r>
              <a:rPr lang="en-GB" sz="1600" b="1" kern="0" dirty="0" err="1" smtClean="0">
                <a:solidFill>
                  <a:srgbClr val="3333CC"/>
                </a:solidFill>
                <a:cs typeface="Arial" charset="0"/>
              </a:rPr>
              <a:t>PADs</a:t>
            </a:r>
            <a:r>
              <a:rPr lang="en-GB" sz="1600" b="1" kern="0" dirty="0" smtClean="0">
                <a:solidFill>
                  <a:srgbClr val="3333CC"/>
                </a:solidFill>
                <a:cs typeface="Arial" charset="0"/>
              </a:rPr>
              <a:t> and coincidence logic for L1 trigger - early next year</a:t>
            </a:r>
          </a:p>
          <a:p>
            <a:pPr marL="342900" lvl="1" indent="-342900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600" b="1" kern="0" dirty="0" smtClean="0">
                <a:solidFill>
                  <a:srgbClr val="3333CC"/>
                </a:solidFill>
                <a:cs typeface="Arial" charset="0"/>
              </a:rPr>
              <a:t>Future tests of radiation hardness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26" name="Picture 9" descr="SCI_PPT_templ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ICL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923803"/>
            <a:ext cx="2376264" cy="8175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TextBox 915"/>
          <p:cNvSpPr txBox="1"/>
          <p:nvPr/>
        </p:nvSpPr>
        <p:spPr>
          <a:xfrm>
            <a:off x="2372550" y="2348880"/>
            <a:ext cx="43989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8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Backup Slides</a:t>
            </a: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26" name="Picture 9" descr="SCI_PPT_templ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ICL_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5923803"/>
            <a:ext cx="2376264" cy="81756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EB68385-5ED2-4640-BEA2-B21879848AD3}" type="slidenum">
              <a:rPr lang="en-US"/>
              <a:pPr>
                <a:defRPr/>
              </a:pPr>
              <a:t>17</a:t>
            </a:fld>
            <a:endParaRPr lang="en-US"/>
          </a:p>
        </p:txBody>
      </p:sp>
      <p:pic>
        <p:nvPicPr>
          <p:cNvPr id="6147" name="Picture 4" descr="comp_scurve_aft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1860550"/>
            <a:ext cx="4125913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5545138" y="2289175"/>
            <a:ext cx="865187" cy="3238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pic>
        <p:nvPicPr>
          <p:cNvPr id="6149" name="Picture 6" descr="comp_scurve_befo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8088" y="152400"/>
            <a:ext cx="4125912" cy="208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Rectangle 7"/>
          <p:cNvSpPr>
            <a:spLocks noChangeArrowheads="1"/>
          </p:cNvSpPr>
          <p:nvPr/>
        </p:nvSpPr>
        <p:spPr bwMode="auto">
          <a:xfrm>
            <a:off x="7920038" y="503238"/>
            <a:ext cx="865187" cy="3238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1" name="Rectangle 8"/>
          <p:cNvSpPr>
            <a:spLocks noChangeArrowheads="1"/>
          </p:cNvSpPr>
          <p:nvPr/>
        </p:nvSpPr>
        <p:spPr bwMode="auto">
          <a:xfrm>
            <a:off x="7956550" y="503238"/>
            <a:ext cx="792163" cy="3238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2" name="Rectangle 2"/>
          <p:cNvSpPr>
            <a:spLocks noChangeArrowheads="1"/>
          </p:cNvSpPr>
          <p:nvPr/>
        </p:nvSpPr>
        <p:spPr bwMode="auto">
          <a:xfrm>
            <a:off x="34925" y="44450"/>
            <a:ext cx="82089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l"/>
            <a:r>
              <a:rPr lang="en-GB" sz="3200" dirty="0">
                <a:solidFill>
                  <a:srgbClr val="0000FF"/>
                </a:solidFill>
              </a:rPr>
              <a:t>comparator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6153" name="Text Box 10"/>
          <p:cNvSpPr txBox="1">
            <a:spLocks noChangeArrowheads="1"/>
          </p:cNvSpPr>
          <p:nvPr/>
        </p:nvSpPr>
        <p:spPr bwMode="auto">
          <a:xfrm rot="-5400000">
            <a:off x="4005262" y="1790701"/>
            <a:ext cx="20161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/>
              <a:t>events above threshold</a:t>
            </a:r>
          </a:p>
        </p:txBody>
      </p:sp>
      <p:sp>
        <p:nvSpPr>
          <p:cNvPr id="6154" name="Text Box 11"/>
          <p:cNvSpPr txBox="1">
            <a:spLocks noChangeArrowheads="1"/>
          </p:cNvSpPr>
          <p:nvPr/>
        </p:nvSpPr>
        <p:spPr bwMode="auto">
          <a:xfrm>
            <a:off x="5776913" y="3735388"/>
            <a:ext cx="279400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400" dirty="0"/>
              <a:t>comparator global threshold [mV]</a:t>
            </a:r>
          </a:p>
        </p:txBody>
      </p:sp>
      <p:sp>
        <p:nvSpPr>
          <p:cNvPr id="6155" name="Text Box 12"/>
          <p:cNvSpPr txBox="1">
            <a:spLocks noChangeArrowheads="1"/>
          </p:cNvSpPr>
          <p:nvPr/>
        </p:nvSpPr>
        <p:spPr bwMode="auto">
          <a:xfrm>
            <a:off x="7164388" y="404813"/>
            <a:ext cx="164465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800" b="1">
                <a:solidFill>
                  <a:srgbClr val="FF0000"/>
                </a:solidFill>
              </a:rPr>
              <a:t>128 channels</a:t>
            </a:r>
          </a:p>
          <a:p>
            <a:pPr algn="ctr"/>
            <a:r>
              <a:rPr lang="en-GB" sz="1800" b="1">
                <a:solidFill>
                  <a:srgbClr val="FF0000"/>
                </a:solidFill>
              </a:rPr>
              <a:t>before tuning</a:t>
            </a:r>
          </a:p>
        </p:txBody>
      </p:sp>
      <p:sp>
        <p:nvSpPr>
          <p:cNvPr id="6156" name="Rectangle 13"/>
          <p:cNvSpPr>
            <a:spLocks noChangeArrowheads="1"/>
          </p:cNvSpPr>
          <p:nvPr/>
        </p:nvSpPr>
        <p:spPr bwMode="auto">
          <a:xfrm>
            <a:off x="5656263" y="2252663"/>
            <a:ext cx="792162" cy="32385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6157" name="Text Box 14"/>
          <p:cNvSpPr txBox="1">
            <a:spLocks noChangeArrowheads="1"/>
          </p:cNvSpPr>
          <p:nvPr/>
        </p:nvSpPr>
        <p:spPr bwMode="auto">
          <a:xfrm>
            <a:off x="5616575" y="2209800"/>
            <a:ext cx="6794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800" b="1">
                <a:solidFill>
                  <a:srgbClr val="008000"/>
                </a:solidFill>
              </a:rPr>
              <a:t>after</a:t>
            </a:r>
          </a:p>
        </p:txBody>
      </p:sp>
      <p:sp>
        <p:nvSpPr>
          <p:cNvPr id="6158" name="Text Box 15"/>
          <p:cNvSpPr txBox="1">
            <a:spLocks noChangeArrowheads="1"/>
          </p:cNvSpPr>
          <p:nvPr/>
        </p:nvSpPr>
        <p:spPr bwMode="auto">
          <a:xfrm>
            <a:off x="5040313" y="28575"/>
            <a:ext cx="242887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b="1" dirty="0">
                <a:solidFill>
                  <a:srgbClr val="0000FF"/>
                </a:solidFill>
              </a:rPr>
              <a:t>threshold</a:t>
            </a:r>
            <a:r>
              <a:rPr lang="en-GB" b="1" dirty="0">
                <a:solidFill>
                  <a:schemeClr val="accent2"/>
                </a:solidFill>
              </a:rPr>
              <a:t> </a:t>
            </a:r>
            <a:r>
              <a:rPr lang="en-GB" b="1" dirty="0">
                <a:solidFill>
                  <a:srgbClr val="0000FF"/>
                </a:solidFill>
              </a:rPr>
              <a:t>uniformity</a:t>
            </a:r>
          </a:p>
        </p:txBody>
      </p:sp>
      <p:sp>
        <p:nvSpPr>
          <p:cNvPr id="6159" name="Oval 16"/>
          <p:cNvSpPr>
            <a:spLocks noChangeArrowheads="1"/>
          </p:cNvSpPr>
          <p:nvPr/>
        </p:nvSpPr>
        <p:spPr bwMode="auto">
          <a:xfrm>
            <a:off x="6124575" y="4773613"/>
            <a:ext cx="144463" cy="1444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60" name="Oval 17"/>
          <p:cNvSpPr>
            <a:spLocks noChangeArrowheads="1"/>
          </p:cNvSpPr>
          <p:nvPr/>
        </p:nvSpPr>
        <p:spPr bwMode="auto">
          <a:xfrm>
            <a:off x="6124575" y="48450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61" name="Rectangle 18"/>
          <p:cNvSpPr>
            <a:spLocks noChangeArrowheads="1"/>
          </p:cNvSpPr>
          <p:nvPr/>
        </p:nvSpPr>
        <p:spPr bwMode="auto">
          <a:xfrm rot="5400000">
            <a:off x="6124575" y="5243513"/>
            <a:ext cx="142875" cy="7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62" name="Line 19"/>
          <p:cNvSpPr>
            <a:spLocks noChangeShapeType="1"/>
          </p:cNvSpPr>
          <p:nvPr/>
        </p:nvSpPr>
        <p:spPr bwMode="auto">
          <a:xfrm flipV="1">
            <a:off x="6196013" y="4989513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63" name="Line 20"/>
          <p:cNvSpPr>
            <a:spLocks noChangeShapeType="1"/>
          </p:cNvSpPr>
          <p:nvPr/>
        </p:nvSpPr>
        <p:spPr bwMode="auto">
          <a:xfrm flipV="1">
            <a:off x="6196013" y="4629150"/>
            <a:ext cx="0" cy="144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64" name="Text Box 21"/>
          <p:cNvSpPr txBox="1">
            <a:spLocks noChangeArrowheads="1"/>
          </p:cNvSpPr>
          <p:nvPr/>
        </p:nvSpPr>
        <p:spPr bwMode="auto">
          <a:xfrm>
            <a:off x="5881688" y="4368800"/>
            <a:ext cx="6064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1279525"/>
            <a:r>
              <a:rPr lang="en-GB" sz="1200" dirty="0">
                <a:solidFill>
                  <a:srgbClr val="0000FF"/>
                </a:solidFill>
                <a:cs typeface="Arial" charset="0"/>
              </a:rPr>
              <a:t>VDDA</a:t>
            </a:r>
          </a:p>
        </p:txBody>
      </p:sp>
      <p:sp>
        <p:nvSpPr>
          <p:cNvPr id="6165" name="Line 22"/>
          <p:cNvSpPr>
            <a:spLocks noChangeShapeType="1"/>
          </p:cNvSpPr>
          <p:nvPr/>
        </p:nvSpPr>
        <p:spPr bwMode="auto">
          <a:xfrm>
            <a:off x="6196013" y="5349875"/>
            <a:ext cx="0" cy="107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66" name="Text Box 23"/>
          <p:cNvSpPr txBox="1">
            <a:spLocks noChangeArrowheads="1"/>
          </p:cNvSpPr>
          <p:nvPr/>
        </p:nvSpPr>
        <p:spPr bwMode="auto">
          <a:xfrm>
            <a:off x="5665788" y="5810250"/>
            <a:ext cx="11890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1279525"/>
            <a:r>
              <a:rPr lang="en-GB" sz="1200">
                <a:solidFill>
                  <a:srgbClr val="0000FF"/>
                </a:solidFill>
                <a:cs typeface="Arial" charset="0"/>
              </a:rPr>
              <a:t>postamp O/P</a:t>
            </a:r>
          </a:p>
          <a:p>
            <a:pPr algn="ctr" defTabSz="1279525"/>
            <a:r>
              <a:rPr lang="en-GB" sz="1200">
                <a:solidFill>
                  <a:srgbClr val="0000FF"/>
                </a:solidFill>
                <a:cs typeface="Arial" charset="0"/>
              </a:rPr>
              <a:t>O/S adjust</a:t>
            </a:r>
          </a:p>
          <a:p>
            <a:pPr algn="ctr" defTabSz="1279525"/>
            <a:r>
              <a:rPr lang="en-GB" sz="1200">
                <a:solidFill>
                  <a:srgbClr val="0000FF"/>
                </a:solidFill>
                <a:cs typeface="Arial" charset="0"/>
              </a:rPr>
              <a:t>8-bit value</a:t>
            </a:r>
          </a:p>
          <a:p>
            <a:pPr algn="ctr" defTabSz="1279525"/>
            <a:r>
              <a:rPr lang="en-GB" sz="1200">
                <a:solidFill>
                  <a:srgbClr val="0000FF"/>
                </a:solidFill>
                <a:cs typeface="Arial" charset="0"/>
              </a:rPr>
              <a:t>(per channel)</a:t>
            </a:r>
          </a:p>
        </p:txBody>
      </p:sp>
      <p:sp>
        <p:nvSpPr>
          <p:cNvPr id="6167" name="AutoShape 24"/>
          <p:cNvSpPr>
            <a:spLocks noChangeArrowheads="1"/>
          </p:cNvSpPr>
          <p:nvPr/>
        </p:nvSpPr>
        <p:spPr bwMode="auto">
          <a:xfrm>
            <a:off x="6097588" y="5629275"/>
            <a:ext cx="179387" cy="180975"/>
          </a:xfrm>
          <a:prstGeom prst="upArrow">
            <a:avLst>
              <a:gd name="adj1" fmla="val 50000"/>
              <a:gd name="adj2" fmla="val 25221"/>
            </a:avLst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6168" name="Text Box 25"/>
          <p:cNvSpPr txBox="1">
            <a:spLocks noChangeArrowheads="1"/>
          </p:cNvSpPr>
          <p:nvPr/>
        </p:nvSpPr>
        <p:spPr bwMode="auto">
          <a:xfrm>
            <a:off x="6196013" y="5121275"/>
            <a:ext cx="428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1279525"/>
            <a:r>
              <a:rPr lang="en-GB" sz="1200">
                <a:cs typeface="Arial" charset="0"/>
              </a:rPr>
              <a:t>16k</a:t>
            </a:r>
          </a:p>
        </p:txBody>
      </p:sp>
      <p:sp>
        <p:nvSpPr>
          <p:cNvPr id="6169" name="Line 26"/>
          <p:cNvSpPr>
            <a:spLocks noChangeShapeType="1"/>
          </p:cNvSpPr>
          <p:nvPr/>
        </p:nvSpPr>
        <p:spPr bwMode="auto">
          <a:xfrm flipV="1">
            <a:off x="6197600" y="5095875"/>
            <a:ext cx="18716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0" name="Line 27"/>
          <p:cNvSpPr>
            <a:spLocks noChangeShapeType="1"/>
          </p:cNvSpPr>
          <p:nvPr/>
        </p:nvSpPr>
        <p:spPr bwMode="auto">
          <a:xfrm>
            <a:off x="8072438" y="4953000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1" name="Line 28"/>
          <p:cNvSpPr>
            <a:spLocks noChangeShapeType="1"/>
          </p:cNvSpPr>
          <p:nvPr/>
        </p:nvSpPr>
        <p:spPr bwMode="auto">
          <a:xfrm>
            <a:off x="8072438" y="4953000"/>
            <a:ext cx="503237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2" name="Line 29"/>
          <p:cNvSpPr>
            <a:spLocks noChangeShapeType="1"/>
          </p:cNvSpPr>
          <p:nvPr/>
        </p:nvSpPr>
        <p:spPr bwMode="auto">
          <a:xfrm flipV="1">
            <a:off x="8072438" y="5240338"/>
            <a:ext cx="503237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grpSp>
        <p:nvGrpSpPr>
          <p:cNvPr id="2" name="Group 30"/>
          <p:cNvGrpSpPr>
            <a:grpSpLocks/>
          </p:cNvGrpSpPr>
          <p:nvPr/>
        </p:nvGrpSpPr>
        <p:grpSpPr bwMode="auto">
          <a:xfrm>
            <a:off x="8107363" y="5348288"/>
            <a:ext cx="71437" cy="73025"/>
            <a:chOff x="1220" y="2092"/>
            <a:chExt cx="45" cy="46"/>
          </a:xfrm>
        </p:grpSpPr>
        <p:sp>
          <p:nvSpPr>
            <p:cNvPr id="6224" name="Line 31"/>
            <p:cNvSpPr>
              <a:spLocks noChangeShapeType="1"/>
            </p:cNvSpPr>
            <p:nvPr/>
          </p:nvSpPr>
          <p:spPr bwMode="auto">
            <a:xfrm>
              <a:off x="1220" y="2117"/>
              <a:ext cx="4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6225" name="Line 32"/>
            <p:cNvSpPr>
              <a:spLocks noChangeShapeType="1"/>
            </p:cNvSpPr>
            <p:nvPr/>
          </p:nvSpPr>
          <p:spPr bwMode="auto">
            <a:xfrm>
              <a:off x="1244" y="2092"/>
              <a:ext cx="0" cy="4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174" name="Line 33"/>
          <p:cNvSpPr>
            <a:spLocks noChangeShapeType="1"/>
          </p:cNvSpPr>
          <p:nvPr/>
        </p:nvSpPr>
        <p:spPr bwMode="auto">
          <a:xfrm>
            <a:off x="8107363" y="50974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5" name="Line 34"/>
          <p:cNvSpPr>
            <a:spLocks noChangeShapeType="1"/>
          </p:cNvSpPr>
          <p:nvPr/>
        </p:nvSpPr>
        <p:spPr bwMode="auto">
          <a:xfrm flipV="1">
            <a:off x="7748588" y="5349875"/>
            <a:ext cx="71437" cy="38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6" name="Line 35"/>
          <p:cNvSpPr>
            <a:spLocks noChangeShapeType="1"/>
          </p:cNvSpPr>
          <p:nvPr/>
        </p:nvSpPr>
        <p:spPr bwMode="auto">
          <a:xfrm>
            <a:off x="7820025" y="5386388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7" name="Rectangle 36"/>
          <p:cNvSpPr>
            <a:spLocks noChangeArrowheads="1"/>
          </p:cNvSpPr>
          <p:nvPr/>
        </p:nvSpPr>
        <p:spPr bwMode="auto">
          <a:xfrm>
            <a:off x="7531100" y="5351463"/>
            <a:ext cx="142875" cy="7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78" name="Line 37"/>
          <p:cNvSpPr>
            <a:spLocks noChangeShapeType="1"/>
          </p:cNvSpPr>
          <p:nvPr/>
        </p:nvSpPr>
        <p:spPr bwMode="auto">
          <a:xfrm flipH="1">
            <a:off x="7675563" y="5386388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79" name="Line 38"/>
          <p:cNvSpPr>
            <a:spLocks noChangeShapeType="1"/>
          </p:cNvSpPr>
          <p:nvPr/>
        </p:nvSpPr>
        <p:spPr bwMode="auto">
          <a:xfrm flipH="1">
            <a:off x="7278688" y="5387975"/>
            <a:ext cx="252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80" name="Line 39"/>
          <p:cNvSpPr>
            <a:spLocks noChangeShapeType="1"/>
          </p:cNvSpPr>
          <p:nvPr/>
        </p:nvSpPr>
        <p:spPr bwMode="auto">
          <a:xfrm flipV="1">
            <a:off x="7748588" y="5616575"/>
            <a:ext cx="71437" cy="38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81" name="Line 40"/>
          <p:cNvSpPr>
            <a:spLocks noChangeShapeType="1"/>
          </p:cNvSpPr>
          <p:nvPr/>
        </p:nvSpPr>
        <p:spPr bwMode="auto">
          <a:xfrm>
            <a:off x="7820025" y="5653088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82" name="Rectangle 41"/>
          <p:cNvSpPr>
            <a:spLocks noChangeArrowheads="1"/>
          </p:cNvSpPr>
          <p:nvPr/>
        </p:nvSpPr>
        <p:spPr bwMode="auto">
          <a:xfrm>
            <a:off x="7531100" y="5618163"/>
            <a:ext cx="142875" cy="7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83" name="Line 42"/>
          <p:cNvSpPr>
            <a:spLocks noChangeShapeType="1"/>
          </p:cNvSpPr>
          <p:nvPr/>
        </p:nvSpPr>
        <p:spPr bwMode="auto">
          <a:xfrm flipH="1">
            <a:off x="7675563" y="5653088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84" name="Line 43"/>
          <p:cNvSpPr>
            <a:spLocks noChangeShapeType="1"/>
          </p:cNvSpPr>
          <p:nvPr/>
        </p:nvSpPr>
        <p:spPr bwMode="auto">
          <a:xfrm flipH="1">
            <a:off x="7423150" y="5654675"/>
            <a:ext cx="107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85" name="Line 44"/>
          <p:cNvSpPr>
            <a:spLocks noChangeShapeType="1"/>
          </p:cNvSpPr>
          <p:nvPr/>
        </p:nvSpPr>
        <p:spPr bwMode="auto">
          <a:xfrm flipV="1">
            <a:off x="7748588" y="5905500"/>
            <a:ext cx="71437" cy="38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86" name="Line 45"/>
          <p:cNvSpPr>
            <a:spLocks noChangeShapeType="1"/>
          </p:cNvSpPr>
          <p:nvPr/>
        </p:nvSpPr>
        <p:spPr bwMode="auto">
          <a:xfrm>
            <a:off x="7820025" y="5942013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87" name="Rectangle 46"/>
          <p:cNvSpPr>
            <a:spLocks noChangeArrowheads="1"/>
          </p:cNvSpPr>
          <p:nvPr/>
        </p:nvSpPr>
        <p:spPr bwMode="auto">
          <a:xfrm>
            <a:off x="7531100" y="5907088"/>
            <a:ext cx="142875" cy="7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88" name="Line 47"/>
          <p:cNvSpPr>
            <a:spLocks noChangeShapeType="1"/>
          </p:cNvSpPr>
          <p:nvPr/>
        </p:nvSpPr>
        <p:spPr bwMode="auto">
          <a:xfrm flipH="1">
            <a:off x="7675563" y="594201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89" name="Line 48"/>
          <p:cNvSpPr>
            <a:spLocks noChangeShapeType="1"/>
          </p:cNvSpPr>
          <p:nvPr/>
        </p:nvSpPr>
        <p:spPr bwMode="auto">
          <a:xfrm flipH="1">
            <a:off x="7423150" y="5943600"/>
            <a:ext cx="107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90" name="Line 49"/>
          <p:cNvSpPr>
            <a:spLocks noChangeShapeType="1"/>
          </p:cNvSpPr>
          <p:nvPr/>
        </p:nvSpPr>
        <p:spPr bwMode="auto">
          <a:xfrm flipV="1">
            <a:off x="7748588" y="6191250"/>
            <a:ext cx="71437" cy="38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91" name="Line 50"/>
          <p:cNvSpPr>
            <a:spLocks noChangeShapeType="1"/>
          </p:cNvSpPr>
          <p:nvPr/>
        </p:nvSpPr>
        <p:spPr bwMode="auto">
          <a:xfrm>
            <a:off x="7820025" y="6227763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92" name="Rectangle 51"/>
          <p:cNvSpPr>
            <a:spLocks noChangeArrowheads="1"/>
          </p:cNvSpPr>
          <p:nvPr/>
        </p:nvSpPr>
        <p:spPr bwMode="auto">
          <a:xfrm>
            <a:off x="7531100" y="6192838"/>
            <a:ext cx="142875" cy="7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93" name="Line 52"/>
          <p:cNvSpPr>
            <a:spLocks noChangeShapeType="1"/>
          </p:cNvSpPr>
          <p:nvPr/>
        </p:nvSpPr>
        <p:spPr bwMode="auto">
          <a:xfrm flipH="1">
            <a:off x="7675563" y="6227763"/>
            <a:ext cx="714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94" name="Line 53"/>
          <p:cNvSpPr>
            <a:spLocks noChangeShapeType="1"/>
          </p:cNvSpPr>
          <p:nvPr/>
        </p:nvSpPr>
        <p:spPr bwMode="auto">
          <a:xfrm flipH="1">
            <a:off x="7423150" y="6229350"/>
            <a:ext cx="1079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95" name="Rectangle 54"/>
          <p:cNvSpPr>
            <a:spLocks noChangeArrowheads="1"/>
          </p:cNvSpPr>
          <p:nvPr/>
        </p:nvSpPr>
        <p:spPr bwMode="auto">
          <a:xfrm>
            <a:off x="7567613" y="6480175"/>
            <a:ext cx="142875" cy="7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196" name="Line 55"/>
          <p:cNvSpPr>
            <a:spLocks noChangeShapeType="1"/>
          </p:cNvSpPr>
          <p:nvPr/>
        </p:nvSpPr>
        <p:spPr bwMode="auto">
          <a:xfrm flipH="1" flipV="1">
            <a:off x="7710488" y="6516688"/>
            <a:ext cx="180975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97" name="Line 56"/>
          <p:cNvSpPr>
            <a:spLocks noChangeShapeType="1"/>
          </p:cNvSpPr>
          <p:nvPr/>
        </p:nvSpPr>
        <p:spPr bwMode="auto">
          <a:xfrm flipH="1">
            <a:off x="7423150" y="6516688"/>
            <a:ext cx="144463" cy="3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98" name="Line 57"/>
          <p:cNvSpPr>
            <a:spLocks noChangeShapeType="1"/>
          </p:cNvSpPr>
          <p:nvPr/>
        </p:nvSpPr>
        <p:spPr bwMode="auto">
          <a:xfrm flipH="1">
            <a:off x="7421563" y="5387975"/>
            <a:ext cx="1587" cy="1128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199" name="Line 58"/>
          <p:cNvSpPr>
            <a:spLocks noChangeShapeType="1"/>
          </p:cNvSpPr>
          <p:nvPr/>
        </p:nvSpPr>
        <p:spPr bwMode="auto">
          <a:xfrm flipH="1">
            <a:off x="7889875" y="5387975"/>
            <a:ext cx="1588" cy="1128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200" name="Oval 59"/>
          <p:cNvSpPr>
            <a:spLocks noChangeArrowheads="1"/>
          </p:cNvSpPr>
          <p:nvPr/>
        </p:nvSpPr>
        <p:spPr bwMode="auto">
          <a:xfrm>
            <a:off x="7207250" y="5351463"/>
            <a:ext cx="71438" cy="73025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201" name="Rectangle 60"/>
          <p:cNvSpPr>
            <a:spLocks noChangeArrowheads="1"/>
          </p:cNvSpPr>
          <p:nvPr/>
        </p:nvSpPr>
        <p:spPr bwMode="auto">
          <a:xfrm>
            <a:off x="8251825" y="5600700"/>
            <a:ext cx="142875" cy="73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202" name="Line 61"/>
          <p:cNvSpPr>
            <a:spLocks noChangeShapeType="1"/>
          </p:cNvSpPr>
          <p:nvPr/>
        </p:nvSpPr>
        <p:spPr bwMode="auto">
          <a:xfrm flipH="1" flipV="1">
            <a:off x="8396288" y="5635625"/>
            <a:ext cx="3222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203" name="Line 62"/>
          <p:cNvSpPr>
            <a:spLocks noChangeShapeType="1"/>
          </p:cNvSpPr>
          <p:nvPr/>
        </p:nvSpPr>
        <p:spPr bwMode="auto">
          <a:xfrm flipH="1">
            <a:off x="7891463" y="5637213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204" name="Line 63"/>
          <p:cNvSpPr>
            <a:spLocks noChangeShapeType="1"/>
          </p:cNvSpPr>
          <p:nvPr/>
        </p:nvSpPr>
        <p:spPr bwMode="auto">
          <a:xfrm>
            <a:off x="7891463" y="5386388"/>
            <a:ext cx="1793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205" name="Line 64"/>
          <p:cNvSpPr>
            <a:spLocks noChangeShapeType="1"/>
          </p:cNvSpPr>
          <p:nvPr/>
        </p:nvSpPr>
        <p:spPr bwMode="auto">
          <a:xfrm>
            <a:off x="8575675" y="5241925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206" name="Line 65"/>
          <p:cNvSpPr>
            <a:spLocks noChangeShapeType="1"/>
          </p:cNvSpPr>
          <p:nvPr/>
        </p:nvSpPr>
        <p:spPr bwMode="auto">
          <a:xfrm flipV="1">
            <a:off x="8689975" y="5233988"/>
            <a:ext cx="0" cy="395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6207" name="Text Box 66"/>
          <p:cNvSpPr txBox="1">
            <a:spLocks noChangeArrowheads="1"/>
          </p:cNvSpPr>
          <p:nvPr/>
        </p:nvSpPr>
        <p:spPr bwMode="auto">
          <a:xfrm>
            <a:off x="6746875" y="5126038"/>
            <a:ext cx="49371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1279525"/>
            <a:r>
              <a:rPr lang="en-GB" sz="1200" b="1">
                <a:solidFill>
                  <a:srgbClr val="0000FF"/>
                </a:solidFill>
                <a:cs typeface="Arial" charset="0"/>
              </a:rPr>
              <a:t>V</a:t>
            </a:r>
            <a:r>
              <a:rPr lang="en-GB" sz="1200" b="1" baseline="-25000">
                <a:solidFill>
                  <a:srgbClr val="0000FF"/>
                </a:solidFill>
                <a:cs typeface="Arial" charset="0"/>
              </a:rPr>
              <a:t>CTH</a:t>
            </a:r>
          </a:p>
        </p:txBody>
      </p:sp>
      <p:sp>
        <p:nvSpPr>
          <p:cNvPr id="6208" name="Text Box 67"/>
          <p:cNvSpPr txBox="1">
            <a:spLocks noChangeArrowheads="1"/>
          </p:cNvSpPr>
          <p:nvPr/>
        </p:nvSpPr>
        <p:spPr bwMode="auto">
          <a:xfrm>
            <a:off x="8085743" y="5880100"/>
            <a:ext cx="99097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defTabSz="1279525"/>
            <a:r>
              <a:rPr lang="en-GB" sz="1400">
                <a:solidFill>
                  <a:srgbClr val="0000FF"/>
                </a:solidFill>
                <a:cs typeface="Arial" charset="0"/>
              </a:rPr>
              <a:t>hysteresis</a:t>
            </a:r>
          </a:p>
        </p:txBody>
      </p:sp>
      <p:sp>
        <p:nvSpPr>
          <p:cNvPr id="6209" name="Text Box 68"/>
          <p:cNvSpPr txBox="1">
            <a:spLocks noChangeArrowheads="1"/>
          </p:cNvSpPr>
          <p:nvPr/>
        </p:nvSpPr>
        <p:spPr bwMode="auto">
          <a:xfrm>
            <a:off x="7421563" y="5113338"/>
            <a:ext cx="3444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1279525"/>
            <a:r>
              <a:rPr lang="en-GB" sz="1200">
                <a:cs typeface="Arial" charset="0"/>
              </a:rPr>
              <a:t>2k</a:t>
            </a:r>
          </a:p>
        </p:txBody>
      </p:sp>
      <p:sp>
        <p:nvSpPr>
          <p:cNvPr id="6210" name="Text Box 69"/>
          <p:cNvSpPr txBox="1">
            <a:spLocks noChangeArrowheads="1"/>
          </p:cNvSpPr>
          <p:nvPr/>
        </p:nvSpPr>
        <p:spPr bwMode="auto">
          <a:xfrm>
            <a:off x="7421563" y="5378450"/>
            <a:ext cx="3444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1279525"/>
            <a:r>
              <a:rPr lang="en-GB" sz="1200">
                <a:cs typeface="Arial" charset="0"/>
              </a:rPr>
              <a:t>4k</a:t>
            </a:r>
          </a:p>
        </p:txBody>
      </p:sp>
      <p:sp>
        <p:nvSpPr>
          <p:cNvPr id="6211" name="Text Box 70"/>
          <p:cNvSpPr txBox="1">
            <a:spLocks noChangeArrowheads="1"/>
          </p:cNvSpPr>
          <p:nvPr/>
        </p:nvSpPr>
        <p:spPr bwMode="auto">
          <a:xfrm>
            <a:off x="7421563" y="5653088"/>
            <a:ext cx="3444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1279525"/>
            <a:r>
              <a:rPr lang="en-GB" sz="1200">
                <a:cs typeface="Arial" charset="0"/>
              </a:rPr>
              <a:t>8k</a:t>
            </a:r>
          </a:p>
        </p:txBody>
      </p:sp>
      <p:sp>
        <p:nvSpPr>
          <p:cNvPr id="6212" name="Text Box 71"/>
          <p:cNvSpPr txBox="1">
            <a:spLocks noChangeArrowheads="1"/>
          </p:cNvSpPr>
          <p:nvPr/>
        </p:nvSpPr>
        <p:spPr bwMode="auto">
          <a:xfrm>
            <a:off x="7389813" y="5954713"/>
            <a:ext cx="428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1279525"/>
            <a:r>
              <a:rPr lang="en-GB" sz="1200">
                <a:cs typeface="Arial" charset="0"/>
              </a:rPr>
              <a:t>16k</a:t>
            </a:r>
          </a:p>
        </p:txBody>
      </p:sp>
      <p:sp>
        <p:nvSpPr>
          <p:cNvPr id="6213" name="Text Box 72"/>
          <p:cNvSpPr txBox="1">
            <a:spLocks noChangeArrowheads="1"/>
          </p:cNvSpPr>
          <p:nvPr/>
        </p:nvSpPr>
        <p:spPr bwMode="auto">
          <a:xfrm>
            <a:off x="7386638" y="6229350"/>
            <a:ext cx="4286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1279525"/>
            <a:r>
              <a:rPr lang="en-GB" sz="1200">
                <a:cs typeface="Arial" charset="0"/>
              </a:rPr>
              <a:t>16k</a:t>
            </a:r>
          </a:p>
        </p:txBody>
      </p:sp>
      <p:sp>
        <p:nvSpPr>
          <p:cNvPr id="6214" name="Text Box 73"/>
          <p:cNvSpPr txBox="1">
            <a:spLocks noChangeArrowheads="1"/>
          </p:cNvSpPr>
          <p:nvPr/>
        </p:nvSpPr>
        <p:spPr bwMode="auto">
          <a:xfrm>
            <a:off x="8097838" y="5653088"/>
            <a:ext cx="5127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 defTabSz="1279525"/>
            <a:r>
              <a:rPr lang="en-GB" sz="1200">
                <a:cs typeface="Arial" charset="0"/>
              </a:rPr>
              <a:t>500k</a:t>
            </a:r>
          </a:p>
        </p:txBody>
      </p:sp>
      <p:sp>
        <p:nvSpPr>
          <p:cNvPr id="6215" name="Line 75"/>
          <p:cNvSpPr>
            <a:spLocks noChangeShapeType="1"/>
          </p:cNvSpPr>
          <p:nvPr/>
        </p:nvSpPr>
        <p:spPr bwMode="auto">
          <a:xfrm>
            <a:off x="5827713" y="5445125"/>
            <a:ext cx="3603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216" name="Line 76"/>
          <p:cNvSpPr>
            <a:spLocks noChangeShapeType="1"/>
          </p:cNvSpPr>
          <p:nvPr/>
        </p:nvSpPr>
        <p:spPr bwMode="auto">
          <a:xfrm>
            <a:off x="5810250" y="5376863"/>
            <a:ext cx="107950" cy="71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217" name="Line 77"/>
          <p:cNvSpPr>
            <a:spLocks noChangeShapeType="1"/>
          </p:cNvSpPr>
          <p:nvPr/>
        </p:nvSpPr>
        <p:spPr bwMode="auto">
          <a:xfrm flipV="1">
            <a:off x="5810250" y="5448300"/>
            <a:ext cx="107950" cy="714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218" name="Text Box 78"/>
          <p:cNvSpPr txBox="1">
            <a:spLocks noChangeArrowheads="1"/>
          </p:cNvSpPr>
          <p:nvPr/>
        </p:nvSpPr>
        <p:spPr bwMode="auto">
          <a:xfrm>
            <a:off x="4977713" y="5124450"/>
            <a:ext cx="930063" cy="5232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 b="1">
                <a:solidFill>
                  <a:srgbClr val="0000FF"/>
                </a:solidFill>
              </a:rPr>
              <a:t>postamp</a:t>
            </a:r>
          </a:p>
          <a:p>
            <a:pPr algn="ctr"/>
            <a:r>
              <a:rPr lang="en-GB" sz="1400" b="1">
                <a:solidFill>
                  <a:srgbClr val="0000FF"/>
                </a:solidFill>
              </a:rPr>
              <a:t>O/P</a:t>
            </a:r>
          </a:p>
        </p:txBody>
      </p:sp>
      <p:sp>
        <p:nvSpPr>
          <p:cNvPr id="6219" name="Line 79"/>
          <p:cNvSpPr>
            <a:spLocks noChangeShapeType="1"/>
          </p:cNvSpPr>
          <p:nvPr/>
        </p:nvSpPr>
        <p:spPr bwMode="auto">
          <a:xfrm flipV="1">
            <a:off x="6062663" y="4764088"/>
            <a:ext cx="287337" cy="21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arrow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6220" name="Text Box 80"/>
          <p:cNvSpPr txBox="1">
            <a:spLocks noChangeArrowheads="1"/>
          </p:cNvSpPr>
          <p:nvPr/>
        </p:nvSpPr>
        <p:spPr bwMode="auto">
          <a:xfrm>
            <a:off x="142875" y="595313"/>
            <a:ext cx="4717958" cy="21390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400" b="1" dirty="0"/>
              <a:t>thresholds</a:t>
            </a:r>
          </a:p>
          <a:p>
            <a:pPr algn="l">
              <a:lnSpc>
                <a:spcPct val="150000"/>
              </a:lnSpc>
            </a:pPr>
            <a:r>
              <a:rPr lang="en-GB" sz="1400" dirty="0"/>
              <a:t>   before tuning </a:t>
            </a:r>
            <a:r>
              <a:rPr lang="en-GB" sz="1400" dirty="0" err="1"/>
              <a:t>pk-pk</a:t>
            </a:r>
            <a:r>
              <a:rPr lang="en-GB" sz="1400" dirty="0"/>
              <a:t> threshold spread ~30 mV (~ 0.6 </a:t>
            </a:r>
            <a:r>
              <a:rPr lang="en-GB" sz="1400" dirty="0" err="1"/>
              <a:t>fC</a:t>
            </a:r>
            <a:r>
              <a:rPr lang="en-GB" sz="1400" dirty="0"/>
              <a:t>)</a:t>
            </a:r>
          </a:p>
          <a:p>
            <a:pPr algn="l">
              <a:lnSpc>
                <a:spcPct val="150000"/>
              </a:lnSpc>
            </a:pPr>
            <a:r>
              <a:rPr lang="en-GB" sz="1400" dirty="0"/>
              <a:t>   tuning reduces spread to ~ mV level</a:t>
            </a:r>
          </a:p>
          <a:p>
            <a:pPr algn="l">
              <a:lnSpc>
                <a:spcPct val="150000"/>
              </a:lnSpc>
            </a:pPr>
            <a:r>
              <a:rPr lang="en-GB" sz="1400" b="1" dirty="0" err="1"/>
              <a:t>timewalk</a:t>
            </a:r>
            <a:endParaRPr lang="en-GB" sz="1400" b="1" dirty="0"/>
          </a:p>
          <a:p>
            <a:pPr algn="l">
              <a:lnSpc>
                <a:spcPct val="150000"/>
              </a:lnSpc>
            </a:pPr>
            <a:r>
              <a:rPr lang="en-GB" sz="1400" dirty="0"/>
              <a:t>   </a:t>
            </a:r>
            <a:r>
              <a:rPr lang="en-GB" sz="1400" dirty="0" err="1"/>
              <a:t>timewalk</a:t>
            </a:r>
            <a:r>
              <a:rPr lang="en-GB" sz="1400" dirty="0"/>
              <a:t> spec. &lt; 16 ns between 1.25 and 10 </a:t>
            </a:r>
            <a:r>
              <a:rPr lang="en-GB" sz="1400" dirty="0" err="1"/>
              <a:t>fC</a:t>
            </a:r>
            <a:endParaRPr lang="en-GB" sz="1400" dirty="0"/>
          </a:p>
          <a:p>
            <a:pPr algn="l"/>
            <a:r>
              <a:rPr lang="en-GB" sz="1400" dirty="0"/>
              <a:t>   signals, with comp. threshold set to 1 </a:t>
            </a:r>
            <a:r>
              <a:rPr lang="en-GB" sz="1400" dirty="0" err="1"/>
              <a:t>fC</a:t>
            </a:r>
            <a:endParaRPr lang="en-GB" sz="1400" dirty="0"/>
          </a:p>
          <a:p>
            <a:pPr algn="l">
              <a:lnSpc>
                <a:spcPct val="150000"/>
              </a:lnSpc>
            </a:pPr>
            <a:r>
              <a:rPr lang="en-GB" sz="1400" dirty="0"/>
              <a:t>   measurements just within spec.</a:t>
            </a:r>
            <a:endParaRPr lang="en-GB" sz="1400" b="1" dirty="0"/>
          </a:p>
        </p:txBody>
      </p:sp>
      <p:sp>
        <p:nvSpPr>
          <p:cNvPr id="6221" name="Text Box 81"/>
          <p:cNvSpPr txBox="1">
            <a:spLocks noChangeArrowheads="1"/>
          </p:cNvSpPr>
          <p:nvPr/>
        </p:nvSpPr>
        <p:spPr bwMode="auto">
          <a:xfrm>
            <a:off x="7781925" y="4656138"/>
            <a:ext cx="1170513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400" b="1" dirty="0">
                <a:solidFill>
                  <a:srgbClr val="0000FF"/>
                </a:solidFill>
              </a:rPr>
              <a:t>comparator</a:t>
            </a:r>
          </a:p>
        </p:txBody>
      </p:sp>
      <p:pic>
        <p:nvPicPr>
          <p:cNvPr id="6222" name="Picture 83" descr="timewal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550" y="3213100"/>
            <a:ext cx="4849813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23" name="Text Box 84"/>
          <p:cNvSpPr txBox="1">
            <a:spLocks noChangeArrowheads="1"/>
          </p:cNvSpPr>
          <p:nvPr/>
        </p:nvSpPr>
        <p:spPr bwMode="auto">
          <a:xfrm>
            <a:off x="107950" y="2997200"/>
            <a:ext cx="2460930" cy="3077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400" b="1" dirty="0" err="1">
                <a:solidFill>
                  <a:srgbClr val="0000FF"/>
                </a:solidFill>
              </a:rPr>
              <a:t>timewalk</a:t>
            </a:r>
            <a:r>
              <a:rPr lang="en-GB" sz="1400" b="1" dirty="0">
                <a:solidFill>
                  <a:srgbClr val="0000FF"/>
                </a:solidFill>
              </a:rPr>
              <a:t>: threshold at 1 </a:t>
            </a:r>
            <a:r>
              <a:rPr lang="en-GB" sz="1400" b="1" dirty="0" err="1">
                <a:solidFill>
                  <a:srgbClr val="0000FF"/>
                </a:solidFill>
              </a:rPr>
              <a:t>fC</a:t>
            </a:r>
            <a:endParaRPr lang="en-GB" sz="14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CEAD2B0-E8EF-4916-AC9C-9AB6C518296E}" type="slidenum">
              <a:rPr lang="en-US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195" name="Rectangle 4"/>
          <p:cNvSpPr>
            <a:spLocks noChangeArrowheads="1"/>
          </p:cNvSpPr>
          <p:nvPr/>
        </p:nvSpPr>
        <p:spPr bwMode="auto">
          <a:xfrm>
            <a:off x="71438" y="44450"/>
            <a:ext cx="6121400" cy="40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0" hangingPunct="0"/>
            <a:r>
              <a:rPr lang="en-GB" sz="3200" smtClean="0">
                <a:solidFill>
                  <a:srgbClr val="3333CC"/>
                </a:solidFill>
              </a:rPr>
              <a:t>power features</a:t>
            </a:r>
            <a:endParaRPr lang="en-US" sz="3200" smtClean="0">
              <a:solidFill>
                <a:srgbClr val="3333CC"/>
              </a:solidFill>
            </a:endParaRPr>
          </a:p>
        </p:txBody>
      </p:sp>
      <p:sp>
        <p:nvSpPr>
          <p:cNvPr id="8196" name="Text Box 9"/>
          <p:cNvSpPr txBox="1">
            <a:spLocks noChangeArrowheads="1"/>
          </p:cNvSpPr>
          <p:nvPr/>
        </p:nvSpPr>
        <p:spPr bwMode="auto">
          <a:xfrm>
            <a:off x="430213" y="836613"/>
            <a:ext cx="4141787" cy="4559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79525"/>
            <a:r>
              <a:rPr lang="en-GB" sz="1400" b="1" smtClean="0">
                <a:solidFill>
                  <a:srgbClr val="3333CC"/>
                </a:solidFill>
                <a:cs typeface="Arial" charset="0"/>
              </a:rPr>
              <a:t>DC-DC switched capacitor</a:t>
            </a:r>
            <a:r>
              <a:rPr lang="en-GB" sz="1400" smtClean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GB" sz="1400" b="1" smtClean="0">
                <a:solidFill>
                  <a:srgbClr val="3333CC"/>
                </a:solidFill>
                <a:cs typeface="Arial" charset="0"/>
              </a:rPr>
              <a:t>converter</a:t>
            </a:r>
          </a:p>
          <a:p>
            <a:pPr lvl="1" defTabSz="1279525"/>
            <a:endParaRPr lang="en-GB" sz="1400" smtClean="0">
              <a:solidFill>
                <a:srgbClr val="3333CC"/>
              </a:solidFill>
              <a:cs typeface="Arial" charset="0"/>
            </a:endParaRPr>
          </a:p>
          <a:p>
            <a:pPr lvl="1" defTabSz="1279525"/>
            <a:r>
              <a:rPr lang="en-GB" sz="1400" smtClean="0">
                <a:solidFill>
                  <a:srgbClr val="000000"/>
                </a:solidFill>
                <a:cs typeface="Arial" charset="0"/>
              </a:rPr>
              <a:t>converts 2.5 -&gt; ~ 1.2</a:t>
            </a:r>
          </a:p>
          <a:p>
            <a:pPr defTabSz="1279525"/>
            <a:endParaRPr lang="en-GB" sz="1400" smtClean="0">
              <a:solidFill>
                <a:srgbClr val="000000"/>
              </a:solidFill>
              <a:cs typeface="Arial" charset="0"/>
            </a:endParaRPr>
          </a:p>
          <a:p>
            <a:pPr defTabSz="1279525"/>
            <a:r>
              <a:rPr lang="en-GB" sz="1400" smtClean="0">
                <a:solidFill>
                  <a:srgbClr val="000000"/>
                </a:solidFill>
                <a:cs typeface="Arial" charset="0"/>
              </a:rPr>
              <a:t>clearly functioning</a:t>
            </a:r>
          </a:p>
          <a:p>
            <a:pPr defTabSz="1279525"/>
            <a:endParaRPr lang="en-GB" sz="1400" smtClean="0">
              <a:solidFill>
                <a:srgbClr val="000000"/>
              </a:solidFill>
              <a:cs typeface="Arial" charset="0"/>
            </a:endParaRPr>
          </a:p>
          <a:p>
            <a:pPr defTabSz="1279525"/>
            <a:r>
              <a:rPr lang="en-GB" sz="1400" smtClean="0">
                <a:solidFill>
                  <a:srgbClr val="000000"/>
                </a:solidFill>
                <a:cs typeface="Arial" charset="0"/>
              </a:rPr>
              <a:t>effect of switch noise needs careful study</a:t>
            </a:r>
          </a:p>
          <a:p>
            <a:pPr lvl="1" defTabSz="1279525"/>
            <a:endParaRPr lang="en-GB" sz="1400" smtClean="0">
              <a:solidFill>
                <a:srgbClr val="000000"/>
              </a:solidFill>
              <a:cs typeface="Arial" charset="0"/>
            </a:endParaRPr>
          </a:p>
          <a:p>
            <a:pPr defTabSz="1279525"/>
            <a:endParaRPr lang="en-GB" sz="1400" smtClean="0">
              <a:solidFill>
                <a:srgbClr val="000000"/>
              </a:solidFill>
              <a:cs typeface="Arial" charset="0"/>
            </a:endParaRPr>
          </a:p>
          <a:p>
            <a:pPr defTabSz="1279525"/>
            <a:r>
              <a:rPr lang="en-GB" sz="1400" b="1" smtClean="0">
                <a:solidFill>
                  <a:srgbClr val="3333CC"/>
                </a:solidFill>
                <a:cs typeface="Arial" charset="0"/>
              </a:rPr>
              <a:t>LDO linear regulator</a:t>
            </a:r>
          </a:p>
          <a:p>
            <a:pPr defTabSz="1279525"/>
            <a:endParaRPr lang="en-GB" sz="1400" b="1" smtClean="0">
              <a:solidFill>
                <a:srgbClr val="3333CC"/>
              </a:solidFill>
              <a:cs typeface="Arial" charset="0"/>
            </a:endParaRPr>
          </a:p>
          <a:p>
            <a:pPr defTabSz="1279525"/>
            <a:r>
              <a:rPr lang="en-GB" sz="1400" smtClean="0">
                <a:solidFill>
                  <a:srgbClr val="000000"/>
                </a:solidFill>
              </a:rPr>
              <a:t>provides clean,regulated rail to analog FE</a:t>
            </a:r>
          </a:p>
          <a:p>
            <a:pPr lvl="1" defTabSz="1279525"/>
            <a:endParaRPr lang="en-GB" sz="1400" smtClean="0">
              <a:solidFill>
                <a:srgbClr val="000000"/>
              </a:solidFill>
            </a:endParaRPr>
          </a:p>
          <a:p>
            <a:pPr lvl="1" defTabSz="1279525"/>
            <a:r>
              <a:rPr lang="en-GB" sz="1400" smtClean="0">
                <a:solidFill>
                  <a:srgbClr val="000000"/>
                </a:solidFill>
              </a:rPr>
              <a:t>~ 1.2 Vin, 1.1 Vout</a:t>
            </a:r>
            <a:endParaRPr lang="en-US" sz="1400" smtClean="0">
              <a:solidFill>
                <a:srgbClr val="000000"/>
              </a:solidFill>
            </a:endParaRPr>
          </a:p>
          <a:p>
            <a:pPr lvl="1" defTabSz="1279525"/>
            <a:endParaRPr lang="en-US" sz="1400" smtClean="0">
              <a:solidFill>
                <a:srgbClr val="000000"/>
              </a:solidFill>
            </a:endParaRPr>
          </a:p>
          <a:p>
            <a:pPr defTabSz="1279525"/>
            <a:r>
              <a:rPr lang="en-US" sz="1400" smtClean="0">
                <a:solidFill>
                  <a:srgbClr val="000000"/>
                </a:solidFill>
              </a:rPr>
              <a:t>dropout ~ 40 mV for 60 mA load</a:t>
            </a:r>
          </a:p>
          <a:p>
            <a:pPr defTabSz="1279525"/>
            <a:endParaRPr lang="en-GB" sz="1400" smtClean="0">
              <a:solidFill>
                <a:srgbClr val="000000"/>
              </a:solidFill>
              <a:cs typeface="Arial" charset="0"/>
            </a:endParaRPr>
          </a:p>
          <a:p>
            <a:pPr defTabSz="1279525"/>
            <a:r>
              <a:rPr lang="en-GB" sz="1400" smtClean="0">
                <a:solidFill>
                  <a:srgbClr val="000000"/>
                </a:solidFill>
                <a:cs typeface="Arial" charset="0"/>
              </a:rPr>
              <a:t>provides &gt; 30dB supply rejection up to 10 MHz</a:t>
            </a:r>
          </a:p>
          <a:p>
            <a:pPr defTabSz="1279525"/>
            <a:endParaRPr lang="en-GB" sz="1400" smtClean="0">
              <a:solidFill>
                <a:srgbClr val="000000"/>
              </a:solidFill>
              <a:cs typeface="Arial" charset="0"/>
            </a:endParaRPr>
          </a:p>
          <a:p>
            <a:pPr defTabSz="1279525"/>
            <a:endParaRPr lang="en-GB" sz="1400" smtClean="0">
              <a:solidFill>
                <a:srgbClr val="000000"/>
              </a:solidFill>
              <a:cs typeface="Arial" charset="0"/>
            </a:endParaRPr>
          </a:p>
          <a:p>
            <a:pPr defTabSz="1279525"/>
            <a:r>
              <a:rPr lang="en-GB" sz="1400" smtClean="0">
                <a:solidFill>
                  <a:srgbClr val="000000"/>
                </a:solidFill>
                <a:cs typeface="Arial" charset="0"/>
              </a:rPr>
              <a:t>(see May talk for more detail)</a:t>
            </a:r>
            <a:endParaRPr lang="en-US" sz="1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197" name="Text Box 10"/>
          <p:cNvSpPr txBox="1">
            <a:spLocks noChangeArrowheads="1"/>
          </p:cNvSpPr>
          <p:nvPr/>
        </p:nvSpPr>
        <p:spPr bwMode="auto">
          <a:xfrm>
            <a:off x="4967288" y="188913"/>
            <a:ext cx="23272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1600" b="1" smtClean="0">
                <a:solidFill>
                  <a:srgbClr val="3333CC"/>
                </a:solidFill>
                <a:cs typeface="Arial" charset="0"/>
              </a:rPr>
              <a:t>DC-DC &amp; LDO outputs</a:t>
            </a:r>
            <a:endParaRPr lang="en-US" sz="1600" b="1" smtClean="0">
              <a:solidFill>
                <a:srgbClr val="3333CC"/>
              </a:solidFill>
              <a:cs typeface="Arial" charset="0"/>
            </a:endParaRPr>
          </a:p>
        </p:txBody>
      </p:sp>
      <p:pic>
        <p:nvPicPr>
          <p:cNvPr id="8198" name="Picture 11" descr="DCD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4913" y="447675"/>
            <a:ext cx="3660775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2" descr="LDOo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6213" y="4089400"/>
            <a:ext cx="3024187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 Box 13"/>
          <p:cNvSpPr txBox="1">
            <a:spLocks noChangeArrowheads="1"/>
          </p:cNvSpPr>
          <p:nvPr/>
        </p:nvSpPr>
        <p:spPr bwMode="auto">
          <a:xfrm>
            <a:off x="5006975" y="3716338"/>
            <a:ext cx="14366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1600" b="1" smtClean="0">
                <a:solidFill>
                  <a:srgbClr val="3333CC"/>
                </a:solidFill>
                <a:cs typeface="Arial" charset="0"/>
              </a:rPr>
              <a:t>LDO dropout</a:t>
            </a:r>
            <a:endParaRPr lang="en-US" sz="1600" b="1" smtClean="0">
              <a:solidFill>
                <a:srgbClr val="3333CC"/>
              </a:solidFill>
              <a:cs typeface="Arial" charset="0"/>
            </a:endParaRPr>
          </a:p>
        </p:txBody>
      </p:sp>
      <p:sp>
        <p:nvSpPr>
          <p:cNvPr id="8201" name="Line 14"/>
          <p:cNvSpPr>
            <a:spLocks noChangeShapeType="1"/>
          </p:cNvSpPr>
          <p:nvPr/>
        </p:nvSpPr>
        <p:spPr bwMode="auto">
          <a:xfrm>
            <a:off x="6480175" y="4127500"/>
            <a:ext cx="5762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8202" name="Text Box 15"/>
          <p:cNvSpPr txBox="1">
            <a:spLocks noChangeArrowheads="1"/>
          </p:cNvSpPr>
          <p:nvPr/>
        </p:nvSpPr>
        <p:spPr bwMode="auto">
          <a:xfrm>
            <a:off x="6443663" y="3838575"/>
            <a:ext cx="696912" cy="304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1279525"/>
            <a:r>
              <a:rPr lang="en-GB" sz="1400" smtClean="0">
                <a:solidFill>
                  <a:srgbClr val="FF0000"/>
                </a:solidFill>
                <a:cs typeface="Arial" charset="0"/>
              </a:rPr>
              <a:t>40 mV</a:t>
            </a:r>
            <a:endParaRPr lang="en-US" sz="1400" smtClean="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B7E6E-8890-40D6-BCA6-AE132BC4263D}" type="slidenum">
              <a:rPr lang="en-US">
                <a:solidFill>
                  <a:srgbClr val="000000"/>
                </a:solidFill>
              </a:rPr>
              <a:pPr>
                <a:defRPr/>
              </a:pPr>
              <a:t>19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0243" name="Picture 7" descr="Graph_m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76813" y="3752850"/>
            <a:ext cx="42037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8" descr="Graph_p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6813" y="296863"/>
            <a:ext cx="42037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9" descr="Graph_n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6813" y="2024063"/>
            <a:ext cx="42037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Rectangle 2"/>
          <p:cNvSpPr>
            <a:spLocks noChangeArrowheads="1"/>
          </p:cNvSpPr>
          <p:nvPr/>
        </p:nvSpPr>
        <p:spPr bwMode="auto">
          <a:xfrm>
            <a:off x="34925" y="44450"/>
            <a:ext cx="6985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 smtClean="0">
                <a:solidFill>
                  <a:srgbClr val="3333CC"/>
                </a:solidFill>
              </a:rPr>
              <a:t>beta source results</a:t>
            </a:r>
            <a:endParaRPr lang="en-US" sz="3200" smtClean="0">
              <a:solidFill>
                <a:srgbClr val="3333CC"/>
              </a:solidFill>
            </a:endParaRPr>
          </a:p>
        </p:txBody>
      </p:sp>
      <p:sp>
        <p:nvSpPr>
          <p:cNvPr id="10247" name="Text Box 11"/>
          <p:cNvSpPr txBox="1">
            <a:spLocks noChangeArrowheads="1"/>
          </p:cNvSpPr>
          <p:nvPr/>
        </p:nvSpPr>
        <p:spPr bwMode="auto">
          <a:xfrm>
            <a:off x="127000" y="625475"/>
            <a:ext cx="4248150" cy="4452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3333CC"/>
                </a:solidFill>
              </a:rPr>
              <a:t>method</a:t>
            </a:r>
          </a:p>
          <a:p>
            <a:pPr>
              <a:lnSpc>
                <a:spcPct val="150000"/>
              </a:lnSpc>
            </a:pPr>
            <a:r>
              <a:rPr lang="en-GB" sz="1400" smtClean="0">
                <a:solidFill>
                  <a:srgbClr val="000000"/>
                </a:solidFill>
              </a:rPr>
              <a:t>choose comparator threshold (programmable)</a:t>
            </a:r>
          </a:p>
          <a:p>
            <a:pPr lvl="1"/>
            <a:r>
              <a:rPr lang="en-GB" sz="1400" smtClean="0">
                <a:solidFill>
                  <a:srgbClr val="000000"/>
                </a:solidFill>
              </a:rPr>
              <a:t>count number of clusters in CBC output signal</a:t>
            </a:r>
          </a:p>
          <a:p>
            <a:pPr lvl="1"/>
            <a:r>
              <a:rPr lang="en-GB" sz="1400" smtClean="0">
                <a:solidFill>
                  <a:srgbClr val="000000"/>
                </a:solidFill>
              </a:rPr>
              <a:t>for fixed number of scintillator triggers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repeat for range of comparator thresholds</a:t>
            </a:r>
          </a:p>
          <a:p>
            <a:endParaRPr lang="en-GB" sz="1400" smtClean="0">
              <a:solidFill>
                <a:srgbClr val="000000"/>
              </a:solidFill>
            </a:endParaRPr>
          </a:p>
          <a:p>
            <a:r>
              <a:rPr lang="en-GB" sz="1400" smtClean="0">
                <a:solidFill>
                  <a:srgbClr val="000000"/>
                </a:solidFill>
              </a:rPr>
              <a:t>plot no. of clusters vs. comparator threshold</a:t>
            </a:r>
          </a:p>
          <a:p>
            <a:endParaRPr lang="en-GB" sz="1400" smtClean="0">
              <a:solidFill>
                <a:srgbClr val="000000"/>
              </a:solidFill>
            </a:endParaRPr>
          </a:p>
          <a:p>
            <a:r>
              <a:rPr lang="en-GB" sz="1400" smtClean="0">
                <a:solidFill>
                  <a:srgbClr val="000000"/>
                </a:solidFill>
              </a:rPr>
              <a:t>shape depends on signal arrival time (TDC value)</a:t>
            </a:r>
          </a:p>
          <a:p>
            <a:endParaRPr lang="en-GB" sz="1400" smtClean="0">
              <a:solidFill>
                <a:srgbClr val="000000"/>
              </a:solidFill>
            </a:endParaRPr>
          </a:p>
          <a:p>
            <a:r>
              <a:rPr lang="en-GB" sz="1400" smtClean="0">
                <a:solidFill>
                  <a:srgbClr val="000000"/>
                </a:solidFill>
              </a:rPr>
              <a:t>    need to select events by TDC value so that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    triggered timeslice contains all signal sizes (</a:t>
            </a:r>
            <a:r>
              <a:rPr lang="en-GB" sz="1400" b="1" smtClean="0">
                <a:solidFill>
                  <a:srgbClr val="009900"/>
                </a:solidFill>
              </a:rPr>
              <a:t>T</a:t>
            </a:r>
            <a:r>
              <a:rPr lang="en-GB" sz="1400" b="1" baseline="-25000" smtClean="0">
                <a:solidFill>
                  <a:srgbClr val="009900"/>
                </a:solidFill>
              </a:rPr>
              <a:t>OPT</a:t>
            </a:r>
            <a:r>
              <a:rPr lang="en-GB" sz="1400" smtClean="0">
                <a:solidFill>
                  <a:srgbClr val="000000"/>
                </a:solidFill>
              </a:rPr>
              <a:t>)</a:t>
            </a:r>
          </a:p>
          <a:p>
            <a:pPr lvl="1"/>
            <a:endParaRPr lang="en-GB" sz="1400" smtClean="0">
              <a:solidFill>
                <a:srgbClr val="000000"/>
              </a:solidFill>
            </a:endParaRPr>
          </a:p>
          <a:p>
            <a:r>
              <a:rPr lang="en-GB" sz="1400" smtClean="0">
                <a:solidFill>
                  <a:srgbClr val="000000"/>
                </a:solidFill>
              </a:rPr>
              <a:t>    if select signals occurring too early/late then get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    spectrum where some signals fire comparator in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    previous/subsequent timeslice</a:t>
            </a:r>
          </a:p>
          <a:p>
            <a:pPr lvl="1"/>
            <a:endParaRPr lang="en-GB" sz="1400" smtClean="0">
              <a:solidFill>
                <a:srgbClr val="000000"/>
              </a:solidFill>
            </a:endParaRPr>
          </a:p>
          <a:p>
            <a:endParaRPr lang="en-GB" sz="1400" smtClean="0">
              <a:solidFill>
                <a:srgbClr val="000000"/>
              </a:solidFill>
            </a:endParaRPr>
          </a:p>
          <a:p>
            <a:r>
              <a:rPr lang="en-GB" sz="1400" smtClean="0">
                <a:solidFill>
                  <a:srgbClr val="000000"/>
                </a:solidFill>
              </a:rPr>
              <a:t>(see backup slides for more detailed explanation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 of histogram shapes)</a:t>
            </a:r>
          </a:p>
        </p:txBody>
      </p:sp>
      <p:sp>
        <p:nvSpPr>
          <p:cNvPr id="10248" name="Text Box 12"/>
          <p:cNvSpPr txBox="1">
            <a:spLocks noChangeArrowheads="1"/>
          </p:cNvSpPr>
          <p:nvPr/>
        </p:nvSpPr>
        <p:spPr bwMode="auto">
          <a:xfrm rot="-5400000">
            <a:off x="4121150" y="2752725"/>
            <a:ext cx="15748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600" b="1" smtClean="0">
                <a:solidFill>
                  <a:srgbClr val="000000"/>
                </a:solidFill>
              </a:rPr>
              <a:t>no. of clusters</a:t>
            </a:r>
          </a:p>
        </p:txBody>
      </p:sp>
      <p:sp>
        <p:nvSpPr>
          <p:cNvPr id="10249" name="Text Box 13"/>
          <p:cNvSpPr txBox="1">
            <a:spLocks noChangeArrowheads="1"/>
          </p:cNvSpPr>
          <p:nvPr/>
        </p:nvSpPr>
        <p:spPr bwMode="auto">
          <a:xfrm>
            <a:off x="5975350" y="5695950"/>
            <a:ext cx="24606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000000"/>
                </a:solidFill>
              </a:rPr>
              <a:t>comparator threshold [mV]</a:t>
            </a:r>
          </a:p>
        </p:txBody>
      </p:sp>
      <p:sp>
        <p:nvSpPr>
          <p:cNvPr id="10250" name="Text Box 14"/>
          <p:cNvSpPr txBox="1">
            <a:spLocks noChangeArrowheads="1"/>
          </p:cNvSpPr>
          <p:nvPr/>
        </p:nvSpPr>
        <p:spPr bwMode="auto">
          <a:xfrm>
            <a:off x="6983413" y="2490788"/>
            <a:ext cx="10937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009900"/>
                </a:solidFill>
              </a:rPr>
              <a:t>TDC = T</a:t>
            </a:r>
            <a:r>
              <a:rPr lang="en-GB" sz="1400" b="1" baseline="-25000" smtClean="0">
                <a:solidFill>
                  <a:srgbClr val="009900"/>
                </a:solidFill>
              </a:rPr>
              <a:t>OPT</a:t>
            </a:r>
            <a:endParaRPr lang="en-GB" sz="1400" b="1" smtClean="0">
              <a:solidFill>
                <a:srgbClr val="009900"/>
              </a:solidFill>
            </a:endParaRPr>
          </a:p>
        </p:txBody>
      </p:sp>
      <p:sp>
        <p:nvSpPr>
          <p:cNvPr id="10251" name="Text Box 16"/>
          <p:cNvSpPr txBox="1">
            <a:spLocks noChangeArrowheads="1"/>
          </p:cNvSpPr>
          <p:nvPr/>
        </p:nvSpPr>
        <p:spPr bwMode="auto">
          <a:xfrm>
            <a:off x="6838950" y="620713"/>
            <a:ext cx="17033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3333CC"/>
                </a:solidFill>
              </a:rPr>
              <a:t>TDC = T</a:t>
            </a:r>
            <a:r>
              <a:rPr lang="en-GB" sz="1400" b="1" baseline="-25000" smtClean="0">
                <a:solidFill>
                  <a:srgbClr val="3333CC"/>
                </a:solidFill>
              </a:rPr>
              <a:t>OPT</a:t>
            </a:r>
            <a:r>
              <a:rPr lang="en-GB" sz="1400" b="1" smtClean="0">
                <a:solidFill>
                  <a:srgbClr val="3333CC"/>
                </a:solidFill>
              </a:rPr>
              <a:t> - 15 ns</a:t>
            </a:r>
          </a:p>
        </p:txBody>
      </p:sp>
      <p:sp>
        <p:nvSpPr>
          <p:cNvPr id="10252" name="Text Box 17"/>
          <p:cNvSpPr txBox="1">
            <a:spLocks noChangeArrowheads="1"/>
          </p:cNvSpPr>
          <p:nvPr/>
        </p:nvSpPr>
        <p:spPr bwMode="auto">
          <a:xfrm>
            <a:off x="6838950" y="4203700"/>
            <a:ext cx="174783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FF0000"/>
                </a:solidFill>
              </a:rPr>
              <a:t>TDC = T</a:t>
            </a:r>
            <a:r>
              <a:rPr lang="en-GB" sz="1400" b="1" baseline="-25000" smtClean="0">
                <a:solidFill>
                  <a:srgbClr val="FF0000"/>
                </a:solidFill>
              </a:rPr>
              <a:t>OPT</a:t>
            </a:r>
            <a:r>
              <a:rPr lang="en-GB" sz="1400" b="1" smtClean="0">
                <a:solidFill>
                  <a:srgbClr val="FF0000"/>
                </a:solidFill>
              </a:rPr>
              <a:t> + 15 ns</a:t>
            </a:r>
          </a:p>
        </p:txBody>
      </p:sp>
      <p:sp>
        <p:nvSpPr>
          <p:cNvPr id="10253" name="Line 19"/>
          <p:cNvSpPr>
            <a:spLocks noChangeShapeType="1"/>
          </p:cNvSpPr>
          <p:nvPr/>
        </p:nvSpPr>
        <p:spPr bwMode="auto">
          <a:xfrm>
            <a:off x="3779838" y="2168525"/>
            <a:ext cx="3968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68" y="44624"/>
            <a:ext cx="9061465" cy="6273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5" name="TextBox 34"/>
          <p:cNvSpPr txBox="1">
            <a:spLocks noChangeArrowheads="1"/>
          </p:cNvSpPr>
          <p:nvPr/>
        </p:nvSpPr>
        <p:spPr bwMode="auto">
          <a:xfrm>
            <a:off x="0" y="6381328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solidFill>
                  <a:schemeClr val="tx2"/>
                </a:solidFill>
                <a:latin typeface="Calibri" pitchFamily="34" charset="0"/>
              </a:rPr>
              <a:t>from M.Raymond’s: </a:t>
            </a:r>
            <a:r>
              <a:rPr lang="en-GB" sz="1400" dirty="0" smtClean="0">
                <a:hlinkClick r:id="rId3"/>
              </a:rPr>
              <a:t>http://www.hep.ph.ic.ac.uk/~dmray/CBC_documentation/CBC_status_Oct_2011.pdf</a:t>
            </a:r>
            <a:endParaRPr lang="en-GB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782E899-422B-47C1-8EF2-75CC19DAD6E2}" type="slidenum">
              <a:rPr lang="en-US">
                <a:solidFill>
                  <a:srgbClr val="000000"/>
                </a:solidFill>
              </a:rPr>
              <a:pPr>
                <a:defRPr/>
              </a:pPr>
              <a:t>20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34925" y="44450"/>
            <a:ext cx="6985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 smtClean="0">
                <a:solidFill>
                  <a:srgbClr val="3333CC"/>
                </a:solidFill>
              </a:rPr>
              <a:t>beta source - landau fitting</a:t>
            </a:r>
            <a:endParaRPr lang="en-US" sz="3200" smtClean="0">
              <a:solidFill>
                <a:srgbClr val="3333CC"/>
              </a:solidFill>
            </a:endParaRPr>
          </a:p>
        </p:txBody>
      </p:sp>
      <p:pic>
        <p:nvPicPr>
          <p:cNvPr id="11268" name="Picture 5" descr="beta_long_sens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260350"/>
            <a:ext cx="42037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40"/>
          <p:cNvSpPr txBox="1">
            <a:spLocks noChangeArrowheads="1"/>
          </p:cNvSpPr>
          <p:nvPr/>
        </p:nvSpPr>
        <p:spPr bwMode="auto">
          <a:xfrm>
            <a:off x="155575" y="657225"/>
            <a:ext cx="5029200" cy="1793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can fit raw data with curve generated from Landau distribution</a:t>
            </a:r>
          </a:p>
          <a:p>
            <a:endParaRPr lang="en-GB" sz="1400" smtClean="0">
              <a:solidFill>
                <a:srgbClr val="000000"/>
              </a:solidFill>
            </a:endParaRPr>
          </a:p>
          <a:p>
            <a:r>
              <a:rPr lang="en-GB" sz="1400" smtClean="0">
                <a:solidFill>
                  <a:srgbClr val="000000"/>
                </a:solidFill>
              </a:rPr>
              <a:t>compare most prob. signal size with electronic test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charge injection</a:t>
            </a:r>
          </a:p>
          <a:p>
            <a:endParaRPr lang="en-GB" sz="1400" smtClean="0">
              <a:solidFill>
                <a:srgbClr val="000000"/>
              </a:solidFill>
            </a:endParaRPr>
          </a:p>
          <a:p>
            <a:r>
              <a:rPr lang="en-GB" sz="1400" smtClean="0">
                <a:solidFill>
                  <a:srgbClr val="000000"/>
                </a:solidFill>
              </a:rPr>
              <a:t>-&gt; most prob. signal value ~3.7 fC (23,000 e)</a:t>
            </a:r>
          </a:p>
          <a:p>
            <a:endParaRPr lang="en-GB" sz="1400" smtClean="0">
              <a:solidFill>
                <a:srgbClr val="000000"/>
              </a:solidFill>
            </a:endParaRPr>
          </a:p>
          <a:p>
            <a:r>
              <a:rPr lang="en-GB" sz="1400" smtClean="0">
                <a:solidFill>
                  <a:srgbClr val="000000"/>
                </a:solidFill>
              </a:rPr>
              <a:t>840 electrons noise</a:t>
            </a:r>
          </a:p>
        </p:txBody>
      </p:sp>
      <p:pic>
        <p:nvPicPr>
          <p:cNvPr id="11270" name="Picture 61" descr="Graph_1f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50" y="5376863"/>
            <a:ext cx="42037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62" descr="Graph_2f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450" y="4548188"/>
            <a:ext cx="42037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63" descr="Graph_3f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" y="3721100"/>
            <a:ext cx="42037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64" descr="Graph_4f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25" y="2895600"/>
            <a:ext cx="420370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 Box 65"/>
          <p:cNvSpPr txBox="1">
            <a:spLocks noChangeArrowheads="1"/>
          </p:cNvSpPr>
          <p:nvPr/>
        </p:nvSpPr>
        <p:spPr bwMode="auto">
          <a:xfrm>
            <a:off x="5364163" y="100013"/>
            <a:ext cx="12588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3333CC"/>
                </a:solidFill>
              </a:rPr>
              <a:t>Sr-90 source</a:t>
            </a:r>
          </a:p>
        </p:txBody>
      </p:sp>
      <p:sp>
        <p:nvSpPr>
          <p:cNvPr id="11275" name="Text Box 66"/>
          <p:cNvSpPr txBox="1">
            <a:spLocks noChangeArrowheads="1"/>
          </p:cNvSpPr>
          <p:nvPr/>
        </p:nvSpPr>
        <p:spPr bwMode="auto">
          <a:xfrm>
            <a:off x="287338" y="2708275"/>
            <a:ext cx="24272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3333CC"/>
                </a:solidFill>
              </a:rPr>
              <a:t>electronic charge injection</a:t>
            </a:r>
          </a:p>
        </p:txBody>
      </p:sp>
      <p:sp>
        <p:nvSpPr>
          <p:cNvPr id="11276" name="Text Box 67"/>
          <p:cNvSpPr txBox="1">
            <a:spLocks noChangeArrowheads="1"/>
          </p:cNvSpPr>
          <p:nvPr/>
        </p:nvSpPr>
        <p:spPr bwMode="auto">
          <a:xfrm>
            <a:off x="2967038" y="3176588"/>
            <a:ext cx="5095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4 fC</a:t>
            </a:r>
          </a:p>
        </p:txBody>
      </p:sp>
      <p:sp>
        <p:nvSpPr>
          <p:cNvPr id="11277" name="Text Box 68"/>
          <p:cNvSpPr txBox="1">
            <a:spLocks noChangeArrowheads="1"/>
          </p:cNvSpPr>
          <p:nvPr/>
        </p:nvSpPr>
        <p:spPr bwMode="auto">
          <a:xfrm>
            <a:off x="2982913" y="4024313"/>
            <a:ext cx="5095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3 fC</a:t>
            </a:r>
          </a:p>
        </p:txBody>
      </p:sp>
      <p:sp>
        <p:nvSpPr>
          <p:cNvPr id="11278" name="Text Box 69"/>
          <p:cNvSpPr txBox="1">
            <a:spLocks noChangeArrowheads="1"/>
          </p:cNvSpPr>
          <p:nvPr/>
        </p:nvSpPr>
        <p:spPr bwMode="auto">
          <a:xfrm>
            <a:off x="2982913" y="4816475"/>
            <a:ext cx="5095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2 fC</a:t>
            </a:r>
          </a:p>
        </p:txBody>
      </p:sp>
      <p:sp>
        <p:nvSpPr>
          <p:cNvPr id="11279" name="Text Box 70"/>
          <p:cNvSpPr txBox="1">
            <a:spLocks noChangeArrowheads="1"/>
          </p:cNvSpPr>
          <p:nvPr/>
        </p:nvSpPr>
        <p:spPr bwMode="auto">
          <a:xfrm>
            <a:off x="2982913" y="5645150"/>
            <a:ext cx="5095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1 fC</a:t>
            </a:r>
          </a:p>
        </p:txBody>
      </p:sp>
      <p:sp>
        <p:nvSpPr>
          <p:cNvPr id="11280" name="Text Box 71"/>
          <p:cNvSpPr txBox="1">
            <a:spLocks noChangeArrowheads="1"/>
          </p:cNvSpPr>
          <p:nvPr/>
        </p:nvSpPr>
        <p:spPr bwMode="auto">
          <a:xfrm rot="-5400000">
            <a:off x="-279400" y="4464050"/>
            <a:ext cx="11493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no of events</a:t>
            </a:r>
          </a:p>
        </p:txBody>
      </p:sp>
      <p:sp>
        <p:nvSpPr>
          <p:cNvPr id="11281" name="Text Box 72"/>
          <p:cNvSpPr txBox="1">
            <a:spLocks noChangeArrowheads="1"/>
          </p:cNvSpPr>
          <p:nvPr/>
        </p:nvSpPr>
        <p:spPr bwMode="auto">
          <a:xfrm>
            <a:off x="935038" y="6508750"/>
            <a:ext cx="2271712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comparator threshold [mV]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C728A5C-3A9A-4DB5-80A1-69358312E13B}" type="slidenum">
              <a:rPr lang="en-US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2531" name="Rectangle 183"/>
          <p:cNvSpPr>
            <a:spLocks noChangeArrowheads="1"/>
          </p:cNvSpPr>
          <p:nvPr/>
        </p:nvSpPr>
        <p:spPr bwMode="auto">
          <a:xfrm>
            <a:off x="139700" y="3284538"/>
            <a:ext cx="7524750" cy="755650"/>
          </a:xfrm>
          <a:prstGeom prst="rect">
            <a:avLst/>
          </a:prstGeom>
          <a:solidFill>
            <a:srgbClr val="FFCCFF"/>
          </a:solidFill>
          <a:ln w="12700">
            <a:solidFill>
              <a:srgbClr val="FFCC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32" name="Rectangle 182"/>
          <p:cNvSpPr>
            <a:spLocks noChangeArrowheads="1"/>
          </p:cNvSpPr>
          <p:nvPr/>
        </p:nvSpPr>
        <p:spPr bwMode="auto">
          <a:xfrm>
            <a:off x="142875" y="2528888"/>
            <a:ext cx="6734175" cy="755650"/>
          </a:xfrm>
          <a:prstGeom prst="rect">
            <a:avLst/>
          </a:prstGeom>
          <a:solidFill>
            <a:srgbClr val="CCECFF"/>
          </a:solidFill>
          <a:ln w="12700">
            <a:solidFill>
              <a:srgbClr val="CCECFF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33" name="Line 2"/>
          <p:cNvSpPr>
            <a:spLocks noChangeShapeType="1"/>
          </p:cNvSpPr>
          <p:nvPr/>
        </p:nvSpPr>
        <p:spPr bwMode="auto">
          <a:xfrm flipV="1">
            <a:off x="2087563" y="728663"/>
            <a:ext cx="0" cy="3887787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34" name="Line 3"/>
          <p:cNvSpPr>
            <a:spLocks noChangeShapeType="1"/>
          </p:cNvSpPr>
          <p:nvPr/>
        </p:nvSpPr>
        <p:spPr bwMode="auto">
          <a:xfrm flipH="1" flipV="1">
            <a:off x="2987675" y="692150"/>
            <a:ext cx="0" cy="3924300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grpSp>
        <p:nvGrpSpPr>
          <p:cNvPr id="2" name="Group 134"/>
          <p:cNvGrpSpPr>
            <a:grpSpLocks/>
          </p:cNvGrpSpPr>
          <p:nvPr/>
        </p:nvGrpSpPr>
        <p:grpSpPr bwMode="auto">
          <a:xfrm>
            <a:off x="1404938" y="836613"/>
            <a:ext cx="4319587" cy="1522412"/>
            <a:chOff x="1088" y="414"/>
            <a:chExt cx="2721" cy="959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088" y="958"/>
              <a:ext cx="2721" cy="415"/>
              <a:chOff x="1202" y="2122"/>
              <a:chExt cx="2721" cy="771"/>
            </a:xfrm>
          </p:grpSpPr>
          <p:sp>
            <p:nvSpPr>
              <p:cNvPr id="22574" name="Freeform 7"/>
              <p:cNvSpPr>
                <a:spLocks/>
              </p:cNvSpPr>
              <p:nvPr/>
            </p:nvSpPr>
            <p:spPr bwMode="auto">
              <a:xfrm>
                <a:off x="1429" y="2122"/>
                <a:ext cx="2494" cy="771"/>
              </a:xfrm>
              <a:custGeom>
                <a:avLst/>
                <a:gdLst>
                  <a:gd name="T0" fmla="*/ 0 w 2494"/>
                  <a:gd name="T1" fmla="*/ 764 h 771"/>
                  <a:gd name="T2" fmla="*/ 272 w 2494"/>
                  <a:gd name="T3" fmla="*/ 265 h 771"/>
                  <a:gd name="T4" fmla="*/ 498 w 2494"/>
                  <a:gd name="T5" fmla="*/ 38 h 771"/>
                  <a:gd name="T6" fmla="*/ 725 w 2494"/>
                  <a:gd name="T7" fmla="*/ 38 h 771"/>
                  <a:gd name="T8" fmla="*/ 997 w 2494"/>
                  <a:gd name="T9" fmla="*/ 174 h 771"/>
                  <a:gd name="T10" fmla="*/ 1360 w 2494"/>
                  <a:gd name="T11" fmla="*/ 446 h 771"/>
                  <a:gd name="T12" fmla="*/ 1859 w 2494"/>
                  <a:gd name="T13" fmla="*/ 718 h 771"/>
                  <a:gd name="T14" fmla="*/ 2494 w 2494"/>
                  <a:gd name="T15" fmla="*/ 764 h 7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94"/>
                  <a:gd name="T25" fmla="*/ 0 h 771"/>
                  <a:gd name="T26" fmla="*/ 2494 w 2494"/>
                  <a:gd name="T27" fmla="*/ 771 h 7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94" h="771">
                    <a:moveTo>
                      <a:pt x="0" y="764"/>
                    </a:moveTo>
                    <a:cubicBezTo>
                      <a:pt x="94" y="575"/>
                      <a:pt x="189" y="386"/>
                      <a:pt x="272" y="265"/>
                    </a:cubicBezTo>
                    <a:cubicBezTo>
                      <a:pt x="355" y="144"/>
                      <a:pt x="423" y="76"/>
                      <a:pt x="498" y="38"/>
                    </a:cubicBezTo>
                    <a:cubicBezTo>
                      <a:pt x="573" y="0"/>
                      <a:pt x="642" y="15"/>
                      <a:pt x="725" y="38"/>
                    </a:cubicBezTo>
                    <a:cubicBezTo>
                      <a:pt x="808" y="61"/>
                      <a:pt x="891" y="106"/>
                      <a:pt x="997" y="174"/>
                    </a:cubicBezTo>
                    <a:cubicBezTo>
                      <a:pt x="1103" y="242"/>
                      <a:pt x="1216" y="355"/>
                      <a:pt x="1360" y="446"/>
                    </a:cubicBezTo>
                    <a:cubicBezTo>
                      <a:pt x="1504" y="537"/>
                      <a:pt x="1670" y="665"/>
                      <a:pt x="1859" y="718"/>
                    </a:cubicBezTo>
                    <a:cubicBezTo>
                      <a:pt x="2048" y="771"/>
                      <a:pt x="2271" y="767"/>
                      <a:pt x="2494" y="764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75" name="Line 8"/>
              <p:cNvSpPr>
                <a:spLocks noChangeShapeType="1"/>
              </p:cNvSpPr>
              <p:nvPr/>
            </p:nvSpPr>
            <p:spPr bwMode="auto">
              <a:xfrm flipH="1">
                <a:off x="1202" y="2886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1088" y="686"/>
              <a:ext cx="2721" cy="687"/>
              <a:chOff x="1202" y="2122"/>
              <a:chExt cx="2721" cy="771"/>
            </a:xfrm>
          </p:grpSpPr>
          <p:sp>
            <p:nvSpPr>
              <p:cNvPr id="22572" name="Freeform 19"/>
              <p:cNvSpPr>
                <a:spLocks/>
              </p:cNvSpPr>
              <p:nvPr/>
            </p:nvSpPr>
            <p:spPr bwMode="auto">
              <a:xfrm>
                <a:off x="1429" y="2122"/>
                <a:ext cx="2494" cy="771"/>
              </a:xfrm>
              <a:custGeom>
                <a:avLst/>
                <a:gdLst>
                  <a:gd name="T0" fmla="*/ 0 w 2494"/>
                  <a:gd name="T1" fmla="*/ 764 h 771"/>
                  <a:gd name="T2" fmla="*/ 272 w 2494"/>
                  <a:gd name="T3" fmla="*/ 265 h 771"/>
                  <a:gd name="T4" fmla="*/ 498 w 2494"/>
                  <a:gd name="T5" fmla="*/ 38 h 771"/>
                  <a:gd name="T6" fmla="*/ 725 w 2494"/>
                  <a:gd name="T7" fmla="*/ 38 h 771"/>
                  <a:gd name="T8" fmla="*/ 997 w 2494"/>
                  <a:gd name="T9" fmla="*/ 174 h 771"/>
                  <a:gd name="T10" fmla="*/ 1360 w 2494"/>
                  <a:gd name="T11" fmla="*/ 446 h 771"/>
                  <a:gd name="T12" fmla="*/ 1859 w 2494"/>
                  <a:gd name="T13" fmla="*/ 718 h 771"/>
                  <a:gd name="T14" fmla="*/ 2494 w 2494"/>
                  <a:gd name="T15" fmla="*/ 764 h 7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94"/>
                  <a:gd name="T25" fmla="*/ 0 h 771"/>
                  <a:gd name="T26" fmla="*/ 2494 w 2494"/>
                  <a:gd name="T27" fmla="*/ 771 h 7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94" h="771">
                    <a:moveTo>
                      <a:pt x="0" y="764"/>
                    </a:moveTo>
                    <a:cubicBezTo>
                      <a:pt x="94" y="575"/>
                      <a:pt x="189" y="386"/>
                      <a:pt x="272" y="265"/>
                    </a:cubicBezTo>
                    <a:cubicBezTo>
                      <a:pt x="355" y="144"/>
                      <a:pt x="423" y="76"/>
                      <a:pt x="498" y="38"/>
                    </a:cubicBezTo>
                    <a:cubicBezTo>
                      <a:pt x="573" y="0"/>
                      <a:pt x="642" y="15"/>
                      <a:pt x="725" y="38"/>
                    </a:cubicBezTo>
                    <a:cubicBezTo>
                      <a:pt x="808" y="61"/>
                      <a:pt x="891" y="106"/>
                      <a:pt x="997" y="174"/>
                    </a:cubicBezTo>
                    <a:cubicBezTo>
                      <a:pt x="1103" y="242"/>
                      <a:pt x="1216" y="355"/>
                      <a:pt x="1360" y="446"/>
                    </a:cubicBezTo>
                    <a:cubicBezTo>
                      <a:pt x="1504" y="537"/>
                      <a:pt x="1670" y="665"/>
                      <a:pt x="1859" y="718"/>
                    </a:cubicBezTo>
                    <a:cubicBezTo>
                      <a:pt x="2048" y="771"/>
                      <a:pt x="2271" y="767"/>
                      <a:pt x="2494" y="764"/>
                    </a:cubicBezTo>
                  </a:path>
                </a:pathLst>
              </a:custGeom>
              <a:noFill/>
              <a:ln w="28575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73" name="Line 20"/>
              <p:cNvSpPr>
                <a:spLocks noChangeShapeType="1"/>
              </p:cNvSpPr>
              <p:nvPr/>
            </p:nvSpPr>
            <p:spPr bwMode="auto">
              <a:xfrm flipH="1">
                <a:off x="1202" y="2886"/>
                <a:ext cx="227" cy="0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1088" y="414"/>
              <a:ext cx="2721" cy="959"/>
              <a:chOff x="1202" y="2122"/>
              <a:chExt cx="2721" cy="771"/>
            </a:xfrm>
          </p:grpSpPr>
          <p:sp>
            <p:nvSpPr>
              <p:cNvPr id="22570" name="Freeform 31"/>
              <p:cNvSpPr>
                <a:spLocks/>
              </p:cNvSpPr>
              <p:nvPr/>
            </p:nvSpPr>
            <p:spPr bwMode="auto">
              <a:xfrm>
                <a:off x="1429" y="2122"/>
                <a:ext cx="2494" cy="771"/>
              </a:xfrm>
              <a:custGeom>
                <a:avLst/>
                <a:gdLst>
                  <a:gd name="T0" fmla="*/ 0 w 2494"/>
                  <a:gd name="T1" fmla="*/ 764 h 771"/>
                  <a:gd name="T2" fmla="*/ 272 w 2494"/>
                  <a:gd name="T3" fmla="*/ 265 h 771"/>
                  <a:gd name="T4" fmla="*/ 498 w 2494"/>
                  <a:gd name="T5" fmla="*/ 38 h 771"/>
                  <a:gd name="T6" fmla="*/ 725 w 2494"/>
                  <a:gd name="T7" fmla="*/ 38 h 771"/>
                  <a:gd name="T8" fmla="*/ 997 w 2494"/>
                  <a:gd name="T9" fmla="*/ 174 h 771"/>
                  <a:gd name="T10" fmla="*/ 1360 w 2494"/>
                  <a:gd name="T11" fmla="*/ 446 h 771"/>
                  <a:gd name="T12" fmla="*/ 1859 w 2494"/>
                  <a:gd name="T13" fmla="*/ 718 h 771"/>
                  <a:gd name="T14" fmla="*/ 2494 w 2494"/>
                  <a:gd name="T15" fmla="*/ 764 h 7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94"/>
                  <a:gd name="T25" fmla="*/ 0 h 771"/>
                  <a:gd name="T26" fmla="*/ 2494 w 2494"/>
                  <a:gd name="T27" fmla="*/ 771 h 7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94" h="771">
                    <a:moveTo>
                      <a:pt x="0" y="764"/>
                    </a:moveTo>
                    <a:cubicBezTo>
                      <a:pt x="94" y="575"/>
                      <a:pt x="189" y="386"/>
                      <a:pt x="272" y="265"/>
                    </a:cubicBezTo>
                    <a:cubicBezTo>
                      <a:pt x="355" y="144"/>
                      <a:pt x="423" y="76"/>
                      <a:pt x="498" y="38"/>
                    </a:cubicBezTo>
                    <a:cubicBezTo>
                      <a:pt x="573" y="0"/>
                      <a:pt x="642" y="15"/>
                      <a:pt x="725" y="38"/>
                    </a:cubicBezTo>
                    <a:cubicBezTo>
                      <a:pt x="808" y="61"/>
                      <a:pt x="891" y="106"/>
                      <a:pt x="997" y="174"/>
                    </a:cubicBezTo>
                    <a:cubicBezTo>
                      <a:pt x="1103" y="242"/>
                      <a:pt x="1216" y="355"/>
                      <a:pt x="1360" y="446"/>
                    </a:cubicBezTo>
                    <a:cubicBezTo>
                      <a:pt x="1504" y="537"/>
                      <a:pt x="1670" y="665"/>
                      <a:pt x="1859" y="718"/>
                    </a:cubicBezTo>
                    <a:cubicBezTo>
                      <a:pt x="2048" y="771"/>
                      <a:pt x="2271" y="767"/>
                      <a:pt x="2494" y="764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571" name="Line 32"/>
              <p:cNvSpPr>
                <a:spLocks noChangeShapeType="1"/>
              </p:cNvSpPr>
              <p:nvPr/>
            </p:nvSpPr>
            <p:spPr bwMode="auto">
              <a:xfrm flipH="1">
                <a:off x="1202" y="2886"/>
                <a:ext cx="227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2536" name="Line 33"/>
          <p:cNvSpPr>
            <a:spLocks noChangeShapeType="1"/>
          </p:cNvSpPr>
          <p:nvPr/>
        </p:nvSpPr>
        <p:spPr bwMode="auto">
          <a:xfrm>
            <a:off x="1511300" y="1412875"/>
            <a:ext cx="2916238" cy="0"/>
          </a:xfrm>
          <a:prstGeom prst="line">
            <a:avLst/>
          </a:prstGeom>
          <a:noFill/>
          <a:ln w="28575">
            <a:solidFill>
              <a:srgbClr val="FF00F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37" name="Line 42"/>
          <p:cNvSpPr>
            <a:spLocks noChangeShapeType="1"/>
          </p:cNvSpPr>
          <p:nvPr/>
        </p:nvSpPr>
        <p:spPr bwMode="auto">
          <a:xfrm>
            <a:off x="1223963" y="2133600"/>
            <a:ext cx="3671887" cy="0"/>
          </a:xfrm>
          <a:prstGeom prst="line">
            <a:avLst/>
          </a:prstGeom>
          <a:noFill/>
          <a:ln w="28575">
            <a:solidFill>
              <a:srgbClr val="6699F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38" name="Text Box 43"/>
          <p:cNvSpPr txBox="1">
            <a:spLocks noChangeArrowheads="1"/>
          </p:cNvSpPr>
          <p:nvPr/>
        </p:nvSpPr>
        <p:spPr bwMode="auto">
          <a:xfrm>
            <a:off x="3132138" y="2744788"/>
            <a:ext cx="36020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all signals fire comparator in timeslot before</a:t>
            </a:r>
          </a:p>
        </p:txBody>
      </p:sp>
      <p:sp>
        <p:nvSpPr>
          <p:cNvPr id="22539" name="Line 130"/>
          <p:cNvSpPr>
            <a:spLocks noChangeShapeType="1"/>
          </p:cNvSpPr>
          <p:nvPr/>
        </p:nvSpPr>
        <p:spPr bwMode="auto">
          <a:xfrm flipV="1">
            <a:off x="4716463" y="1736725"/>
            <a:ext cx="0" cy="792163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0" name="Line 155"/>
          <p:cNvSpPr>
            <a:spLocks noChangeShapeType="1"/>
          </p:cNvSpPr>
          <p:nvPr/>
        </p:nvSpPr>
        <p:spPr bwMode="auto">
          <a:xfrm flipH="1" flipV="1">
            <a:off x="3887788" y="692150"/>
            <a:ext cx="0" cy="18002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1" name="Line 156"/>
          <p:cNvSpPr>
            <a:spLocks noChangeShapeType="1"/>
          </p:cNvSpPr>
          <p:nvPr/>
        </p:nvSpPr>
        <p:spPr bwMode="auto">
          <a:xfrm>
            <a:off x="1403350" y="2852738"/>
            <a:ext cx="57626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2" name="Line 157"/>
          <p:cNvSpPr>
            <a:spLocks noChangeShapeType="1"/>
          </p:cNvSpPr>
          <p:nvPr/>
        </p:nvSpPr>
        <p:spPr bwMode="auto">
          <a:xfrm>
            <a:off x="1979613" y="2671763"/>
            <a:ext cx="0" cy="1809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3" name="Line 158"/>
          <p:cNvSpPr>
            <a:spLocks noChangeShapeType="1"/>
          </p:cNvSpPr>
          <p:nvPr/>
        </p:nvSpPr>
        <p:spPr bwMode="auto">
          <a:xfrm>
            <a:off x="1979613" y="2671763"/>
            <a:ext cx="1116012" cy="15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4" name="Line 159"/>
          <p:cNvSpPr>
            <a:spLocks noChangeShapeType="1"/>
          </p:cNvSpPr>
          <p:nvPr/>
        </p:nvSpPr>
        <p:spPr bwMode="auto">
          <a:xfrm flipV="1">
            <a:off x="1403350" y="3140075"/>
            <a:ext cx="431800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5" name="Line 160"/>
          <p:cNvSpPr>
            <a:spLocks noChangeShapeType="1"/>
          </p:cNvSpPr>
          <p:nvPr/>
        </p:nvSpPr>
        <p:spPr bwMode="auto">
          <a:xfrm>
            <a:off x="1835150" y="2959100"/>
            <a:ext cx="0" cy="180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6" name="Line 161"/>
          <p:cNvSpPr>
            <a:spLocks noChangeShapeType="1"/>
          </p:cNvSpPr>
          <p:nvPr/>
        </p:nvSpPr>
        <p:spPr bwMode="auto">
          <a:xfrm>
            <a:off x="1835150" y="2960688"/>
            <a:ext cx="12239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7" name="Line 162"/>
          <p:cNvSpPr>
            <a:spLocks noChangeShapeType="1"/>
          </p:cNvSpPr>
          <p:nvPr/>
        </p:nvSpPr>
        <p:spPr bwMode="auto">
          <a:xfrm>
            <a:off x="1727200" y="3608388"/>
            <a:ext cx="151288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8" name="Line 165"/>
          <p:cNvSpPr>
            <a:spLocks noChangeShapeType="1"/>
          </p:cNvSpPr>
          <p:nvPr/>
        </p:nvSpPr>
        <p:spPr bwMode="auto">
          <a:xfrm>
            <a:off x="1584325" y="3895725"/>
            <a:ext cx="5762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49" name="Line 166"/>
          <p:cNvSpPr>
            <a:spLocks noChangeShapeType="1"/>
          </p:cNvSpPr>
          <p:nvPr/>
        </p:nvSpPr>
        <p:spPr bwMode="auto">
          <a:xfrm>
            <a:off x="2160588" y="3714750"/>
            <a:ext cx="0" cy="180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50" name="Line 167"/>
          <p:cNvSpPr>
            <a:spLocks noChangeShapeType="1"/>
          </p:cNvSpPr>
          <p:nvPr/>
        </p:nvSpPr>
        <p:spPr bwMode="auto">
          <a:xfrm>
            <a:off x="2160588" y="3714750"/>
            <a:ext cx="1116012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51" name="Text Box 168"/>
          <p:cNvSpPr txBox="1">
            <a:spLocks noChangeArrowheads="1"/>
          </p:cNvSpPr>
          <p:nvPr/>
        </p:nvSpPr>
        <p:spPr bwMode="auto">
          <a:xfrm>
            <a:off x="487363" y="1252538"/>
            <a:ext cx="1060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high thresh</a:t>
            </a:r>
          </a:p>
        </p:txBody>
      </p:sp>
      <p:sp>
        <p:nvSpPr>
          <p:cNvPr id="22552" name="Text Box 169"/>
          <p:cNvSpPr txBox="1">
            <a:spLocks noChangeArrowheads="1"/>
          </p:cNvSpPr>
          <p:nvPr/>
        </p:nvSpPr>
        <p:spPr bwMode="auto">
          <a:xfrm>
            <a:off x="266700" y="1952625"/>
            <a:ext cx="9921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low thresh</a:t>
            </a:r>
          </a:p>
        </p:txBody>
      </p:sp>
      <p:sp>
        <p:nvSpPr>
          <p:cNvPr id="22553" name="Line 170"/>
          <p:cNvSpPr>
            <a:spLocks noChangeShapeType="1"/>
          </p:cNvSpPr>
          <p:nvPr/>
        </p:nvSpPr>
        <p:spPr bwMode="auto">
          <a:xfrm>
            <a:off x="2087563" y="4257675"/>
            <a:ext cx="9001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54" name="Text Box 171"/>
          <p:cNvSpPr txBox="1">
            <a:spLocks noChangeArrowheads="1"/>
          </p:cNvSpPr>
          <p:nvPr/>
        </p:nvSpPr>
        <p:spPr bwMode="auto">
          <a:xfrm>
            <a:off x="2087563" y="4279900"/>
            <a:ext cx="88265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 smtClean="0">
                <a:solidFill>
                  <a:srgbClr val="000000"/>
                </a:solidFill>
              </a:rPr>
              <a:t>triggered</a:t>
            </a:r>
          </a:p>
          <a:p>
            <a:pPr algn="ctr"/>
            <a:r>
              <a:rPr lang="en-GB" sz="1400" smtClean="0">
                <a:solidFill>
                  <a:srgbClr val="000000"/>
                </a:solidFill>
              </a:rPr>
              <a:t>timeslot</a:t>
            </a:r>
          </a:p>
        </p:txBody>
      </p:sp>
      <p:sp>
        <p:nvSpPr>
          <p:cNvPr id="22555" name="AutoShape 172"/>
          <p:cNvSpPr>
            <a:spLocks/>
          </p:cNvSpPr>
          <p:nvPr/>
        </p:nvSpPr>
        <p:spPr bwMode="auto">
          <a:xfrm>
            <a:off x="1260475" y="2600325"/>
            <a:ext cx="142875" cy="647700"/>
          </a:xfrm>
          <a:prstGeom prst="leftBrace">
            <a:avLst>
              <a:gd name="adj1" fmla="val 3777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56" name="Text Box 173"/>
          <p:cNvSpPr txBox="1">
            <a:spLocks noChangeArrowheads="1"/>
          </p:cNvSpPr>
          <p:nvPr/>
        </p:nvSpPr>
        <p:spPr bwMode="auto">
          <a:xfrm>
            <a:off x="120650" y="2659063"/>
            <a:ext cx="12477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comp. O/Ps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low thresh</a:t>
            </a:r>
          </a:p>
        </p:txBody>
      </p:sp>
      <p:sp>
        <p:nvSpPr>
          <p:cNvPr id="22557" name="AutoShape 174"/>
          <p:cNvSpPr>
            <a:spLocks/>
          </p:cNvSpPr>
          <p:nvPr/>
        </p:nvSpPr>
        <p:spPr bwMode="auto">
          <a:xfrm>
            <a:off x="1260475" y="3321050"/>
            <a:ext cx="142875" cy="647700"/>
          </a:xfrm>
          <a:prstGeom prst="leftBrace">
            <a:avLst>
              <a:gd name="adj1" fmla="val 3777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58" name="Text Box 175"/>
          <p:cNvSpPr txBox="1">
            <a:spLocks noChangeArrowheads="1"/>
          </p:cNvSpPr>
          <p:nvPr/>
        </p:nvSpPr>
        <p:spPr bwMode="auto">
          <a:xfrm>
            <a:off x="71438" y="3414713"/>
            <a:ext cx="1316037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comp. O/Ps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high thresh</a:t>
            </a:r>
          </a:p>
        </p:txBody>
      </p:sp>
      <p:pic>
        <p:nvPicPr>
          <p:cNvPr id="22559" name="Picture 178" descr="Graph_p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4050" y="4241800"/>
            <a:ext cx="42037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60" name="Text Box 179"/>
          <p:cNvSpPr txBox="1">
            <a:spLocks noChangeArrowheads="1"/>
          </p:cNvSpPr>
          <p:nvPr/>
        </p:nvSpPr>
        <p:spPr bwMode="auto">
          <a:xfrm>
            <a:off x="5462588" y="6184900"/>
            <a:ext cx="24606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000000"/>
                </a:solidFill>
              </a:rPr>
              <a:t>comparator threshold [mV]</a:t>
            </a:r>
          </a:p>
        </p:txBody>
      </p:sp>
      <p:sp>
        <p:nvSpPr>
          <p:cNvPr id="22561" name="Text Box 180"/>
          <p:cNvSpPr txBox="1">
            <a:spLocks noChangeArrowheads="1"/>
          </p:cNvSpPr>
          <p:nvPr/>
        </p:nvSpPr>
        <p:spPr bwMode="auto">
          <a:xfrm>
            <a:off x="6326188" y="4673600"/>
            <a:ext cx="170338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3333CC"/>
                </a:solidFill>
              </a:rPr>
              <a:t>TDC = T</a:t>
            </a:r>
            <a:r>
              <a:rPr lang="en-GB" sz="1400" b="1" baseline="-25000" smtClean="0">
                <a:solidFill>
                  <a:srgbClr val="3333CC"/>
                </a:solidFill>
              </a:rPr>
              <a:t>OPT</a:t>
            </a:r>
            <a:r>
              <a:rPr lang="en-GB" sz="1400" b="1" smtClean="0">
                <a:solidFill>
                  <a:srgbClr val="3333CC"/>
                </a:solidFill>
              </a:rPr>
              <a:t> - 15 ns</a:t>
            </a:r>
          </a:p>
        </p:txBody>
      </p:sp>
      <p:sp>
        <p:nvSpPr>
          <p:cNvPr id="22562" name="Text Box 181"/>
          <p:cNvSpPr txBox="1">
            <a:spLocks noChangeArrowheads="1"/>
          </p:cNvSpPr>
          <p:nvPr/>
        </p:nvSpPr>
        <p:spPr bwMode="auto">
          <a:xfrm>
            <a:off x="3284538" y="3448050"/>
            <a:ext cx="423227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only big signals fire comparator in triggered timeslot</a:t>
            </a:r>
          </a:p>
        </p:txBody>
      </p:sp>
      <p:sp>
        <p:nvSpPr>
          <p:cNvPr id="22563" name="Text Box 184"/>
          <p:cNvSpPr txBox="1">
            <a:spLocks noChangeArrowheads="1"/>
          </p:cNvSpPr>
          <p:nvPr/>
        </p:nvSpPr>
        <p:spPr bwMode="auto">
          <a:xfrm>
            <a:off x="1511300" y="5049838"/>
            <a:ext cx="2754313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so counts inrease as comparator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threshold increases</a:t>
            </a:r>
          </a:p>
        </p:txBody>
      </p:sp>
      <p:sp>
        <p:nvSpPr>
          <p:cNvPr id="22564" name="Line 185"/>
          <p:cNvSpPr>
            <a:spLocks noChangeShapeType="1"/>
          </p:cNvSpPr>
          <p:nvPr/>
        </p:nvSpPr>
        <p:spPr bwMode="auto">
          <a:xfrm flipV="1">
            <a:off x="3995738" y="5373688"/>
            <a:ext cx="504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2565" name="Rectangle 2"/>
          <p:cNvSpPr>
            <a:spLocks noChangeArrowheads="1"/>
          </p:cNvSpPr>
          <p:nvPr/>
        </p:nvSpPr>
        <p:spPr bwMode="auto">
          <a:xfrm>
            <a:off x="34925" y="44450"/>
            <a:ext cx="88931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 smtClean="0">
                <a:solidFill>
                  <a:srgbClr val="3333CC"/>
                </a:solidFill>
              </a:rPr>
              <a:t>comp. threshold scan explanation - early events</a:t>
            </a:r>
            <a:endParaRPr lang="en-US" sz="3200" smtClean="0">
              <a:solidFill>
                <a:srgbClr val="3333CC"/>
              </a:solidFill>
            </a:endParaRPr>
          </a:p>
        </p:txBody>
      </p:sp>
      <p:sp>
        <p:nvSpPr>
          <p:cNvPr id="22566" name="Text Box 187"/>
          <p:cNvSpPr txBox="1">
            <a:spLocks noChangeArrowheads="1"/>
          </p:cNvSpPr>
          <p:nvPr/>
        </p:nvSpPr>
        <p:spPr bwMode="auto">
          <a:xfrm>
            <a:off x="4356100" y="584200"/>
            <a:ext cx="4689475" cy="1368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select events using TDC values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if select events occurring too early then: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low thresholds:</a:t>
            </a:r>
          </a:p>
          <a:p>
            <a:pPr lvl="1"/>
            <a:r>
              <a:rPr lang="en-GB" sz="1400" smtClean="0">
                <a:solidFill>
                  <a:srgbClr val="000000"/>
                </a:solidFill>
              </a:rPr>
              <a:t>all signals fire comparator in timeslot before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high thresholds:</a:t>
            </a:r>
          </a:p>
          <a:p>
            <a:pPr lvl="1"/>
            <a:r>
              <a:rPr lang="en-GB" sz="1400" smtClean="0">
                <a:solidFill>
                  <a:srgbClr val="000000"/>
                </a:solidFill>
              </a:rPr>
              <a:t>only big signals fire comparator in triggered timeslot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D5A49A1-7C4D-4779-946A-4EBE7D641893}" type="slidenum">
              <a:rPr lang="en-US">
                <a:solidFill>
                  <a:srgbClr val="000000"/>
                </a:solidFill>
              </a:rPr>
              <a:pPr>
                <a:defRPr/>
              </a:pPr>
              <a:t>22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3555" name="Rectangle 2"/>
          <p:cNvSpPr>
            <a:spLocks noChangeArrowheads="1"/>
          </p:cNvSpPr>
          <p:nvPr/>
        </p:nvSpPr>
        <p:spPr bwMode="auto">
          <a:xfrm>
            <a:off x="139700" y="3284538"/>
            <a:ext cx="7524750" cy="755650"/>
          </a:xfrm>
          <a:prstGeom prst="rect">
            <a:avLst/>
          </a:prstGeom>
          <a:solidFill>
            <a:srgbClr val="FFCCFF"/>
          </a:solidFill>
          <a:ln w="12700">
            <a:solidFill>
              <a:srgbClr val="FFCC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56" name="Rectangle 3"/>
          <p:cNvSpPr>
            <a:spLocks noChangeArrowheads="1"/>
          </p:cNvSpPr>
          <p:nvPr/>
        </p:nvSpPr>
        <p:spPr bwMode="auto">
          <a:xfrm>
            <a:off x="142875" y="2528888"/>
            <a:ext cx="7705725" cy="755650"/>
          </a:xfrm>
          <a:prstGeom prst="rect">
            <a:avLst/>
          </a:prstGeom>
          <a:solidFill>
            <a:srgbClr val="CCECFF"/>
          </a:solidFill>
          <a:ln w="12700">
            <a:solidFill>
              <a:srgbClr val="CCEC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57" name="Line 4"/>
          <p:cNvSpPr>
            <a:spLocks noChangeShapeType="1"/>
          </p:cNvSpPr>
          <p:nvPr/>
        </p:nvSpPr>
        <p:spPr bwMode="auto">
          <a:xfrm flipV="1">
            <a:off x="2087563" y="728663"/>
            <a:ext cx="0" cy="3887787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58" name="Line 5"/>
          <p:cNvSpPr>
            <a:spLocks noChangeShapeType="1"/>
          </p:cNvSpPr>
          <p:nvPr/>
        </p:nvSpPr>
        <p:spPr bwMode="auto">
          <a:xfrm flipH="1" flipV="1">
            <a:off x="2987675" y="692150"/>
            <a:ext cx="0" cy="3924300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339975" y="836613"/>
            <a:ext cx="4319588" cy="1522412"/>
            <a:chOff x="1088" y="414"/>
            <a:chExt cx="2721" cy="959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088" y="958"/>
              <a:ext cx="2721" cy="415"/>
              <a:chOff x="1202" y="2122"/>
              <a:chExt cx="2721" cy="771"/>
            </a:xfrm>
          </p:grpSpPr>
          <p:sp>
            <p:nvSpPr>
              <p:cNvPr id="23598" name="Freeform 8"/>
              <p:cNvSpPr>
                <a:spLocks/>
              </p:cNvSpPr>
              <p:nvPr/>
            </p:nvSpPr>
            <p:spPr bwMode="auto">
              <a:xfrm>
                <a:off x="1429" y="2122"/>
                <a:ext cx="2494" cy="771"/>
              </a:xfrm>
              <a:custGeom>
                <a:avLst/>
                <a:gdLst>
                  <a:gd name="T0" fmla="*/ 0 w 2494"/>
                  <a:gd name="T1" fmla="*/ 764 h 771"/>
                  <a:gd name="T2" fmla="*/ 272 w 2494"/>
                  <a:gd name="T3" fmla="*/ 265 h 771"/>
                  <a:gd name="T4" fmla="*/ 498 w 2494"/>
                  <a:gd name="T5" fmla="*/ 38 h 771"/>
                  <a:gd name="T6" fmla="*/ 725 w 2494"/>
                  <a:gd name="T7" fmla="*/ 38 h 771"/>
                  <a:gd name="T8" fmla="*/ 997 w 2494"/>
                  <a:gd name="T9" fmla="*/ 174 h 771"/>
                  <a:gd name="T10" fmla="*/ 1360 w 2494"/>
                  <a:gd name="T11" fmla="*/ 446 h 771"/>
                  <a:gd name="T12" fmla="*/ 1859 w 2494"/>
                  <a:gd name="T13" fmla="*/ 718 h 771"/>
                  <a:gd name="T14" fmla="*/ 2494 w 2494"/>
                  <a:gd name="T15" fmla="*/ 764 h 7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94"/>
                  <a:gd name="T25" fmla="*/ 0 h 771"/>
                  <a:gd name="T26" fmla="*/ 2494 w 2494"/>
                  <a:gd name="T27" fmla="*/ 771 h 7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94" h="771">
                    <a:moveTo>
                      <a:pt x="0" y="764"/>
                    </a:moveTo>
                    <a:cubicBezTo>
                      <a:pt x="94" y="575"/>
                      <a:pt x="189" y="386"/>
                      <a:pt x="272" y="265"/>
                    </a:cubicBezTo>
                    <a:cubicBezTo>
                      <a:pt x="355" y="144"/>
                      <a:pt x="423" y="76"/>
                      <a:pt x="498" y="38"/>
                    </a:cubicBezTo>
                    <a:cubicBezTo>
                      <a:pt x="573" y="0"/>
                      <a:pt x="642" y="15"/>
                      <a:pt x="725" y="38"/>
                    </a:cubicBezTo>
                    <a:cubicBezTo>
                      <a:pt x="808" y="61"/>
                      <a:pt x="891" y="106"/>
                      <a:pt x="997" y="174"/>
                    </a:cubicBezTo>
                    <a:cubicBezTo>
                      <a:pt x="1103" y="242"/>
                      <a:pt x="1216" y="355"/>
                      <a:pt x="1360" y="446"/>
                    </a:cubicBezTo>
                    <a:cubicBezTo>
                      <a:pt x="1504" y="537"/>
                      <a:pt x="1670" y="665"/>
                      <a:pt x="1859" y="718"/>
                    </a:cubicBezTo>
                    <a:cubicBezTo>
                      <a:pt x="2048" y="771"/>
                      <a:pt x="2271" y="767"/>
                      <a:pt x="2494" y="764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599" name="Line 9"/>
              <p:cNvSpPr>
                <a:spLocks noChangeShapeType="1"/>
              </p:cNvSpPr>
              <p:nvPr/>
            </p:nvSpPr>
            <p:spPr bwMode="auto">
              <a:xfrm flipH="1">
                <a:off x="1202" y="2886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088" y="686"/>
              <a:ext cx="2721" cy="687"/>
              <a:chOff x="1202" y="2122"/>
              <a:chExt cx="2721" cy="771"/>
            </a:xfrm>
          </p:grpSpPr>
          <p:sp>
            <p:nvSpPr>
              <p:cNvPr id="23596" name="Freeform 11"/>
              <p:cNvSpPr>
                <a:spLocks/>
              </p:cNvSpPr>
              <p:nvPr/>
            </p:nvSpPr>
            <p:spPr bwMode="auto">
              <a:xfrm>
                <a:off x="1429" y="2122"/>
                <a:ext cx="2494" cy="771"/>
              </a:xfrm>
              <a:custGeom>
                <a:avLst/>
                <a:gdLst>
                  <a:gd name="T0" fmla="*/ 0 w 2494"/>
                  <a:gd name="T1" fmla="*/ 764 h 771"/>
                  <a:gd name="T2" fmla="*/ 272 w 2494"/>
                  <a:gd name="T3" fmla="*/ 265 h 771"/>
                  <a:gd name="T4" fmla="*/ 498 w 2494"/>
                  <a:gd name="T5" fmla="*/ 38 h 771"/>
                  <a:gd name="T6" fmla="*/ 725 w 2494"/>
                  <a:gd name="T7" fmla="*/ 38 h 771"/>
                  <a:gd name="T8" fmla="*/ 997 w 2494"/>
                  <a:gd name="T9" fmla="*/ 174 h 771"/>
                  <a:gd name="T10" fmla="*/ 1360 w 2494"/>
                  <a:gd name="T11" fmla="*/ 446 h 771"/>
                  <a:gd name="T12" fmla="*/ 1859 w 2494"/>
                  <a:gd name="T13" fmla="*/ 718 h 771"/>
                  <a:gd name="T14" fmla="*/ 2494 w 2494"/>
                  <a:gd name="T15" fmla="*/ 764 h 7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94"/>
                  <a:gd name="T25" fmla="*/ 0 h 771"/>
                  <a:gd name="T26" fmla="*/ 2494 w 2494"/>
                  <a:gd name="T27" fmla="*/ 771 h 7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94" h="771">
                    <a:moveTo>
                      <a:pt x="0" y="764"/>
                    </a:moveTo>
                    <a:cubicBezTo>
                      <a:pt x="94" y="575"/>
                      <a:pt x="189" y="386"/>
                      <a:pt x="272" y="265"/>
                    </a:cubicBezTo>
                    <a:cubicBezTo>
                      <a:pt x="355" y="144"/>
                      <a:pt x="423" y="76"/>
                      <a:pt x="498" y="38"/>
                    </a:cubicBezTo>
                    <a:cubicBezTo>
                      <a:pt x="573" y="0"/>
                      <a:pt x="642" y="15"/>
                      <a:pt x="725" y="38"/>
                    </a:cubicBezTo>
                    <a:cubicBezTo>
                      <a:pt x="808" y="61"/>
                      <a:pt x="891" y="106"/>
                      <a:pt x="997" y="174"/>
                    </a:cubicBezTo>
                    <a:cubicBezTo>
                      <a:pt x="1103" y="242"/>
                      <a:pt x="1216" y="355"/>
                      <a:pt x="1360" y="446"/>
                    </a:cubicBezTo>
                    <a:cubicBezTo>
                      <a:pt x="1504" y="537"/>
                      <a:pt x="1670" y="665"/>
                      <a:pt x="1859" y="718"/>
                    </a:cubicBezTo>
                    <a:cubicBezTo>
                      <a:pt x="2048" y="771"/>
                      <a:pt x="2271" y="767"/>
                      <a:pt x="2494" y="764"/>
                    </a:cubicBezTo>
                  </a:path>
                </a:pathLst>
              </a:custGeom>
              <a:noFill/>
              <a:ln w="28575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597" name="Line 12"/>
              <p:cNvSpPr>
                <a:spLocks noChangeShapeType="1"/>
              </p:cNvSpPr>
              <p:nvPr/>
            </p:nvSpPr>
            <p:spPr bwMode="auto">
              <a:xfrm flipH="1">
                <a:off x="1202" y="2886"/>
                <a:ext cx="227" cy="0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088" y="414"/>
              <a:ext cx="2721" cy="959"/>
              <a:chOff x="1202" y="2122"/>
              <a:chExt cx="2721" cy="771"/>
            </a:xfrm>
          </p:grpSpPr>
          <p:sp>
            <p:nvSpPr>
              <p:cNvPr id="23594" name="Freeform 14"/>
              <p:cNvSpPr>
                <a:spLocks/>
              </p:cNvSpPr>
              <p:nvPr/>
            </p:nvSpPr>
            <p:spPr bwMode="auto">
              <a:xfrm>
                <a:off x="1429" y="2122"/>
                <a:ext cx="2494" cy="771"/>
              </a:xfrm>
              <a:custGeom>
                <a:avLst/>
                <a:gdLst>
                  <a:gd name="T0" fmla="*/ 0 w 2494"/>
                  <a:gd name="T1" fmla="*/ 764 h 771"/>
                  <a:gd name="T2" fmla="*/ 272 w 2494"/>
                  <a:gd name="T3" fmla="*/ 265 h 771"/>
                  <a:gd name="T4" fmla="*/ 498 w 2494"/>
                  <a:gd name="T5" fmla="*/ 38 h 771"/>
                  <a:gd name="T6" fmla="*/ 725 w 2494"/>
                  <a:gd name="T7" fmla="*/ 38 h 771"/>
                  <a:gd name="T8" fmla="*/ 997 w 2494"/>
                  <a:gd name="T9" fmla="*/ 174 h 771"/>
                  <a:gd name="T10" fmla="*/ 1360 w 2494"/>
                  <a:gd name="T11" fmla="*/ 446 h 771"/>
                  <a:gd name="T12" fmla="*/ 1859 w 2494"/>
                  <a:gd name="T13" fmla="*/ 718 h 771"/>
                  <a:gd name="T14" fmla="*/ 2494 w 2494"/>
                  <a:gd name="T15" fmla="*/ 764 h 7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94"/>
                  <a:gd name="T25" fmla="*/ 0 h 771"/>
                  <a:gd name="T26" fmla="*/ 2494 w 2494"/>
                  <a:gd name="T27" fmla="*/ 771 h 7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94" h="771">
                    <a:moveTo>
                      <a:pt x="0" y="764"/>
                    </a:moveTo>
                    <a:cubicBezTo>
                      <a:pt x="94" y="575"/>
                      <a:pt x="189" y="386"/>
                      <a:pt x="272" y="265"/>
                    </a:cubicBezTo>
                    <a:cubicBezTo>
                      <a:pt x="355" y="144"/>
                      <a:pt x="423" y="76"/>
                      <a:pt x="498" y="38"/>
                    </a:cubicBezTo>
                    <a:cubicBezTo>
                      <a:pt x="573" y="0"/>
                      <a:pt x="642" y="15"/>
                      <a:pt x="725" y="38"/>
                    </a:cubicBezTo>
                    <a:cubicBezTo>
                      <a:pt x="808" y="61"/>
                      <a:pt x="891" y="106"/>
                      <a:pt x="997" y="174"/>
                    </a:cubicBezTo>
                    <a:cubicBezTo>
                      <a:pt x="1103" y="242"/>
                      <a:pt x="1216" y="355"/>
                      <a:pt x="1360" y="446"/>
                    </a:cubicBezTo>
                    <a:cubicBezTo>
                      <a:pt x="1504" y="537"/>
                      <a:pt x="1670" y="665"/>
                      <a:pt x="1859" y="718"/>
                    </a:cubicBezTo>
                    <a:cubicBezTo>
                      <a:pt x="2048" y="771"/>
                      <a:pt x="2271" y="767"/>
                      <a:pt x="2494" y="764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595" name="Line 15"/>
              <p:cNvSpPr>
                <a:spLocks noChangeShapeType="1"/>
              </p:cNvSpPr>
              <p:nvPr/>
            </p:nvSpPr>
            <p:spPr bwMode="auto">
              <a:xfrm flipH="1">
                <a:off x="1202" y="2886"/>
                <a:ext cx="227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3560" name="Line 16"/>
          <p:cNvSpPr>
            <a:spLocks noChangeShapeType="1"/>
          </p:cNvSpPr>
          <p:nvPr/>
        </p:nvSpPr>
        <p:spPr bwMode="auto">
          <a:xfrm>
            <a:off x="1511300" y="1412875"/>
            <a:ext cx="2916238" cy="0"/>
          </a:xfrm>
          <a:prstGeom prst="line">
            <a:avLst/>
          </a:prstGeom>
          <a:noFill/>
          <a:ln w="28575">
            <a:solidFill>
              <a:srgbClr val="FF00F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61" name="Line 17"/>
          <p:cNvSpPr>
            <a:spLocks noChangeShapeType="1"/>
          </p:cNvSpPr>
          <p:nvPr/>
        </p:nvSpPr>
        <p:spPr bwMode="auto">
          <a:xfrm>
            <a:off x="1223963" y="2133600"/>
            <a:ext cx="3671887" cy="0"/>
          </a:xfrm>
          <a:prstGeom prst="line">
            <a:avLst/>
          </a:prstGeom>
          <a:noFill/>
          <a:ln w="28575">
            <a:solidFill>
              <a:srgbClr val="6699F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62" name="Text Box 18"/>
          <p:cNvSpPr txBox="1">
            <a:spLocks noChangeArrowheads="1"/>
          </p:cNvSpPr>
          <p:nvPr/>
        </p:nvSpPr>
        <p:spPr bwMode="auto">
          <a:xfrm>
            <a:off x="3886200" y="2744788"/>
            <a:ext cx="37988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all signals fire comparator in triggered timeslot</a:t>
            </a:r>
          </a:p>
        </p:txBody>
      </p:sp>
      <p:sp>
        <p:nvSpPr>
          <p:cNvPr id="23563" name="Line 19"/>
          <p:cNvSpPr>
            <a:spLocks noChangeShapeType="1"/>
          </p:cNvSpPr>
          <p:nvPr/>
        </p:nvSpPr>
        <p:spPr bwMode="auto">
          <a:xfrm flipV="1">
            <a:off x="4716463" y="728663"/>
            <a:ext cx="0" cy="18002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64" name="Line 20"/>
          <p:cNvSpPr>
            <a:spLocks noChangeShapeType="1"/>
          </p:cNvSpPr>
          <p:nvPr/>
        </p:nvSpPr>
        <p:spPr bwMode="auto">
          <a:xfrm flipH="1" flipV="1">
            <a:off x="3887788" y="692150"/>
            <a:ext cx="0" cy="18002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65" name="Text Box 31"/>
          <p:cNvSpPr txBox="1">
            <a:spLocks noChangeArrowheads="1"/>
          </p:cNvSpPr>
          <p:nvPr/>
        </p:nvSpPr>
        <p:spPr bwMode="auto">
          <a:xfrm>
            <a:off x="487363" y="1252538"/>
            <a:ext cx="1060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high thresh</a:t>
            </a:r>
          </a:p>
        </p:txBody>
      </p:sp>
      <p:sp>
        <p:nvSpPr>
          <p:cNvPr id="23566" name="Text Box 32"/>
          <p:cNvSpPr txBox="1">
            <a:spLocks noChangeArrowheads="1"/>
          </p:cNvSpPr>
          <p:nvPr/>
        </p:nvSpPr>
        <p:spPr bwMode="auto">
          <a:xfrm>
            <a:off x="266700" y="1952625"/>
            <a:ext cx="9921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low thresh</a:t>
            </a:r>
          </a:p>
        </p:txBody>
      </p:sp>
      <p:sp>
        <p:nvSpPr>
          <p:cNvPr id="23567" name="Line 33"/>
          <p:cNvSpPr>
            <a:spLocks noChangeShapeType="1"/>
          </p:cNvSpPr>
          <p:nvPr/>
        </p:nvSpPr>
        <p:spPr bwMode="auto">
          <a:xfrm>
            <a:off x="2087563" y="4257675"/>
            <a:ext cx="9001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68" name="Text Box 34"/>
          <p:cNvSpPr txBox="1">
            <a:spLocks noChangeArrowheads="1"/>
          </p:cNvSpPr>
          <p:nvPr/>
        </p:nvSpPr>
        <p:spPr bwMode="auto">
          <a:xfrm>
            <a:off x="2087563" y="4279900"/>
            <a:ext cx="88265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 smtClean="0">
                <a:solidFill>
                  <a:srgbClr val="000000"/>
                </a:solidFill>
              </a:rPr>
              <a:t>triggered</a:t>
            </a:r>
          </a:p>
          <a:p>
            <a:pPr algn="ctr"/>
            <a:r>
              <a:rPr lang="en-GB" sz="1400" smtClean="0">
                <a:solidFill>
                  <a:srgbClr val="000000"/>
                </a:solidFill>
              </a:rPr>
              <a:t>timeslot</a:t>
            </a:r>
          </a:p>
        </p:txBody>
      </p:sp>
      <p:sp>
        <p:nvSpPr>
          <p:cNvPr id="23569" name="Text Box 42"/>
          <p:cNvSpPr txBox="1">
            <a:spLocks noChangeArrowheads="1"/>
          </p:cNvSpPr>
          <p:nvPr/>
        </p:nvSpPr>
        <p:spPr bwMode="auto">
          <a:xfrm>
            <a:off x="4046538" y="3448050"/>
            <a:ext cx="35131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big signals fire comparator in timeslot after</a:t>
            </a:r>
          </a:p>
        </p:txBody>
      </p:sp>
      <p:sp>
        <p:nvSpPr>
          <p:cNvPr id="23570" name="Text Box 43"/>
          <p:cNvSpPr txBox="1">
            <a:spLocks noChangeArrowheads="1"/>
          </p:cNvSpPr>
          <p:nvPr/>
        </p:nvSpPr>
        <p:spPr bwMode="auto">
          <a:xfrm>
            <a:off x="1584325" y="5049838"/>
            <a:ext cx="3119438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so counts drop quickly as comparator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threshold increases</a:t>
            </a:r>
          </a:p>
        </p:txBody>
      </p:sp>
      <p:sp>
        <p:nvSpPr>
          <p:cNvPr id="23571" name="Line 44"/>
          <p:cNvSpPr>
            <a:spLocks noChangeShapeType="1"/>
          </p:cNvSpPr>
          <p:nvPr/>
        </p:nvSpPr>
        <p:spPr bwMode="auto">
          <a:xfrm flipV="1">
            <a:off x="3995738" y="5373688"/>
            <a:ext cx="504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72" name="Line 45"/>
          <p:cNvSpPr>
            <a:spLocks noChangeShapeType="1"/>
          </p:cNvSpPr>
          <p:nvPr/>
        </p:nvSpPr>
        <p:spPr bwMode="auto">
          <a:xfrm>
            <a:off x="1979613" y="2816225"/>
            <a:ext cx="901700" cy="15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73" name="Line 46"/>
          <p:cNvSpPr>
            <a:spLocks noChangeShapeType="1"/>
          </p:cNvSpPr>
          <p:nvPr/>
        </p:nvSpPr>
        <p:spPr bwMode="auto">
          <a:xfrm>
            <a:off x="2881313" y="2636838"/>
            <a:ext cx="0" cy="1809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74" name="Line 47"/>
          <p:cNvSpPr>
            <a:spLocks noChangeShapeType="1"/>
          </p:cNvSpPr>
          <p:nvPr/>
        </p:nvSpPr>
        <p:spPr bwMode="auto">
          <a:xfrm>
            <a:off x="2881313" y="2636838"/>
            <a:ext cx="935037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75" name="Line 48"/>
          <p:cNvSpPr>
            <a:spLocks noChangeShapeType="1"/>
          </p:cNvSpPr>
          <p:nvPr/>
        </p:nvSpPr>
        <p:spPr bwMode="auto">
          <a:xfrm>
            <a:off x="1943100" y="3105150"/>
            <a:ext cx="82867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76" name="Line 49"/>
          <p:cNvSpPr>
            <a:spLocks noChangeShapeType="1"/>
          </p:cNvSpPr>
          <p:nvPr/>
        </p:nvSpPr>
        <p:spPr bwMode="auto">
          <a:xfrm>
            <a:off x="2771775" y="2924175"/>
            <a:ext cx="0" cy="180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77" name="Line 50"/>
          <p:cNvSpPr>
            <a:spLocks noChangeShapeType="1"/>
          </p:cNvSpPr>
          <p:nvPr/>
        </p:nvSpPr>
        <p:spPr bwMode="auto">
          <a:xfrm>
            <a:off x="2771775" y="2924175"/>
            <a:ext cx="1116013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78" name="Line 51"/>
          <p:cNvSpPr>
            <a:spLocks noChangeShapeType="1"/>
          </p:cNvSpPr>
          <p:nvPr/>
        </p:nvSpPr>
        <p:spPr bwMode="auto">
          <a:xfrm>
            <a:off x="1909763" y="3573463"/>
            <a:ext cx="1833562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79" name="Line 52"/>
          <p:cNvSpPr>
            <a:spLocks noChangeShapeType="1"/>
          </p:cNvSpPr>
          <p:nvPr/>
        </p:nvSpPr>
        <p:spPr bwMode="auto">
          <a:xfrm>
            <a:off x="1908175" y="3860800"/>
            <a:ext cx="12239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80" name="Line 53"/>
          <p:cNvSpPr>
            <a:spLocks noChangeShapeType="1"/>
          </p:cNvSpPr>
          <p:nvPr/>
        </p:nvSpPr>
        <p:spPr bwMode="auto">
          <a:xfrm>
            <a:off x="3132138" y="3679825"/>
            <a:ext cx="0" cy="180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81" name="Line 54"/>
          <p:cNvSpPr>
            <a:spLocks noChangeShapeType="1"/>
          </p:cNvSpPr>
          <p:nvPr/>
        </p:nvSpPr>
        <p:spPr bwMode="auto">
          <a:xfrm>
            <a:off x="3132138" y="3679825"/>
            <a:ext cx="684212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82" name="AutoShape 55"/>
          <p:cNvSpPr>
            <a:spLocks/>
          </p:cNvSpPr>
          <p:nvPr/>
        </p:nvSpPr>
        <p:spPr bwMode="auto">
          <a:xfrm>
            <a:off x="1296988" y="2565400"/>
            <a:ext cx="142875" cy="647700"/>
          </a:xfrm>
          <a:prstGeom prst="leftBrace">
            <a:avLst>
              <a:gd name="adj1" fmla="val 3777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83" name="Text Box 56"/>
          <p:cNvSpPr txBox="1">
            <a:spLocks noChangeArrowheads="1"/>
          </p:cNvSpPr>
          <p:nvPr/>
        </p:nvSpPr>
        <p:spPr bwMode="auto">
          <a:xfrm>
            <a:off x="157163" y="2624138"/>
            <a:ext cx="12477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comp. O/Ps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low thresh</a:t>
            </a:r>
          </a:p>
        </p:txBody>
      </p:sp>
      <p:sp>
        <p:nvSpPr>
          <p:cNvPr id="23584" name="AutoShape 57"/>
          <p:cNvSpPr>
            <a:spLocks/>
          </p:cNvSpPr>
          <p:nvPr/>
        </p:nvSpPr>
        <p:spPr bwMode="auto">
          <a:xfrm>
            <a:off x="1296988" y="3321050"/>
            <a:ext cx="142875" cy="647700"/>
          </a:xfrm>
          <a:prstGeom prst="leftBrace">
            <a:avLst>
              <a:gd name="adj1" fmla="val 37778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3585" name="Text Box 58"/>
          <p:cNvSpPr txBox="1">
            <a:spLocks noChangeArrowheads="1"/>
          </p:cNvSpPr>
          <p:nvPr/>
        </p:nvSpPr>
        <p:spPr bwMode="auto">
          <a:xfrm>
            <a:off x="107950" y="3414713"/>
            <a:ext cx="1316038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comp. O/Ps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high thresh</a:t>
            </a:r>
          </a:p>
        </p:txBody>
      </p:sp>
      <p:pic>
        <p:nvPicPr>
          <p:cNvPr id="23586" name="Picture 60" descr="Graph_m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256088"/>
            <a:ext cx="42037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87" name="Text Box 62"/>
          <p:cNvSpPr txBox="1">
            <a:spLocks noChangeArrowheads="1"/>
          </p:cNvSpPr>
          <p:nvPr/>
        </p:nvSpPr>
        <p:spPr bwMode="auto">
          <a:xfrm>
            <a:off x="5462588" y="6184900"/>
            <a:ext cx="24606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000000"/>
                </a:solidFill>
              </a:rPr>
              <a:t>comparator threshold [mV]</a:t>
            </a:r>
          </a:p>
        </p:txBody>
      </p:sp>
      <p:sp>
        <p:nvSpPr>
          <p:cNvPr id="23588" name="Text Box 63"/>
          <p:cNvSpPr txBox="1">
            <a:spLocks noChangeArrowheads="1"/>
          </p:cNvSpPr>
          <p:nvPr/>
        </p:nvSpPr>
        <p:spPr bwMode="auto">
          <a:xfrm>
            <a:off x="6443663" y="4600575"/>
            <a:ext cx="1747837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FF0000"/>
                </a:solidFill>
              </a:rPr>
              <a:t>TDC = T</a:t>
            </a:r>
            <a:r>
              <a:rPr lang="en-GB" sz="1400" b="1" baseline="-25000" smtClean="0">
                <a:solidFill>
                  <a:srgbClr val="FF0000"/>
                </a:solidFill>
              </a:rPr>
              <a:t>OPT</a:t>
            </a:r>
            <a:r>
              <a:rPr lang="en-GB" sz="1400" b="1" smtClean="0">
                <a:solidFill>
                  <a:srgbClr val="FF0000"/>
                </a:solidFill>
              </a:rPr>
              <a:t> + 15 ns</a:t>
            </a:r>
          </a:p>
        </p:txBody>
      </p:sp>
      <p:sp>
        <p:nvSpPr>
          <p:cNvPr id="23589" name="Rectangle 2"/>
          <p:cNvSpPr>
            <a:spLocks noChangeArrowheads="1"/>
          </p:cNvSpPr>
          <p:nvPr/>
        </p:nvSpPr>
        <p:spPr bwMode="auto">
          <a:xfrm>
            <a:off x="34925" y="44450"/>
            <a:ext cx="889317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GB" sz="3200" smtClean="0">
                <a:solidFill>
                  <a:srgbClr val="3333CC"/>
                </a:solidFill>
              </a:rPr>
              <a:t>comp. threshold scan explanation - late events</a:t>
            </a:r>
            <a:endParaRPr lang="en-US" sz="3200" smtClean="0">
              <a:solidFill>
                <a:srgbClr val="3333CC"/>
              </a:solidFill>
            </a:endParaRPr>
          </a:p>
        </p:txBody>
      </p:sp>
      <p:sp>
        <p:nvSpPr>
          <p:cNvPr id="23590" name="Text Box 66"/>
          <p:cNvSpPr txBox="1">
            <a:spLocks noChangeArrowheads="1"/>
          </p:cNvSpPr>
          <p:nvPr/>
        </p:nvSpPr>
        <p:spPr bwMode="auto">
          <a:xfrm>
            <a:off x="4745038" y="617538"/>
            <a:ext cx="4256087" cy="1155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if select events occurring too late then: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low thresholds:</a:t>
            </a:r>
          </a:p>
          <a:p>
            <a:pPr lvl="1"/>
            <a:r>
              <a:rPr lang="en-GB" sz="1400" smtClean="0">
                <a:solidFill>
                  <a:srgbClr val="000000"/>
                </a:solidFill>
              </a:rPr>
              <a:t>all signals fire comparator in triggered timeslot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high thresholds:</a:t>
            </a:r>
          </a:p>
          <a:p>
            <a:pPr lvl="1"/>
            <a:r>
              <a:rPr lang="en-GB" sz="1400" smtClean="0">
                <a:solidFill>
                  <a:srgbClr val="000000"/>
                </a:solidFill>
              </a:rPr>
              <a:t>big signals fire comparator in timeslot after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828810-38E6-4788-8FAF-FA4F2F93109D}" type="slidenum">
              <a:rPr lang="en-US">
                <a:solidFill>
                  <a:srgbClr val="000000"/>
                </a:solidFill>
              </a:rPr>
              <a:pPr>
                <a:defRPr/>
              </a:pPr>
              <a:t>23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4579" name="Rectangle 71"/>
          <p:cNvSpPr>
            <a:spLocks noChangeArrowheads="1"/>
          </p:cNvSpPr>
          <p:nvPr/>
        </p:nvSpPr>
        <p:spPr bwMode="auto">
          <a:xfrm>
            <a:off x="3527425" y="3500438"/>
            <a:ext cx="4284663" cy="684212"/>
          </a:xfrm>
          <a:prstGeom prst="rect">
            <a:avLst/>
          </a:prstGeom>
          <a:solidFill>
            <a:srgbClr val="FFCCFF"/>
          </a:solidFill>
          <a:ln w="12700">
            <a:solidFill>
              <a:srgbClr val="FFCC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80" name="Rectangle 2"/>
          <p:cNvSpPr>
            <a:spLocks noChangeArrowheads="1"/>
          </p:cNvSpPr>
          <p:nvPr/>
        </p:nvSpPr>
        <p:spPr bwMode="auto">
          <a:xfrm>
            <a:off x="139700" y="3500438"/>
            <a:ext cx="4284663" cy="1008062"/>
          </a:xfrm>
          <a:prstGeom prst="rect">
            <a:avLst/>
          </a:prstGeom>
          <a:solidFill>
            <a:srgbClr val="FFCCFF"/>
          </a:solidFill>
          <a:ln w="12700">
            <a:solidFill>
              <a:srgbClr val="FFCC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81" name="Rectangle 3"/>
          <p:cNvSpPr>
            <a:spLocks noChangeArrowheads="1"/>
          </p:cNvSpPr>
          <p:nvPr/>
        </p:nvSpPr>
        <p:spPr bwMode="auto">
          <a:xfrm>
            <a:off x="142875" y="2528888"/>
            <a:ext cx="7705725" cy="971550"/>
          </a:xfrm>
          <a:prstGeom prst="rect">
            <a:avLst/>
          </a:prstGeom>
          <a:solidFill>
            <a:srgbClr val="CCECFF"/>
          </a:solidFill>
          <a:ln w="12700">
            <a:solidFill>
              <a:srgbClr val="CCECFF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82" name="Line 4"/>
          <p:cNvSpPr>
            <a:spLocks noChangeShapeType="1"/>
          </p:cNvSpPr>
          <p:nvPr/>
        </p:nvSpPr>
        <p:spPr bwMode="auto">
          <a:xfrm flipV="1">
            <a:off x="2087563" y="728663"/>
            <a:ext cx="0" cy="4248150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83" name="Line 5"/>
          <p:cNvSpPr>
            <a:spLocks noChangeShapeType="1"/>
          </p:cNvSpPr>
          <p:nvPr/>
        </p:nvSpPr>
        <p:spPr bwMode="auto">
          <a:xfrm flipH="1" flipV="1">
            <a:off x="2987675" y="692150"/>
            <a:ext cx="0" cy="42132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92275" y="836613"/>
            <a:ext cx="4319588" cy="1522412"/>
            <a:chOff x="1088" y="414"/>
            <a:chExt cx="2721" cy="959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1088" y="958"/>
              <a:ext cx="2721" cy="415"/>
              <a:chOff x="1202" y="2122"/>
              <a:chExt cx="2721" cy="771"/>
            </a:xfrm>
          </p:grpSpPr>
          <p:sp>
            <p:nvSpPr>
              <p:cNvPr id="24627" name="Freeform 8"/>
              <p:cNvSpPr>
                <a:spLocks/>
              </p:cNvSpPr>
              <p:nvPr/>
            </p:nvSpPr>
            <p:spPr bwMode="auto">
              <a:xfrm>
                <a:off x="1429" y="2122"/>
                <a:ext cx="2494" cy="771"/>
              </a:xfrm>
              <a:custGeom>
                <a:avLst/>
                <a:gdLst>
                  <a:gd name="T0" fmla="*/ 0 w 2494"/>
                  <a:gd name="T1" fmla="*/ 764 h 771"/>
                  <a:gd name="T2" fmla="*/ 272 w 2494"/>
                  <a:gd name="T3" fmla="*/ 265 h 771"/>
                  <a:gd name="T4" fmla="*/ 498 w 2494"/>
                  <a:gd name="T5" fmla="*/ 38 h 771"/>
                  <a:gd name="T6" fmla="*/ 725 w 2494"/>
                  <a:gd name="T7" fmla="*/ 38 h 771"/>
                  <a:gd name="T8" fmla="*/ 997 w 2494"/>
                  <a:gd name="T9" fmla="*/ 174 h 771"/>
                  <a:gd name="T10" fmla="*/ 1360 w 2494"/>
                  <a:gd name="T11" fmla="*/ 446 h 771"/>
                  <a:gd name="T12" fmla="*/ 1859 w 2494"/>
                  <a:gd name="T13" fmla="*/ 718 h 771"/>
                  <a:gd name="T14" fmla="*/ 2494 w 2494"/>
                  <a:gd name="T15" fmla="*/ 764 h 7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94"/>
                  <a:gd name="T25" fmla="*/ 0 h 771"/>
                  <a:gd name="T26" fmla="*/ 2494 w 2494"/>
                  <a:gd name="T27" fmla="*/ 771 h 7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94" h="771">
                    <a:moveTo>
                      <a:pt x="0" y="764"/>
                    </a:moveTo>
                    <a:cubicBezTo>
                      <a:pt x="94" y="575"/>
                      <a:pt x="189" y="386"/>
                      <a:pt x="272" y="265"/>
                    </a:cubicBezTo>
                    <a:cubicBezTo>
                      <a:pt x="355" y="144"/>
                      <a:pt x="423" y="76"/>
                      <a:pt x="498" y="38"/>
                    </a:cubicBezTo>
                    <a:cubicBezTo>
                      <a:pt x="573" y="0"/>
                      <a:pt x="642" y="15"/>
                      <a:pt x="725" y="38"/>
                    </a:cubicBezTo>
                    <a:cubicBezTo>
                      <a:pt x="808" y="61"/>
                      <a:pt x="891" y="106"/>
                      <a:pt x="997" y="174"/>
                    </a:cubicBezTo>
                    <a:cubicBezTo>
                      <a:pt x="1103" y="242"/>
                      <a:pt x="1216" y="355"/>
                      <a:pt x="1360" y="446"/>
                    </a:cubicBezTo>
                    <a:cubicBezTo>
                      <a:pt x="1504" y="537"/>
                      <a:pt x="1670" y="665"/>
                      <a:pt x="1859" y="718"/>
                    </a:cubicBezTo>
                    <a:cubicBezTo>
                      <a:pt x="2048" y="771"/>
                      <a:pt x="2271" y="767"/>
                      <a:pt x="2494" y="764"/>
                    </a:cubicBezTo>
                  </a:path>
                </a:pathLst>
              </a:custGeom>
              <a:noFill/>
              <a:ln w="28575" cmpd="sng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628" name="Line 9"/>
              <p:cNvSpPr>
                <a:spLocks noChangeShapeType="1"/>
              </p:cNvSpPr>
              <p:nvPr/>
            </p:nvSpPr>
            <p:spPr bwMode="auto">
              <a:xfrm flipH="1">
                <a:off x="1202" y="2886"/>
                <a:ext cx="227" cy="0"/>
              </a:xfrm>
              <a:prstGeom prst="line">
                <a:avLst/>
              </a:prstGeom>
              <a:noFill/>
              <a:ln w="2857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088" y="686"/>
              <a:ext cx="2721" cy="687"/>
              <a:chOff x="1202" y="2122"/>
              <a:chExt cx="2721" cy="771"/>
            </a:xfrm>
          </p:grpSpPr>
          <p:sp>
            <p:nvSpPr>
              <p:cNvPr id="24625" name="Freeform 11"/>
              <p:cNvSpPr>
                <a:spLocks/>
              </p:cNvSpPr>
              <p:nvPr/>
            </p:nvSpPr>
            <p:spPr bwMode="auto">
              <a:xfrm>
                <a:off x="1429" y="2122"/>
                <a:ext cx="2494" cy="771"/>
              </a:xfrm>
              <a:custGeom>
                <a:avLst/>
                <a:gdLst>
                  <a:gd name="T0" fmla="*/ 0 w 2494"/>
                  <a:gd name="T1" fmla="*/ 764 h 771"/>
                  <a:gd name="T2" fmla="*/ 272 w 2494"/>
                  <a:gd name="T3" fmla="*/ 265 h 771"/>
                  <a:gd name="T4" fmla="*/ 498 w 2494"/>
                  <a:gd name="T5" fmla="*/ 38 h 771"/>
                  <a:gd name="T6" fmla="*/ 725 w 2494"/>
                  <a:gd name="T7" fmla="*/ 38 h 771"/>
                  <a:gd name="T8" fmla="*/ 997 w 2494"/>
                  <a:gd name="T9" fmla="*/ 174 h 771"/>
                  <a:gd name="T10" fmla="*/ 1360 w 2494"/>
                  <a:gd name="T11" fmla="*/ 446 h 771"/>
                  <a:gd name="T12" fmla="*/ 1859 w 2494"/>
                  <a:gd name="T13" fmla="*/ 718 h 771"/>
                  <a:gd name="T14" fmla="*/ 2494 w 2494"/>
                  <a:gd name="T15" fmla="*/ 764 h 7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94"/>
                  <a:gd name="T25" fmla="*/ 0 h 771"/>
                  <a:gd name="T26" fmla="*/ 2494 w 2494"/>
                  <a:gd name="T27" fmla="*/ 771 h 7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94" h="771">
                    <a:moveTo>
                      <a:pt x="0" y="764"/>
                    </a:moveTo>
                    <a:cubicBezTo>
                      <a:pt x="94" y="575"/>
                      <a:pt x="189" y="386"/>
                      <a:pt x="272" y="265"/>
                    </a:cubicBezTo>
                    <a:cubicBezTo>
                      <a:pt x="355" y="144"/>
                      <a:pt x="423" y="76"/>
                      <a:pt x="498" y="38"/>
                    </a:cubicBezTo>
                    <a:cubicBezTo>
                      <a:pt x="573" y="0"/>
                      <a:pt x="642" y="15"/>
                      <a:pt x="725" y="38"/>
                    </a:cubicBezTo>
                    <a:cubicBezTo>
                      <a:pt x="808" y="61"/>
                      <a:pt x="891" y="106"/>
                      <a:pt x="997" y="174"/>
                    </a:cubicBezTo>
                    <a:cubicBezTo>
                      <a:pt x="1103" y="242"/>
                      <a:pt x="1216" y="355"/>
                      <a:pt x="1360" y="446"/>
                    </a:cubicBezTo>
                    <a:cubicBezTo>
                      <a:pt x="1504" y="537"/>
                      <a:pt x="1670" y="665"/>
                      <a:pt x="1859" y="718"/>
                    </a:cubicBezTo>
                    <a:cubicBezTo>
                      <a:pt x="2048" y="771"/>
                      <a:pt x="2271" y="767"/>
                      <a:pt x="2494" y="764"/>
                    </a:cubicBezTo>
                  </a:path>
                </a:pathLst>
              </a:custGeom>
              <a:noFill/>
              <a:ln w="28575" cmpd="sng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626" name="Line 12"/>
              <p:cNvSpPr>
                <a:spLocks noChangeShapeType="1"/>
              </p:cNvSpPr>
              <p:nvPr/>
            </p:nvSpPr>
            <p:spPr bwMode="auto">
              <a:xfrm flipH="1">
                <a:off x="1202" y="2886"/>
                <a:ext cx="227" cy="0"/>
              </a:xfrm>
              <a:prstGeom prst="line">
                <a:avLst/>
              </a:prstGeom>
              <a:noFill/>
              <a:ln w="28575">
                <a:solidFill>
                  <a:srgbClr val="0066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1088" y="414"/>
              <a:ext cx="2721" cy="959"/>
              <a:chOff x="1202" y="2122"/>
              <a:chExt cx="2721" cy="771"/>
            </a:xfrm>
          </p:grpSpPr>
          <p:sp>
            <p:nvSpPr>
              <p:cNvPr id="24623" name="Freeform 14"/>
              <p:cNvSpPr>
                <a:spLocks/>
              </p:cNvSpPr>
              <p:nvPr/>
            </p:nvSpPr>
            <p:spPr bwMode="auto">
              <a:xfrm>
                <a:off x="1429" y="2122"/>
                <a:ext cx="2494" cy="771"/>
              </a:xfrm>
              <a:custGeom>
                <a:avLst/>
                <a:gdLst>
                  <a:gd name="T0" fmla="*/ 0 w 2494"/>
                  <a:gd name="T1" fmla="*/ 764 h 771"/>
                  <a:gd name="T2" fmla="*/ 272 w 2494"/>
                  <a:gd name="T3" fmla="*/ 265 h 771"/>
                  <a:gd name="T4" fmla="*/ 498 w 2494"/>
                  <a:gd name="T5" fmla="*/ 38 h 771"/>
                  <a:gd name="T6" fmla="*/ 725 w 2494"/>
                  <a:gd name="T7" fmla="*/ 38 h 771"/>
                  <a:gd name="T8" fmla="*/ 997 w 2494"/>
                  <a:gd name="T9" fmla="*/ 174 h 771"/>
                  <a:gd name="T10" fmla="*/ 1360 w 2494"/>
                  <a:gd name="T11" fmla="*/ 446 h 771"/>
                  <a:gd name="T12" fmla="*/ 1859 w 2494"/>
                  <a:gd name="T13" fmla="*/ 718 h 771"/>
                  <a:gd name="T14" fmla="*/ 2494 w 2494"/>
                  <a:gd name="T15" fmla="*/ 764 h 771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2494"/>
                  <a:gd name="T25" fmla="*/ 0 h 771"/>
                  <a:gd name="T26" fmla="*/ 2494 w 2494"/>
                  <a:gd name="T27" fmla="*/ 771 h 771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494" h="771">
                    <a:moveTo>
                      <a:pt x="0" y="764"/>
                    </a:moveTo>
                    <a:cubicBezTo>
                      <a:pt x="94" y="575"/>
                      <a:pt x="189" y="386"/>
                      <a:pt x="272" y="265"/>
                    </a:cubicBezTo>
                    <a:cubicBezTo>
                      <a:pt x="355" y="144"/>
                      <a:pt x="423" y="76"/>
                      <a:pt x="498" y="38"/>
                    </a:cubicBezTo>
                    <a:cubicBezTo>
                      <a:pt x="573" y="0"/>
                      <a:pt x="642" y="15"/>
                      <a:pt x="725" y="38"/>
                    </a:cubicBezTo>
                    <a:cubicBezTo>
                      <a:pt x="808" y="61"/>
                      <a:pt x="891" y="106"/>
                      <a:pt x="997" y="174"/>
                    </a:cubicBezTo>
                    <a:cubicBezTo>
                      <a:pt x="1103" y="242"/>
                      <a:pt x="1216" y="355"/>
                      <a:pt x="1360" y="446"/>
                    </a:cubicBezTo>
                    <a:cubicBezTo>
                      <a:pt x="1504" y="537"/>
                      <a:pt x="1670" y="665"/>
                      <a:pt x="1859" y="718"/>
                    </a:cubicBezTo>
                    <a:cubicBezTo>
                      <a:pt x="2048" y="771"/>
                      <a:pt x="2271" y="767"/>
                      <a:pt x="2494" y="764"/>
                    </a:cubicBezTo>
                  </a:path>
                </a:pathLst>
              </a:custGeom>
              <a:noFill/>
              <a:ln w="28575" cmpd="sng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624" name="Line 15"/>
              <p:cNvSpPr>
                <a:spLocks noChangeShapeType="1"/>
              </p:cNvSpPr>
              <p:nvPr/>
            </p:nvSpPr>
            <p:spPr bwMode="auto">
              <a:xfrm flipH="1">
                <a:off x="1202" y="2886"/>
                <a:ext cx="227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r"/>
                <a:endParaRPr lang="en-GB" sz="1400" smtClean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24585" name="Line 16"/>
          <p:cNvSpPr>
            <a:spLocks noChangeShapeType="1"/>
          </p:cNvSpPr>
          <p:nvPr/>
        </p:nvSpPr>
        <p:spPr bwMode="auto">
          <a:xfrm>
            <a:off x="1511300" y="1412875"/>
            <a:ext cx="2916238" cy="0"/>
          </a:xfrm>
          <a:prstGeom prst="line">
            <a:avLst/>
          </a:prstGeom>
          <a:noFill/>
          <a:ln w="28575">
            <a:solidFill>
              <a:srgbClr val="FF00F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86" name="Line 17"/>
          <p:cNvSpPr>
            <a:spLocks noChangeShapeType="1"/>
          </p:cNvSpPr>
          <p:nvPr/>
        </p:nvSpPr>
        <p:spPr bwMode="auto">
          <a:xfrm>
            <a:off x="1223963" y="2133600"/>
            <a:ext cx="3671887" cy="0"/>
          </a:xfrm>
          <a:prstGeom prst="line">
            <a:avLst/>
          </a:prstGeom>
          <a:noFill/>
          <a:ln w="28575">
            <a:solidFill>
              <a:srgbClr val="6699FF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87" name="Text Box 18"/>
          <p:cNvSpPr txBox="1">
            <a:spLocks noChangeArrowheads="1"/>
          </p:cNvSpPr>
          <p:nvPr/>
        </p:nvSpPr>
        <p:spPr bwMode="auto">
          <a:xfrm>
            <a:off x="3743325" y="2816225"/>
            <a:ext cx="37988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all signals fire comparator in triggered timeslot</a:t>
            </a:r>
          </a:p>
        </p:txBody>
      </p:sp>
      <p:sp>
        <p:nvSpPr>
          <p:cNvPr id="24588" name="Line 19"/>
          <p:cNvSpPr>
            <a:spLocks noChangeShapeType="1"/>
          </p:cNvSpPr>
          <p:nvPr/>
        </p:nvSpPr>
        <p:spPr bwMode="auto">
          <a:xfrm flipV="1">
            <a:off x="4716463" y="728663"/>
            <a:ext cx="0" cy="18002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89" name="Line 20"/>
          <p:cNvSpPr>
            <a:spLocks noChangeShapeType="1"/>
          </p:cNvSpPr>
          <p:nvPr/>
        </p:nvSpPr>
        <p:spPr bwMode="auto">
          <a:xfrm flipH="1" flipV="1">
            <a:off x="3887788" y="692150"/>
            <a:ext cx="0" cy="1800225"/>
          </a:xfrm>
          <a:prstGeom prst="line">
            <a:avLst/>
          </a:prstGeom>
          <a:noFill/>
          <a:ln w="635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90" name="Text Box 21"/>
          <p:cNvSpPr txBox="1">
            <a:spLocks noChangeArrowheads="1"/>
          </p:cNvSpPr>
          <p:nvPr/>
        </p:nvSpPr>
        <p:spPr bwMode="auto">
          <a:xfrm>
            <a:off x="487363" y="1252538"/>
            <a:ext cx="10604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high thresh</a:t>
            </a:r>
          </a:p>
        </p:txBody>
      </p:sp>
      <p:sp>
        <p:nvSpPr>
          <p:cNvPr id="24591" name="Text Box 22"/>
          <p:cNvSpPr txBox="1">
            <a:spLocks noChangeArrowheads="1"/>
          </p:cNvSpPr>
          <p:nvPr/>
        </p:nvSpPr>
        <p:spPr bwMode="auto">
          <a:xfrm>
            <a:off x="266700" y="1952625"/>
            <a:ext cx="9921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low thresh</a:t>
            </a:r>
          </a:p>
        </p:txBody>
      </p:sp>
      <p:sp>
        <p:nvSpPr>
          <p:cNvPr id="24592" name="Line 23"/>
          <p:cNvSpPr>
            <a:spLocks noChangeShapeType="1"/>
          </p:cNvSpPr>
          <p:nvPr/>
        </p:nvSpPr>
        <p:spPr bwMode="auto">
          <a:xfrm>
            <a:off x="2087563" y="4797425"/>
            <a:ext cx="90011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93" name="Text Box 24"/>
          <p:cNvSpPr txBox="1">
            <a:spLocks noChangeArrowheads="1"/>
          </p:cNvSpPr>
          <p:nvPr/>
        </p:nvSpPr>
        <p:spPr bwMode="auto">
          <a:xfrm>
            <a:off x="2087563" y="4819650"/>
            <a:ext cx="88265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1400" smtClean="0">
                <a:solidFill>
                  <a:srgbClr val="000000"/>
                </a:solidFill>
              </a:rPr>
              <a:t>triggered</a:t>
            </a:r>
          </a:p>
          <a:p>
            <a:pPr algn="ctr"/>
            <a:r>
              <a:rPr lang="en-GB" sz="1400" smtClean="0">
                <a:solidFill>
                  <a:srgbClr val="000000"/>
                </a:solidFill>
              </a:rPr>
              <a:t>timeslot</a:t>
            </a:r>
          </a:p>
        </p:txBody>
      </p:sp>
      <p:sp>
        <p:nvSpPr>
          <p:cNvPr id="24594" name="Text Box 43"/>
          <p:cNvSpPr txBox="1">
            <a:spLocks noChangeArrowheads="1"/>
          </p:cNvSpPr>
          <p:nvPr/>
        </p:nvSpPr>
        <p:spPr bwMode="auto">
          <a:xfrm>
            <a:off x="5532438" y="6200775"/>
            <a:ext cx="2460625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000000"/>
                </a:solidFill>
              </a:rPr>
              <a:t>comparator threshold [mV]</a:t>
            </a:r>
          </a:p>
        </p:txBody>
      </p:sp>
      <p:pic>
        <p:nvPicPr>
          <p:cNvPr id="24595" name="Picture 46" descr="Graph_n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7425" y="4329113"/>
            <a:ext cx="4203700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6" name="Text Box 47"/>
          <p:cNvSpPr txBox="1">
            <a:spLocks noChangeArrowheads="1"/>
          </p:cNvSpPr>
          <p:nvPr/>
        </p:nvSpPr>
        <p:spPr bwMode="auto">
          <a:xfrm>
            <a:off x="6975475" y="4616450"/>
            <a:ext cx="1093788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smtClean="0">
                <a:solidFill>
                  <a:srgbClr val="009900"/>
                </a:solidFill>
              </a:rPr>
              <a:t>TDC = T</a:t>
            </a:r>
            <a:r>
              <a:rPr lang="en-GB" sz="1400" b="1" baseline="-25000" smtClean="0">
                <a:solidFill>
                  <a:srgbClr val="009900"/>
                </a:solidFill>
              </a:rPr>
              <a:t>OPT</a:t>
            </a:r>
            <a:endParaRPr lang="en-GB" sz="1400" b="1" smtClean="0">
              <a:solidFill>
                <a:srgbClr val="009900"/>
              </a:solidFill>
            </a:endParaRPr>
          </a:p>
        </p:txBody>
      </p:sp>
      <p:sp>
        <p:nvSpPr>
          <p:cNvPr id="24597" name="Line 49"/>
          <p:cNvSpPr>
            <a:spLocks noChangeShapeType="1"/>
          </p:cNvSpPr>
          <p:nvPr/>
        </p:nvSpPr>
        <p:spPr bwMode="auto">
          <a:xfrm>
            <a:off x="1728788" y="2781300"/>
            <a:ext cx="576262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98" name="Line 50"/>
          <p:cNvSpPr>
            <a:spLocks noChangeShapeType="1"/>
          </p:cNvSpPr>
          <p:nvPr/>
        </p:nvSpPr>
        <p:spPr bwMode="auto">
          <a:xfrm>
            <a:off x="2305050" y="2600325"/>
            <a:ext cx="0" cy="18097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599" name="Line 51"/>
          <p:cNvSpPr>
            <a:spLocks noChangeShapeType="1"/>
          </p:cNvSpPr>
          <p:nvPr/>
        </p:nvSpPr>
        <p:spPr bwMode="auto">
          <a:xfrm>
            <a:off x="2305050" y="2600325"/>
            <a:ext cx="1112838" cy="1588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0" name="Line 52"/>
          <p:cNvSpPr>
            <a:spLocks noChangeShapeType="1"/>
          </p:cNvSpPr>
          <p:nvPr/>
        </p:nvSpPr>
        <p:spPr bwMode="auto">
          <a:xfrm>
            <a:off x="1584325" y="3357563"/>
            <a:ext cx="5762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1" name="Line 53"/>
          <p:cNvSpPr>
            <a:spLocks noChangeShapeType="1"/>
          </p:cNvSpPr>
          <p:nvPr/>
        </p:nvSpPr>
        <p:spPr bwMode="auto">
          <a:xfrm>
            <a:off x="2160588" y="3176588"/>
            <a:ext cx="0" cy="180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2" name="Line 54"/>
          <p:cNvSpPr>
            <a:spLocks noChangeShapeType="1"/>
          </p:cNvSpPr>
          <p:nvPr/>
        </p:nvSpPr>
        <p:spPr bwMode="auto">
          <a:xfrm>
            <a:off x="2160588" y="3176588"/>
            <a:ext cx="1222375" cy="15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3" name="Line 55"/>
          <p:cNvSpPr>
            <a:spLocks noChangeShapeType="1"/>
          </p:cNvSpPr>
          <p:nvPr/>
        </p:nvSpPr>
        <p:spPr bwMode="auto">
          <a:xfrm>
            <a:off x="1619250" y="3068638"/>
            <a:ext cx="576263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4" name="Line 56"/>
          <p:cNvSpPr>
            <a:spLocks noChangeShapeType="1"/>
          </p:cNvSpPr>
          <p:nvPr/>
        </p:nvSpPr>
        <p:spPr bwMode="auto">
          <a:xfrm>
            <a:off x="2195513" y="2887663"/>
            <a:ext cx="0" cy="180975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5" name="Line 57"/>
          <p:cNvSpPr>
            <a:spLocks noChangeShapeType="1"/>
          </p:cNvSpPr>
          <p:nvPr/>
        </p:nvSpPr>
        <p:spPr bwMode="auto">
          <a:xfrm>
            <a:off x="2195513" y="2887663"/>
            <a:ext cx="1187450" cy="1587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6" name="Line 58"/>
          <p:cNvSpPr>
            <a:spLocks noChangeShapeType="1"/>
          </p:cNvSpPr>
          <p:nvPr/>
        </p:nvSpPr>
        <p:spPr bwMode="auto">
          <a:xfrm>
            <a:off x="1692275" y="3789363"/>
            <a:ext cx="1798638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7" name="Line 59"/>
          <p:cNvSpPr>
            <a:spLocks noChangeShapeType="1"/>
          </p:cNvSpPr>
          <p:nvPr/>
        </p:nvSpPr>
        <p:spPr bwMode="auto">
          <a:xfrm>
            <a:off x="1692275" y="4365625"/>
            <a:ext cx="7921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8" name="Line 60"/>
          <p:cNvSpPr>
            <a:spLocks noChangeShapeType="1"/>
          </p:cNvSpPr>
          <p:nvPr/>
        </p:nvSpPr>
        <p:spPr bwMode="auto">
          <a:xfrm>
            <a:off x="2484438" y="4184650"/>
            <a:ext cx="0" cy="180975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09" name="Line 61"/>
          <p:cNvSpPr>
            <a:spLocks noChangeShapeType="1"/>
          </p:cNvSpPr>
          <p:nvPr/>
        </p:nvSpPr>
        <p:spPr bwMode="auto">
          <a:xfrm>
            <a:off x="2484438" y="4184650"/>
            <a:ext cx="933450" cy="15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10" name="Line 62"/>
          <p:cNvSpPr>
            <a:spLocks noChangeShapeType="1"/>
          </p:cNvSpPr>
          <p:nvPr/>
        </p:nvSpPr>
        <p:spPr bwMode="auto">
          <a:xfrm>
            <a:off x="1727200" y="4076700"/>
            <a:ext cx="1008063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11" name="Line 63"/>
          <p:cNvSpPr>
            <a:spLocks noChangeShapeType="1"/>
          </p:cNvSpPr>
          <p:nvPr/>
        </p:nvSpPr>
        <p:spPr bwMode="auto">
          <a:xfrm>
            <a:off x="2735263" y="3895725"/>
            <a:ext cx="0" cy="180975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12" name="Line 64"/>
          <p:cNvSpPr>
            <a:spLocks noChangeShapeType="1"/>
          </p:cNvSpPr>
          <p:nvPr/>
        </p:nvSpPr>
        <p:spPr bwMode="auto">
          <a:xfrm>
            <a:off x="2733675" y="3897313"/>
            <a:ext cx="720725" cy="0"/>
          </a:xfrm>
          <a:prstGeom prst="line">
            <a:avLst/>
          </a:prstGeom>
          <a:noFill/>
          <a:ln w="28575">
            <a:solidFill>
              <a:srgbClr val="0066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13" name="AutoShape 65"/>
          <p:cNvSpPr>
            <a:spLocks/>
          </p:cNvSpPr>
          <p:nvPr/>
        </p:nvSpPr>
        <p:spPr bwMode="auto">
          <a:xfrm>
            <a:off x="1333500" y="2600325"/>
            <a:ext cx="142875" cy="792163"/>
          </a:xfrm>
          <a:prstGeom prst="leftBrace">
            <a:avLst>
              <a:gd name="adj1" fmla="val 46204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14" name="Text Box 66"/>
          <p:cNvSpPr txBox="1">
            <a:spLocks noChangeArrowheads="1"/>
          </p:cNvSpPr>
          <p:nvPr/>
        </p:nvSpPr>
        <p:spPr bwMode="auto">
          <a:xfrm>
            <a:off x="142875" y="2732088"/>
            <a:ext cx="1247775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comp. O/Ps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low thresh</a:t>
            </a:r>
          </a:p>
        </p:txBody>
      </p:sp>
      <p:sp>
        <p:nvSpPr>
          <p:cNvPr id="24615" name="AutoShape 67"/>
          <p:cNvSpPr>
            <a:spLocks/>
          </p:cNvSpPr>
          <p:nvPr/>
        </p:nvSpPr>
        <p:spPr bwMode="auto">
          <a:xfrm>
            <a:off x="1366838" y="3609975"/>
            <a:ext cx="107950" cy="863600"/>
          </a:xfrm>
          <a:prstGeom prst="leftBrace">
            <a:avLst>
              <a:gd name="adj1" fmla="val 6666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r"/>
            <a:endParaRPr lang="en-GB" sz="1400" smtClean="0">
              <a:solidFill>
                <a:srgbClr val="000000"/>
              </a:solidFill>
            </a:endParaRPr>
          </a:p>
        </p:txBody>
      </p:sp>
      <p:sp>
        <p:nvSpPr>
          <p:cNvPr id="24616" name="Text Box 68"/>
          <p:cNvSpPr txBox="1">
            <a:spLocks noChangeArrowheads="1"/>
          </p:cNvSpPr>
          <p:nvPr/>
        </p:nvSpPr>
        <p:spPr bwMode="auto">
          <a:xfrm>
            <a:off x="144463" y="3848100"/>
            <a:ext cx="1316037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comp. O/Ps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high thresh</a:t>
            </a:r>
          </a:p>
        </p:txBody>
      </p:sp>
      <p:sp>
        <p:nvSpPr>
          <p:cNvPr id="24617" name="Text Box 70"/>
          <p:cNvSpPr txBox="1">
            <a:spLocks noChangeArrowheads="1"/>
          </p:cNvSpPr>
          <p:nvPr/>
        </p:nvSpPr>
        <p:spPr bwMode="auto">
          <a:xfrm>
            <a:off x="3617913" y="3608388"/>
            <a:ext cx="3721100" cy="517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all signals big enough to cross high threshold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do so in triggered timeslot</a:t>
            </a:r>
          </a:p>
        </p:txBody>
      </p:sp>
      <p:sp>
        <p:nvSpPr>
          <p:cNvPr id="24618" name="Rectangle 2"/>
          <p:cNvSpPr>
            <a:spLocks noChangeArrowheads="1"/>
          </p:cNvSpPr>
          <p:nvPr/>
        </p:nvSpPr>
        <p:spPr bwMode="auto">
          <a:xfrm>
            <a:off x="71438" y="44450"/>
            <a:ext cx="817245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r>
              <a:rPr lang="en-GB" sz="3200" smtClean="0">
                <a:solidFill>
                  <a:srgbClr val="3333CC"/>
                </a:solidFill>
              </a:rPr>
              <a:t>comp. threshold scan explanation - optimum timing</a:t>
            </a:r>
            <a:endParaRPr lang="en-US" sz="3200" smtClean="0">
              <a:solidFill>
                <a:srgbClr val="3333CC"/>
              </a:solidFill>
            </a:endParaRPr>
          </a:p>
        </p:txBody>
      </p:sp>
      <p:sp>
        <p:nvSpPr>
          <p:cNvPr id="24619" name="Text Box 73"/>
          <p:cNvSpPr txBox="1">
            <a:spLocks noChangeArrowheads="1"/>
          </p:cNvSpPr>
          <p:nvPr/>
        </p:nvSpPr>
        <p:spPr bwMode="auto">
          <a:xfrm>
            <a:off x="4759325" y="944563"/>
            <a:ext cx="4276725" cy="1368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smtClean="0">
                <a:solidFill>
                  <a:srgbClr val="000000"/>
                </a:solidFill>
              </a:rPr>
              <a:t>for optimum time of trigger selection (T</a:t>
            </a:r>
            <a:r>
              <a:rPr lang="en-GB" sz="1400" baseline="-25000" smtClean="0">
                <a:solidFill>
                  <a:srgbClr val="000000"/>
                </a:solidFill>
              </a:rPr>
              <a:t>OPT</a:t>
            </a:r>
            <a:r>
              <a:rPr lang="en-GB" sz="1400" smtClean="0">
                <a:solidFill>
                  <a:srgbClr val="000000"/>
                </a:solidFill>
              </a:rPr>
              <a:t>):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low thresholds:</a:t>
            </a:r>
          </a:p>
          <a:p>
            <a:pPr lvl="1"/>
            <a:r>
              <a:rPr lang="en-GB" sz="1400" smtClean="0">
                <a:solidFill>
                  <a:srgbClr val="000000"/>
                </a:solidFill>
              </a:rPr>
              <a:t>all signals fire comparator in triggered timeslot</a:t>
            </a:r>
          </a:p>
          <a:p>
            <a:r>
              <a:rPr lang="en-GB" sz="1400" smtClean="0">
                <a:solidFill>
                  <a:srgbClr val="000000"/>
                </a:solidFill>
              </a:rPr>
              <a:t>for high thresholds:</a:t>
            </a:r>
          </a:p>
          <a:p>
            <a:pPr lvl="1"/>
            <a:r>
              <a:rPr lang="en-GB" sz="1400" smtClean="0">
                <a:solidFill>
                  <a:srgbClr val="000000"/>
                </a:solidFill>
              </a:rPr>
              <a:t>all signals big enough to cross threshold do so</a:t>
            </a:r>
          </a:p>
          <a:p>
            <a:pPr lvl="1"/>
            <a:r>
              <a:rPr lang="en-GB" sz="1400" smtClean="0">
                <a:solidFill>
                  <a:srgbClr val="000000"/>
                </a:solidFill>
              </a:rPr>
              <a:t>                    in the triggered timeslot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" name="TextBox 915"/>
          <p:cNvSpPr txBox="1"/>
          <p:nvPr/>
        </p:nvSpPr>
        <p:spPr>
          <a:xfrm>
            <a:off x="3340759" y="128826"/>
            <a:ext cx="24625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Schematics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95536" y="980728"/>
            <a:ext cx="2430588" cy="3356992"/>
            <a:chOff x="631898" y="980728"/>
            <a:chExt cx="2430588" cy="3356992"/>
          </a:xfrm>
        </p:grpSpPr>
        <p:grpSp>
          <p:nvGrpSpPr>
            <p:cNvPr id="12" name="Group 11"/>
            <p:cNvGrpSpPr/>
            <p:nvPr/>
          </p:nvGrpSpPr>
          <p:grpSpPr>
            <a:xfrm>
              <a:off x="631898" y="1412776"/>
              <a:ext cx="2430588" cy="2924944"/>
              <a:chOff x="269204" y="3717032"/>
              <a:chExt cx="2430588" cy="2924944"/>
            </a:xfrm>
          </p:grpSpPr>
          <p:pic>
            <p:nvPicPr>
              <p:cNvPr id="14" name="Picture 13" descr="CWD_ProgInputs2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69204" y="3717032"/>
                <a:ext cx="2430588" cy="2924944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323528" y="6237312"/>
                <a:ext cx="74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x 256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2" name="Text Box 252"/>
            <p:cNvSpPr txBox="1">
              <a:spLocks noChangeArrowheads="1"/>
            </p:cNvSpPr>
            <p:nvPr/>
          </p:nvSpPr>
          <p:spPr bwMode="auto">
            <a:xfrm>
              <a:off x="651993" y="980728"/>
              <a:ext cx="2390399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00FF"/>
                  </a:solidFill>
                </a:rPr>
                <a:t>Input de-scrambling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707904" y="1268760"/>
            <a:ext cx="3816424" cy="1881500"/>
            <a:chOff x="4283968" y="1187460"/>
            <a:chExt cx="3816424" cy="1881500"/>
          </a:xfrm>
        </p:grpSpPr>
        <p:grpSp>
          <p:nvGrpSpPr>
            <p:cNvPr id="16" name="Group 15"/>
            <p:cNvGrpSpPr/>
            <p:nvPr/>
          </p:nvGrpSpPr>
          <p:grpSpPr>
            <a:xfrm>
              <a:off x="4283968" y="1628800"/>
              <a:ext cx="3816424" cy="1440160"/>
              <a:chOff x="395536" y="4869160"/>
              <a:chExt cx="5125129" cy="1691979"/>
            </a:xfrm>
          </p:grpSpPr>
          <p:pic>
            <p:nvPicPr>
              <p:cNvPr id="17" name="Picture 16" descr="CWD.png"/>
              <p:cNvPicPr>
                <a:picLocks noChangeAspect="1"/>
              </p:cNvPicPr>
              <p:nvPr/>
            </p:nvPicPr>
            <p:blipFill>
              <a:blip r:embed="rId3" cstate="print"/>
              <a:srcRect r="32478"/>
              <a:stretch>
                <a:fillRect/>
              </a:stretch>
            </p:blipFill>
            <p:spPr>
              <a:xfrm>
                <a:off x="395536" y="4869160"/>
                <a:ext cx="5125129" cy="1691979"/>
              </a:xfrm>
              <a:prstGeom prst="rect">
                <a:avLst/>
              </a:prstGeom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4572000" y="6093296"/>
                <a:ext cx="7489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x 256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3" name="Text Box 252"/>
            <p:cNvSpPr txBox="1">
              <a:spLocks noChangeArrowheads="1"/>
            </p:cNvSpPr>
            <p:nvPr/>
          </p:nvSpPr>
          <p:spPr bwMode="auto">
            <a:xfrm>
              <a:off x="4541728" y="1187460"/>
              <a:ext cx="3300904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00FF"/>
                  </a:solidFill>
                </a:rPr>
                <a:t>Cluster width-discrimination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220072" y="3501008"/>
            <a:ext cx="3775394" cy="2921709"/>
            <a:chOff x="4406776" y="3429000"/>
            <a:chExt cx="3775394" cy="2921709"/>
          </a:xfrm>
        </p:grpSpPr>
        <p:grpSp>
          <p:nvGrpSpPr>
            <p:cNvPr id="19" name="Group 18"/>
            <p:cNvGrpSpPr/>
            <p:nvPr/>
          </p:nvGrpSpPr>
          <p:grpSpPr>
            <a:xfrm>
              <a:off x="4657945" y="3861048"/>
              <a:ext cx="3273030" cy="2489661"/>
              <a:chOff x="323528" y="4077072"/>
              <a:chExt cx="3273030" cy="2489661"/>
            </a:xfrm>
          </p:grpSpPr>
          <p:pic>
            <p:nvPicPr>
              <p:cNvPr id="20" name="Picture 19" descr="OffsetCorrection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23528" y="4077072"/>
                <a:ext cx="3273030" cy="2489661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2843808" y="6093296"/>
                <a:ext cx="599138" cy="295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chemeClr val="bg1"/>
                    </a:solidFill>
                  </a:rPr>
                  <a:t>x 128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4" name="Text Box 252"/>
            <p:cNvSpPr txBox="1">
              <a:spLocks noChangeArrowheads="1"/>
            </p:cNvSpPr>
            <p:nvPr/>
          </p:nvSpPr>
          <p:spPr bwMode="auto">
            <a:xfrm>
              <a:off x="4406776" y="3429000"/>
              <a:ext cx="3775394" cy="36933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en-GB" b="1" dirty="0" smtClean="0">
                  <a:solidFill>
                    <a:srgbClr val="0000FF"/>
                  </a:solidFill>
                </a:rPr>
                <a:t>Correlation and offset correction</a:t>
              </a:r>
              <a:endParaRPr lang="en-GB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28" name="Right Arrow 27"/>
          <p:cNvSpPr/>
          <p:nvPr/>
        </p:nvSpPr>
        <p:spPr>
          <a:xfrm>
            <a:off x="2987824" y="2276872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Bent-Up Arrow 29"/>
          <p:cNvSpPr/>
          <p:nvPr/>
        </p:nvSpPr>
        <p:spPr>
          <a:xfrm rot="10800000" flipH="1">
            <a:off x="7740352" y="2348880"/>
            <a:ext cx="792088" cy="108012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24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1"/>
          <p:cNvGrpSpPr>
            <a:grpSpLocks/>
          </p:cNvGrpSpPr>
          <p:nvPr/>
        </p:nvGrpSpPr>
        <p:grpSpPr bwMode="auto">
          <a:xfrm>
            <a:off x="5076825" y="1039813"/>
            <a:ext cx="3527425" cy="2460625"/>
            <a:chOff x="5076056" y="548680"/>
            <a:chExt cx="3528000" cy="2461280"/>
          </a:xfrm>
        </p:grpSpPr>
        <p:pic>
          <p:nvPicPr>
            <p:cNvPr id="6172" name="Picture 178" descr="DataBreakdown_1.png"/>
            <p:cNvPicPr>
              <a:picLocks noChangeAspect="1"/>
            </p:cNvPicPr>
            <p:nvPr/>
          </p:nvPicPr>
          <p:blipFill>
            <a:blip r:embed="rId3" cstate="print"/>
            <a:srcRect r="6107"/>
            <a:stretch>
              <a:fillRect/>
            </a:stretch>
          </p:blipFill>
          <p:spPr bwMode="auto">
            <a:xfrm>
              <a:off x="5076056" y="1196752"/>
              <a:ext cx="3528000" cy="1813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00"/>
            <p:cNvGrpSpPr>
              <a:grpSpLocks/>
            </p:cNvGrpSpPr>
            <p:nvPr/>
          </p:nvGrpSpPr>
          <p:grpSpPr bwMode="auto">
            <a:xfrm>
              <a:off x="5796136" y="548680"/>
              <a:ext cx="301686" cy="622125"/>
              <a:chOff x="3190194" y="908720"/>
              <a:chExt cx="301686" cy="622125"/>
            </a:xfrm>
          </p:grpSpPr>
          <p:grpSp>
            <p:nvGrpSpPr>
              <p:cNvPr id="4" name="Group 96"/>
              <p:cNvGrpSpPr>
                <a:grpSpLocks/>
              </p:cNvGrpSpPr>
              <p:nvPr/>
            </p:nvGrpSpPr>
            <p:grpSpPr bwMode="auto">
              <a:xfrm>
                <a:off x="3190194" y="908720"/>
                <a:ext cx="301686" cy="369332"/>
                <a:chOff x="3161001" y="908720"/>
                <a:chExt cx="301686" cy="369332"/>
              </a:xfrm>
            </p:grpSpPr>
            <p:sp>
              <p:nvSpPr>
                <p:cNvPr id="95" name="Oval 94"/>
                <p:cNvSpPr/>
                <p:nvPr/>
              </p:nvSpPr>
              <p:spPr>
                <a:xfrm>
                  <a:off x="3168114" y="950006"/>
                  <a:ext cx="288972" cy="287414"/>
                </a:xfrm>
                <a:prstGeom prst="ellipse">
                  <a:avLst/>
                </a:prstGeom>
                <a:noFill/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187" name="TextBox 95"/>
                <p:cNvSpPr txBox="1">
                  <a:spLocks noChangeArrowheads="1"/>
                </p:cNvSpPr>
                <p:nvPr/>
              </p:nvSpPr>
              <p:spPr bwMode="auto">
                <a:xfrm>
                  <a:off x="3161001" y="908720"/>
                  <a:ext cx="30168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latin typeface="Calibri" pitchFamily="34" charset="0"/>
                    </a:rPr>
                    <a:t>1</a:t>
                  </a:r>
                </a:p>
              </p:txBody>
            </p:sp>
          </p:grpSp>
          <p:cxnSp>
            <p:nvCxnSpPr>
              <p:cNvPr id="99" name="Straight Arrow Connector 98"/>
              <p:cNvCxnSpPr>
                <a:stCxn id="6187" idx="2"/>
              </p:cNvCxnSpPr>
              <p:nvPr/>
            </p:nvCxnSpPr>
            <p:spPr>
              <a:xfrm rot="5400000">
                <a:off x="3215553" y="1403358"/>
                <a:ext cx="252480" cy="3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102"/>
            <p:cNvGrpSpPr>
              <a:grpSpLocks/>
            </p:cNvGrpSpPr>
            <p:nvPr/>
          </p:nvGrpSpPr>
          <p:grpSpPr bwMode="auto">
            <a:xfrm>
              <a:off x="6732240" y="548680"/>
              <a:ext cx="301686" cy="622125"/>
              <a:chOff x="3190194" y="908720"/>
              <a:chExt cx="301686" cy="622125"/>
            </a:xfrm>
          </p:grpSpPr>
          <p:grpSp>
            <p:nvGrpSpPr>
              <p:cNvPr id="6" name="Group 96"/>
              <p:cNvGrpSpPr>
                <a:grpSpLocks/>
              </p:cNvGrpSpPr>
              <p:nvPr/>
            </p:nvGrpSpPr>
            <p:grpSpPr bwMode="auto">
              <a:xfrm>
                <a:off x="3190194" y="908720"/>
                <a:ext cx="301686" cy="369332"/>
                <a:chOff x="3161001" y="908720"/>
                <a:chExt cx="301686" cy="369332"/>
              </a:xfrm>
            </p:grpSpPr>
            <p:sp>
              <p:nvSpPr>
                <p:cNvPr id="106" name="Oval 105"/>
                <p:cNvSpPr/>
                <p:nvPr/>
              </p:nvSpPr>
              <p:spPr>
                <a:xfrm>
                  <a:off x="3167201" y="950006"/>
                  <a:ext cx="288972" cy="287414"/>
                </a:xfrm>
                <a:prstGeom prst="ellipse">
                  <a:avLst/>
                </a:prstGeom>
                <a:noFill/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183" name="TextBox 106"/>
                <p:cNvSpPr txBox="1">
                  <a:spLocks noChangeArrowheads="1"/>
                </p:cNvSpPr>
                <p:nvPr/>
              </p:nvSpPr>
              <p:spPr bwMode="auto">
                <a:xfrm>
                  <a:off x="3161001" y="908720"/>
                  <a:ext cx="30168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latin typeface="Calibri" pitchFamily="34" charset="0"/>
                    </a:rPr>
                    <a:t>2</a:t>
                  </a:r>
                </a:p>
              </p:txBody>
            </p:sp>
          </p:grpSp>
          <p:cxnSp>
            <p:nvCxnSpPr>
              <p:cNvPr id="105" name="Straight Arrow Connector 104"/>
              <p:cNvCxnSpPr>
                <a:stCxn id="6183" idx="2"/>
              </p:cNvCxnSpPr>
              <p:nvPr/>
            </p:nvCxnSpPr>
            <p:spPr>
              <a:xfrm rot="5400000">
                <a:off x="3214640" y="1403358"/>
                <a:ext cx="252480" cy="3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Group 107"/>
            <p:cNvGrpSpPr>
              <a:grpSpLocks/>
            </p:cNvGrpSpPr>
            <p:nvPr/>
          </p:nvGrpSpPr>
          <p:grpSpPr bwMode="auto">
            <a:xfrm>
              <a:off x="7654690" y="548680"/>
              <a:ext cx="301686" cy="1378125"/>
              <a:chOff x="3190194" y="908720"/>
              <a:chExt cx="301686" cy="1378125"/>
            </a:xfrm>
          </p:grpSpPr>
          <p:grpSp>
            <p:nvGrpSpPr>
              <p:cNvPr id="8" name="Group 96"/>
              <p:cNvGrpSpPr>
                <a:grpSpLocks/>
              </p:cNvGrpSpPr>
              <p:nvPr/>
            </p:nvGrpSpPr>
            <p:grpSpPr bwMode="auto">
              <a:xfrm>
                <a:off x="3190194" y="908720"/>
                <a:ext cx="301686" cy="369332"/>
                <a:chOff x="3161001" y="908720"/>
                <a:chExt cx="301686" cy="369332"/>
              </a:xfrm>
            </p:grpSpPr>
            <p:sp>
              <p:nvSpPr>
                <p:cNvPr id="119" name="Oval 118"/>
                <p:cNvSpPr/>
                <p:nvPr/>
              </p:nvSpPr>
              <p:spPr>
                <a:xfrm>
                  <a:off x="3167238" y="950006"/>
                  <a:ext cx="288972" cy="287413"/>
                </a:xfrm>
                <a:prstGeom prst="ellipse">
                  <a:avLst/>
                </a:prstGeom>
                <a:noFill/>
                <a:ln>
                  <a:solidFill>
                    <a:srgbClr val="0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6179" name="TextBox 148"/>
                <p:cNvSpPr txBox="1">
                  <a:spLocks noChangeArrowheads="1"/>
                </p:cNvSpPr>
                <p:nvPr/>
              </p:nvSpPr>
              <p:spPr bwMode="auto">
                <a:xfrm>
                  <a:off x="3161001" y="908720"/>
                  <a:ext cx="301686" cy="3693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r>
                    <a:rPr lang="en-GB">
                      <a:latin typeface="Calibri" pitchFamily="34" charset="0"/>
                    </a:rPr>
                    <a:t>3</a:t>
                  </a:r>
                </a:p>
              </p:txBody>
            </p:sp>
          </p:grpSp>
          <p:cxnSp>
            <p:nvCxnSpPr>
              <p:cNvPr id="117" name="Straight Arrow Connector 116"/>
              <p:cNvCxnSpPr>
                <a:stCxn id="6179" idx="2"/>
              </p:cNvCxnSpPr>
              <p:nvPr/>
            </p:nvCxnSpPr>
            <p:spPr>
              <a:xfrm rot="5400000">
                <a:off x="2836751" y="1781284"/>
                <a:ext cx="1008332" cy="3176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7" name="Rectangle 1"/>
          <p:cNvSpPr txBox="1">
            <a:spLocks noChangeArrowheads="1"/>
          </p:cNvSpPr>
          <p:nvPr/>
        </p:nvSpPr>
        <p:spPr>
          <a:xfrm>
            <a:off x="1447800" y="260350"/>
            <a:ext cx="6248400" cy="6127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000" b="1" dirty="0" smtClean="0">
                <a:solidFill>
                  <a:srgbClr val="B5008E"/>
                </a:solidFill>
                <a:latin typeface="+mj-lt"/>
                <a:ea typeface="+mj-ea"/>
                <a:cs typeface="+mj-cs"/>
              </a:rPr>
              <a:t>Proposal: fully synchronous readout</a:t>
            </a:r>
            <a:endParaRPr lang="en-GB" sz="3000" b="1" dirty="0">
              <a:solidFill>
                <a:srgbClr val="B5008E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uppo 207"/>
          <p:cNvGrpSpPr/>
          <p:nvPr/>
        </p:nvGrpSpPr>
        <p:grpSpPr>
          <a:xfrm>
            <a:off x="179388" y="3212976"/>
            <a:ext cx="8676475" cy="3312368"/>
            <a:chOff x="179388" y="3212976"/>
            <a:chExt cx="8676475" cy="3312368"/>
          </a:xfrm>
        </p:grpSpPr>
        <p:sp>
          <p:nvSpPr>
            <p:cNvPr id="6231" name="TextBox 295"/>
            <p:cNvSpPr txBox="1">
              <a:spLocks noChangeArrowheads="1"/>
            </p:cNvSpPr>
            <p:nvPr/>
          </p:nvSpPr>
          <p:spPr bwMode="auto">
            <a:xfrm>
              <a:off x="179388" y="3292555"/>
              <a:ext cx="476403" cy="522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latin typeface="Calibri" pitchFamily="34" charset="0"/>
                </a:rPr>
                <a:t>1)</a:t>
              </a:r>
            </a:p>
          </p:txBody>
        </p:sp>
        <p:sp>
          <p:nvSpPr>
            <p:cNvPr id="6188" name="TextBox 298"/>
            <p:cNvSpPr txBox="1">
              <a:spLocks noChangeArrowheads="1"/>
            </p:cNvSpPr>
            <p:nvPr/>
          </p:nvSpPr>
          <p:spPr bwMode="auto">
            <a:xfrm>
              <a:off x="179388" y="5584723"/>
              <a:ext cx="476447" cy="5227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latin typeface="Calibri" pitchFamily="34" charset="0"/>
                </a:rPr>
                <a:t>3)</a:t>
              </a:r>
            </a:p>
          </p:txBody>
        </p:sp>
        <p:sp>
          <p:nvSpPr>
            <p:cNvPr id="6151" name="TextBox 297"/>
            <p:cNvSpPr txBox="1">
              <a:spLocks noChangeArrowheads="1"/>
            </p:cNvSpPr>
            <p:nvPr/>
          </p:nvSpPr>
          <p:spPr bwMode="auto">
            <a:xfrm>
              <a:off x="179388" y="4428189"/>
              <a:ext cx="476373" cy="5229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2800">
                  <a:latin typeface="Calibri" pitchFamily="34" charset="0"/>
                </a:rPr>
                <a:t>2)</a:t>
              </a:r>
            </a:p>
          </p:txBody>
        </p:sp>
        <p:grpSp>
          <p:nvGrpSpPr>
            <p:cNvPr id="10" name="Gruppo 196"/>
            <p:cNvGrpSpPr/>
            <p:nvPr/>
          </p:nvGrpSpPr>
          <p:grpSpPr>
            <a:xfrm>
              <a:off x="1259632" y="4365625"/>
              <a:ext cx="2016225" cy="971550"/>
              <a:chOff x="1259632" y="4365625"/>
              <a:chExt cx="2016225" cy="971550"/>
            </a:xfrm>
          </p:grpSpPr>
          <p:sp>
            <p:nvSpPr>
              <p:cNvPr id="6153" name="TextBox 165"/>
              <p:cNvSpPr txBox="1">
                <a:spLocks noChangeArrowheads="1"/>
              </p:cNvSpPr>
              <p:nvPr/>
            </p:nvSpPr>
            <p:spPr bwMode="auto">
              <a:xfrm>
                <a:off x="1403648" y="4365625"/>
                <a:ext cx="343336" cy="276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latin typeface="Calibri" pitchFamily="34" charset="0"/>
                  </a:rPr>
                  <a:t>3b</a:t>
                </a:r>
                <a:endParaRPr lang="en-GB" sz="1200" dirty="0">
                  <a:latin typeface="Calibri" pitchFamily="34" charset="0"/>
                </a:endParaRPr>
              </a:p>
            </p:txBody>
          </p:sp>
          <p:sp>
            <p:nvSpPr>
              <p:cNvPr id="6154" name="TextBox 166"/>
              <p:cNvSpPr txBox="1">
                <a:spLocks noChangeArrowheads="1"/>
              </p:cNvSpPr>
              <p:nvPr/>
            </p:nvSpPr>
            <p:spPr bwMode="auto">
              <a:xfrm>
                <a:off x="2339752" y="4365625"/>
                <a:ext cx="3433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latin typeface="Calibri" pitchFamily="34" charset="0"/>
                  </a:rPr>
                  <a:t>7b</a:t>
                </a:r>
                <a:endParaRPr lang="en-GB" sz="1200" dirty="0">
                  <a:latin typeface="Calibri" pitchFamily="34" charset="0"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 bwMode="auto">
              <a:xfrm>
                <a:off x="1295003" y="4606925"/>
                <a:ext cx="180975" cy="17938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57" name="Rectangle 156"/>
              <p:cNvSpPr/>
              <p:nvPr/>
            </p:nvSpPr>
            <p:spPr bwMode="auto">
              <a:xfrm>
                <a:off x="1475978" y="4606925"/>
                <a:ext cx="179388" cy="17938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58" name="Rectangle 157"/>
              <p:cNvSpPr/>
              <p:nvPr/>
            </p:nvSpPr>
            <p:spPr bwMode="auto">
              <a:xfrm>
                <a:off x="1655366" y="4606925"/>
                <a:ext cx="179387" cy="179388"/>
              </a:xfrm>
              <a:prstGeom prst="rect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59" name="Rectangle 158"/>
              <p:cNvSpPr/>
              <p:nvPr/>
            </p:nvSpPr>
            <p:spPr bwMode="auto">
              <a:xfrm>
                <a:off x="1834753" y="4606925"/>
                <a:ext cx="180975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0" name="Rectangle 159"/>
              <p:cNvSpPr/>
              <p:nvPr/>
            </p:nvSpPr>
            <p:spPr bwMode="auto">
              <a:xfrm>
                <a:off x="2015728" y="4606925"/>
                <a:ext cx="179388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1" name="Rectangle 160"/>
              <p:cNvSpPr/>
              <p:nvPr/>
            </p:nvSpPr>
            <p:spPr bwMode="auto">
              <a:xfrm>
                <a:off x="2195116" y="4606925"/>
                <a:ext cx="180975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2" name="Rectangle 161"/>
              <p:cNvSpPr/>
              <p:nvPr/>
            </p:nvSpPr>
            <p:spPr bwMode="auto">
              <a:xfrm>
                <a:off x="2376091" y="4606925"/>
                <a:ext cx="179387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3" name="Rectangle 162"/>
              <p:cNvSpPr/>
              <p:nvPr/>
            </p:nvSpPr>
            <p:spPr bwMode="auto">
              <a:xfrm>
                <a:off x="2555478" y="4606925"/>
                <a:ext cx="179388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4" name="Rectangle 163"/>
              <p:cNvSpPr/>
              <p:nvPr/>
            </p:nvSpPr>
            <p:spPr bwMode="auto">
              <a:xfrm>
                <a:off x="2734866" y="4606925"/>
                <a:ext cx="180975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5" name="Rectangle 164"/>
              <p:cNvSpPr/>
              <p:nvPr/>
            </p:nvSpPr>
            <p:spPr bwMode="auto">
              <a:xfrm>
                <a:off x="2915841" y="4606925"/>
                <a:ext cx="179387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73" name="Straight Connector 172"/>
              <p:cNvCxnSpPr/>
              <p:nvPr/>
            </p:nvCxnSpPr>
            <p:spPr bwMode="auto">
              <a:xfrm rot="5400000" flipH="1" flipV="1">
                <a:off x="1025128" y="5067300"/>
                <a:ext cx="5397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Straight Connector 173"/>
              <p:cNvCxnSpPr/>
              <p:nvPr/>
            </p:nvCxnSpPr>
            <p:spPr bwMode="auto">
              <a:xfrm rot="5400000" flipH="1" flipV="1">
                <a:off x="1564878" y="5067300"/>
                <a:ext cx="5397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Straight Connector 174"/>
              <p:cNvCxnSpPr/>
              <p:nvPr/>
            </p:nvCxnSpPr>
            <p:spPr bwMode="auto">
              <a:xfrm rot="5400000" flipH="1" flipV="1">
                <a:off x="3005982" y="5067300"/>
                <a:ext cx="5397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68" name="TextBox 175"/>
              <p:cNvSpPr txBox="1">
                <a:spLocks noChangeArrowheads="1"/>
              </p:cNvSpPr>
              <p:nvPr/>
            </p:nvSpPr>
            <p:spPr bwMode="auto">
              <a:xfrm>
                <a:off x="1259632" y="4869423"/>
                <a:ext cx="609412" cy="276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>
                    <a:latin typeface="Calibri" pitchFamily="34" charset="0"/>
                  </a:rPr>
                  <a:t>CBC ID</a:t>
                </a:r>
              </a:p>
            </p:txBody>
          </p:sp>
          <p:sp>
            <p:nvSpPr>
              <p:cNvPr id="6169" name="TextBox 176"/>
              <p:cNvSpPr txBox="1">
                <a:spLocks noChangeArrowheads="1"/>
              </p:cNvSpPr>
              <p:nvPr/>
            </p:nvSpPr>
            <p:spPr bwMode="auto">
              <a:xfrm>
                <a:off x="2051720" y="4869423"/>
                <a:ext cx="888184" cy="276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>
                    <a:latin typeface="Calibri" pitchFamily="34" charset="0"/>
                  </a:rPr>
                  <a:t>hit address</a:t>
                </a:r>
              </a:p>
            </p:txBody>
          </p:sp>
          <p:sp>
            <p:nvSpPr>
              <p:cNvPr id="145" name="Rectangle 144"/>
              <p:cNvSpPr/>
              <p:nvPr/>
            </p:nvSpPr>
            <p:spPr bwMode="auto">
              <a:xfrm>
                <a:off x="3096000" y="4606925"/>
                <a:ext cx="179388" cy="18097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11" name="Gruppo 149"/>
            <p:cNvGrpSpPr/>
            <p:nvPr/>
          </p:nvGrpSpPr>
          <p:grpSpPr>
            <a:xfrm>
              <a:off x="1834753" y="3213100"/>
              <a:ext cx="1944122" cy="971550"/>
              <a:chOff x="1834753" y="3213100"/>
              <a:chExt cx="1944122" cy="971550"/>
            </a:xfrm>
          </p:grpSpPr>
          <p:sp>
            <p:nvSpPr>
              <p:cNvPr id="6233" name="TextBox 193"/>
              <p:cNvSpPr txBox="1">
                <a:spLocks noChangeArrowheads="1"/>
              </p:cNvSpPr>
              <p:nvPr/>
            </p:nvSpPr>
            <p:spPr bwMode="auto">
              <a:xfrm>
                <a:off x="2383055" y="3213100"/>
                <a:ext cx="3433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latin typeface="Calibri" pitchFamily="34" charset="0"/>
                  </a:rPr>
                  <a:t>7b</a:t>
                </a:r>
                <a:endParaRPr lang="en-GB" sz="1200" dirty="0">
                  <a:latin typeface="Calibri" pitchFamily="34" charset="0"/>
                </a:endParaRPr>
              </a:p>
            </p:txBody>
          </p:sp>
          <p:sp>
            <p:nvSpPr>
              <p:cNvPr id="201" name="Rectangle 200"/>
              <p:cNvSpPr/>
              <p:nvPr/>
            </p:nvSpPr>
            <p:spPr bwMode="auto">
              <a:xfrm>
                <a:off x="1834753" y="3454400"/>
                <a:ext cx="179388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202" name="Rectangle 201"/>
              <p:cNvSpPr/>
              <p:nvPr/>
            </p:nvSpPr>
            <p:spPr bwMode="auto">
              <a:xfrm>
                <a:off x="2014141" y="3454400"/>
                <a:ext cx="180975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203" name="Rectangle 202"/>
              <p:cNvSpPr/>
              <p:nvPr/>
            </p:nvSpPr>
            <p:spPr bwMode="auto">
              <a:xfrm>
                <a:off x="2195116" y="3454400"/>
                <a:ext cx="179387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204" name="Rectangle 203"/>
              <p:cNvSpPr/>
              <p:nvPr/>
            </p:nvSpPr>
            <p:spPr bwMode="auto">
              <a:xfrm>
                <a:off x="2374503" y="3454400"/>
                <a:ext cx="180975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205" name="Rectangle 204"/>
              <p:cNvSpPr/>
              <p:nvPr/>
            </p:nvSpPr>
            <p:spPr bwMode="auto">
              <a:xfrm>
                <a:off x="2555478" y="3454400"/>
                <a:ext cx="179388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206" name="Rectangle 205"/>
              <p:cNvSpPr/>
              <p:nvPr/>
            </p:nvSpPr>
            <p:spPr bwMode="auto">
              <a:xfrm>
                <a:off x="2734866" y="3454400"/>
                <a:ext cx="179387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207" name="Rectangle 206"/>
              <p:cNvSpPr/>
              <p:nvPr/>
            </p:nvSpPr>
            <p:spPr bwMode="auto">
              <a:xfrm>
                <a:off x="2914253" y="3454400"/>
                <a:ext cx="180975" cy="179388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209" name="Straight Connector 208"/>
              <p:cNvCxnSpPr/>
              <p:nvPr/>
            </p:nvCxnSpPr>
            <p:spPr bwMode="auto">
              <a:xfrm rot="5400000" flipH="1" flipV="1">
                <a:off x="1564878" y="3914775"/>
                <a:ext cx="5397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Straight Connector 209"/>
              <p:cNvCxnSpPr/>
              <p:nvPr/>
            </p:nvCxnSpPr>
            <p:spPr bwMode="auto">
              <a:xfrm rot="5400000" flipH="1" flipV="1">
                <a:off x="2825353" y="3914775"/>
                <a:ext cx="5397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44" name="TextBox 196"/>
              <p:cNvSpPr txBox="1">
                <a:spLocks noChangeArrowheads="1"/>
              </p:cNvSpPr>
              <p:nvPr/>
            </p:nvSpPr>
            <p:spPr bwMode="auto">
              <a:xfrm>
                <a:off x="1934336" y="3716898"/>
                <a:ext cx="116236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>
                    <a:latin typeface="Calibri" pitchFamily="34" charset="0"/>
                  </a:rPr>
                  <a:t>hit </a:t>
                </a:r>
                <a:r>
                  <a:rPr lang="en-GB" sz="1200" b="1" dirty="0" smtClean="0">
                    <a:latin typeface="Calibri" pitchFamily="34" charset="0"/>
                  </a:rPr>
                  <a:t>address (</a:t>
                </a:r>
                <a:r>
                  <a:rPr lang="en-GB" sz="1200" b="1" dirty="0" err="1" smtClean="0">
                    <a:latin typeface="Calibri" pitchFamily="34" charset="0"/>
                  </a:rPr>
                  <a:t>xy</a:t>
                </a:r>
                <a:r>
                  <a:rPr lang="en-GB" sz="1200" b="1" dirty="0" smtClean="0">
                    <a:latin typeface="Calibri" pitchFamily="34" charset="0"/>
                  </a:rPr>
                  <a:t>)</a:t>
                </a:r>
                <a:endParaRPr lang="en-GB" sz="1200" b="1" dirty="0">
                  <a:latin typeface="Calibri" pitchFamily="34" charset="0"/>
                </a:endParaRPr>
              </a:p>
            </p:txBody>
          </p:sp>
          <p:sp>
            <p:nvSpPr>
              <p:cNvPr id="146" name="Rectangle 145"/>
              <p:cNvSpPr/>
              <p:nvPr/>
            </p:nvSpPr>
            <p:spPr bwMode="auto">
              <a:xfrm>
                <a:off x="3096000" y="3454400"/>
                <a:ext cx="179388" cy="18097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51" name="TextBox 196"/>
              <p:cNvSpPr txBox="1">
                <a:spLocks noChangeArrowheads="1"/>
              </p:cNvSpPr>
              <p:nvPr/>
            </p:nvSpPr>
            <p:spPr bwMode="auto">
              <a:xfrm>
                <a:off x="3059832" y="3716898"/>
                <a:ext cx="71904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 smtClean="0">
                    <a:latin typeface="Calibri" pitchFamily="34" charset="0"/>
                  </a:rPr>
                  <a:t>extra bit</a:t>
                </a:r>
                <a:endParaRPr lang="en-GB" sz="1200" b="1" dirty="0">
                  <a:latin typeface="Calibri" pitchFamily="34" charset="0"/>
                </a:endParaRPr>
              </a:p>
            </p:txBody>
          </p:sp>
        </p:grpSp>
        <p:grpSp>
          <p:nvGrpSpPr>
            <p:cNvPr id="12" name="Gruppo 199"/>
            <p:cNvGrpSpPr/>
            <p:nvPr/>
          </p:nvGrpSpPr>
          <p:grpSpPr>
            <a:xfrm>
              <a:off x="421587" y="5476875"/>
              <a:ext cx="8434276" cy="1048469"/>
              <a:chOff x="421587" y="5476875"/>
              <a:chExt cx="8434276" cy="1048469"/>
            </a:xfrm>
          </p:grpSpPr>
          <p:sp>
            <p:nvSpPr>
              <p:cNvPr id="109" name="Rectangle 108"/>
              <p:cNvSpPr/>
              <p:nvPr/>
            </p:nvSpPr>
            <p:spPr bwMode="auto">
              <a:xfrm>
                <a:off x="1115616" y="5764213"/>
                <a:ext cx="179387" cy="180975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 sz="800">
                  <a:solidFill>
                    <a:schemeClr val="tx1"/>
                  </a:solidFill>
                </a:endParaRPr>
              </a:p>
            </p:txBody>
          </p:sp>
          <p:sp>
            <p:nvSpPr>
              <p:cNvPr id="123" name="Rectangle 122"/>
              <p:cNvSpPr/>
              <p:nvPr/>
            </p:nvSpPr>
            <p:spPr bwMode="auto">
              <a:xfrm>
                <a:off x="3095228" y="5764213"/>
                <a:ext cx="180975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 bwMode="auto">
              <a:xfrm>
                <a:off x="3276203" y="5764213"/>
                <a:ext cx="179388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25" name="Rectangle 124"/>
              <p:cNvSpPr/>
              <p:nvPr/>
            </p:nvSpPr>
            <p:spPr bwMode="auto">
              <a:xfrm>
                <a:off x="3455591" y="5764213"/>
                <a:ext cx="180975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26" name="Rectangle 125"/>
              <p:cNvSpPr/>
              <p:nvPr/>
            </p:nvSpPr>
            <p:spPr bwMode="auto">
              <a:xfrm>
                <a:off x="3636566" y="5764213"/>
                <a:ext cx="179387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27" name="Rectangle 126"/>
              <p:cNvSpPr/>
              <p:nvPr/>
            </p:nvSpPr>
            <p:spPr bwMode="auto">
              <a:xfrm>
                <a:off x="3815953" y="5764213"/>
                <a:ext cx="179388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28" name="Rectangle 127"/>
              <p:cNvSpPr/>
              <p:nvPr/>
            </p:nvSpPr>
            <p:spPr bwMode="auto">
              <a:xfrm>
                <a:off x="3995341" y="5764213"/>
                <a:ext cx="180975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29" name="Rectangle 128"/>
              <p:cNvSpPr/>
              <p:nvPr/>
            </p:nvSpPr>
            <p:spPr bwMode="auto">
              <a:xfrm>
                <a:off x="4176316" y="5764213"/>
                <a:ext cx="179387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0" name="Rectangle 129"/>
              <p:cNvSpPr/>
              <p:nvPr/>
            </p:nvSpPr>
            <p:spPr bwMode="auto">
              <a:xfrm>
                <a:off x="4355703" y="5764213"/>
                <a:ext cx="180975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 bwMode="auto">
              <a:xfrm>
                <a:off x="4536678" y="5764213"/>
                <a:ext cx="179388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2" name="Rectangle 131"/>
              <p:cNvSpPr/>
              <p:nvPr/>
            </p:nvSpPr>
            <p:spPr bwMode="auto">
              <a:xfrm>
                <a:off x="4716066" y="5764213"/>
                <a:ext cx="179387" cy="180975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3" name="Rectangle 132"/>
              <p:cNvSpPr/>
              <p:nvPr/>
            </p:nvSpPr>
            <p:spPr bwMode="auto">
              <a:xfrm>
                <a:off x="4895453" y="5764213"/>
                <a:ext cx="180975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4" name="Rectangle 133"/>
              <p:cNvSpPr/>
              <p:nvPr/>
            </p:nvSpPr>
            <p:spPr bwMode="auto">
              <a:xfrm>
                <a:off x="5076428" y="5764213"/>
                <a:ext cx="179388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5" name="Rectangle 134"/>
              <p:cNvSpPr/>
              <p:nvPr/>
            </p:nvSpPr>
            <p:spPr bwMode="auto">
              <a:xfrm>
                <a:off x="5255816" y="5764213"/>
                <a:ext cx="180975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6" name="Rectangle 135"/>
              <p:cNvSpPr/>
              <p:nvPr/>
            </p:nvSpPr>
            <p:spPr bwMode="auto">
              <a:xfrm>
                <a:off x="5436791" y="5764213"/>
                <a:ext cx="179387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7" name="Rectangle 136"/>
              <p:cNvSpPr/>
              <p:nvPr/>
            </p:nvSpPr>
            <p:spPr bwMode="auto">
              <a:xfrm>
                <a:off x="5616178" y="5764213"/>
                <a:ext cx="179388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8" name="Rectangle 137"/>
              <p:cNvSpPr/>
              <p:nvPr/>
            </p:nvSpPr>
            <p:spPr bwMode="auto">
              <a:xfrm>
                <a:off x="5795566" y="5764213"/>
                <a:ext cx="180975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39" name="Rectangle 138"/>
              <p:cNvSpPr/>
              <p:nvPr/>
            </p:nvSpPr>
            <p:spPr bwMode="auto">
              <a:xfrm>
                <a:off x="5976541" y="5764213"/>
                <a:ext cx="179387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40" name="Rectangle 139"/>
              <p:cNvSpPr/>
              <p:nvPr/>
            </p:nvSpPr>
            <p:spPr bwMode="auto">
              <a:xfrm>
                <a:off x="6155928" y="5764213"/>
                <a:ext cx="180975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41" name="Rectangle 140"/>
              <p:cNvSpPr/>
              <p:nvPr/>
            </p:nvSpPr>
            <p:spPr bwMode="auto">
              <a:xfrm>
                <a:off x="6336903" y="5764213"/>
                <a:ext cx="179388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42" name="Rectangle 141"/>
              <p:cNvSpPr/>
              <p:nvPr/>
            </p:nvSpPr>
            <p:spPr bwMode="auto">
              <a:xfrm>
                <a:off x="6516291" y="5764213"/>
                <a:ext cx="179387" cy="180975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43" name="Rectangle 142"/>
              <p:cNvSpPr/>
              <p:nvPr/>
            </p:nvSpPr>
            <p:spPr bwMode="auto">
              <a:xfrm>
                <a:off x="6697266" y="5764213"/>
                <a:ext cx="179387" cy="180975"/>
              </a:xfrm>
              <a:prstGeom prst="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6212" name="TextBox 144"/>
              <p:cNvSpPr txBox="1">
                <a:spLocks noChangeArrowheads="1"/>
              </p:cNvSpPr>
              <p:nvPr/>
            </p:nvSpPr>
            <p:spPr bwMode="auto">
              <a:xfrm>
                <a:off x="2256649" y="5476875"/>
                <a:ext cx="42191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latin typeface="Calibri" pitchFamily="34" charset="0"/>
                  </a:rPr>
                  <a:t>10b</a:t>
                </a:r>
                <a:endParaRPr lang="en-GB" sz="1200" dirty="0">
                  <a:latin typeface="Calibri" pitchFamily="34" charset="0"/>
                </a:endParaRPr>
              </a:p>
            </p:txBody>
          </p:sp>
          <p:sp>
            <p:nvSpPr>
              <p:cNvPr id="6213" name="TextBox 145"/>
              <p:cNvSpPr txBox="1">
                <a:spLocks noChangeArrowheads="1"/>
              </p:cNvSpPr>
              <p:nvPr/>
            </p:nvSpPr>
            <p:spPr bwMode="auto">
              <a:xfrm>
                <a:off x="5594318" y="5476875"/>
                <a:ext cx="42191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latin typeface="Calibri" pitchFamily="34" charset="0"/>
                  </a:rPr>
                  <a:t>10b</a:t>
                </a:r>
                <a:endParaRPr lang="en-GB" sz="1200" dirty="0">
                  <a:latin typeface="Calibri" pitchFamily="34" charset="0"/>
                </a:endParaRPr>
              </a:p>
            </p:txBody>
          </p:sp>
          <p:sp>
            <p:nvSpPr>
              <p:cNvPr id="110" name="Rectangle 109"/>
              <p:cNvSpPr/>
              <p:nvPr/>
            </p:nvSpPr>
            <p:spPr bwMode="auto">
              <a:xfrm>
                <a:off x="1295003" y="5764213"/>
                <a:ext cx="180975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11" name="Rectangle 110"/>
              <p:cNvSpPr/>
              <p:nvPr/>
            </p:nvSpPr>
            <p:spPr bwMode="auto">
              <a:xfrm>
                <a:off x="1475978" y="5764213"/>
                <a:ext cx="179388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12" name="Rectangle 111"/>
              <p:cNvSpPr/>
              <p:nvPr/>
            </p:nvSpPr>
            <p:spPr bwMode="auto">
              <a:xfrm>
                <a:off x="1655366" y="5764213"/>
                <a:ext cx="180975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13" name="Rectangle 112"/>
              <p:cNvSpPr/>
              <p:nvPr/>
            </p:nvSpPr>
            <p:spPr bwMode="auto">
              <a:xfrm>
                <a:off x="1836341" y="5764213"/>
                <a:ext cx="179387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15" name="Rectangle 114"/>
              <p:cNvSpPr/>
              <p:nvPr/>
            </p:nvSpPr>
            <p:spPr bwMode="auto">
              <a:xfrm>
                <a:off x="2015728" y="5764213"/>
                <a:ext cx="179388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16" name="Rectangle 115"/>
              <p:cNvSpPr/>
              <p:nvPr/>
            </p:nvSpPr>
            <p:spPr bwMode="auto">
              <a:xfrm>
                <a:off x="2195116" y="5764213"/>
                <a:ext cx="180975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18" name="Rectangle 117"/>
              <p:cNvSpPr/>
              <p:nvPr/>
            </p:nvSpPr>
            <p:spPr bwMode="auto">
              <a:xfrm>
                <a:off x="2376091" y="5764213"/>
                <a:ext cx="179387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20" name="Rectangle 119"/>
              <p:cNvSpPr/>
              <p:nvPr/>
            </p:nvSpPr>
            <p:spPr bwMode="auto">
              <a:xfrm>
                <a:off x="2555478" y="5764213"/>
                <a:ext cx="180975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21" name="Rectangle 120"/>
              <p:cNvSpPr/>
              <p:nvPr/>
            </p:nvSpPr>
            <p:spPr bwMode="auto">
              <a:xfrm>
                <a:off x="2736453" y="5764213"/>
                <a:ext cx="179388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22" name="Rectangle 121"/>
              <p:cNvSpPr/>
              <p:nvPr/>
            </p:nvSpPr>
            <p:spPr bwMode="auto">
              <a:xfrm>
                <a:off x="2915841" y="5764213"/>
                <a:ext cx="179387" cy="18097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cxnSp>
            <p:nvCxnSpPr>
              <p:cNvPr id="153" name="Straight Connector 152"/>
              <p:cNvCxnSpPr/>
              <p:nvPr/>
            </p:nvCxnSpPr>
            <p:spPr bwMode="auto">
              <a:xfrm rot="5400000" flipH="1" flipV="1">
                <a:off x="2861965" y="6249988"/>
                <a:ext cx="5397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/>
              <p:nvPr/>
            </p:nvCxnSpPr>
            <p:spPr bwMode="auto">
              <a:xfrm rot="5400000" flipH="1" flipV="1">
                <a:off x="6390357" y="6249988"/>
                <a:ext cx="5397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28" name="TextBox 168"/>
              <p:cNvSpPr txBox="1">
                <a:spLocks noChangeArrowheads="1"/>
              </p:cNvSpPr>
              <p:nvPr/>
            </p:nvSpPr>
            <p:spPr bwMode="auto">
              <a:xfrm>
                <a:off x="2160297" y="6063405"/>
                <a:ext cx="590270" cy="2767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>
                    <a:latin typeface="Calibri" pitchFamily="34" charset="0"/>
                  </a:rPr>
                  <a:t>Stub 1</a:t>
                </a:r>
              </a:p>
            </p:txBody>
          </p:sp>
          <p:sp>
            <p:nvSpPr>
              <p:cNvPr id="6229" name="TextBox 169"/>
              <p:cNvSpPr txBox="1">
                <a:spLocks noChangeArrowheads="1"/>
              </p:cNvSpPr>
              <p:nvPr/>
            </p:nvSpPr>
            <p:spPr bwMode="auto">
              <a:xfrm>
                <a:off x="5508104" y="6063405"/>
                <a:ext cx="590226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>
                    <a:latin typeface="Calibri" pitchFamily="34" charset="0"/>
                  </a:rPr>
                  <a:t>Stub </a:t>
                </a:r>
                <a:r>
                  <a:rPr lang="en-GB" sz="1200" b="1" dirty="0" smtClean="0">
                    <a:latin typeface="Calibri" pitchFamily="34" charset="0"/>
                  </a:rPr>
                  <a:t>3</a:t>
                </a:r>
                <a:endParaRPr lang="en-GB" sz="1200" b="1" dirty="0">
                  <a:latin typeface="Calibri" pitchFamily="34" charset="0"/>
                </a:endParaRPr>
              </a:p>
            </p:txBody>
          </p:sp>
          <p:cxnSp>
            <p:nvCxnSpPr>
              <p:cNvPr id="199" name="Straight Connector 198"/>
              <p:cNvCxnSpPr/>
              <p:nvPr/>
            </p:nvCxnSpPr>
            <p:spPr bwMode="auto">
              <a:xfrm rot="5400000" flipH="1" flipV="1">
                <a:off x="6606777" y="6255469"/>
                <a:ext cx="5397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2" name="TextBox 90"/>
              <p:cNvSpPr txBox="1">
                <a:spLocks noChangeArrowheads="1"/>
              </p:cNvSpPr>
              <p:nvPr/>
            </p:nvSpPr>
            <p:spPr bwMode="auto">
              <a:xfrm>
                <a:off x="6516216" y="6063405"/>
                <a:ext cx="50905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 smtClean="0">
                    <a:latin typeface="Calibri" pitchFamily="34" charset="0"/>
                  </a:rPr>
                  <a:t>extra</a:t>
                </a:r>
                <a:endParaRPr lang="en-GB" sz="1200" b="1" dirty="0">
                  <a:latin typeface="Calibri" pitchFamily="34" charset="0"/>
                </a:endParaRPr>
              </a:p>
            </p:txBody>
          </p:sp>
          <p:sp>
            <p:nvSpPr>
              <p:cNvPr id="223" name="TextBox 146"/>
              <p:cNvSpPr txBox="1">
                <a:spLocks noChangeArrowheads="1"/>
              </p:cNvSpPr>
              <p:nvPr/>
            </p:nvSpPr>
            <p:spPr bwMode="auto">
              <a:xfrm>
                <a:off x="6604874" y="5476875"/>
                <a:ext cx="3433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latin typeface="Calibri" pitchFamily="34" charset="0"/>
                  </a:rPr>
                  <a:t>1b</a:t>
                </a:r>
                <a:endParaRPr lang="en-GB" sz="1200" dirty="0">
                  <a:latin typeface="Calibri" pitchFamily="34" charset="0"/>
                </a:endParaRPr>
              </a:p>
            </p:txBody>
          </p:sp>
          <p:cxnSp>
            <p:nvCxnSpPr>
              <p:cNvPr id="147" name="Straight Connector 146"/>
              <p:cNvCxnSpPr/>
              <p:nvPr/>
            </p:nvCxnSpPr>
            <p:spPr bwMode="auto">
              <a:xfrm rot="5400000" flipH="1" flipV="1">
                <a:off x="1025128" y="6249988"/>
                <a:ext cx="53975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8" name="TextBox 144"/>
              <p:cNvSpPr txBox="1">
                <a:spLocks noChangeArrowheads="1"/>
              </p:cNvSpPr>
              <p:nvPr/>
            </p:nvSpPr>
            <p:spPr bwMode="auto">
              <a:xfrm>
                <a:off x="1043608" y="5476875"/>
                <a:ext cx="3433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latin typeface="Calibri" pitchFamily="34" charset="0"/>
                  </a:rPr>
                  <a:t>1b</a:t>
                </a:r>
                <a:endParaRPr lang="en-GB" sz="1200" dirty="0">
                  <a:latin typeface="Calibri" pitchFamily="34" charset="0"/>
                </a:endParaRPr>
              </a:p>
            </p:txBody>
          </p:sp>
          <p:sp>
            <p:nvSpPr>
              <p:cNvPr id="149" name="TextBox 168"/>
              <p:cNvSpPr txBox="1">
                <a:spLocks noChangeArrowheads="1"/>
              </p:cNvSpPr>
              <p:nvPr/>
            </p:nvSpPr>
            <p:spPr bwMode="auto">
              <a:xfrm>
                <a:off x="421587" y="6063405"/>
                <a:ext cx="1198085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 smtClean="0">
                    <a:latin typeface="Calibri" pitchFamily="34" charset="0"/>
                  </a:rPr>
                  <a:t>Concentrator ID</a:t>
                </a:r>
                <a:endParaRPr lang="en-GB" sz="1200" b="1" dirty="0">
                  <a:latin typeface="Calibri" pitchFamily="34" charset="0"/>
                </a:endParaRPr>
              </a:p>
            </p:txBody>
          </p:sp>
          <p:sp>
            <p:nvSpPr>
              <p:cNvPr id="152" name="TextBox 146"/>
              <p:cNvSpPr txBox="1">
                <a:spLocks noChangeArrowheads="1"/>
              </p:cNvSpPr>
              <p:nvPr/>
            </p:nvSpPr>
            <p:spPr bwMode="auto">
              <a:xfrm>
                <a:off x="7987737" y="5476875"/>
                <a:ext cx="343390" cy="2767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>
                    <a:latin typeface="Calibri" pitchFamily="34" charset="0"/>
                  </a:rPr>
                  <a:t>8b</a:t>
                </a:r>
              </a:p>
            </p:txBody>
          </p:sp>
          <p:sp>
            <p:nvSpPr>
              <p:cNvPr id="154" name="TextBox 90"/>
              <p:cNvSpPr txBox="1">
                <a:spLocks noChangeArrowheads="1"/>
              </p:cNvSpPr>
              <p:nvPr/>
            </p:nvSpPr>
            <p:spPr bwMode="auto">
              <a:xfrm>
                <a:off x="7611047" y="6063405"/>
                <a:ext cx="1103204" cy="2767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>
                    <a:latin typeface="Calibri" pitchFamily="34" charset="0"/>
                  </a:rPr>
                  <a:t>Triggered data</a:t>
                </a:r>
              </a:p>
            </p:txBody>
          </p:sp>
          <p:sp>
            <p:nvSpPr>
              <p:cNvPr id="166" name="Rectangle 165"/>
              <p:cNvSpPr/>
              <p:nvPr/>
            </p:nvSpPr>
            <p:spPr bwMode="auto">
              <a:xfrm>
                <a:off x="7416000" y="5760000"/>
                <a:ext cx="179388" cy="180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7" name="Rectangle 166"/>
              <p:cNvSpPr/>
              <p:nvPr/>
            </p:nvSpPr>
            <p:spPr bwMode="auto">
              <a:xfrm>
                <a:off x="7595388" y="5760000"/>
                <a:ext cx="180975" cy="180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8" name="Rectangle 167"/>
              <p:cNvSpPr/>
              <p:nvPr/>
            </p:nvSpPr>
            <p:spPr bwMode="auto">
              <a:xfrm>
                <a:off x="7776363" y="5760000"/>
                <a:ext cx="179387" cy="180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69" name="Rectangle 168"/>
              <p:cNvSpPr/>
              <p:nvPr/>
            </p:nvSpPr>
            <p:spPr bwMode="auto">
              <a:xfrm>
                <a:off x="7955750" y="5760000"/>
                <a:ext cx="179388" cy="180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70" name="Rectangle 169"/>
              <p:cNvSpPr/>
              <p:nvPr/>
            </p:nvSpPr>
            <p:spPr bwMode="auto">
              <a:xfrm>
                <a:off x="8135138" y="5760000"/>
                <a:ext cx="180975" cy="180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71" name="Rectangle 170"/>
              <p:cNvSpPr/>
              <p:nvPr/>
            </p:nvSpPr>
            <p:spPr bwMode="auto">
              <a:xfrm>
                <a:off x="8316113" y="5760000"/>
                <a:ext cx="179387" cy="180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72" name="Rectangle 171"/>
              <p:cNvSpPr/>
              <p:nvPr/>
            </p:nvSpPr>
            <p:spPr bwMode="auto">
              <a:xfrm>
                <a:off x="8495500" y="5760000"/>
                <a:ext cx="180975" cy="180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80" name="Rectangle 179"/>
              <p:cNvSpPr/>
              <p:nvPr/>
            </p:nvSpPr>
            <p:spPr bwMode="auto">
              <a:xfrm>
                <a:off x="8676475" y="5760000"/>
                <a:ext cx="179388" cy="18097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81" name="TextBox 180"/>
              <p:cNvSpPr txBox="1"/>
              <p:nvPr/>
            </p:nvSpPr>
            <p:spPr>
              <a:xfrm>
                <a:off x="6948997" y="5589240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/>
                  <a:t>+</a:t>
                </a:r>
                <a:endParaRPr lang="en-GB" sz="2800" dirty="0"/>
              </a:p>
            </p:txBody>
          </p:sp>
        </p:grpSp>
        <p:grpSp>
          <p:nvGrpSpPr>
            <p:cNvPr id="13" name="Group 193"/>
            <p:cNvGrpSpPr/>
            <p:nvPr/>
          </p:nvGrpSpPr>
          <p:grpSpPr>
            <a:xfrm>
              <a:off x="4500000" y="3212976"/>
              <a:ext cx="1457135" cy="1933446"/>
              <a:chOff x="4050969" y="3212976"/>
              <a:chExt cx="1457135" cy="1933446"/>
            </a:xfrm>
          </p:grpSpPr>
          <p:sp>
            <p:nvSpPr>
              <p:cNvPr id="182" name="TextBox 181"/>
              <p:cNvSpPr txBox="1"/>
              <p:nvPr/>
            </p:nvSpPr>
            <p:spPr>
              <a:xfrm>
                <a:off x="4050969" y="3284984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/>
                  <a:t>+</a:t>
                </a:r>
                <a:endParaRPr lang="en-GB" sz="2800" dirty="0"/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4050969" y="4437112"/>
                <a:ext cx="39466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 smtClean="0"/>
                  <a:t>+</a:t>
                </a:r>
                <a:endParaRPr lang="en-GB" sz="2800" dirty="0"/>
              </a:p>
            </p:txBody>
          </p:sp>
          <p:sp>
            <p:nvSpPr>
              <p:cNvPr id="184" name="Rectangle 183"/>
              <p:cNvSpPr/>
              <p:nvPr/>
            </p:nvSpPr>
            <p:spPr bwMode="auto">
              <a:xfrm>
                <a:off x="4680645" y="3454400"/>
                <a:ext cx="179387" cy="18097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89" name="Rectangle 188"/>
              <p:cNvSpPr/>
              <p:nvPr/>
            </p:nvSpPr>
            <p:spPr bwMode="auto">
              <a:xfrm>
                <a:off x="4680645" y="4606925"/>
                <a:ext cx="179387" cy="180975"/>
              </a:xfrm>
              <a:prstGeom prst="rect">
                <a:avLst/>
              </a:prstGeom>
              <a:solidFill>
                <a:schemeClr val="bg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solidFill>
                    <a:srgbClr val="FFFFFF"/>
                  </a:solidFill>
                </a:endParaRPr>
              </a:p>
            </p:txBody>
          </p:sp>
          <p:sp>
            <p:nvSpPr>
              <p:cNvPr id="190" name="TextBox 196"/>
              <p:cNvSpPr txBox="1">
                <a:spLocks noChangeArrowheads="1"/>
              </p:cNvSpPr>
              <p:nvPr/>
            </p:nvSpPr>
            <p:spPr bwMode="auto">
              <a:xfrm>
                <a:off x="4421140" y="3716898"/>
                <a:ext cx="10869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 smtClean="0">
                    <a:latin typeface="Calibri" pitchFamily="34" charset="0"/>
                  </a:rPr>
                  <a:t>triggered data</a:t>
                </a:r>
                <a:endParaRPr lang="en-GB" sz="1200" b="1" dirty="0">
                  <a:latin typeface="Calibri" pitchFamily="34" charset="0"/>
                </a:endParaRPr>
              </a:p>
            </p:txBody>
          </p:sp>
          <p:sp>
            <p:nvSpPr>
              <p:cNvPr id="191" name="TextBox 196"/>
              <p:cNvSpPr txBox="1">
                <a:spLocks noChangeArrowheads="1"/>
              </p:cNvSpPr>
              <p:nvPr/>
            </p:nvSpPr>
            <p:spPr bwMode="auto">
              <a:xfrm>
                <a:off x="4421140" y="4869423"/>
                <a:ext cx="10869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b="1" dirty="0" smtClean="0">
                    <a:latin typeface="Calibri" pitchFamily="34" charset="0"/>
                  </a:rPr>
                  <a:t>triggered data</a:t>
                </a:r>
                <a:endParaRPr lang="en-GB" sz="1200" b="1" dirty="0">
                  <a:latin typeface="Calibri" pitchFamily="34" charset="0"/>
                </a:endParaRPr>
              </a:p>
            </p:txBody>
          </p:sp>
          <p:sp>
            <p:nvSpPr>
              <p:cNvPr id="192" name="TextBox 166"/>
              <p:cNvSpPr txBox="1">
                <a:spLocks noChangeArrowheads="1"/>
              </p:cNvSpPr>
              <p:nvPr/>
            </p:nvSpPr>
            <p:spPr bwMode="auto">
              <a:xfrm>
                <a:off x="4588676" y="4365104"/>
                <a:ext cx="3433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latin typeface="Calibri" pitchFamily="34" charset="0"/>
                  </a:rPr>
                  <a:t>1b</a:t>
                </a:r>
                <a:endParaRPr lang="en-GB" sz="1200" dirty="0">
                  <a:latin typeface="Calibri" pitchFamily="34" charset="0"/>
                </a:endParaRPr>
              </a:p>
            </p:txBody>
          </p:sp>
          <p:sp>
            <p:nvSpPr>
              <p:cNvPr id="193" name="TextBox 193"/>
              <p:cNvSpPr txBox="1">
                <a:spLocks noChangeArrowheads="1"/>
              </p:cNvSpPr>
              <p:nvPr/>
            </p:nvSpPr>
            <p:spPr bwMode="auto">
              <a:xfrm>
                <a:off x="4588676" y="3212976"/>
                <a:ext cx="343364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200" dirty="0" smtClean="0">
                    <a:latin typeface="Calibri" pitchFamily="34" charset="0"/>
                  </a:rPr>
                  <a:t>1b</a:t>
                </a:r>
                <a:endParaRPr lang="en-GB" sz="1200" dirty="0">
                  <a:latin typeface="Calibri" pitchFamily="34" charset="0"/>
                </a:endParaRPr>
              </a:p>
            </p:txBody>
          </p:sp>
        </p:grpSp>
      </p:grpSp>
      <p:cxnSp>
        <p:nvCxnSpPr>
          <p:cNvPr id="150" name="Straight Connector 149"/>
          <p:cNvCxnSpPr/>
          <p:nvPr/>
        </p:nvCxnSpPr>
        <p:spPr bwMode="auto">
          <a:xfrm rot="5400000" flipH="1" flipV="1">
            <a:off x="4590157" y="6255469"/>
            <a:ext cx="53975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" name="TextBox 144"/>
          <p:cNvSpPr txBox="1">
            <a:spLocks noChangeArrowheads="1"/>
          </p:cNvSpPr>
          <p:nvPr/>
        </p:nvSpPr>
        <p:spPr bwMode="auto">
          <a:xfrm>
            <a:off x="3790050" y="5445224"/>
            <a:ext cx="42191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Calibri" pitchFamily="34" charset="0"/>
              </a:rPr>
              <a:t>10b</a:t>
            </a:r>
            <a:endParaRPr lang="en-GB" sz="1200" dirty="0">
              <a:latin typeface="Calibri" pitchFamily="34" charset="0"/>
            </a:endParaRPr>
          </a:p>
        </p:txBody>
      </p:sp>
      <p:sp>
        <p:nvSpPr>
          <p:cNvPr id="197" name="TextBox 168"/>
          <p:cNvSpPr txBox="1">
            <a:spLocks noChangeArrowheads="1"/>
          </p:cNvSpPr>
          <p:nvPr/>
        </p:nvSpPr>
        <p:spPr bwMode="auto">
          <a:xfrm>
            <a:off x="3693698" y="6031754"/>
            <a:ext cx="5902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200" b="1" dirty="0">
                <a:latin typeface="Calibri" pitchFamily="34" charset="0"/>
              </a:rPr>
              <a:t>Stub </a:t>
            </a:r>
            <a:r>
              <a:rPr lang="en-GB" sz="1200" b="1" dirty="0" smtClean="0">
                <a:latin typeface="Calibri" pitchFamily="34" charset="0"/>
              </a:rPr>
              <a:t>2</a:t>
            </a:r>
            <a:endParaRPr lang="en-GB" sz="1200" b="1" dirty="0">
              <a:latin typeface="Calibri" pitchFamily="34" charset="0"/>
            </a:endParaRPr>
          </a:p>
        </p:txBody>
      </p:sp>
      <p:sp>
        <p:nvSpPr>
          <p:cNvPr id="200" name="TextBox 34"/>
          <p:cNvSpPr txBox="1">
            <a:spLocks noChangeArrowheads="1"/>
          </p:cNvSpPr>
          <p:nvPr/>
        </p:nvSpPr>
        <p:spPr bwMode="auto">
          <a:xfrm>
            <a:off x="755576" y="1772816"/>
            <a:ext cx="3168352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smtClean="0">
                <a:solidFill>
                  <a:schemeClr val="tx2"/>
                </a:solidFill>
                <a:latin typeface="Calibri" pitchFamily="34" charset="0"/>
              </a:rPr>
              <a:t>Up to 6 stubs/module*BX</a:t>
            </a:r>
          </a:p>
          <a:p>
            <a:r>
              <a:rPr lang="en-GB" sz="1400" b="1" dirty="0" smtClean="0">
                <a:solidFill>
                  <a:schemeClr val="tx2"/>
                </a:solidFill>
                <a:latin typeface="Calibri" pitchFamily="34" charset="0"/>
              </a:rPr>
              <a:t>(to be discussed)</a:t>
            </a:r>
            <a:endParaRPr lang="en-GB" sz="1400" b="1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 txBox="1">
            <a:spLocks noChangeArrowheads="1"/>
          </p:cNvSpPr>
          <p:nvPr/>
        </p:nvSpPr>
        <p:spPr>
          <a:xfrm>
            <a:off x="1447800" y="260350"/>
            <a:ext cx="6248400" cy="6127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000" b="1" dirty="0" smtClean="0">
                <a:solidFill>
                  <a:srgbClr val="B5008E"/>
                </a:solidFill>
                <a:latin typeface="+mj-lt"/>
                <a:ea typeface="+mj-ea"/>
                <a:cs typeface="+mj-cs"/>
              </a:rPr>
              <a:t>Channel Logic Power Consumption:</a:t>
            </a:r>
            <a:endParaRPr lang="en-GB" sz="3000" b="1" dirty="0">
              <a:solidFill>
                <a:srgbClr val="B5008E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Stimuli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707904" y="1340768"/>
            <a:ext cx="5258081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34"/>
          <p:cNvSpPr txBox="1">
            <a:spLocks noChangeArrowheads="1"/>
          </p:cNvSpPr>
          <p:nvPr/>
        </p:nvSpPr>
        <p:spPr bwMode="auto">
          <a:xfrm>
            <a:off x="179512" y="1268760"/>
            <a:ext cx="31683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dirty="0" err="1" smtClean="0">
                <a:solidFill>
                  <a:schemeClr val="tx2"/>
                </a:solidFill>
                <a:latin typeface="Calibri" pitchFamily="34" charset="0"/>
              </a:rPr>
              <a:t>Verilog</a:t>
            </a:r>
            <a:r>
              <a:rPr lang="en-GB" sz="2000" b="1" dirty="0" smtClean="0">
                <a:solidFill>
                  <a:schemeClr val="tx2"/>
                </a:solidFill>
                <a:latin typeface="Calibri" pitchFamily="34" charset="0"/>
              </a:rPr>
              <a:t> code to simulate random hits on both layers (@ 3% occupancy).</a:t>
            </a:r>
          </a:p>
          <a:p>
            <a:endParaRPr lang="en-GB" sz="2000" b="1" dirty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GB" sz="2000" b="1" dirty="0" smtClean="0">
                <a:solidFill>
                  <a:schemeClr val="tx2"/>
                </a:solidFill>
                <a:latin typeface="Calibri" pitchFamily="34" charset="0"/>
              </a:rPr>
              <a:t>→RMS power consumption</a:t>
            </a:r>
            <a:endParaRPr lang="en-GB" sz="2000" b="1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8" name="Picture 7" descr="coincidence_logic_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1460" y="3068960"/>
            <a:ext cx="4484556" cy="32197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34"/>
          <p:cNvSpPr txBox="1">
            <a:spLocks noChangeArrowheads="1"/>
          </p:cNvSpPr>
          <p:nvPr/>
        </p:nvSpPr>
        <p:spPr bwMode="auto">
          <a:xfrm>
            <a:off x="5292080" y="5949280"/>
            <a:ext cx="3419872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  <a:latin typeface="Calibri" pitchFamily="34" charset="0"/>
              </a:rPr>
              <a:t>→</a:t>
            </a:r>
            <a:r>
              <a:rPr lang="en-GB" sz="2000" b="1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GB" sz="2000" b="1" dirty="0" smtClean="0">
                <a:solidFill>
                  <a:srgbClr val="FF0000"/>
                </a:solidFill>
                <a:latin typeface="Calibri" pitchFamily="34" charset="0"/>
              </a:rPr>
              <a:t>Total:     2.6</a:t>
            </a:r>
            <a:r>
              <a:rPr lang="el-GR" sz="2000" b="1" dirty="0" smtClean="0">
                <a:solidFill>
                  <a:srgbClr val="FF0000"/>
                </a:solidFill>
                <a:latin typeface="Calibri" pitchFamily="34" charset="0"/>
              </a:rPr>
              <a:t>μ</a:t>
            </a:r>
            <a:r>
              <a:rPr lang="en-GB" sz="2000" b="1" dirty="0" smtClean="0">
                <a:solidFill>
                  <a:srgbClr val="FF0000"/>
                </a:solidFill>
                <a:latin typeface="Calibri" pitchFamily="34" charset="0"/>
              </a:rPr>
              <a:t>W/channel</a:t>
            </a:r>
            <a:endParaRPr lang="en-GB" sz="20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64771" y="6453336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+mj-lt"/>
              </a:rPr>
              <a:t>4/7</a:t>
            </a:r>
            <a:endParaRPr lang="en-GB" sz="1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483768" y="3573016"/>
            <a:ext cx="3888432" cy="830997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NB: new  functionality added so needs updating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"/>
          <p:cNvSpPr txBox="1">
            <a:spLocks noChangeArrowheads="1"/>
          </p:cNvSpPr>
          <p:nvPr/>
        </p:nvSpPr>
        <p:spPr>
          <a:xfrm>
            <a:off x="1447800" y="260350"/>
            <a:ext cx="6248400" cy="6127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sz="3000" b="1" dirty="0" smtClean="0">
                <a:solidFill>
                  <a:srgbClr val="B5008E"/>
                </a:solidFill>
                <a:latin typeface="+mj-lt"/>
                <a:ea typeface="+mj-ea"/>
                <a:cs typeface="+mj-cs"/>
              </a:rPr>
              <a:t>Power consumption Summary:</a:t>
            </a:r>
            <a:endParaRPr lang="en-GB" sz="3000" b="1" dirty="0">
              <a:solidFill>
                <a:srgbClr val="B5008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364771" y="6453336"/>
            <a:ext cx="43633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latin typeface="+mj-lt"/>
              </a:rPr>
              <a:t>7/7</a:t>
            </a:r>
            <a:endParaRPr lang="en-GB" sz="1400" dirty="0">
              <a:latin typeface="+mj-lt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19572" y="1700808"/>
          <a:ext cx="770485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5678"/>
                <a:gridCol w="269917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Function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Power/channel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CWD + correlation + offset correction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2.6</a:t>
                      </a:r>
                      <a:r>
                        <a:rPr lang="el-GR" sz="2400" dirty="0" smtClean="0"/>
                        <a:t>μ</a:t>
                      </a:r>
                      <a:r>
                        <a:rPr lang="en-GB" sz="2400" dirty="0" smtClean="0"/>
                        <a:t>W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Extra SIOSLVS for trigger data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18.4</a:t>
                      </a:r>
                      <a:r>
                        <a:rPr lang="el-GR" sz="2400" dirty="0" smtClean="0"/>
                        <a:t>μ</a:t>
                      </a:r>
                      <a:r>
                        <a:rPr lang="en-GB" sz="2400" dirty="0" smtClean="0"/>
                        <a:t>W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Triggered data readout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~50</a:t>
                      </a:r>
                      <a:r>
                        <a:rPr lang="el-GR" sz="2400" dirty="0" smtClean="0"/>
                        <a:t>μ</a:t>
                      </a:r>
                      <a:r>
                        <a:rPr lang="en-GB" sz="2400" dirty="0" smtClean="0"/>
                        <a:t>W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dirty="0" smtClean="0"/>
                        <a:t>Trigger data formation</a:t>
                      </a:r>
                      <a:endParaRPr lang="en-GB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 smtClean="0"/>
                        <a:t>~20÷30</a:t>
                      </a:r>
                      <a:r>
                        <a:rPr lang="el-GR" sz="2400" dirty="0" smtClean="0"/>
                        <a:t>μ</a:t>
                      </a:r>
                      <a:r>
                        <a:rPr lang="en-GB" sz="2400" dirty="0" smtClean="0"/>
                        <a:t>W?</a:t>
                      </a:r>
                      <a:endParaRPr lang="en-GB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24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 smtClean="0">
                          <a:solidFill>
                            <a:srgbClr val="FF0000"/>
                          </a:solidFill>
                        </a:rPr>
                        <a:t>~90÷100</a:t>
                      </a:r>
                      <a:r>
                        <a:rPr lang="el-GR" sz="2400" b="1" dirty="0" smtClean="0">
                          <a:solidFill>
                            <a:srgbClr val="FF0000"/>
                          </a:solidFill>
                        </a:rPr>
                        <a:t>μ</a:t>
                      </a:r>
                      <a:r>
                        <a:rPr lang="en-GB" sz="2400" b="1" dirty="0" smtClean="0">
                          <a:solidFill>
                            <a:srgbClr val="FF0000"/>
                          </a:solidFill>
                        </a:rPr>
                        <a:t>W</a:t>
                      </a:r>
                      <a:endParaRPr lang="en-GB" sz="2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768" y="48912"/>
            <a:ext cx="8748464" cy="676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139952" y="3573016"/>
            <a:ext cx="4536504" cy="28623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endParaRPr lang="en-GB" b="1" dirty="0" smtClean="0"/>
          </a:p>
          <a:p>
            <a:pPr algn="l"/>
            <a:r>
              <a:rPr lang="en-GB" b="1" dirty="0" smtClean="0">
                <a:solidFill>
                  <a:srgbClr val="0000FF"/>
                </a:solidFill>
              </a:rPr>
              <a:t>preamp</a:t>
            </a:r>
            <a:r>
              <a:rPr lang="en-GB" dirty="0"/>
              <a:t>: leakage tolerance 1</a:t>
            </a:r>
            <a:r>
              <a:rPr lang="en-GB" dirty="0">
                <a:latin typeface="Symbol" pitchFamily="18" charset="2"/>
              </a:rPr>
              <a:t>m</a:t>
            </a:r>
            <a:r>
              <a:rPr lang="en-GB" dirty="0"/>
              <a:t>A verified, both polarities</a:t>
            </a:r>
          </a:p>
          <a:p>
            <a:pPr algn="l"/>
            <a:endParaRPr lang="en-GB" dirty="0"/>
          </a:p>
          <a:p>
            <a:pPr algn="l"/>
            <a:r>
              <a:rPr lang="en-GB" b="1" dirty="0" err="1">
                <a:solidFill>
                  <a:srgbClr val="0000FF"/>
                </a:solidFill>
              </a:rPr>
              <a:t>postamp</a:t>
            </a:r>
            <a:r>
              <a:rPr lang="en-GB" dirty="0"/>
              <a:t>: gain: ~ 50 mV / </a:t>
            </a:r>
            <a:r>
              <a:rPr lang="en-GB" dirty="0" err="1" smtClean="0"/>
              <a:t>fC</a:t>
            </a:r>
            <a:endParaRPr lang="en-GB" dirty="0" smtClean="0"/>
          </a:p>
          <a:p>
            <a:pPr algn="l"/>
            <a:endParaRPr lang="en-GB" dirty="0" smtClean="0"/>
          </a:p>
          <a:p>
            <a:r>
              <a:rPr lang="en-GB" b="1" dirty="0" smtClean="0">
                <a:solidFill>
                  <a:srgbClr val="0000FF"/>
                </a:solidFill>
              </a:rPr>
              <a:t>comparator</a:t>
            </a:r>
            <a:r>
              <a:rPr lang="en-GB" dirty="0" smtClean="0"/>
              <a:t>: input peaking time ~20ns</a:t>
            </a:r>
          </a:p>
          <a:p>
            <a:r>
              <a:rPr lang="en-GB" dirty="0" smtClean="0"/>
              <a:t>global threshold</a:t>
            </a:r>
          </a:p>
          <a:p>
            <a:r>
              <a:rPr lang="en-GB" dirty="0" smtClean="0"/>
              <a:t>8b programmable offset</a:t>
            </a:r>
          </a:p>
          <a:p>
            <a:r>
              <a:rPr lang="en-GB" dirty="0" smtClean="0"/>
              <a:t>programmable hysteresis</a:t>
            </a:r>
            <a:endParaRPr lang="en-GB" dirty="0"/>
          </a:p>
        </p:txBody>
      </p:sp>
      <p:sp>
        <p:nvSpPr>
          <p:cNvPr id="152" name="TextBox 151"/>
          <p:cNvSpPr txBox="1"/>
          <p:nvPr/>
        </p:nvSpPr>
        <p:spPr>
          <a:xfrm>
            <a:off x="3272608" y="128826"/>
            <a:ext cx="25987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Architecture</a:t>
            </a:r>
          </a:p>
        </p:txBody>
      </p:sp>
      <p:pic>
        <p:nvPicPr>
          <p:cNvPr id="153" name="Picture 152" descr="FrontEnd_schematic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3846" y="764704"/>
            <a:ext cx="7296309" cy="2840501"/>
          </a:xfrm>
          <a:prstGeom prst="rect">
            <a:avLst/>
          </a:prstGeom>
        </p:spPr>
      </p:pic>
      <p:pic>
        <p:nvPicPr>
          <p:cNvPr id="155" name="Picture 56" descr="PipelineRAM"/>
          <p:cNvPicPr>
            <a:picLocks noChangeAspect="1"/>
          </p:cNvPicPr>
          <p:nvPr/>
        </p:nvPicPr>
        <p:blipFill>
          <a:blip r:embed="rId3" cstate="print"/>
          <a:srcRect l="4736" t="3159" r="4413" b="5266"/>
          <a:stretch>
            <a:fillRect/>
          </a:stretch>
        </p:blipFill>
        <p:spPr bwMode="auto">
          <a:xfrm>
            <a:off x="107504" y="3405723"/>
            <a:ext cx="3852613" cy="333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Slide Number Placeholder 15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7C4AA9C-C4A8-46C0-B5CE-5109927395E8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118050" y="967482"/>
            <a:ext cx="3054350" cy="2749550"/>
            <a:chOff x="5478463" y="3956050"/>
            <a:chExt cx="3054350" cy="2749550"/>
          </a:xfrm>
        </p:grpSpPr>
        <p:pic>
          <p:nvPicPr>
            <p:cNvPr id="8" name="Picture 153" descr="s_curve_mid_poin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478463" y="4183063"/>
              <a:ext cx="3054350" cy="2522537"/>
            </a:xfrm>
            <a:prstGeom prst="rect">
              <a:avLst/>
            </a:prstGeom>
            <a:noFill/>
          </p:spPr>
        </p:pic>
        <p:sp>
          <p:nvSpPr>
            <p:cNvPr id="10" name="Text Box 154"/>
            <p:cNvSpPr txBox="1">
              <a:spLocks noChangeArrowheads="1"/>
            </p:cNvSpPr>
            <p:nvPr/>
          </p:nvSpPr>
          <p:spPr bwMode="auto">
            <a:xfrm>
              <a:off x="6094413" y="3956050"/>
              <a:ext cx="601662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GB" sz="1600" b="1" dirty="0">
                  <a:solidFill>
                    <a:srgbClr val="0000FF"/>
                  </a:solidFill>
                </a:rPr>
                <a:t>gain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80466" y="967482"/>
            <a:ext cx="3931495" cy="2736850"/>
            <a:chOff x="250825" y="3968750"/>
            <a:chExt cx="3931495" cy="2736850"/>
          </a:xfrm>
        </p:grpSpPr>
        <p:pic>
          <p:nvPicPr>
            <p:cNvPr id="9" name="Picture 152" descr="s_curve_gain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0825" y="4183063"/>
              <a:ext cx="3775075" cy="2522537"/>
            </a:xfrm>
            <a:prstGeom prst="rect">
              <a:avLst/>
            </a:prstGeom>
            <a:noFill/>
          </p:spPr>
        </p:pic>
        <p:sp>
          <p:nvSpPr>
            <p:cNvPr id="11" name="Text Box 156"/>
            <p:cNvSpPr txBox="1">
              <a:spLocks noChangeArrowheads="1"/>
            </p:cNvSpPr>
            <p:nvPr/>
          </p:nvSpPr>
          <p:spPr bwMode="auto">
            <a:xfrm>
              <a:off x="258764" y="3968750"/>
              <a:ext cx="3923556" cy="33855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 defTabSz="1279525"/>
              <a:r>
                <a:rPr lang="en-GB" sz="1600" b="1" dirty="0">
                  <a:solidFill>
                    <a:srgbClr val="0000FF"/>
                  </a:solidFill>
                  <a:cs typeface="Arial" charset="0"/>
                </a:rPr>
                <a:t>s- curves </a:t>
              </a:r>
              <a:r>
                <a:rPr lang="en-GB" sz="1600" b="1" dirty="0" smtClean="0">
                  <a:solidFill>
                    <a:srgbClr val="0000FF"/>
                  </a:solidFill>
                  <a:cs typeface="Arial" charset="0"/>
                </a:rPr>
                <a:t>for range </a:t>
              </a:r>
              <a:r>
                <a:rPr lang="en-GB" sz="1600" b="1" dirty="0">
                  <a:solidFill>
                    <a:srgbClr val="0000FF"/>
                  </a:solidFill>
                  <a:cs typeface="Arial" charset="0"/>
                </a:rPr>
                <a:t>1 - 8 fC : 1 fC steps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277416" y="128826"/>
            <a:ext cx="25891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Test Results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4823073" y="3861049"/>
            <a:ext cx="4141415" cy="2880319"/>
            <a:chOff x="4823073" y="3789040"/>
            <a:chExt cx="4141415" cy="2880319"/>
          </a:xfrm>
        </p:grpSpPr>
        <p:pic>
          <p:nvPicPr>
            <p:cNvPr id="5" name="Picture 10" descr="electrons_nois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823073" y="4005242"/>
              <a:ext cx="4141415" cy="2664117"/>
            </a:xfrm>
            <a:prstGeom prst="rect">
              <a:avLst/>
            </a:prstGeom>
            <a:noFill/>
          </p:spPr>
        </p:pic>
        <p:sp>
          <p:nvSpPr>
            <p:cNvPr id="15" name="Text Box 154"/>
            <p:cNvSpPr txBox="1">
              <a:spLocks noChangeArrowheads="1"/>
            </p:cNvSpPr>
            <p:nvPr/>
          </p:nvSpPr>
          <p:spPr bwMode="auto">
            <a:xfrm>
              <a:off x="5364088" y="3789040"/>
              <a:ext cx="1826141" cy="33855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/>
              <a:r>
                <a:rPr lang="en-GB" sz="1600" b="1" dirty="0" smtClean="0">
                  <a:solidFill>
                    <a:srgbClr val="0000FF"/>
                  </a:solidFill>
                </a:rPr>
                <a:t>Noise and power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83568" y="4687976"/>
            <a:ext cx="35283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e.g. for 5pF input capacitance: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noise: ~ 800 e</a:t>
            </a:r>
            <a:r>
              <a:rPr lang="en-GB" baseline="-25000" dirty="0" smtClean="0">
                <a:solidFill>
                  <a:srgbClr val="FF0000"/>
                </a:solidFill>
              </a:rPr>
              <a:t>RMS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00FF"/>
                </a:solidFill>
              </a:rPr>
              <a:t>total power: &lt; 300 </a:t>
            </a:r>
            <a:r>
              <a:rPr lang="el-GR" dirty="0" smtClean="0">
                <a:solidFill>
                  <a:srgbClr val="0000FF"/>
                </a:solidFill>
              </a:rPr>
              <a:t>μ</a:t>
            </a:r>
            <a:r>
              <a:rPr lang="en-GB" dirty="0" smtClean="0">
                <a:solidFill>
                  <a:srgbClr val="0000FF"/>
                </a:solidFill>
              </a:rPr>
              <a:t>W/channel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567287" y="128826"/>
            <a:ext cx="40094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Beta-source results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  <p:pic>
        <p:nvPicPr>
          <p:cNvPr id="129" name="Picture 128" descr="SR90_blockDia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4221088"/>
            <a:ext cx="5040560" cy="2138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1" name="Picture 5" descr="beta_long_senso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041905"/>
            <a:ext cx="3487761" cy="2963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 l="10922" t="18914" r="7573" b="21286"/>
          <a:stretch>
            <a:fillRect/>
          </a:stretch>
        </p:blipFill>
        <p:spPr bwMode="auto">
          <a:xfrm>
            <a:off x="251520" y="4365104"/>
            <a:ext cx="3528392" cy="2071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4" name="Text Box 253"/>
          <p:cNvSpPr txBox="1">
            <a:spLocks noChangeArrowheads="1"/>
          </p:cNvSpPr>
          <p:nvPr/>
        </p:nvSpPr>
        <p:spPr bwMode="auto">
          <a:xfrm>
            <a:off x="323528" y="1484784"/>
            <a:ext cx="4752528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Sr-90 source, 5cm p-on-n strip sensor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err="1" smtClean="0">
                <a:solidFill>
                  <a:srgbClr val="3333CC"/>
                </a:solidFill>
                <a:cs typeface="Arial" charset="0"/>
              </a:rPr>
              <a:t>Scintillator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 trigger is time-stamped with 1ns resolution to select events in phase with 40MHz CBC clock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Landau fitting of correctly-timed events gives 840e noise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GB" sz="1400" b="1" kern="0" dirty="0" smtClean="0">
              <a:solidFill>
                <a:srgbClr val="3333CC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2612173" y="128826"/>
            <a:ext cx="3919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Parasitic beam test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sp>
        <p:nvSpPr>
          <p:cNvPr id="134" name="Text Box 253"/>
          <p:cNvSpPr txBox="1">
            <a:spLocks noChangeArrowheads="1"/>
          </p:cNvSpPr>
          <p:nvPr/>
        </p:nvSpPr>
        <p:spPr bwMode="auto">
          <a:xfrm>
            <a:off x="323528" y="1484784"/>
            <a:ext cx="446449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GB" sz="1400" b="1" kern="0" dirty="0" err="1" smtClean="0">
                <a:solidFill>
                  <a:srgbClr val="3333CC"/>
                </a:solidFill>
                <a:cs typeface="Arial" charset="0"/>
              </a:rPr>
              <a:t>CBC+sensor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 recently operated parasitically in 400GeV proton beam (UA9 crystal collimation test – September 2011)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GB" sz="1400" b="1" kern="0" dirty="0" smtClean="0">
              <a:solidFill>
                <a:srgbClr val="3333CC"/>
              </a:solidFill>
              <a:cs typeface="Arial" charset="0"/>
            </a:endParaRP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b="1" kern="0" dirty="0" smtClean="0">
                <a:solidFill>
                  <a:srgbClr val="3333CC"/>
                </a:solidFill>
                <a:cs typeface="Arial" charset="0"/>
              </a:rPr>
              <a:t>for further details see: </a:t>
            </a:r>
            <a:r>
              <a:rPr lang="en-US" sz="1400" b="1" kern="0" dirty="0" err="1" smtClean="0">
                <a:solidFill>
                  <a:srgbClr val="3333CC"/>
                </a:solidFill>
                <a:cs typeface="Arial" charset="0"/>
              </a:rPr>
              <a:t>M.Pesaresi</a:t>
            </a:r>
            <a:r>
              <a:rPr lang="en-US" sz="1400" b="1" kern="0" dirty="0" smtClean="0">
                <a:solidFill>
                  <a:srgbClr val="3333CC"/>
                </a:solidFill>
                <a:cs typeface="Arial" charset="0"/>
              </a:rPr>
              <a:t> et al 2011 JINST 6 P04006</a:t>
            </a:r>
            <a:endParaRPr lang="en-GB" sz="1400" b="1" kern="0" dirty="0" smtClean="0">
              <a:solidFill>
                <a:srgbClr val="3333CC"/>
              </a:solidFill>
              <a:cs typeface="Arial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344" y="4005064"/>
            <a:ext cx="7453312" cy="273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5004048" y="980728"/>
            <a:ext cx="3925019" cy="2845023"/>
            <a:chOff x="3743325" y="19050"/>
            <a:chExt cx="5364163" cy="4022725"/>
          </a:xfrm>
        </p:grpSpPr>
        <p:pic>
          <p:nvPicPr>
            <p:cNvPr id="10" name="Picture 9" descr="SDC1122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743325" y="19050"/>
              <a:ext cx="5364163" cy="402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5688013" y="2224088"/>
              <a:ext cx="1081087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b="1">
                  <a:solidFill>
                    <a:srgbClr val="FFFF00"/>
                  </a:solidFill>
                </a:rPr>
                <a:t>XY plane 2</a:t>
              </a:r>
              <a:endParaRPr lang="en-US" b="1">
                <a:solidFill>
                  <a:srgbClr val="FFFF00"/>
                </a:solidFill>
              </a:endParaRP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6516688" y="1606550"/>
              <a:ext cx="955675" cy="27463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sz="1200" b="1">
                  <a:solidFill>
                    <a:srgbClr val="FFFF00"/>
                  </a:solidFill>
                </a:rPr>
                <a:t>XY plane 3</a:t>
              </a:r>
              <a:endParaRPr lang="en-US" sz="1200" b="1">
                <a:solidFill>
                  <a:srgbClr val="FFFF00"/>
                </a:solidFill>
              </a:endParaRP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7056438" y="1196975"/>
              <a:ext cx="830262" cy="24447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sz="1000" b="1">
                  <a:solidFill>
                    <a:srgbClr val="FFFF00"/>
                  </a:solidFill>
                </a:rPr>
                <a:t>UV plane 4</a:t>
              </a:r>
              <a:endParaRPr lang="en-US" sz="1000" b="1">
                <a:solidFill>
                  <a:srgbClr val="FFFF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/>
          <p:cNvGrpSpPr/>
          <p:nvPr/>
        </p:nvGrpSpPr>
        <p:grpSpPr>
          <a:xfrm>
            <a:off x="0" y="-4763"/>
            <a:ext cx="9144000" cy="6862763"/>
            <a:chOff x="0" y="-4763"/>
            <a:chExt cx="9144000" cy="6862763"/>
          </a:xfrm>
        </p:grpSpPr>
        <p:pic>
          <p:nvPicPr>
            <p:cNvPr id="15363" name="Picture 4" descr="SDC11608_crop1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-4763"/>
              <a:ext cx="9144000" cy="6862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1" name="Group 30"/>
            <p:cNvGrpSpPr/>
            <p:nvPr/>
          </p:nvGrpSpPr>
          <p:grpSpPr>
            <a:xfrm>
              <a:off x="6696075" y="746125"/>
              <a:ext cx="2232025" cy="3203575"/>
              <a:chOff x="6696075" y="746125"/>
              <a:chExt cx="2232025" cy="3203575"/>
            </a:xfrm>
          </p:grpSpPr>
          <p:sp>
            <p:nvSpPr>
              <p:cNvPr id="28" name="Rectangle 31"/>
              <p:cNvSpPr>
                <a:spLocks noChangeArrowheads="1"/>
              </p:cNvSpPr>
              <p:nvPr/>
            </p:nvSpPr>
            <p:spPr bwMode="auto">
              <a:xfrm>
                <a:off x="7596188" y="746125"/>
                <a:ext cx="1331912" cy="1979613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endParaRPr lang="en-GB"/>
              </a:p>
            </p:txBody>
          </p:sp>
          <p:pic>
            <p:nvPicPr>
              <p:cNvPr id="29" name="Picture 30" descr="SDC11631_rot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775575" y="1033463"/>
                <a:ext cx="947738" cy="1549400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" name="Line 33"/>
              <p:cNvSpPr>
                <a:spLocks noChangeShapeType="1"/>
              </p:cNvSpPr>
              <p:nvPr/>
            </p:nvSpPr>
            <p:spPr bwMode="auto">
              <a:xfrm flipH="1">
                <a:off x="6696075" y="2546350"/>
                <a:ext cx="1008063" cy="1403350"/>
              </a:xfrm>
              <a:prstGeom prst="line">
                <a:avLst/>
              </a:prstGeom>
              <a:noFill/>
              <a:ln w="762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GB"/>
              </a:p>
            </p:txBody>
          </p:sp>
        </p:grpSp>
      </p:grpSp>
      <p:sp>
        <p:nvSpPr>
          <p:cNvPr id="20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91D9007-5578-4059-A2E8-F2D1EF80DA17}" type="slidenum">
              <a:rPr lang="en-US"/>
              <a:pPr>
                <a:defRPr/>
              </a:pPr>
              <a:t>7</a:t>
            </a:fld>
            <a:endParaRPr lang="en-US"/>
          </a:p>
        </p:txBody>
      </p:sp>
      <p:grpSp>
        <p:nvGrpSpPr>
          <p:cNvPr id="22" name="Group 21"/>
          <p:cNvGrpSpPr/>
          <p:nvPr/>
        </p:nvGrpSpPr>
        <p:grpSpPr>
          <a:xfrm>
            <a:off x="4788024" y="225425"/>
            <a:ext cx="4105275" cy="3203575"/>
            <a:chOff x="4932363" y="80963"/>
            <a:chExt cx="4105275" cy="3203575"/>
          </a:xfrm>
        </p:grpSpPr>
        <p:sp>
          <p:nvSpPr>
            <p:cNvPr id="15367" name="Rectangle 5"/>
            <p:cNvSpPr>
              <a:spLocks noChangeArrowheads="1"/>
            </p:cNvSpPr>
            <p:nvPr/>
          </p:nvSpPr>
          <p:spPr bwMode="auto">
            <a:xfrm>
              <a:off x="4967288" y="80963"/>
              <a:ext cx="4070350" cy="320357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pic>
          <p:nvPicPr>
            <p:cNvPr id="15372" name="Picture 11" descr="APV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932363" y="296863"/>
              <a:ext cx="3997325" cy="1419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3" name="Picture 12" descr="CBC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32363" y="1647825"/>
              <a:ext cx="3997325" cy="1420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4" name="Text Box 13"/>
            <p:cNvSpPr txBox="1">
              <a:spLocks noChangeArrowheads="1"/>
            </p:cNvSpPr>
            <p:nvPr/>
          </p:nvSpPr>
          <p:spPr bwMode="auto">
            <a:xfrm>
              <a:off x="5510213" y="600075"/>
              <a:ext cx="1023937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/>
                <a:t>APV plane</a:t>
              </a:r>
            </a:p>
          </p:txBody>
        </p:sp>
        <p:sp>
          <p:nvSpPr>
            <p:cNvPr id="15375" name="Text Box 14"/>
            <p:cNvSpPr txBox="1">
              <a:spLocks noChangeArrowheads="1"/>
            </p:cNvSpPr>
            <p:nvPr/>
          </p:nvSpPr>
          <p:spPr bwMode="auto">
            <a:xfrm>
              <a:off x="5510213" y="1897063"/>
              <a:ext cx="1293812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/>
                <a:t>CBC + sensor</a:t>
              </a:r>
            </a:p>
          </p:txBody>
        </p:sp>
        <p:sp>
          <p:nvSpPr>
            <p:cNvPr id="15376" name="Text Box 15"/>
            <p:cNvSpPr txBox="1">
              <a:spLocks noChangeArrowheads="1"/>
            </p:cNvSpPr>
            <p:nvPr/>
          </p:nvSpPr>
          <p:spPr bwMode="auto">
            <a:xfrm>
              <a:off x="7340600" y="2924175"/>
              <a:ext cx="1366838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/>
                <a:t>5 mm / division</a:t>
              </a:r>
            </a:p>
          </p:txBody>
        </p:sp>
        <p:sp>
          <p:nvSpPr>
            <p:cNvPr id="15377" name="Text Box 16"/>
            <p:cNvSpPr txBox="1">
              <a:spLocks noChangeArrowheads="1"/>
            </p:cNvSpPr>
            <p:nvPr/>
          </p:nvSpPr>
          <p:spPr bwMode="auto">
            <a:xfrm>
              <a:off x="5237163" y="87313"/>
              <a:ext cx="1393825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sz="1600" b="1" dirty="0">
                  <a:solidFill>
                    <a:srgbClr val="0000FF"/>
                  </a:solidFill>
                </a:rPr>
                <a:t>beam profile</a:t>
              </a:r>
            </a:p>
          </p:txBody>
        </p:sp>
        <p:sp>
          <p:nvSpPr>
            <p:cNvPr id="15380" name="Text Box 23"/>
            <p:cNvSpPr txBox="1">
              <a:spLocks noChangeArrowheads="1"/>
            </p:cNvSpPr>
            <p:nvPr/>
          </p:nvSpPr>
          <p:spPr bwMode="auto">
            <a:xfrm rot="-5400000">
              <a:off x="4766469" y="1410494"/>
              <a:ext cx="706438" cy="3048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/>
                <a:t>counts</a:t>
              </a:r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322060" y="128826"/>
            <a:ext cx="2529860" cy="584775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First results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251966" y="1988840"/>
            <a:ext cx="5328146" cy="4572744"/>
            <a:chOff x="107950" y="2132856"/>
            <a:chExt cx="5328146" cy="4572744"/>
          </a:xfrm>
        </p:grpSpPr>
        <p:grpSp>
          <p:nvGrpSpPr>
            <p:cNvPr id="24" name="Group 23"/>
            <p:cNvGrpSpPr/>
            <p:nvPr/>
          </p:nvGrpSpPr>
          <p:grpSpPr>
            <a:xfrm>
              <a:off x="107950" y="2133600"/>
              <a:ext cx="5328146" cy="4572000"/>
              <a:chOff x="107950" y="2133600"/>
              <a:chExt cx="5328146" cy="4572000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107950" y="2133600"/>
                <a:ext cx="3609975" cy="4572000"/>
                <a:chOff x="107950" y="2133600"/>
                <a:chExt cx="3609975" cy="4572000"/>
              </a:xfrm>
            </p:grpSpPr>
            <p:sp>
              <p:nvSpPr>
                <p:cNvPr id="15364" name="Rectangle 6"/>
                <p:cNvSpPr>
                  <a:spLocks noChangeArrowheads="1"/>
                </p:cNvSpPr>
                <p:nvPr/>
              </p:nvSpPr>
              <p:spPr bwMode="auto">
                <a:xfrm>
                  <a:off x="107950" y="2133600"/>
                  <a:ext cx="3563938" cy="4572000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anchor="ctr">
                  <a:spAutoFit/>
                </a:bodyPr>
                <a:lstStyle/>
                <a:p>
                  <a:pPr algn="ctr"/>
                  <a:endParaRPr lang="en-GB"/>
                </a:p>
              </p:txBody>
            </p:sp>
            <p:pic>
              <p:nvPicPr>
                <p:cNvPr id="15371" name="Picture 10" descr="beamspect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12725" y="2457450"/>
                  <a:ext cx="3505200" cy="421163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5379" name="Text Box 19"/>
              <p:cNvSpPr txBox="1">
                <a:spLocks noChangeArrowheads="1"/>
              </p:cNvSpPr>
              <p:nvPr/>
            </p:nvSpPr>
            <p:spPr bwMode="auto">
              <a:xfrm>
                <a:off x="3059832" y="3933056"/>
                <a:ext cx="2376264" cy="52322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400" b="1" kern="0" dirty="0" smtClean="0">
                    <a:solidFill>
                      <a:srgbClr val="3333CC"/>
                    </a:solidFill>
                    <a:cs typeface="Arial" charset="0"/>
                  </a:rPr>
                  <a:t>similar result to that obtained with beta source</a:t>
                </a:r>
              </a:p>
            </p:txBody>
          </p:sp>
        </p:grpSp>
        <p:sp>
          <p:nvSpPr>
            <p:cNvPr id="15378" name="Text Box 18"/>
            <p:cNvSpPr txBox="1">
              <a:spLocks noChangeArrowheads="1"/>
            </p:cNvSpPr>
            <p:nvPr/>
          </p:nvSpPr>
          <p:spPr bwMode="auto">
            <a:xfrm>
              <a:off x="688355" y="2132856"/>
              <a:ext cx="2803525" cy="3365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en-GB" sz="1600" b="1" dirty="0">
                  <a:solidFill>
                    <a:srgbClr val="0000FF"/>
                  </a:solidFill>
                </a:rPr>
                <a:t>comparator threshold scan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 l="49150" r="2630"/>
          <a:stretch>
            <a:fillRect/>
          </a:stretch>
        </p:blipFill>
        <p:spPr bwMode="auto">
          <a:xfrm>
            <a:off x="5796136" y="1124744"/>
            <a:ext cx="321592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68542"/>
            <a:ext cx="5595731" cy="2692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737202" y="116632"/>
            <a:ext cx="36695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P</a:t>
            </a:r>
            <a:r>
              <a:rPr lang="en-GB" sz="3200" b="1" baseline="-25000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T</a:t>
            </a:r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 Discrimination</a:t>
            </a:r>
          </a:p>
        </p:txBody>
      </p:sp>
      <p:sp>
        <p:nvSpPr>
          <p:cNvPr id="13" name="Text Box 253"/>
          <p:cNvSpPr txBox="1">
            <a:spLocks noChangeArrowheads="1"/>
          </p:cNvSpPr>
          <p:nvPr/>
        </p:nvSpPr>
        <p:spPr bwMode="auto">
          <a:xfrm>
            <a:off x="179512" y="4527411"/>
            <a:ext cx="87849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Correlates hits in two closely separated sensors to discriminate between high and low P</a:t>
            </a:r>
            <a:r>
              <a:rPr lang="en-GB" sz="1400" b="1" kern="0" baseline="-25000" dirty="0" smtClean="0">
                <a:solidFill>
                  <a:srgbClr val="3333CC"/>
                </a:solidFill>
                <a:cs typeface="Arial" charset="0"/>
              </a:rPr>
              <a:t>T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 tracks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rgbClr val="3333CC"/>
              </a:solidFill>
              <a:effectLst/>
              <a:uLnTx/>
              <a:uFillTx/>
              <a:cs typeface="Arial" charset="0"/>
            </a:endParaRP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P</a:t>
            </a:r>
            <a:r>
              <a:rPr lang="en-GB" sz="1400" b="1" kern="0" baseline="-25000" dirty="0" smtClean="0">
                <a:solidFill>
                  <a:srgbClr val="3333CC"/>
                </a:solidFill>
                <a:cs typeface="Arial" charset="0"/>
              </a:rPr>
              <a:t>T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 cut of ~2GeV should give reduction rate of ~20</a:t>
            </a:r>
          </a:p>
          <a:p>
            <a:pPr marL="342900" lvl="1" indent="-3429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333CC"/>
                </a:solidFill>
                <a:effectLst/>
                <a:uLnTx/>
                <a:uFillTx/>
                <a:cs typeface="Arial" charset="0"/>
              </a:rPr>
              <a:t>(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see </a:t>
            </a:r>
            <a:r>
              <a:rPr lang="en-GB" sz="1400" b="1" kern="0" dirty="0" err="1" smtClean="0">
                <a:solidFill>
                  <a:srgbClr val="3333CC"/>
                </a:solidFill>
                <a:cs typeface="Arial" charset="0"/>
              </a:rPr>
              <a:t>M.Pesaresi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 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Development </a:t>
            </a:r>
            <a:r>
              <a:rPr lang="en-GB" sz="1400" b="1" kern="0" dirty="0" smtClean="0">
                <a:solidFill>
                  <a:srgbClr val="3333CC"/>
                </a:solidFill>
                <a:cs typeface="Arial" charset="0"/>
              </a:rPr>
              <a:t>of a new silicon tracker at CMS for Super-LHC, CERN-THESIS-2010-083)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539552" y="6165304"/>
            <a:ext cx="77768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More info on module developments in D.Abbaneo’s talk</a:t>
            </a:r>
          </a:p>
          <a:p>
            <a:r>
              <a:rPr lang="en-GB" sz="1200" dirty="0" smtClean="0"/>
              <a:t>http://indico.cern.ch/getFile.py/access?contribId=168&amp;sessionId=29&amp;resId=0&amp;materialId=slides&amp;confId=120853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E855C1-C7E4-4620-AA07-0028535F7FAD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1854750" y="116632"/>
            <a:ext cx="54345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P</a:t>
            </a:r>
            <a:r>
              <a:rPr lang="en-GB" sz="3200" b="1" baseline="-25000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T</a:t>
            </a:r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 module: </a:t>
            </a:r>
            <a:r>
              <a:rPr lang="en-GB" sz="3200" b="1" dirty="0" err="1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strip+strip</a:t>
            </a:r>
            <a:r>
              <a:rPr lang="en-GB" sz="3200" b="1" dirty="0" smtClean="0">
                <a:solidFill>
                  <a:srgbClr val="B5008E"/>
                </a:solidFill>
                <a:latin typeface="Arial" pitchFamily="34" charset="0"/>
                <a:ea typeface="+mj-ea"/>
                <a:cs typeface="Arial" pitchFamily="34" charset="0"/>
              </a:rPr>
              <a:t> (2S)</a:t>
            </a:r>
          </a:p>
        </p:txBody>
      </p:sp>
      <p:pic>
        <p:nvPicPr>
          <p:cNvPr id="11" name="Picture 10" descr="PSmodu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933056"/>
            <a:ext cx="4464496" cy="2410703"/>
          </a:xfrm>
          <a:prstGeom prst="rect">
            <a:avLst/>
          </a:prstGeom>
        </p:spPr>
      </p:pic>
      <p:pic>
        <p:nvPicPr>
          <p:cNvPr id="13" name="Picture 12" descr=":STRIP PTMODULE:TOP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5536" y="1196752"/>
            <a:ext cx="5616624" cy="324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444258" y="908720"/>
            <a:ext cx="8520230" cy="4536504"/>
            <a:chOff x="444258" y="908720"/>
            <a:chExt cx="8520230" cy="4536504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1842" r="10686"/>
            <a:stretch>
              <a:fillRect/>
            </a:stretch>
          </p:blipFill>
          <p:spPr bwMode="auto">
            <a:xfrm>
              <a:off x="444258" y="1484784"/>
              <a:ext cx="8255484" cy="39604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6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30068" y="908720"/>
              <a:ext cx="4534420" cy="1008112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avide_September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Davide_September2011</Template>
  <TotalTime>5654</TotalTime>
  <Words>1371</Words>
  <Application>Microsoft Office PowerPoint</Application>
  <PresentationFormat>On-screen Show (4:3)</PresentationFormat>
  <Paragraphs>381</Paragraphs>
  <Slides>28</Slides>
  <Notes>7</Notes>
  <HiddenSlides>13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Davide_September2011</vt:lpstr>
      <vt:lpstr>Default Design</vt:lpstr>
      <vt:lpstr>1_Default Design</vt:lpstr>
      <vt:lpstr>2_Default Design</vt:lpstr>
      <vt:lpstr>3_Default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gfh86848</dc:creator>
  <cp:lastModifiedBy>gfh86848</cp:lastModifiedBy>
  <cp:revision>172</cp:revision>
  <dcterms:created xsi:type="dcterms:W3CDTF">2011-11-01T11:31:03Z</dcterms:created>
  <dcterms:modified xsi:type="dcterms:W3CDTF">2011-11-07T14:50:47Z</dcterms:modified>
</cp:coreProperties>
</file>